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0000"/>
    <a:srgbClr val="CC3300"/>
    <a:srgbClr val="FF5050"/>
    <a:srgbClr val="FFE757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93" autoAdjust="0"/>
    <p:restoredTop sz="60674" autoAdjust="0"/>
  </p:normalViewPr>
  <p:slideViewPr>
    <p:cSldViewPr snapToGrid="0">
      <p:cViewPr varScale="1">
        <p:scale>
          <a:sx n="95" d="100"/>
          <a:sy n="95" d="100"/>
        </p:scale>
        <p:origin x="2742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01DDD-7E9B-793B-D020-D3F285BF5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B048A-B9C6-190B-6304-D718BDCE8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21CE4D-95CB-340B-5BB2-35DC220A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727D-98D0-46D7-97C1-A5AF5654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5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08A04E-DEF7-E3CC-2185-4D71DE32B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28871-3ADF-F0C8-A108-7483E7154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70ED97-C903-883B-0339-35FE3A3AC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FB99-4266-41DC-9FFB-A4E553506B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91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3E6AEF-02F7-6BB8-8B93-229EA3C0B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D8E54-26DD-88DE-96A4-130B7688D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E0A6C-EEB5-271A-7FAF-0D436FF1D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31C4-E242-4D38-B578-CCFE95A337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13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12E93-9BD3-BA48-8243-7C306B3B8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A1001D-7628-3994-E1A6-93F6A5BFD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5DE9C-0125-8027-E5E6-C424E5BFC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AEF7-16DA-433B-B398-79F8F4A1A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0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E41D38-5967-FA76-AD4E-4F0669E05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F60C3F-4806-D761-3842-C45B1D35B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C6F7C4-D6CE-6693-9BED-1B284FB03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0868-3638-4CC5-A28E-0A9F3E07C7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90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A00F0-9FF5-5D1A-A67D-DB6B5D31A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C4076-3B1D-67CD-38DE-81EFB3A53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C18B0-A66F-9A76-2A06-2E0EB2FE9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39EC1-CB21-4E6C-ABDF-899EB79E0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39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16D842-63E0-70D7-99F1-A77B66C2D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CFCA4E-2A02-598B-02CE-A9A117992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CB61DE-5131-0A0C-7260-6885A68D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93628-FD91-477E-8370-D3741543DA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38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73C0CB-E3AE-BDC1-5BDF-A6CD002C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F1CD6C-1C02-E88F-0DC2-8A7C7E96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5A7C78-B172-67C0-57AC-A3CD53561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3C43-7038-4DD8-930E-CFEA51901E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0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B66DF1-805E-05D0-1142-44F7E684C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54476A-8103-AD08-E821-726C8A84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A701B2-AEC0-8149-3E0A-995394B4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A385C-1847-4D2C-8CAB-85BFC307D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43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29FE6-4AB4-CB57-9725-65500965A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3A5C04-99C3-CFD6-0B39-84E96203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EDD587-834B-630C-8F71-44CAB7216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FD007-1F5F-48F5-8058-7231ED08B4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4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5CACB6-6496-E85D-1DFB-E860159E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8270A-6EDF-98CF-2F2B-D7ED945B1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7FB66C-76C7-51BB-0D36-F34338A55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45E67-88C6-4427-8202-E69CCD79FD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1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CA9C74-FB04-D81D-2C2F-934628E23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81DF3B-F764-8559-5B04-4C8DF5AB8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FC535-6C82-C6D7-1E73-1CC5415D0E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B8B2BC8-4907-FDC6-3F0E-20893C444A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BD00C26-9EA4-2AE5-8EA7-138E764F80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787C6E8-EFB3-4211-A103-6642EA7858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9">
            <a:extLst>
              <a:ext uri="{FF2B5EF4-FFF2-40B4-BE49-F238E27FC236}">
                <a16:creationId xmlns:a16="http://schemas.microsoft.com/office/drawing/2014/main" id="{3A2F326B-CBD9-8847-C5F3-F6D26973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21050"/>
            <a:ext cx="87852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2000" dirty="0"/>
              <a:t>Lunch (13:00 – 14:30)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8904BD83-2516-F748-D75E-BD7ACC0B5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C003F96-AE62-930D-9CDB-20CD68D99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25BD82E-BCCE-F37D-7E05-1CD91D59C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8B6BF5F9-B796-87B9-8F69-B666EE39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55" name="Rectangle 8">
            <a:extLst>
              <a:ext uri="{FF2B5EF4-FFF2-40B4-BE49-F238E27FC236}">
                <a16:creationId xmlns:a16="http://schemas.microsoft.com/office/drawing/2014/main" id="{3E1786B5-8C90-5F19-FD0E-88542C382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692150"/>
            <a:ext cx="733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62F30060-4EEE-B384-9C20-A79DCD2E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7938" y="3725863"/>
            <a:ext cx="1317625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200" b="1" i="1"/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BE54F9A3-85E4-6DE9-5C05-04AB27B5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3716337"/>
            <a:ext cx="1576388" cy="250982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9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r>
              <a:rPr lang="en-US" altLang="en-US" sz="700" dirty="0"/>
              <a:t>NR Multiple Input Multiple Output (MIMO) Over-the-Air (OTA) performance requirement t-docs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TS38.551 (1 CR+0 disc.)</a:t>
            </a:r>
          </a:p>
          <a:p>
            <a:pPr>
              <a:spcBef>
                <a:spcPct val="0"/>
              </a:spcBef>
              <a:buNone/>
              <a:defRPr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TRP TRS t-docs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TS38.561 (0 CR+ 1 Disc), 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US" altLang="en-US" sz="800" dirty="0"/>
              <a:t>LTE Over-the-Air (OTA) t-docs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TS37.544 (1 CR)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GB" altLang="en-US" sz="1050" b="1" dirty="0">
                <a:latin typeface="Arial" charset="0"/>
              </a:rPr>
              <a:t>Day ends at 19:30hrs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81722D53-08D9-3D90-9EBD-85AF74F9C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2" y="3730624"/>
            <a:ext cx="1789111" cy="25019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FR2-MU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FR2 </a:t>
            </a:r>
            <a:r>
              <a:rPr lang="en-US" altLang="en-US" sz="700" dirty="0" err="1">
                <a:solidFill>
                  <a:srgbClr val="00B050"/>
                </a:solidFill>
              </a:rPr>
              <a:t>MUx</a:t>
            </a:r>
            <a:r>
              <a:rPr lang="en-US" altLang="en-US" sz="700" dirty="0">
                <a:solidFill>
                  <a:srgbClr val="00B050"/>
                </a:solidFill>
              </a:rPr>
              <a:t> (11 CRs+ 4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38.521-2 ( 6 CR+ 2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38.521-3 ( 2 CR + 0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38.533 ( 0 CR + 2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38.903 (3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highlight>
                <a:srgbClr val="FFFF00"/>
              </a:highlight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FR2 MU and RRM Test Tolerance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RRM TT (97 CR+ 0 Disc)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37.571-1 (0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38.533 (56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38.903 (41 CR)</a:t>
            </a:r>
          </a:p>
          <a:p>
            <a:pPr eaLnBrk="1" hangingPunct="1">
              <a:buFontTx/>
              <a:buNone/>
              <a:defRPr/>
            </a:pPr>
            <a:r>
              <a:rPr lang="en-GB" altLang="en-US" sz="1050" b="1" dirty="0"/>
              <a:t>Joint Session TBA (post </a:t>
            </a:r>
            <a:r>
              <a:rPr lang="en-GB" altLang="en-US" sz="1050" b="1"/>
              <a:t>16:00hrs)</a:t>
            </a: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00" b="1" i="1" dirty="0"/>
          </a:p>
        </p:txBody>
      </p:sp>
      <p:sp>
        <p:nvSpPr>
          <p:cNvPr id="2059" name="Rectangle 12">
            <a:extLst>
              <a:ext uri="{FF2B5EF4-FFF2-40B4-BE49-F238E27FC236}">
                <a16:creationId xmlns:a16="http://schemas.microsoft.com/office/drawing/2014/main" id="{CB791309-C1BA-25F9-91B1-8C8E392B6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1220788"/>
            <a:ext cx="1719263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700"/>
          </a:p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1000"/>
          </a:p>
        </p:txBody>
      </p:sp>
      <p:sp>
        <p:nvSpPr>
          <p:cNvPr id="2060" name="Rectangle 13">
            <a:extLst>
              <a:ext uri="{FF2B5EF4-FFF2-40B4-BE49-F238E27FC236}">
                <a16:creationId xmlns:a16="http://schemas.microsoft.com/office/drawing/2014/main" id="{AD03FDBA-FA90-38C8-C228-AB1CB3659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3716338"/>
            <a:ext cx="1646237" cy="2519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900" b="1" dirty="0"/>
              <a:t>RF Session may start pre- lunch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5.1 (Action Points)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5.2 (Incoming LS) </a:t>
            </a:r>
            <a:r>
              <a:rPr lang="en-GB" altLang="en-US" sz="700" dirty="0">
                <a:solidFill>
                  <a:srgbClr val="00B050"/>
                </a:solidFill>
              </a:rPr>
              <a:t>– (1)</a:t>
            </a:r>
          </a:p>
          <a:p>
            <a:pPr eaLnBrk="1" hangingPunct="1">
              <a:buFontTx/>
              <a:buNone/>
            </a:pPr>
            <a:endParaRPr lang="en-US" altLang="en-US" sz="700" dirty="0"/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special conformance testing functions t-docs across WI’s  </a:t>
            </a:r>
            <a:r>
              <a:rPr lang="en-US" altLang="en-US" sz="700" dirty="0">
                <a:solidFill>
                  <a:srgbClr val="00B050"/>
                </a:solidFill>
              </a:rPr>
              <a:t>TS38.509 (</a:t>
            </a:r>
            <a:r>
              <a:rPr lang="en-US" altLang="en-US" sz="700">
                <a:solidFill>
                  <a:srgbClr val="00B050"/>
                </a:solidFill>
              </a:rPr>
              <a:t>1 CR, </a:t>
            </a:r>
            <a:r>
              <a:rPr lang="en-US" altLang="en-US" sz="700" dirty="0">
                <a:solidFill>
                  <a:srgbClr val="00B050"/>
                </a:solidFill>
              </a:rPr>
              <a:t>Associate disc 1, </a:t>
            </a:r>
            <a:br>
              <a:rPr lang="en-US" altLang="en-US" sz="700" dirty="0">
                <a:solidFill>
                  <a:srgbClr val="00B050"/>
                </a:solidFill>
              </a:rPr>
            </a:br>
            <a:r>
              <a:rPr lang="en-US" altLang="en-US" sz="700" dirty="0">
                <a:solidFill>
                  <a:srgbClr val="00B050"/>
                </a:solidFill>
              </a:rPr>
              <a:t>1 associate CR to -</a:t>
            </a:r>
            <a:r>
              <a:rPr lang="en-US" altLang="en-US" sz="700">
                <a:solidFill>
                  <a:srgbClr val="00B050"/>
                </a:solidFill>
              </a:rPr>
              <a:t>2 )</a:t>
            </a:r>
            <a:endParaRPr lang="en-US" altLang="en-US" sz="700" dirty="0">
              <a:solidFill>
                <a:srgbClr val="00B050"/>
              </a:solidFill>
            </a:endParaRP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en-US" sz="700" dirty="0"/>
              <a:t>NR Conformance specification common test env t-docs across WI’s. </a:t>
            </a:r>
            <a:r>
              <a:rPr lang="en-US" altLang="en-US" sz="700" dirty="0">
                <a:solidFill>
                  <a:srgbClr val="00B050"/>
                </a:solidFill>
              </a:rPr>
              <a:t>TS38.508-1 (39 CR+ 3 Disc)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Common Implementation Conformance Statement (ICS) t-docs across WI’s </a:t>
            </a:r>
          </a:p>
          <a:p>
            <a:pPr eaLnBrk="1" hangingPunct="1"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TS38.508-2 (37 CR)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/>
              <a:t>Day ends at 19:30hrs</a:t>
            </a:r>
          </a:p>
        </p:txBody>
      </p:sp>
      <p:sp>
        <p:nvSpPr>
          <p:cNvPr id="2061" name="Rectangle 14">
            <a:extLst>
              <a:ext uri="{FF2B5EF4-FFF2-40B4-BE49-F238E27FC236}">
                <a16:creationId xmlns:a16="http://schemas.microsoft.com/office/drawing/2014/main" id="{0889261E-0F9E-9E98-6D97-F3F2E5CC2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716338"/>
            <a:ext cx="7334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PM</a:t>
            </a:r>
          </a:p>
        </p:txBody>
      </p:sp>
      <p:sp>
        <p:nvSpPr>
          <p:cNvPr id="2062" name="Rectangle 15">
            <a:extLst>
              <a:ext uri="{FF2B5EF4-FFF2-40B4-BE49-F238E27FC236}">
                <a16:creationId xmlns:a16="http://schemas.microsoft.com/office/drawing/2014/main" id="{434CA6C5-3430-887E-05AA-D0DDAC8E2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1220788"/>
            <a:ext cx="1317625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100"/>
          </a:p>
        </p:txBody>
      </p:sp>
      <p:sp>
        <p:nvSpPr>
          <p:cNvPr id="2063" name="Rectangle 16">
            <a:extLst>
              <a:ext uri="{FF2B5EF4-FFF2-40B4-BE49-F238E27FC236}">
                <a16:creationId xmlns:a16="http://schemas.microsoft.com/office/drawing/2014/main" id="{A4F1E5B2-808B-B4C5-909C-873762D7E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1220788"/>
            <a:ext cx="15763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</p:txBody>
      </p:sp>
      <p:sp>
        <p:nvSpPr>
          <p:cNvPr id="2064" name="Rectangle 17">
            <a:extLst>
              <a:ext uri="{FF2B5EF4-FFF2-40B4-BE49-F238E27FC236}">
                <a16:creationId xmlns:a16="http://schemas.microsoft.com/office/drawing/2014/main" id="{82E9E023-9B6E-9D19-8323-685A2F43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1209675"/>
            <a:ext cx="1792287" cy="20177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strike="sngStrike" dirty="0"/>
          </a:p>
          <a:p>
            <a:pPr eaLnBrk="1" hangingPunct="1">
              <a:buFontTx/>
              <a:buNone/>
              <a:defRPr/>
            </a:pPr>
            <a:endParaRPr lang="en-US" altLang="en-US" sz="7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6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/>
          </a:p>
        </p:txBody>
      </p:sp>
      <p:sp>
        <p:nvSpPr>
          <p:cNvPr id="2065" name="Rectangle 18">
            <a:extLst>
              <a:ext uri="{FF2B5EF4-FFF2-40B4-BE49-F238E27FC236}">
                <a16:creationId xmlns:a16="http://schemas.microsoft.com/office/drawing/2014/main" id="{E064D31C-D8CD-5CCF-B442-24E24E2EC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711575"/>
            <a:ext cx="1719263" cy="2511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sz="700" dirty="0">
                <a:latin typeface="Arial" charset="0"/>
              </a:rPr>
              <a:t>NR FR2 SA Radio transmission &amp; reception t-docs across WI’s.            </a:t>
            </a:r>
            <a:r>
              <a:rPr lang="en-GB" sz="700" dirty="0">
                <a:solidFill>
                  <a:srgbClr val="00B050"/>
                </a:solidFill>
              </a:rPr>
              <a:t>TS38.521-2 (17 CR+1 Disc)</a:t>
            </a:r>
            <a:br>
              <a:rPr lang="en-GB" sz="700" dirty="0">
                <a:solidFill>
                  <a:srgbClr val="00B050"/>
                </a:solidFill>
              </a:rPr>
            </a:br>
            <a:endParaRPr lang="en-GB" sz="700" dirty="0">
              <a:solidFill>
                <a:srgbClr val="00B050"/>
              </a:solidFill>
            </a:endParaRP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GB" altLang="en-US" sz="700" dirty="0">
                <a:latin typeface="Arial" charset="0"/>
              </a:rPr>
              <a:t>NR Interworking (FR1, FR2) </a:t>
            </a:r>
            <a:r>
              <a:rPr lang="en-GB" sz="700" dirty="0">
                <a:latin typeface="Arial" charset="0"/>
              </a:rPr>
              <a:t>Radio transmission &amp; reception t-docs across WI’s </a:t>
            </a:r>
            <a:r>
              <a:rPr lang="en-GB" sz="700" dirty="0">
                <a:solidFill>
                  <a:srgbClr val="00B050"/>
                </a:solidFill>
              </a:rPr>
              <a:t>TS38.521-3 (42 CR+1 Disc)</a:t>
            </a:r>
          </a:p>
          <a:p>
            <a:pPr eaLnBrk="1" hangingPunct="1">
              <a:spcBef>
                <a:spcPts val="600"/>
              </a:spcBef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NTN t-docs </a:t>
            </a:r>
            <a:r>
              <a:rPr lang="en-US" altLang="en-US" sz="600" dirty="0">
                <a:latin typeface="Arial" charset="0"/>
              </a:rPr>
              <a:t>(47)</a:t>
            </a:r>
            <a:endParaRPr lang="en-GB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  <a:latin typeface="Arial" charset="0"/>
              </a:rPr>
              <a:t>TS38.508-1 (6 CR), TS38.508-2 (0 CR), TS38.521-5 (8 CR), TS38.522 (7 CR), TS38.533 (23 CR, 1 Disc), TR38.903 (0 CR), TR38.905 (2 CR)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sz="700" dirty="0">
                <a:solidFill>
                  <a:srgbClr val="312E25"/>
                </a:solidFill>
              </a:rPr>
              <a:t>NB-IoT /</a:t>
            </a:r>
            <a:r>
              <a:rPr lang="en-GB" sz="700" dirty="0" err="1">
                <a:solidFill>
                  <a:srgbClr val="312E25"/>
                </a:solidFill>
              </a:rPr>
              <a:t>eMTC</a:t>
            </a:r>
            <a:r>
              <a:rPr lang="en-GB" sz="700" dirty="0">
                <a:solidFill>
                  <a:srgbClr val="312E25"/>
                </a:solidFill>
              </a:rPr>
              <a:t> NTN t-docs </a:t>
            </a:r>
            <a:r>
              <a:rPr lang="en-GB" sz="600" dirty="0">
                <a:solidFill>
                  <a:srgbClr val="312E25"/>
                </a:solidFill>
              </a:rPr>
              <a:t>(20)</a:t>
            </a: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TS36.521-4 (5 CR+1WP),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TS36.521-3 (7 CR)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TS36.521-2 (2 CR)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TS36.508 (3 CR), </a:t>
            </a:r>
            <a:r>
              <a:rPr lang="en-US" altLang="zh-TW" sz="700" dirty="0">
                <a:solidFill>
                  <a:srgbClr val="00B050"/>
                </a:solidFill>
              </a:rPr>
              <a:t>TR36.905 (1 CR)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TR36.903 (1 CR), TR36.904 (0 CR)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1050" b="1" dirty="0">
                <a:latin typeface="Arial" charset="0"/>
              </a:rPr>
              <a:t>Day ends at 19:30hrs</a:t>
            </a:r>
          </a:p>
        </p:txBody>
      </p:sp>
      <p:sp>
        <p:nvSpPr>
          <p:cNvPr id="2066" name="Rectangle 19">
            <a:extLst>
              <a:ext uri="{FF2B5EF4-FFF2-40B4-BE49-F238E27FC236}">
                <a16:creationId xmlns:a16="http://schemas.microsoft.com/office/drawing/2014/main" id="{8C6726A8-AC49-9D99-8DCF-51A5FC5B3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1219200"/>
            <a:ext cx="1646237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1400" b="1" i="1"/>
              <a:t>Joint </a:t>
            </a:r>
            <a:r>
              <a:rPr lang="en-GB" altLang="en-US" sz="1400" b="1" i="1" dirty="0"/>
              <a:t>Session </a:t>
            </a:r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r>
              <a:rPr lang="en-GB" altLang="en-US" sz="1400" b="1" i="1" dirty="0"/>
              <a:t>Joint Session end no later than 12:00</a:t>
            </a:r>
          </a:p>
        </p:txBody>
      </p:sp>
      <p:sp>
        <p:nvSpPr>
          <p:cNvPr id="2067" name="Rectangle 20">
            <a:extLst>
              <a:ext uri="{FF2B5EF4-FFF2-40B4-BE49-F238E27FC236}">
                <a16:creationId xmlns:a16="http://schemas.microsoft.com/office/drawing/2014/main" id="{F995B6CE-9053-4DD2-BB82-F49AB9619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09675"/>
            <a:ext cx="733425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AM</a:t>
            </a:r>
          </a:p>
        </p:txBody>
      </p:sp>
      <p:sp>
        <p:nvSpPr>
          <p:cNvPr id="2068" name="Line 21">
            <a:extLst>
              <a:ext uri="{FF2B5EF4-FFF2-40B4-BE49-F238E27FC236}">
                <a16:creationId xmlns:a16="http://schemas.microsoft.com/office/drawing/2014/main" id="{6F8ACCCD-4569-B07C-D0B6-935922CAC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22">
            <a:extLst>
              <a:ext uri="{FF2B5EF4-FFF2-40B4-BE49-F238E27FC236}">
                <a16:creationId xmlns:a16="http://schemas.microsoft.com/office/drawing/2014/main" id="{557EC25F-8940-244D-0A1F-973A1903D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863" y="3321050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Line 23">
            <a:extLst>
              <a:ext uri="{FF2B5EF4-FFF2-40B4-BE49-F238E27FC236}">
                <a16:creationId xmlns:a16="http://schemas.microsoft.com/office/drawing/2014/main" id="{CC40BE38-8D3A-66E7-E2CA-D38E03E88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23570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Line 24">
            <a:extLst>
              <a:ext uri="{FF2B5EF4-FFF2-40B4-BE49-F238E27FC236}">
                <a16:creationId xmlns:a16="http://schemas.microsoft.com/office/drawing/2014/main" id="{C3CAA8CF-C807-10B1-C52F-B5B77A286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0" cy="55435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Line 25">
            <a:extLst>
              <a:ext uri="{FF2B5EF4-FFF2-40B4-BE49-F238E27FC236}">
                <a16:creationId xmlns:a16="http://schemas.microsoft.com/office/drawing/2014/main" id="{54CE7058-D26E-BE7A-D77E-EAFC29D0C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Line 26">
            <a:extLst>
              <a:ext uri="{FF2B5EF4-FFF2-40B4-BE49-F238E27FC236}">
                <a16:creationId xmlns:a16="http://schemas.microsoft.com/office/drawing/2014/main" id="{F450FDEF-518A-B164-F9C9-F25A5068B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68580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4" name="Line 27">
            <a:extLst>
              <a:ext uri="{FF2B5EF4-FFF2-40B4-BE49-F238E27FC236}">
                <a16:creationId xmlns:a16="http://schemas.microsoft.com/office/drawing/2014/main" id="{02D9E877-6011-F50B-C36C-8F05E2662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5138" y="712788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28">
            <a:extLst>
              <a:ext uri="{FF2B5EF4-FFF2-40B4-BE49-F238E27FC236}">
                <a16:creationId xmlns:a16="http://schemas.microsoft.com/office/drawing/2014/main" id="{C10045B8-E366-7C00-DD5A-586B1F27D2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29">
            <a:extLst>
              <a:ext uri="{FF2B5EF4-FFF2-40B4-BE49-F238E27FC236}">
                <a16:creationId xmlns:a16="http://schemas.microsoft.com/office/drawing/2014/main" id="{535057E8-320B-9E93-FF67-80F0B75A3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30">
            <a:extLst>
              <a:ext uri="{FF2B5EF4-FFF2-40B4-BE49-F238E27FC236}">
                <a16:creationId xmlns:a16="http://schemas.microsoft.com/office/drawing/2014/main" id="{9E203CD8-0771-8284-D35F-F5F917819C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3" y="692150"/>
            <a:ext cx="25400" cy="555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31">
            <a:extLst>
              <a:ext uri="{FF2B5EF4-FFF2-40B4-BE49-F238E27FC236}">
                <a16:creationId xmlns:a16="http://schemas.microsoft.com/office/drawing/2014/main" id="{1CAE49D0-5762-D24C-82CE-A39AEB16A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1209675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0">
            <a:extLst>
              <a:ext uri="{FF2B5EF4-FFF2-40B4-BE49-F238E27FC236}">
                <a16:creationId xmlns:a16="http://schemas.microsoft.com/office/drawing/2014/main" id="{8BA0C598-A886-982A-79C8-82DAA8957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3716338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88">
            <a:extLst>
              <a:ext uri="{FF2B5EF4-FFF2-40B4-BE49-F238E27FC236}">
                <a16:creationId xmlns:a16="http://schemas.microsoft.com/office/drawing/2014/main" id="{B86D2C40-C0A5-589B-EF68-8FEB5462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90">
            <a:extLst>
              <a:ext uri="{FF2B5EF4-FFF2-40B4-BE49-F238E27FC236}">
                <a16:creationId xmlns:a16="http://schemas.microsoft.com/office/drawing/2014/main" id="{BF553678-A868-1227-20D3-9D519F7898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Line 92">
            <a:extLst>
              <a:ext uri="{FF2B5EF4-FFF2-40B4-BE49-F238E27FC236}">
                <a16:creationId xmlns:a16="http://schemas.microsoft.com/office/drawing/2014/main" id="{4FB17FAD-B275-FB9D-021E-ED90F4F93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8313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3" name="Line 94">
            <a:extLst>
              <a:ext uri="{FF2B5EF4-FFF2-40B4-BE49-F238E27FC236}">
                <a16:creationId xmlns:a16="http://schemas.microsoft.com/office/drawing/2014/main" id="{FB0A0DB5-2DB2-3099-2469-E48750836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Line 96">
            <a:extLst>
              <a:ext uri="{FF2B5EF4-FFF2-40B4-BE49-F238E27FC236}">
                <a16:creationId xmlns:a16="http://schemas.microsoft.com/office/drawing/2014/main" id="{E10BECE0-CDF1-BA92-0F4A-A91A3C9B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5" name="Text Box 32">
            <a:extLst>
              <a:ext uri="{FF2B5EF4-FFF2-40B4-BE49-F238E27FC236}">
                <a16:creationId xmlns:a16="http://schemas.microsoft.com/office/drawing/2014/main" id="{5D46D61A-FA35-2C5B-52D7-CCAAEC1F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193" y="115888"/>
            <a:ext cx="52832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/>
              <a:t>RAN5#108 RF Group Timetable</a:t>
            </a:r>
          </a:p>
        </p:txBody>
      </p:sp>
      <p:sp>
        <p:nvSpPr>
          <p:cNvPr id="2086" name="Text Box 100">
            <a:extLst>
              <a:ext uri="{FF2B5EF4-FFF2-40B4-BE49-F238E27FC236}">
                <a16:creationId xmlns:a16="http://schemas.microsoft.com/office/drawing/2014/main" id="{067C3782-DE23-3D9C-B3CA-05764E08D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338888"/>
            <a:ext cx="8445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Day Starts: 9:00hrs(Monday) 8:00hrs ( Friday)       	Break: 10:30 </a:t>
            </a:r>
            <a:r>
              <a:rPr lang="en-US" altLang="en-US" sz="1400" b="1" dirty="0"/>
              <a:t>–</a:t>
            </a:r>
            <a:r>
              <a:rPr lang="en-US" altLang="en-US" sz="1100" b="1" dirty="0"/>
              <a:t> 11:00 </a:t>
            </a:r>
            <a:r>
              <a:rPr lang="en-US" altLang="en-US" sz="1100" b="1" dirty="0" err="1"/>
              <a:t>hrs</a:t>
            </a:r>
            <a:r>
              <a:rPr lang="en-US" altLang="en-US" sz="1100" b="1" dirty="0"/>
              <a:t> (all week)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                     8:30hrs ( rest of the week)                        	             16:30  </a:t>
            </a:r>
            <a:r>
              <a:rPr lang="en-US" altLang="en-US" sz="1400" b="1" dirty="0"/>
              <a:t>–</a:t>
            </a:r>
            <a:r>
              <a:rPr lang="en-US" altLang="en-US" sz="1100" b="1" dirty="0"/>
              <a:t> 17:00 </a:t>
            </a:r>
            <a:r>
              <a:rPr lang="en-US" altLang="en-US" sz="1100" b="1" dirty="0" err="1"/>
              <a:t>hrs</a:t>
            </a:r>
            <a:r>
              <a:rPr lang="en-US" altLang="en-US" sz="1100" b="1" dirty="0"/>
              <a:t>(except Friday)</a:t>
            </a:r>
            <a:endParaRPr lang="en-US" altLang="en-US" sz="1100" b="1" dirty="0">
              <a:solidFill>
                <a:srgbClr val="FF3300"/>
              </a:solidFill>
            </a:endParaRPr>
          </a:p>
        </p:txBody>
      </p:sp>
      <p:sp>
        <p:nvSpPr>
          <p:cNvPr id="2087" name="Rectangle 410">
            <a:extLst>
              <a:ext uri="{FF2B5EF4-FFF2-40B4-BE49-F238E27FC236}">
                <a16:creationId xmlns:a16="http://schemas.microsoft.com/office/drawing/2014/main" id="{D0EB2196-ECFB-FAE1-5A9A-FAA1D2108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88" name="Rectangle 411">
            <a:extLst>
              <a:ext uri="{FF2B5EF4-FFF2-40B4-BE49-F238E27FC236}">
                <a16:creationId xmlns:a16="http://schemas.microsoft.com/office/drawing/2014/main" id="{D9346BDB-E3A2-FCB2-A5D3-58B5CF6A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89" name="Rectangle 435">
            <a:extLst>
              <a:ext uri="{FF2B5EF4-FFF2-40B4-BE49-F238E27FC236}">
                <a16:creationId xmlns:a16="http://schemas.microsoft.com/office/drawing/2014/main" id="{9E15D916-C932-A35F-BB15-3833D089A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0" name="Rectangle 436">
            <a:extLst>
              <a:ext uri="{FF2B5EF4-FFF2-40B4-BE49-F238E27FC236}">
                <a16:creationId xmlns:a16="http://schemas.microsoft.com/office/drawing/2014/main" id="{E8407C9A-7F3E-C090-F658-7079749D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1" name="Rectangle 437">
            <a:extLst>
              <a:ext uri="{FF2B5EF4-FFF2-40B4-BE49-F238E27FC236}">
                <a16:creationId xmlns:a16="http://schemas.microsoft.com/office/drawing/2014/main" id="{C7D723AA-7869-3145-702B-E1D8856E3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2" name="Rectangle 438">
            <a:extLst>
              <a:ext uri="{FF2B5EF4-FFF2-40B4-BE49-F238E27FC236}">
                <a16:creationId xmlns:a16="http://schemas.microsoft.com/office/drawing/2014/main" id="{B3B770AB-F3B5-95A8-478B-A6F229A16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3" name="Rectangle 439">
            <a:extLst>
              <a:ext uri="{FF2B5EF4-FFF2-40B4-BE49-F238E27FC236}">
                <a16:creationId xmlns:a16="http://schemas.microsoft.com/office/drawing/2014/main" id="{0DC3EB84-DFA4-7A9A-35D4-6E6E0CF5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4" name="Rectangle 440">
            <a:extLst>
              <a:ext uri="{FF2B5EF4-FFF2-40B4-BE49-F238E27FC236}">
                <a16:creationId xmlns:a16="http://schemas.microsoft.com/office/drawing/2014/main" id="{C06DF324-12FD-1D81-51E9-821F805F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95" name="Rectangle 441">
            <a:extLst>
              <a:ext uri="{FF2B5EF4-FFF2-40B4-BE49-F238E27FC236}">
                <a16:creationId xmlns:a16="http://schemas.microsoft.com/office/drawing/2014/main" id="{EC8B5DBE-4447-B6CE-4AE1-FF77880E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6" name="Rectangle 442">
            <a:extLst>
              <a:ext uri="{FF2B5EF4-FFF2-40B4-BE49-F238E27FC236}">
                <a16:creationId xmlns:a16="http://schemas.microsoft.com/office/drawing/2014/main" id="{8FB6AFCF-321F-5AF0-74CC-28C0B635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7" name="Rectangle 443">
            <a:extLst>
              <a:ext uri="{FF2B5EF4-FFF2-40B4-BE49-F238E27FC236}">
                <a16:creationId xmlns:a16="http://schemas.microsoft.com/office/drawing/2014/main" id="{120D7A84-839F-2AC2-43C4-BF7B4846F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8" name="Rectangle 445">
            <a:extLst>
              <a:ext uri="{FF2B5EF4-FFF2-40B4-BE49-F238E27FC236}">
                <a16:creationId xmlns:a16="http://schemas.microsoft.com/office/drawing/2014/main" id="{170E4C9B-2F9A-1018-F933-7BC45499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28-Thu</a:t>
            </a:r>
          </a:p>
        </p:txBody>
      </p:sp>
      <p:sp>
        <p:nvSpPr>
          <p:cNvPr id="2099" name="Rectangle 446">
            <a:extLst>
              <a:ext uri="{FF2B5EF4-FFF2-40B4-BE49-F238E27FC236}">
                <a16:creationId xmlns:a16="http://schemas.microsoft.com/office/drawing/2014/main" id="{A6E26D30-2762-2B10-2662-D7ABCBEC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27-Wed</a:t>
            </a:r>
          </a:p>
        </p:txBody>
      </p:sp>
      <p:sp>
        <p:nvSpPr>
          <p:cNvPr id="2100" name="Rectangle 447">
            <a:extLst>
              <a:ext uri="{FF2B5EF4-FFF2-40B4-BE49-F238E27FC236}">
                <a16:creationId xmlns:a16="http://schemas.microsoft.com/office/drawing/2014/main" id="{5B5E744A-4D92-266E-EA1C-4928E3D60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26-Tue</a:t>
            </a:r>
          </a:p>
        </p:txBody>
      </p:sp>
      <p:sp>
        <p:nvSpPr>
          <p:cNvPr id="2101" name="Rectangle 448">
            <a:extLst>
              <a:ext uri="{FF2B5EF4-FFF2-40B4-BE49-F238E27FC236}">
                <a16:creationId xmlns:a16="http://schemas.microsoft.com/office/drawing/2014/main" id="{14E82FA0-0C17-940A-219D-3E62C583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692150"/>
            <a:ext cx="164623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25-Mon</a:t>
            </a:r>
          </a:p>
        </p:txBody>
      </p:sp>
      <p:sp>
        <p:nvSpPr>
          <p:cNvPr id="2102" name="Rectangle 445">
            <a:extLst>
              <a:ext uri="{FF2B5EF4-FFF2-40B4-BE49-F238E27FC236}">
                <a16:creationId xmlns:a16="http://schemas.microsoft.com/office/drawing/2014/main" id="{EB664D88-4AC7-2DD3-DBDF-CC842F1D7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688975"/>
            <a:ext cx="1290638" cy="531813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29-Fri</a:t>
            </a:r>
          </a:p>
        </p:txBody>
      </p:sp>
      <p:sp>
        <p:nvSpPr>
          <p:cNvPr id="2103" name="TextBox 1">
            <a:extLst>
              <a:ext uri="{FF2B5EF4-FFF2-40B4-BE49-F238E27FC236}">
                <a16:creationId xmlns:a16="http://schemas.microsoft.com/office/drawing/2014/main" id="{8C6F984D-2634-DAC7-90CC-3CF180629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1319213"/>
            <a:ext cx="127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400"/>
          </a:p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8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800"/>
          </a:p>
        </p:txBody>
      </p:sp>
      <p:sp>
        <p:nvSpPr>
          <p:cNvPr id="2104" name="Rectangle 1">
            <a:extLst>
              <a:ext uri="{FF2B5EF4-FFF2-40B4-BE49-F238E27FC236}">
                <a16:creationId xmlns:a16="http://schemas.microsoft.com/office/drawing/2014/main" id="{0EE0AC0D-6ED7-B239-7986-7658AC865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4764" y="3736974"/>
            <a:ext cx="1412864" cy="110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Closing Joint Session TBA</a:t>
            </a: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Day end  no later than 16:00 hrs</a:t>
            </a:r>
          </a:p>
        </p:txBody>
      </p:sp>
      <p:sp>
        <p:nvSpPr>
          <p:cNvPr id="2105" name="TextBox 2" descr="RF">
            <a:extLst>
              <a:ext uri="{FF2B5EF4-FFF2-40B4-BE49-F238E27FC236}">
                <a16:creationId xmlns:a16="http://schemas.microsoft.com/office/drawing/2014/main" id="{DF361225-4300-F09C-7772-BA20F5F97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949" y="1298827"/>
            <a:ext cx="1716088" cy="134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US" altLang="zh-TW" sz="700" dirty="0">
                <a:ea typeface="新細明體" panose="02020500000000000000" pitchFamily="18" charset="-120"/>
              </a:rPr>
              <a:t>Derivation of NR test points for radio transmission &amp; reception t-docs across WI’s </a:t>
            </a:r>
            <a:r>
              <a:rPr lang="en-US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TR38.905 (48 CR,1 Disc)</a:t>
            </a:r>
            <a:endParaRPr lang="en-GB" altLang="en-US" sz="1000" b="1" dirty="0"/>
          </a:p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zh-TW" sz="700" dirty="0">
                <a:ea typeface="新細明體" panose="02020500000000000000" pitchFamily="18" charset="-120"/>
              </a:rPr>
              <a:t>NR FR1 SA Radio transmission &amp; reception t-docs across WI’s.           </a:t>
            </a:r>
            <a:r>
              <a:rPr lang="en-GB" altLang="zh-TW" sz="700" dirty="0">
                <a:solidFill>
                  <a:srgbClr val="00B050"/>
                </a:solidFill>
              </a:rPr>
              <a:t>TS38.521-1 (119 CR+7 Disc)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/>
          </a:p>
        </p:txBody>
      </p:sp>
      <p:sp>
        <p:nvSpPr>
          <p:cNvPr id="2106" name="TextBox 4">
            <a:extLst>
              <a:ext uri="{FF2B5EF4-FFF2-40B4-BE49-F238E27FC236}">
                <a16:creationId xmlns:a16="http://schemas.microsoft.com/office/drawing/2014/main" id="{E469EF10-611F-1FB3-2A4E-9EB6406A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1230313"/>
            <a:ext cx="1770062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700" dirty="0">
                <a:latin typeface="Arial" charset="0"/>
              </a:rPr>
              <a:t>NR </a:t>
            </a:r>
            <a:r>
              <a:rPr lang="en-GB" sz="700" dirty="0">
                <a:latin typeface="Arial" charset="0"/>
              </a:rPr>
              <a:t>Radio transmission &amp; reception Performance t-docs across WI’s 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TS38.521-4 (36 CR+1 Disc)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 (0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Radio Resource Management (RRM) t-docs across WI’s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TS38.533 (59 CR </a:t>
            </a:r>
            <a:r>
              <a:rPr lang="en-GB" altLang="zh-TW" sz="700">
                <a:solidFill>
                  <a:srgbClr val="00B050"/>
                </a:solidFill>
              </a:rPr>
              <a:t>+ </a:t>
            </a:r>
            <a:r>
              <a:rPr lang="en-GB" altLang="zh-TW" sz="700" dirty="0">
                <a:solidFill>
                  <a:srgbClr val="00B050"/>
                </a:solidFill>
              </a:rPr>
              <a:t>0</a:t>
            </a:r>
            <a:r>
              <a:rPr lang="en-GB" altLang="zh-TW" sz="700">
                <a:solidFill>
                  <a:srgbClr val="00B050"/>
                </a:solidFill>
              </a:rPr>
              <a:t> </a:t>
            </a:r>
            <a:r>
              <a:rPr lang="en-GB" altLang="zh-TW" sz="700" dirty="0">
                <a:solidFill>
                  <a:srgbClr val="00B050"/>
                </a:solidFill>
              </a:rPr>
              <a:t>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TR38.903(1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</p:txBody>
      </p:sp>
      <p:sp>
        <p:nvSpPr>
          <p:cNvPr id="2107" name="TextBox 6">
            <a:extLst>
              <a:ext uri="{FF2B5EF4-FFF2-40B4-BE49-F238E27FC236}">
                <a16:creationId xmlns:a16="http://schemas.microsoft.com/office/drawing/2014/main" id="{A96B60A3-7F6D-9C28-B783-3B633C95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077" y="1037882"/>
            <a:ext cx="1555296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Applicability of NR RF, DEMOD, RRM tests across </a:t>
            </a:r>
            <a:r>
              <a:rPr lang="en-US" altLang="en-US" sz="700" b="1" dirty="0"/>
              <a:t>WI’s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TS38.522 (31 CR + 0 Disc)</a:t>
            </a:r>
          </a:p>
          <a:p>
            <a:pPr>
              <a:spcBef>
                <a:spcPct val="0"/>
              </a:spcBef>
              <a:buNone/>
            </a:pPr>
            <a:r>
              <a:rPr lang="en-US" sz="700" dirty="0"/>
              <a:t>App layer t-put tests across WI’s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TR37.901-5 (0 CR)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Full stack testing for NW Slicing </a:t>
            </a:r>
            <a:r>
              <a:rPr lang="en-US" altLang="en-US" sz="700" dirty="0">
                <a:solidFill>
                  <a:srgbClr val="00B050"/>
                </a:solidFill>
              </a:rPr>
              <a:t>TR38.918 (0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/>
              <a:t>NR positioning test t-docs across WI’s</a:t>
            </a:r>
            <a:r>
              <a:rPr lang="en-US" altLang="en-US" sz="800" dirty="0">
                <a:solidFill>
                  <a:srgbClr val="00B050"/>
                </a:solidFill>
              </a:rPr>
              <a:t>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TS37.571-1/3/5 (22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</p:txBody>
      </p:sp>
      <p:sp>
        <p:nvSpPr>
          <p:cNvPr id="2108" name="TextBox 3">
            <a:extLst>
              <a:ext uri="{FF2B5EF4-FFF2-40B4-BE49-F238E27FC236}">
                <a16:creationId xmlns:a16="http://schemas.microsoft.com/office/drawing/2014/main" id="{50791D0E-C13D-B601-FBE5-2E85B4D8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9281" y="1268813"/>
            <a:ext cx="1025462" cy="112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TS36.508  (1 CR)</a:t>
            </a:r>
            <a:endParaRPr lang="sv-SE" altLang="en-US" sz="600" dirty="0">
              <a:solidFill>
                <a:srgbClr val="00B050"/>
              </a:solidFill>
            </a:endParaRPr>
          </a:p>
          <a:p>
            <a:pPr eaLnBrk="1" hangingPunct="1">
              <a:buNone/>
              <a:defRPr/>
            </a:pPr>
            <a:r>
              <a:rPr lang="en-US" altLang="zh-TW" sz="600" dirty="0">
                <a:solidFill>
                  <a:srgbClr val="00B050"/>
                </a:solidFill>
                <a:ea typeface="新細明體" panose="02020500000000000000" pitchFamily="18" charset="-120"/>
              </a:rPr>
              <a:t>TR36.905 (0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TS36.521-1 (9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TS36.521-3 (2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TR36.903 (1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TS36.521-2 (3 CR)</a:t>
            </a:r>
            <a:endParaRPr lang="en-GB" altLang="en-US" sz="700" dirty="0">
              <a:solidFill>
                <a:srgbClr val="312E25"/>
              </a:solidFill>
            </a:endParaRP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E60067EC-C51F-F0E4-E623-5A5846A15368}"/>
              </a:ext>
            </a:extLst>
          </p:cNvPr>
          <p:cNvSpPr/>
          <p:nvPr/>
        </p:nvSpPr>
        <p:spPr>
          <a:xfrm>
            <a:off x="3643542" y="1501775"/>
            <a:ext cx="535079" cy="9072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805D9044-5AA5-3A43-6030-35AC956B6276}"/>
              </a:ext>
            </a:extLst>
          </p:cNvPr>
          <p:cNvSpPr/>
          <p:nvPr/>
        </p:nvSpPr>
        <p:spPr>
          <a:xfrm>
            <a:off x="3582665" y="3924834"/>
            <a:ext cx="603895" cy="61277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0CC5C0A-1CBD-CFE5-3E63-6EFF7DE45CB1}"/>
              </a:ext>
            </a:extLst>
          </p:cNvPr>
          <p:cNvSpPr/>
          <p:nvPr/>
        </p:nvSpPr>
        <p:spPr>
          <a:xfrm flipH="1" flipV="1">
            <a:off x="1793569" y="4027216"/>
            <a:ext cx="752475" cy="1593355"/>
          </a:xfrm>
          <a:prstGeom prst="righ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NR Configurations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9D9DE85-53F8-C3F4-533E-91ADF56B9014}"/>
              </a:ext>
            </a:extLst>
          </p:cNvPr>
          <p:cNvSpPr/>
          <p:nvPr/>
        </p:nvSpPr>
        <p:spPr>
          <a:xfrm rot="16200000">
            <a:off x="4435876" y="1134936"/>
            <a:ext cx="1233009" cy="138620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 RRM/ DEMOD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BD356B36-BFF2-5F4A-EA27-DF385C0492A9}"/>
              </a:ext>
            </a:extLst>
          </p:cNvPr>
          <p:cNvSpPr/>
          <p:nvPr/>
        </p:nvSpPr>
        <p:spPr>
          <a:xfrm rot="16200000">
            <a:off x="6552170" y="1929171"/>
            <a:ext cx="557349" cy="1459090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POS </a:t>
            </a: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AF1CC3BD-D94C-7030-84B3-18E517D41FB3}"/>
              </a:ext>
            </a:extLst>
          </p:cNvPr>
          <p:cNvSpPr/>
          <p:nvPr/>
        </p:nvSpPr>
        <p:spPr>
          <a:xfrm rot="16200000">
            <a:off x="6448407" y="3406002"/>
            <a:ext cx="703351" cy="1451256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MIMO OTA &amp;&amp; TRP TRS </a:t>
            </a: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9D0C6716-CA17-2A9D-CAE2-F49692287F70}"/>
              </a:ext>
            </a:extLst>
          </p:cNvPr>
          <p:cNvSpPr/>
          <p:nvPr/>
        </p:nvSpPr>
        <p:spPr>
          <a:xfrm rot="16200000">
            <a:off x="8019755" y="1001413"/>
            <a:ext cx="433296" cy="104049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7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LTE – RF/RRM/DEMOD/Applicability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52C73F8D-A5A4-BC25-CD3F-02FE458D1953}"/>
              </a:ext>
            </a:extLst>
          </p:cNvPr>
          <p:cNvSpPr/>
          <p:nvPr/>
        </p:nvSpPr>
        <p:spPr>
          <a:xfrm rot="16200000">
            <a:off x="7975920" y="2118567"/>
            <a:ext cx="545195" cy="10924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Revisits, AP review, Outgoing LS’s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D2428798-DF41-D39B-1855-FFF547AE2110}"/>
              </a:ext>
            </a:extLst>
          </p:cNvPr>
          <p:cNvSpPr/>
          <p:nvPr/>
        </p:nvSpPr>
        <p:spPr>
          <a:xfrm>
            <a:off x="3841329" y="4993286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NTN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74923705-3182-F54A-87D3-C12E97CD9DCC}"/>
              </a:ext>
            </a:extLst>
          </p:cNvPr>
          <p:cNvSpPr/>
          <p:nvPr/>
        </p:nvSpPr>
        <p:spPr>
          <a:xfrm rot="16200000">
            <a:off x="6579333" y="793408"/>
            <a:ext cx="528997" cy="1493751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Applicability , App T-put, NW Slicing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CB94EB78-225A-A191-B429-9F78FDAFED4A}"/>
              </a:ext>
            </a:extLst>
          </p:cNvPr>
          <p:cNvSpPr/>
          <p:nvPr/>
        </p:nvSpPr>
        <p:spPr>
          <a:xfrm rot="16200000">
            <a:off x="6563025" y="4679285"/>
            <a:ext cx="525368" cy="1380618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LTE- OTA 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60E85400-84B3-672E-40E4-02164900057C}"/>
              </a:ext>
            </a:extLst>
          </p:cNvPr>
          <p:cNvSpPr/>
          <p:nvPr/>
        </p:nvSpPr>
        <p:spPr>
          <a:xfrm rot="16200000">
            <a:off x="4898193" y="3477618"/>
            <a:ext cx="541733" cy="103822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9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FR2 MU</a:t>
            </a: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60BC9525-3621-4C87-7244-56EE7E41A0E6}"/>
              </a:ext>
            </a:extLst>
          </p:cNvPr>
          <p:cNvSpPr/>
          <p:nvPr/>
        </p:nvSpPr>
        <p:spPr>
          <a:xfrm>
            <a:off x="5645095" y="4878935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RRM-  TT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8092A-A6F7-6DCF-7AD5-A0DB8A6E5EFD}"/>
              </a:ext>
            </a:extLst>
          </p:cNvPr>
          <p:cNvSpPr txBox="1"/>
          <p:nvPr/>
        </p:nvSpPr>
        <p:spPr>
          <a:xfrm>
            <a:off x="7700468" y="2686556"/>
            <a:ext cx="1216529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Re-visit outstanding docs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AOB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Outgoing 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AP review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53984</TotalTime>
  <Words>678</Words>
  <Application>Microsoft Office PowerPoint</Application>
  <PresentationFormat>On-screen Show (4:3)</PresentationFormat>
  <Paragraphs>164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新細明體</vt:lpstr>
      <vt:lpstr>Arial</vt:lpstr>
      <vt:lpstr>Default Design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Ericsson user</dc:creator>
  <cp:lastModifiedBy>Pradeep Gowda</cp:lastModifiedBy>
  <cp:revision>1031</cp:revision>
  <dcterms:created xsi:type="dcterms:W3CDTF">2006-08-17T18:57:36Z</dcterms:created>
  <dcterms:modified xsi:type="dcterms:W3CDTF">2025-08-21T20:21:54Z</dcterms:modified>
</cp:coreProperties>
</file>