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8"/>
  </p:handoutMasterIdLst>
  <p:sldIdLst>
    <p:sldId id="6645202" r:id="rId4"/>
    <p:sldId id="6645235" r:id="rId6"/>
    <p:sldId id="6645224" r:id="rId7"/>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842" userDrawn="1">
          <p15:clr>
            <a:srgbClr val="A4A3A4"/>
          </p15:clr>
        </p15:guide>
        <p15:guide id="2" pos="385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F6FC6"/>
    <a:srgbClr val="0070C0"/>
    <a:srgbClr val="FEE399"/>
    <a:srgbClr val="004C92"/>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842"/>
        <p:guide pos="3855"/>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handoutMaster" Target="handoutMasters/handoutMaster1.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2" Type="http://schemas.openxmlformats.org/officeDocument/2006/relationships/commentAuthors" Target="commentAuthors.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67715" y="2924810"/>
            <a:ext cx="11169015" cy="127635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0" noProof="0" dirty="0">
                <a:ln>
                  <a:noFill/>
                </a:ln>
                <a:effectLst/>
                <a:uLnTx/>
                <a:uFillTx/>
                <a:latin typeface="+mn-lt"/>
                <a:sym typeface="+mn-ea"/>
              </a:rPr>
              <a:t>Discussion on Simplifying the Band Combination Tracking Mechanism</a:t>
            </a:r>
            <a:endParaRPr lang="en-US" altLang="zh-CN" sz="3600" b="0" noProof="0" dirty="0">
              <a:ln>
                <a:noFill/>
              </a:ln>
              <a:effectLst/>
              <a:uLnTx/>
              <a:uFillTx/>
              <a:latin typeface="+mn-lt"/>
              <a:sym typeface="+mn-ea"/>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CMCC, China Telecom</a:t>
            </a:r>
            <a:endParaRPr lang="en-US" altLang="zh-CN" sz="2400" b="1" dirty="0">
              <a:solidFill>
                <a:srgbClr val="0070C0"/>
              </a:solidFill>
              <a:latin typeface="微软雅黑" panose="020B0503020204020204" pitchFamily="34" charset="-122"/>
              <a:ea typeface="微软雅黑" panose="020B0503020204020204" pitchFamily="34" charset="-122"/>
              <a:sym typeface="+mn-ea"/>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109</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lang="en-US" altLang="zh-CN" sz="2400" b="1" kern="0" noProof="0" dirty="0">
                <a:ln>
                  <a:noFill/>
                </a:ln>
                <a:effectLst/>
                <a:uLnTx/>
                <a:uFillTx/>
                <a:sym typeface="+mn-ea"/>
              </a:rPr>
              <a:t>Dallas, USA, 17th Nov 2025 - 21st Nov 2025</a:t>
            </a:r>
            <a:r>
              <a:rPr lang="en-US" sz="2400" b="1" kern="0" noProof="0" dirty="0">
                <a:ln>
                  <a:noFill/>
                </a:ln>
                <a:effectLst/>
                <a:uLnTx/>
                <a:uFillTx/>
                <a:sym typeface="+mn-ea"/>
              </a:rPr>
              <a:t> </a:t>
            </a:r>
            <a:r>
              <a:rPr lang="en-US" sz="2400" kern="0" noProof="0" dirty="0">
                <a:ln>
                  <a:noFill/>
                </a:ln>
                <a:effectLst/>
                <a:uLnTx/>
                <a:uFillTx/>
                <a:sym typeface="+mn-ea"/>
              </a:rPr>
              <a:t>                                                           </a:t>
            </a:r>
            <a:r>
              <a:rPr lang="en-US" altLang="zh-CN" sz="2400" b="1" noProof="0" dirty="0">
                <a:ln>
                  <a:noFill/>
                </a:ln>
                <a:effectLst/>
                <a:uLnTx/>
                <a:uFillTx/>
                <a:sym typeface="+mn-ea"/>
              </a:rPr>
              <a:t>R5-256728</a:t>
            </a:r>
            <a:endParaRPr lang="en-US" altLang="zh-CN" sz="2400" b="1" noProof="0" dirty="0">
              <a:ln>
                <a:noFill/>
              </a:ln>
              <a:effectLst/>
              <a:uLnTx/>
              <a:uFillTx/>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pPr eaLnBrk="1" hangingPunct="1"/>
            <a:r>
              <a:rPr lang="en-US" altLang="zh-CN" sz="2400" dirty="0">
                <a:solidFill>
                  <a:srgbClr val="0B85CF"/>
                </a:solidFill>
                <a:latin typeface="Arial" panose="020B0604020202020204" pitchFamily="34" charset="0"/>
                <a:cs typeface="Arial" panose="020B0604020202020204" pitchFamily="34" charset="0"/>
              </a:rPr>
              <a:t>Simplify the band combination tracking mechanism</a:t>
            </a:r>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91135" y="909320"/>
            <a:ext cx="11934825" cy="5704840"/>
          </a:xfrm>
          <a:prstGeom prst="rect">
            <a:avLst/>
          </a:prstGeom>
          <a:noFill/>
          <a:ln w="12700" cmpd="sng">
            <a:noFill/>
            <a:prstDash val="solid"/>
            <a:miter lim="800000"/>
          </a:ln>
        </p:spPr>
        <p:txBody>
          <a:bodyPr wrap="square">
            <a:noAutofit/>
          </a:bodyPr>
          <a:p>
            <a:pPr marR="0" defTabSz="914400" eaLnBrk="1" hangingPunct="1">
              <a:lnSpc>
                <a:spcPts val="2900"/>
              </a:lnSpc>
              <a:spcBef>
                <a:spcPts val="200"/>
              </a:spcBef>
              <a:spcAft>
                <a:spcPts val="200"/>
              </a:spcAft>
              <a:buClrTx/>
              <a:buSzTx/>
              <a:buFontTx/>
              <a:buNone/>
              <a:defRPr/>
            </a:pPr>
            <a:r>
              <a:rPr kumimoji="0" lang="en-US" altLang="zh-CN" sz="2000" b="1" kern="1200" cap="none" spc="0" normalizeH="0" baseline="0" noProof="0" dirty="0">
                <a:solidFill>
                  <a:schemeClr val="tx1"/>
                </a:solidFill>
                <a:highlight>
                  <a:srgbClr val="000000">
                    <a:alpha val="0"/>
                  </a:srgbClr>
                </a:highlight>
                <a:ea typeface="宋体" panose="02010600030101010101" pitchFamily="2" charset="-122"/>
                <a:cs typeface="Arial" panose="020B0604020202020204" pitchFamily="34" charset="0"/>
              </a:rPr>
              <a:t>Observation 1:  </a:t>
            </a:r>
            <a:r>
              <a:rPr kumimoji="0" lang="en-US" altLang="zh-CN" sz="2000" kern="1200" cap="none" spc="0" normalizeH="0" baseline="0" noProof="0" dirty="0">
                <a:solidFill>
                  <a:schemeClr val="tx1"/>
                </a:solidFill>
                <a:highlight>
                  <a:srgbClr val="000000">
                    <a:alpha val="0"/>
                  </a:srgbClr>
                </a:highlight>
                <a:ea typeface="宋体" panose="02010600030101010101" pitchFamily="2" charset="-122"/>
                <a:cs typeface="Arial" panose="020B0604020202020204" pitchFamily="34" charset="0"/>
              </a:rPr>
              <a:t> Some band combinations show different status in PRD21 compared to the </a:t>
            </a:r>
            <a:r>
              <a:rPr kumimoji="0" lang="en-AU" altLang="en-US" sz="2000" kern="1200" cap="none" spc="0" normalizeH="0" baseline="0" noProof="0" dirty="0">
                <a:solidFill>
                  <a:schemeClr val="tx1"/>
                </a:solidFill>
                <a:highlight>
                  <a:srgbClr val="000000">
                    <a:alpha val="0"/>
                  </a:srgbClr>
                </a:highlight>
                <a:ea typeface="宋体" panose="02010600030101010101" pitchFamily="2" charset="-122"/>
                <a:cs typeface="Arial" panose="020B0604020202020204" pitchFamily="34" charset="0"/>
              </a:rPr>
              <a:t>feature </a:t>
            </a:r>
            <a:r>
              <a:rPr kumimoji="0" lang="en-US" altLang="zh-CN" sz="2000" kern="1200" cap="none" spc="0" normalizeH="0" baseline="0" noProof="0" dirty="0">
                <a:solidFill>
                  <a:schemeClr val="tx1"/>
                </a:solidFill>
                <a:highlight>
                  <a:srgbClr val="000000">
                    <a:alpha val="0"/>
                  </a:srgbClr>
                </a:highlight>
                <a:ea typeface="宋体" panose="02010600030101010101" pitchFamily="2" charset="-122"/>
                <a:cs typeface="Arial" panose="020B0604020202020204" pitchFamily="34" charset="0"/>
              </a:rPr>
              <a:t>specific</a:t>
            </a:r>
            <a:r>
              <a:rPr lang="en-AU" altLang="en-US" sz="2000" noProof="0" dirty="0">
                <a:solidFill>
                  <a:schemeClr val="tx1"/>
                </a:solidFill>
                <a:highlight>
                  <a:srgbClr val="000000">
                    <a:alpha val="0"/>
                  </a:srgbClr>
                </a:highlight>
                <a:cs typeface="Arial" panose="020B0604020202020204" pitchFamily="34" charset="0"/>
                <a:sym typeface="+mn-ea"/>
              </a:rPr>
              <a:t>/high power </a:t>
            </a:r>
            <a:r>
              <a:rPr kumimoji="0" lang="en-US" altLang="zh-CN" sz="2000" kern="1200" cap="none" spc="0" normalizeH="0" baseline="0" noProof="0" dirty="0">
                <a:solidFill>
                  <a:schemeClr val="tx1"/>
                </a:solidFill>
                <a:highlight>
                  <a:srgbClr val="000000">
                    <a:alpha val="0"/>
                  </a:srgbClr>
                </a:highlight>
                <a:ea typeface="宋体" panose="02010600030101010101" pitchFamily="2" charset="-122"/>
                <a:cs typeface="Arial" panose="020B0604020202020204" pitchFamily="34" charset="0"/>
              </a:rPr>
              <a:t> WIs. This likely occurred because the WI rapporteur was not copied on the PRD21 band combination assignment emails and fail to follow the band combinations status updates based on post meeting PRD21 CDS.</a:t>
            </a:r>
            <a:endParaRPr kumimoji="0" lang="en-US" altLang="zh-CN" sz="2000" kern="1200" cap="none" spc="0" normalizeH="0" baseline="0" noProof="0" dirty="0">
              <a:solidFill>
                <a:schemeClr val="tx1"/>
              </a:solidFill>
              <a:highlight>
                <a:srgbClr val="000000">
                  <a:alpha val="0"/>
                </a:srgbClr>
              </a:highlight>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r>
              <a:rPr lang="en-US" altLang="zh-CN" sz="2000" b="1" noProof="0" dirty="0">
                <a:solidFill>
                  <a:schemeClr val="tx1"/>
                </a:solidFill>
                <a:highlight>
                  <a:srgbClr val="000000">
                    <a:alpha val="0"/>
                  </a:srgbClr>
                </a:highlight>
                <a:cs typeface="Arial" panose="020B0604020202020204" pitchFamily="34" charset="0"/>
                <a:sym typeface="+mn-ea"/>
              </a:rPr>
              <a:t>Observation 2:  </a:t>
            </a:r>
            <a:r>
              <a:rPr lang="en-US" altLang="zh-CN" sz="2000" noProof="0" dirty="0">
                <a:solidFill>
                  <a:schemeClr val="tx1"/>
                </a:solidFill>
                <a:highlight>
                  <a:srgbClr val="000000">
                    <a:alpha val="0"/>
                  </a:srgbClr>
                </a:highlight>
                <a:cs typeface="Arial" panose="020B0604020202020204" pitchFamily="34" charset="0"/>
                <a:sym typeface="+mn-ea"/>
              </a:rPr>
              <a:t> These inconsistencies impose an unnecessary burden on WI rapporteurs, forcing them to spend extra effort cross-checking and updating the status of each combination in WP by referring to PRD21 list.</a:t>
            </a:r>
            <a:endParaRPr kumimoji="0" lang="en-US" altLang="zh-CN" sz="2000" kern="1200" cap="none" spc="0" normalizeH="0" baseline="0" noProof="0" dirty="0">
              <a:solidFill>
                <a:schemeClr val="tx1"/>
              </a:solidFill>
              <a:highlight>
                <a:srgbClr val="000000">
                  <a:alpha val="0"/>
                </a:srgbClr>
              </a:highlight>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r>
              <a:rPr lang="en-US" altLang="zh-CN" sz="2000" b="1" noProof="0" dirty="0">
                <a:solidFill>
                  <a:schemeClr val="tx1"/>
                </a:solidFill>
                <a:highlight>
                  <a:srgbClr val="000000">
                    <a:alpha val="0"/>
                  </a:srgbClr>
                </a:highlight>
                <a:cs typeface="Arial" panose="020B0604020202020204" pitchFamily="34" charset="0"/>
                <a:sym typeface="+mn-ea"/>
              </a:rPr>
              <a:t>Observation 3:  </a:t>
            </a:r>
            <a:r>
              <a:rPr lang="en-US" altLang="zh-CN" sz="2000" noProof="0" dirty="0">
                <a:solidFill>
                  <a:schemeClr val="tx1"/>
                </a:solidFill>
                <a:highlight>
                  <a:srgbClr val="000000">
                    <a:alpha val="0"/>
                  </a:srgbClr>
                </a:highlight>
                <a:cs typeface="Arial" panose="020B0604020202020204" pitchFamily="34" charset="0"/>
                <a:sym typeface="+mn-ea"/>
              </a:rPr>
              <a:t> The PRD21 list was designed precisely to alleviate this burden, so that </a:t>
            </a:r>
            <a:r>
              <a:rPr lang="en-AU" altLang="en-US" sz="2000" noProof="0" dirty="0">
                <a:solidFill>
                  <a:schemeClr val="tx1"/>
                </a:solidFill>
                <a:highlight>
                  <a:srgbClr val="000000">
                    <a:alpha val="0"/>
                  </a:srgbClr>
                </a:highlight>
                <a:cs typeface="Arial" panose="020B0604020202020204" pitchFamily="34" charset="0"/>
                <a:sym typeface="+mn-ea"/>
              </a:rPr>
              <a:t>feature specific/high power </a:t>
            </a:r>
            <a:r>
              <a:rPr lang="en-US" altLang="zh-CN" sz="2000" noProof="0" dirty="0">
                <a:solidFill>
                  <a:schemeClr val="tx1"/>
                </a:solidFill>
                <a:highlight>
                  <a:srgbClr val="000000">
                    <a:alpha val="0"/>
                  </a:srgbClr>
                </a:highlight>
                <a:cs typeface="Arial" panose="020B0604020202020204" pitchFamily="34" charset="0"/>
                <a:sym typeface="+mn-ea"/>
              </a:rPr>
              <a:t>WI rapporteurs do not need to maintain a separate, complete record of all RAN4-completed band combinations.</a:t>
            </a:r>
            <a:endParaRPr lang="en-US" altLang="zh-CN" sz="2000" noProof="0" dirty="0">
              <a:solidFill>
                <a:schemeClr val="tx1"/>
              </a:solidFill>
              <a:highlight>
                <a:srgbClr val="000000">
                  <a:alpha val="0"/>
                </a:srgbClr>
              </a:highlight>
              <a:cs typeface="Arial" panose="020B0604020202020204" pitchFamily="34" charset="0"/>
              <a:sym typeface="+mn-ea"/>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highlight>
                <a:srgbClr val="000000">
                  <a:alpha val="0"/>
                </a:srgbClr>
              </a:highlight>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r>
              <a:rPr lang="en-US" altLang="zh-CN" sz="2000" b="1" noProof="0" dirty="0">
                <a:solidFill>
                  <a:schemeClr val="tx1"/>
                </a:solidFill>
                <a:highlight>
                  <a:srgbClr val="000000">
                    <a:alpha val="0"/>
                  </a:srgbClr>
                </a:highlight>
                <a:cs typeface="Arial" panose="020B0604020202020204" pitchFamily="34" charset="0"/>
                <a:sym typeface="+mn-ea"/>
              </a:rPr>
              <a:t>Proposal 1:  </a:t>
            </a:r>
            <a:r>
              <a:rPr lang="en-US" altLang="zh-CN" sz="2000" noProof="0" dirty="0">
                <a:solidFill>
                  <a:schemeClr val="tx1"/>
                </a:solidFill>
                <a:highlight>
                  <a:srgbClr val="000000">
                    <a:alpha val="0"/>
                  </a:srgbClr>
                </a:highlight>
                <a:cs typeface="Arial" panose="020B0604020202020204" pitchFamily="34" charset="0"/>
                <a:sym typeface="+mn-ea"/>
              </a:rPr>
              <a:t> To resolve the inconsistency between PRD21 and </a:t>
            </a:r>
            <a:r>
              <a:rPr lang="en-AU" altLang="en-US" sz="2000" noProof="0" dirty="0">
                <a:solidFill>
                  <a:schemeClr val="tx1"/>
                </a:solidFill>
                <a:highlight>
                  <a:srgbClr val="000000">
                    <a:alpha val="0"/>
                  </a:srgbClr>
                </a:highlight>
                <a:cs typeface="Arial" panose="020B0604020202020204" pitchFamily="34" charset="0"/>
                <a:sym typeface="+mn-ea"/>
              </a:rPr>
              <a:t>feature </a:t>
            </a:r>
            <a:r>
              <a:rPr lang="en-US" altLang="zh-CN" sz="2000" noProof="0" dirty="0">
                <a:solidFill>
                  <a:schemeClr val="tx1"/>
                </a:solidFill>
                <a:highlight>
                  <a:srgbClr val="000000">
                    <a:alpha val="0"/>
                  </a:srgbClr>
                </a:highlight>
                <a:cs typeface="Arial" panose="020B0604020202020204" pitchFamily="34" charset="0"/>
                <a:sym typeface="+mn-ea"/>
              </a:rPr>
              <a:t>speficifc</a:t>
            </a:r>
            <a:r>
              <a:rPr lang="en-AU" altLang="en-US" sz="2000" noProof="0" dirty="0">
                <a:solidFill>
                  <a:schemeClr val="tx1"/>
                </a:solidFill>
                <a:highlight>
                  <a:srgbClr val="000000">
                    <a:alpha val="0"/>
                  </a:srgbClr>
                </a:highlight>
                <a:cs typeface="Arial" panose="020B0604020202020204" pitchFamily="34" charset="0"/>
                <a:sym typeface="+mn-ea"/>
              </a:rPr>
              <a:t>/high power</a:t>
            </a:r>
            <a:r>
              <a:rPr lang="en-US" altLang="zh-CN" sz="2000" noProof="0" dirty="0">
                <a:solidFill>
                  <a:schemeClr val="tx1"/>
                </a:solidFill>
                <a:highlight>
                  <a:srgbClr val="000000">
                    <a:alpha val="0"/>
                  </a:srgbClr>
                </a:highlight>
                <a:cs typeface="Arial" panose="020B0604020202020204" pitchFamily="34" charset="0"/>
                <a:sym typeface="+mn-ea"/>
              </a:rPr>
              <a:t> WI</a:t>
            </a:r>
            <a:r>
              <a:rPr lang="en-AU" altLang="en-US" sz="2000" noProof="0" dirty="0">
                <a:solidFill>
                  <a:schemeClr val="tx1"/>
                </a:solidFill>
                <a:highlight>
                  <a:srgbClr val="000000">
                    <a:alpha val="0"/>
                  </a:srgbClr>
                </a:highlight>
                <a:cs typeface="Arial" panose="020B0604020202020204" pitchFamily="34" charset="0"/>
                <a:sym typeface="+mn-ea"/>
              </a:rPr>
              <a:t>s</a:t>
            </a:r>
            <a:r>
              <a:rPr lang="en-US" altLang="zh-CN" sz="2000" noProof="0" dirty="0">
                <a:solidFill>
                  <a:schemeClr val="tx1"/>
                </a:solidFill>
                <a:highlight>
                  <a:srgbClr val="000000">
                    <a:alpha val="0"/>
                  </a:srgbClr>
                </a:highlight>
                <a:cs typeface="Arial" panose="020B0604020202020204" pitchFamily="34" charset="0"/>
                <a:sym typeface="+mn-ea"/>
              </a:rPr>
              <a:t>, it is proposed that </a:t>
            </a:r>
            <a:r>
              <a:rPr lang="en-AU" altLang="en-US" sz="2000" noProof="0" dirty="0">
                <a:solidFill>
                  <a:schemeClr val="tx1"/>
                </a:solidFill>
                <a:highlight>
                  <a:srgbClr val="000000">
                    <a:alpha val="0"/>
                  </a:srgbClr>
                </a:highlight>
                <a:cs typeface="Arial" panose="020B0604020202020204" pitchFamily="34" charset="0"/>
                <a:sym typeface="+mn-ea"/>
              </a:rPr>
              <a:t>feature </a:t>
            </a:r>
            <a:r>
              <a:rPr lang="en-US" altLang="zh-CN" sz="2000" noProof="0" dirty="0">
                <a:solidFill>
                  <a:schemeClr val="tx1"/>
                </a:solidFill>
                <a:highlight>
                  <a:srgbClr val="000000">
                    <a:alpha val="0"/>
                  </a:srgbClr>
                </a:highlight>
                <a:cs typeface="Arial" panose="020B0604020202020204" pitchFamily="34" charset="0"/>
                <a:sym typeface="+mn-ea"/>
              </a:rPr>
              <a:t>speficifc</a:t>
            </a:r>
            <a:r>
              <a:rPr lang="en-AU" altLang="en-US" sz="2000" noProof="0" dirty="0">
                <a:solidFill>
                  <a:schemeClr val="tx1"/>
                </a:solidFill>
                <a:highlight>
                  <a:srgbClr val="000000">
                    <a:alpha val="0"/>
                  </a:srgbClr>
                </a:highlight>
                <a:cs typeface="Arial" panose="020B0604020202020204" pitchFamily="34" charset="0"/>
                <a:sym typeface="+mn-ea"/>
              </a:rPr>
              <a:t>/high power</a:t>
            </a:r>
            <a:r>
              <a:rPr lang="en-US" altLang="zh-CN" sz="2000" noProof="0" dirty="0">
                <a:solidFill>
                  <a:schemeClr val="tx1"/>
                </a:solidFill>
                <a:highlight>
                  <a:srgbClr val="000000">
                    <a:alpha val="0"/>
                  </a:srgbClr>
                </a:highlight>
                <a:cs typeface="Arial" panose="020B0604020202020204" pitchFamily="34" charset="0"/>
                <a:sym typeface="+mn-ea"/>
              </a:rPr>
              <a:t> WIs only track test case completion level rather than band combinations completion status.  All band combinations related to the </a:t>
            </a:r>
            <a:r>
              <a:rPr lang="en-AU" altLang="en-US" sz="2000" noProof="0" dirty="0">
                <a:solidFill>
                  <a:schemeClr val="tx1"/>
                </a:solidFill>
                <a:highlight>
                  <a:srgbClr val="000000">
                    <a:alpha val="0"/>
                  </a:srgbClr>
                </a:highlight>
                <a:cs typeface="Arial" panose="020B0604020202020204" pitchFamily="34" charset="0"/>
                <a:sym typeface="+mn-ea"/>
              </a:rPr>
              <a:t>feature </a:t>
            </a:r>
            <a:r>
              <a:rPr lang="en-US" altLang="zh-CN" sz="2000" noProof="0" dirty="0">
                <a:solidFill>
                  <a:schemeClr val="tx1"/>
                </a:solidFill>
                <a:highlight>
                  <a:srgbClr val="000000">
                    <a:alpha val="0"/>
                  </a:srgbClr>
                </a:highlight>
                <a:cs typeface="Arial" panose="020B0604020202020204" pitchFamily="34" charset="0"/>
                <a:sym typeface="+mn-ea"/>
              </a:rPr>
              <a:t>specific</a:t>
            </a:r>
            <a:r>
              <a:rPr lang="en-AU" altLang="en-US" sz="2000" noProof="0" dirty="0">
                <a:solidFill>
                  <a:schemeClr val="tx1"/>
                </a:solidFill>
                <a:highlight>
                  <a:srgbClr val="000000">
                    <a:alpha val="0"/>
                  </a:srgbClr>
                </a:highlight>
                <a:cs typeface="Arial" panose="020B0604020202020204" pitchFamily="34" charset="0"/>
                <a:sym typeface="+mn-ea"/>
              </a:rPr>
              <a:t>/high power</a:t>
            </a:r>
            <a:r>
              <a:rPr lang="en-US" altLang="zh-CN" sz="2000" noProof="0" dirty="0">
                <a:solidFill>
                  <a:schemeClr val="tx1"/>
                </a:solidFill>
                <a:highlight>
                  <a:srgbClr val="000000">
                    <a:alpha val="0"/>
                  </a:srgbClr>
                </a:highlight>
                <a:cs typeface="Arial" panose="020B0604020202020204" pitchFamily="34" charset="0"/>
                <a:sym typeface="+mn-ea"/>
              </a:rPr>
              <a:t> WIs can be put into PRD21 list to trace.</a:t>
            </a:r>
            <a:endParaRPr lang="en-US" altLang="zh-CN" sz="2000" noProof="0" dirty="0">
              <a:solidFill>
                <a:schemeClr val="tx1"/>
              </a:solidFill>
              <a:highlight>
                <a:srgbClr val="000000">
                  <a:alpha val="0"/>
                </a:srgbClr>
              </a:highlight>
              <a:cs typeface="Arial" panose="020B0604020202020204" pitchFamily="34" charset="0"/>
              <a:sym typeface="+mn-ea"/>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highlight>
                <a:srgbClr val="000000">
                  <a:alpha val="0"/>
                </a:srgbClr>
              </a:highlight>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highlight>
                <a:srgbClr val="000000">
                  <a:alpha val="0"/>
                </a:srgbClr>
              </a:highlight>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highlight>
                <a:srgbClr val="000000">
                  <a:alpha val="0"/>
                </a:srgbClr>
              </a:highlight>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highlight>
                <a:srgbClr val="000000">
                  <a:alpha val="0"/>
                </a:srgbClr>
              </a:highlight>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highlight>
                <a:srgbClr val="000000">
                  <a:alpha val="0"/>
                </a:srgbClr>
              </a:highlight>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endParaRPr kumimoji="0" lang="en-US" altLang="zh-CN" sz="2000" b="1" kern="1200" cap="none" spc="0" normalizeH="0" baseline="0" noProof="0" dirty="0">
              <a:solidFill>
                <a:schemeClr val="tx1"/>
              </a:solidFill>
              <a:highlight>
                <a:srgbClr val="000000">
                  <a:alpha val="0"/>
                </a:srgbClr>
              </a:highlight>
              <a:ea typeface="宋体" panose="02010600030101010101" pitchFamily="2" charset="-122"/>
              <a:cs typeface="Arial" panose="020B0604020202020204" pitchFamily="34" charset="0"/>
              <a:sym typeface="+mn-ea"/>
            </a:endParaRPr>
          </a:p>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2000" b="1" kern="1200" cap="none" spc="0" normalizeH="0" baseline="0" noProof="0" dirty="0">
              <a:solidFill>
                <a:schemeClr val="tx1"/>
              </a:solidFill>
              <a:highlight>
                <a:srgbClr val="000000">
                  <a:alpha val="0"/>
                </a:srgbClr>
              </a:highlight>
              <a:ea typeface="宋体" panose="02010600030101010101" pitchFamily="2" charset="-122"/>
              <a:cs typeface="Arial" panose="020B0604020202020204" pitchFamily="34" charset="0"/>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1391</Words>
  <Application>WPS 演示</Application>
  <PresentationFormat>宽屏</PresentationFormat>
  <Paragraphs>24</Paragraphs>
  <Slides>3</Slides>
  <Notes>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vt:i4>
      </vt:variant>
    </vt:vector>
  </HeadingPairs>
  <TitlesOfParts>
    <vt:vector size="16" baseType="lpstr">
      <vt:lpstr>Arial</vt:lpstr>
      <vt:lpstr>宋体</vt:lpstr>
      <vt:lpstr>Wingdings</vt:lpstr>
      <vt:lpstr>微软雅黑</vt:lpstr>
      <vt:lpstr>Arial</vt:lpstr>
      <vt:lpstr>方正黑体简体</vt:lpstr>
      <vt:lpstr>Ericsson Capital TT</vt:lpstr>
      <vt:lpstr>DejaVu Math TeX Gyre</vt:lpstr>
      <vt:lpstr>Calibri</vt:lpstr>
      <vt:lpstr>Arial Unicode MS</vt:lpstr>
      <vt:lpstr>等线</vt:lpstr>
      <vt:lpstr>1_Office 佈景主題</vt:lpstr>
      <vt:lpstr>4_Office 佈景主題</vt:lpstr>
      <vt:lpstr>Discussion on Simplifying the Band Combination Tracking Mechanism</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CMCC</cp:lastModifiedBy>
  <cp:revision>5600</cp:revision>
  <cp:lastPrinted>2020-09-04T06:35:00Z</cp:lastPrinted>
  <dcterms:created xsi:type="dcterms:W3CDTF">2017-04-04T12:46:00Z</dcterms:created>
  <dcterms:modified xsi:type="dcterms:W3CDTF">2025-11-21T15:56:02Z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2052-12.8.2.21177</vt:lpwstr>
  </property>
  <property fmtid="{D5CDD505-2E9C-101B-9397-08002B2CF9AE}" pid="3" name="ICV">
    <vt:lpwstr>40FBEAEE23EA4D669BB035E0DE9ECE12</vt:lpwstr>
  </property>
</Properties>
</file>