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9"/>
  </p:handoutMasterIdLst>
  <p:sldIdLst>
    <p:sldId id="6645202" r:id="rId4"/>
    <p:sldId id="6645292" r:id="rId6"/>
    <p:sldId id="6645347" r:id="rId7"/>
    <p:sldId id="6645224" r:id="rId8"/>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88" userDrawn="1">
          <p15:clr>
            <a:srgbClr val="A4A3A4"/>
          </p15:clr>
        </p15:guide>
        <p15:guide id="2" pos="385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70C0"/>
    <a:srgbClr val="004C92"/>
    <a:srgbClr val="0F6FC6"/>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88"/>
        <p:guide pos="3855"/>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handoutMaster" Target="handoutMasters/handoutMaster1.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3" Type="http://schemas.openxmlformats.org/officeDocument/2006/relationships/commentAuthors" Target="commentAuthors.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410460"/>
            <a:ext cx="10222865" cy="155638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Way Forward on the Coversheet of CR impacting TS 38.522 </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109</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Dallas, TX, USA, 17 – 21 November 2025</a:t>
            </a:r>
            <a:r>
              <a:rPr lang="en-US" sz="2400" kern="0" noProof="0" dirty="0">
                <a:ln>
                  <a:noFill/>
                </a:ln>
                <a:effectLst/>
                <a:uLnTx/>
                <a:uFillTx/>
                <a:sym typeface="+mn-ea"/>
              </a:rPr>
              <a:t>                                                                           </a:t>
            </a:r>
            <a:r>
              <a:rPr lang="en-US" altLang="zh-CN" sz="2400" b="1" noProof="0" dirty="0">
                <a:ln>
                  <a:noFill/>
                </a:ln>
                <a:effectLst/>
                <a:uLnTx/>
                <a:uFillTx/>
                <a:sym typeface="+mn-ea"/>
              </a:rPr>
              <a:t>R5-256061</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Background</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462280" y="970915"/>
            <a:ext cx="11382375" cy="2447290"/>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l" defTabSz="266700">
              <a:lnSpc>
                <a:spcPts val="2600"/>
              </a:lnSpc>
              <a:spcBef>
                <a:spcPts val="0"/>
              </a:spcBef>
              <a:spcAft>
                <a:spcPts val="300"/>
              </a:spcAft>
              <a:buClrTx/>
              <a:buSzTx/>
              <a:buFont typeface="Arial" panose="020B0604020202020204" pitchFamily="34" charset="0"/>
            </a:pPr>
            <a:r>
              <a:rPr lang="en-US" altLang="zh-CN" sz="2400" b="1">
                <a:solidFill>
                  <a:srgbClr val="0070C0"/>
                </a:solidFill>
                <a:ea typeface="Times New Roman" panose="02020603050405020304"/>
                <a:cs typeface="Arial" panose="020B0604020202020204" pitchFamily="34" charset="0"/>
                <a:sym typeface="+mn-ea"/>
              </a:rPr>
              <a:t>Observation 1</a:t>
            </a:r>
            <a:r>
              <a:rPr lang="en-US" altLang="zh-CN" sz="2400">
                <a:solidFill>
                  <a:srgbClr val="0070C0"/>
                </a:solidFill>
                <a:ea typeface="Times New Roman" panose="02020603050405020304"/>
                <a:cs typeface="Arial" panose="020B0604020202020204" pitchFamily="34" charset="0"/>
                <a:sym typeface="+mn-ea"/>
              </a:rPr>
              <a:t>: There were quite a few CRs for	TS 38.521-1/2/3/4/5 which impact TS 38.522 but no “X” in the “Other specs affected” , which led to difficulty in identifying whether there are related applicability CRs brought for TS 38.522. Generally speaking, the following CRs shall go with applicability CRs at the same meeting.</a:t>
            </a:r>
            <a:endParaRPr lang="en-US" altLang="zh-CN" sz="2400">
              <a:solidFill>
                <a:srgbClr val="0070C0"/>
              </a:solidFill>
              <a:ea typeface="Times New Roman" panose="02020603050405020304"/>
              <a:cs typeface="Arial" panose="020B0604020202020204" pitchFamily="34" charset="0"/>
              <a:sym typeface="+mn-ea"/>
            </a:endParaRPr>
          </a:p>
          <a:p>
            <a:pPr marL="342900" indent="-342900" algn="l" defTabSz="266700">
              <a:lnSpc>
                <a:spcPts val="2600"/>
              </a:lnSpc>
              <a:spcBef>
                <a:spcPts val="0"/>
              </a:spcBef>
              <a:spcAft>
                <a:spcPts val="300"/>
              </a:spcAft>
              <a:buClrTx/>
              <a:buSzTx/>
              <a:buFont typeface="Arial" panose="020B0604020202020204" pitchFamily="34" charset="0"/>
              <a:buChar char="•"/>
            </a:pPr>
            <a:r>
              <a:rPr lang="en-US" altLang="zh-CN" sz="2400" kern="100" dirty="0">
                <a:solidFill>
                  <a:srgbClr val="0070C0"/>
                </a:solidFill>
                <a:ea typeface="Times New Roman" panose="02020603050405020304"/>
                <a:cs typeface="Arial" panose="020B0604020202020204" pitchFamily="34" charset="0"/>
                <a:sym typeface="+mn-ea"/>
              </a:rPr>
              <a:t>CRs to introduce new test cases into TS 38.521-1/2/3/4/5</a:t>
            </a:r>
            <a:endParaRPr lang="en-US" altLang="zh-CN" sz="2400" kern="100" dirty="0">
              <a:solidFill>
                <a:srgbClr val="0070C0"/>
              </a:solidFill>
              <a:ea typeface="Times New Roman" panose="02020603050405020304"/>
              <a:cs typeface="Arial" panose="020B0604020202020204" pitchFamily="34" charset="0"/>
              <a:sym typeface="+mn-ea"/>
            </a:endParaRPr>
          </a:p>
          <a:p>
            <a:pPr marL="342900" indent="-342900" algn="l" defTabSz="266700">
              <a:lnSpc>
                <a:spcPts val="2600"/>
              </a:lnSpc>
              <a:spcBef>
                <a:spcPts val="0"/>
              </a:spcBef>
              <a:spcAft>
                <a:spcPts val="300"/>
              </a:spcAft>
              <a:buClrTx/>
              <a:buSzTx/>
              <a:buFont typeface="Arial" panose="020B0604020202020204" pitchFamily="34" charset="0"/>
              <a:buChar char="•"/>
            </a:pPr>
            <a:r>
              <a:rPr lang="en-US" altLang="zh-CN" sz="2400" kern="100" dirty="0">
                <a:solidFill>
                  <a:srgbClr val="0070C0"/>
                </a:solidFill>
                <a:ea typeface="Times New Roman" panose="02020603050405020304"/>
                <a:cs typeface="Arial" panose="020B0604020202020204" pitchFamily="34" charset="0"/>
                <a:sym typeface="+mn-ea"/>
              </a:rPr>
              <a:t>CRs to complete existing test cases in </a:t>
            </a:r>
            <a:r>
              <a:rPr lang="en-US" altLang="zh-CN" sz="2400" kern="100" dirty="0">
                <a:solidFill>
                  <a:srgbClr val="0070C0"/>
                </a:solidFill>
                <a:ea typeface="Times New Roman" panose="02020603050405020304"/>
                <a:cs typeface="Arial" panose="020B0604020202020204" pitchFamily="34" charset="0"/>
                <a:sym typeface="+mn-ea"/>
              </a:rPr>
              <a:t>TS 38.521-1/2/3/4/5</a:t>
            </a:r>
            <a:endParaRPr lang="en-US" altLang="zh-CN" sz="2400" kern="100" dirty="0">
              <a:solidFill>
                <a:srgbClr val="0070C0"/>
              </a:solidFill>
              <a:ea typeface="Times New Roman" panose="02020603050405020304"/>
              <a:cs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1558290" y="3498215"/>
            <a:ext cx="8775700" cy="32194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Proposal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462280" y="970915"/>
            <a:ext cx="11382375" cy="2025650"/>
          </a:xfrm>
          <a:prstGeom prst="rect">
            <a:avLst/>
          </a:prstGeom>
          <a:solidFill>
            <a:srgbClr val="FFFFFF"/>
          </a:solidFill>
          <a:ln w="9525">
            <a:solidFill>
              <a:schemeClr val="bg1"/>
            </a:solidFill>
            <a:miter lim="800000"/>
          </a:ln>
        </p:spPr>
        <p:txBody>
          <a:bodyPr rot="0" vert="horz" wrap="square" lIns="91440" tIns="45720" rIns="91440" bIns="45720" anchor="t" anchorCtr="0">
            <a:noAutofit/>
          </a:bodyPr>
          <a:lstStyle/>
          <a:p>
            <a:pPr algn="l" defTabSz="266700">
              <a:lnSpc>
                <a:spcPts val="2400"/>
              </a:lnSpc>
              <a:spcBef>
                <a:spcPts val="0"/>
              </a:spcBef>
              <a:spcAft>
                <a:spcPts val="300"/>
              </a:spcAft>
              <a:buClrTx/>
              <a:buSzTx/>
              <a:buFont typeface="Arial" panose="020B0604020202020204" pitchFamily="34" charset="0"/>
            </a:pPr>
            <a:r>
              <a:rPr lang="en-US" altLang="zh-CN" sz="2400" b="1">
                <a:solidFill>
                  <a:srgbClr val="0070C0"/>
                </a:solidFill>
                <a:ea typeface="Times New Roman" panose="02020603050405020304"/>
                <a:cs typeface="Arial" panose="020B0604020202020204" pitchFamily="34" charset="0"/>
                <a:sym typeface="+mn-ea"/>
              </a:rPr>
              <a:t>Proposal 1</a:t>
            </a:r>
            <a:r>
              <a:rPr lang="en-US" altLang="zh-CN" sz="2400">
                <a:solidFill>
                  <a:srgbClr val="0070C0"/>
                </a:solidFill>
                <a:ea typeface="Times New Roman" panose="02020603050405020304"/>
                <a:cs typeface="Arial" panose="020B0604020202020204" pitchFamily="34" charset="0"/>
                <a:sym typeface="+mn-ea"/>
              </a:rPr>
              <a:t>: For the following CRs, they shall go with related applicability CRs at the same meeting, and shall have “X” in the “Other specs affected” area with necessary information for the related CRs.</a:t>
            </a:r>
            <a:endParaRPr lang="en-US" altLang="zh-CN" sz="2400">
              <a:solidFill>
                <a:srgbClr val="0070C0"/>
              </a:solidFill>
              <a:ea typeface="Times New Roman" panose="02020603050405020304"/>
              <a:cs typeface="Arial" panose="020B0604020202020204" pitchFamily="34" charset="0"/>
              <a:sym typeface="+mn-ea"/>
            </a:endParaRPr>
          </a:p>
          <a:p>
            <a:pPr marL="342900" indent="-342900" algn="l" defTabSz="266700">
              <a:lnSpc>
                <a:spcPts val="2400"/>
              </a:lnSpc>
              <a:spcBef>
                <a:spcPts val="0"/>
              </a:spcBef>
              <a:spcAft>
                <a:spcPts val="300"/>
              </a:spcAft>
              <a:buClrTx/>
              <a:buSzTx/>
              <a:buFont typeface="Arial" panose="020B0604020202020204" pitchFamily="34" charset="0"/>
              <a:buChar char="•"/>
            </a:pPr>
            <a:r>
              <a:rPr lang="en-US" altLang="zh-CN" sz="2400" kern="100" dirty="0">
                <a:solidFill>
                  <a:srgbClr val="0070C0"/>
                </a:solidFill>
                <a:ea typeface="Times New Roman" panose="02020603050405020304"/>
                <a:cs typeface="Arial" panose="020B0604020202020204" pitchFamily="34" charset="0"/>
                <a:sym typeface="+mn-ea"/>
              </a:rPr>
              <a:t>CRs to introduce new test cases into TS 38.521-1/2/3/4/5, even if the test cases are not completed yet</a:t>
            </a:r>
            <a:endParaRPr lang="en-US" altLang="zh-CN" sz="2400" kern="100" dirty="0">
              <a:solidFill>
                <a:srgbClr val="0070C0"/>
              </a:solidFill>
              <a:ea typeface="Times New Roman" panose="02020603050405020304"/>
              <a:cs typeface="Arial" panose="020B0604020202020204" pitchFamily="34" charset="0"/>
              <a:sym typeface="+mn-ea"/>
            </a:endParaRPr>
          </a:p>
          <a:p>
            <a:pPr marL="342900" indent="-342900" algn="l" defTabSz="266700">
              <a:lnSpc>
                <a:spcPts val="2400"/>
              </a:lnSpc>
              <a:spcBef>
                <a:spcPts val="0"/>
              </a:spcBef>
              <a:spcAft>
                <a:spcPts val="300"/>
              </a:spcAft>
              <a:buClrTx/>
              <a:buSzTx/>
              <a:buFont typeface="Arial" panose="020B0604020202020204" pitchFamily="34" charset="0"/>
              <a:buChar char="•"/>
            </a:pPr>
            <a:r>
              <a:rPr lang="en-US" altLang="zh-CN" sz="2400" kern="100" dirty="0">
                <a:solidFill>
                  <a:srgbClr val="0070C0"/>
                </a:solidFill>
                <a:ea typeface="Times New Roman" panose="02020603050405020304"/>
                <a:cs typeface="Arial" panose="020B0604020202020204" pitchFamily="34" charset="0"/>
                <a:sym typeface="+mn-ea"/>
              </a:rPr>
              <a:t>CRs to complete existing test cases in </a:t>
            </a:r>
            <a:r>
              <a:rPr lang="en-US" altLang="zh-CN" sz="2400" kern="100" dirty="0">
                <a:solidFill>
                  <a:srgbClr val="0070C0"/>
                </a:solidFill>
                <a:ea typeface="Times New Roman" panose="02020603050405020304"/>
                <a:cs typeface="Arial" panose="020B0604020202020204" pitchFamily="34" charset="0"/>
                <a:sym typeface="+mn-ea"/>
              </a:rPr>
              <a:t>TS 38.521-1/2/3/4/5</a:t>
            </a:r>
            <a:endParaRPr lang="en-US" altLang="zh-CN" sz="2400" kern="100" dirty="0">
              <a:solidFill>
                <a:srgbClr val="0070C0"/>
              </a:solidFill>
              <a:ea typeface="Times New Roman" panose="02020603050405020304"/>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954405" y="3053715"/>
            <a:ext cx="10092055" cy="36734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1055</Words>
  <Application>WPS 演示</Application>
  <PresentationFormat>宽屏</PresentationFormat>
  <Paragraphs>21</Paragraphs>
  <Slides>4</Slides>
  <Notes>8</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vt:i4>
      </vt:variant>
    </vt:vector>
  </HeadingPairs>
  <TitlesOfParts>
    <vt:vector size="18" baseType="lpstr">
      <vt:lpstr>Arial</vt:lpstr>
      <vt:lpstr>宋体</vt:lpstr>
      <vt:lpstr>Wingdings</vt:lpstr>
      <vt:lpstr>微软雅黑</vt:lpstr>
      <vt:lpstr>Arial</vt:lpstr>
      <vt:lpstr>方正黑体简体</vt:lpstr>
      <vt:lpstr>Ericsson Capital TT</vt:lpstr>
      <vt:lpstr>DejaVu Math TeX Gyre</vt:lpstr>
      <vt:lpstr>Times New Roman</vt:lpstr>
      <vt:lpstr>等线</vt:lpstr>
      <vt:lpstr>Calibri</vt:lpstr>
      <vt:lpstr>Arial Unicode MS</vt:lpstr>
      <vt:lpstr>1_Office 佈景主題</vt:lpstr>
      <vt:lpstr>4_Office 佈景主題</vt:lpstr>
      <vt:lpstr>Way Forward on the Coversheet of CR impacting TS 38.522  </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5642</cp:revision>
  <cp:lastPrinted>2020-09-04T06:35:00Z</cp:lastPrinted>
  <dcterms:created xsi:type="dcterms:W3CDTF">2017-04-04T12:46:00Z</dcterms:created>
  <dcterms:modified xsi:type="dcterms:W3CDTF">2025-11-07T09:13:35Z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2052-12.8.2.21177</vt:lpwstr>
  </property>
  <property fmtid="{D5CDD505-2E9C-101B-9397-08002B2CF9AE}" pid="3" name="ICV">
    <vt:lpwstr>1E0E85C665E84CDD8827B8B73BBE3373_13</vt:lpwstr>
  </property>
</Properties>
</file>