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99" r:id="rId6"/>
    <p:sldId id="300" r:id="rId7"/>
    <p:sldId id="305" r:id="rId8"/>
    <p:sldId id="301" r:id="rId9"/>
    <p:sldId id="303" r:id="rId10"/>
    <p:sldId id="292" r:id="rId11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D19FA9-B0AA-4E3D-98A4-85516B178A7E}" v="4" dt="2025-11-07T08:51:13.9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121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las Weiler" userId="15f39c7b-d9a9-4905-9221-26f26c51fae5" providerId="ADAL" clId="{7548E186-30EF-4667-8C51-0C1B49F289F3}"/>
    <pc:docChg chg="custSel addSld delSld modSld sldOrd">
      <pc:chgData name="Niclas Weiler" userId="15f39c7b-d9a9-4905-9221-26f26c51fae5" providerId="ADAL" clId="{7548E186-30EF-4667-8C51-0C1B49F289F3}" dt="2025-11-07T08:54:04.089" v="1413" actId="20577"/>
      <pc:docMkLst>
        <pc:docMk/>
      </pc:docMkLst>
      <pc:sldChg chg="modSp mod">
        <pc:chgData name="Niclas Weiler" userId="15f39c7b-d9a9-4905-9221-26f26c51fae5" providerId="ADAL" clId="{7548E186-30EF-4667-8C51-0C1B49F289F3}" dt="2025-11-06T17:25:08.058" v="1394" actId="20577"/>
        <pc:sldMkLst>
          <pc:docMk/>
          <pc:sldMk cId="697815256" sldId="256"/>
        </pc:sldMkLst>
        <pc:spChg chg="mod">
          <ac:chgData name="Niclas Weiler" userId="15f39c7b-d9a9-4905-9221-26f26c51fae5" providerId="ADAL" clId="{7548E186-30EF-4667-8C51-0C1B49F289F3}" dt="2025-11-06T17:25:08.058" v="1394" actId="20577"/>
          <ac:spMkLst>
            <pc:docMk/>
            <pc:sldMk cId="697815256" sldId="256"/>
            <ac:spMk id="3" creationId="{5ECA276C-62A6-B4C2-E0F1-F23F16B919BC}"/>
          </ac:spMkLst>
        </pc:spChg>
        <pc:spChg chg="mod">
          <ac:chgData name="Niclas Weiler" userId="15f39c7b-d9a9-4905-9221-26f26c51fae5" providerId="ADAL" clId="{7548E186-30EF-4667-8C51-0C1B49F289F3}" dt="2025-11-06T17:24:53.749" v="1379" actId="20577"/>
          <ac:spMkLst>
            <pc:docMk/>
            <pc:sldMk cId="697815256" sldId="256"/>
            <ac:spMk id="10" creationId="{57F3AE33-4323-781C-CCBF-00BD3CF4EF00}"/>
          </ac:spMkLst>
        </pc:spChg>
        <pc:spChg chg="mod">
          <ac:chgData name="Niclas Weiler" userId="15f39c7b-d9a9-4905-9221-26f26c51fae5" providerId="ADAL" clId="{7548E186-30EF-4667-8C51-0C1B49F289F3}" dt="2025-11-06T09:49:48.683" v="57" actId="20577"/>
          <ac:spMkLst>
            <pc:docMk/>
            <pc:sldMk cId="697815256" sldId="256"/>
            <ac:spMk id="11" creationId="{05F3CF98-C562-7AAB-8339-4FF277B47562}"/>
          </ac:spMkLst>
        </pc:spChg>
      </pc:sldChg>
      <pc:sldChg chg="modSp mod">
        <pc:chgData name="Niclas Weiler" userId="15f39c7b-d9a9-4905-9221-26f26c51fae5" providerId="ADAL" clId="{7548E186-30EF-4667-8C51-0C1B49F289F3}" dt="2025-11-07T08:54:04.089" v="1413" actId="20577"/>
        <pc:sldMkLst>
          <pc:docMk/>
          <pc:sldMk cId="2197608168" sldId="292"/>
        </pc:sldMkLst>
        <pc:spChg chg="mod">
          <ac:chgData name="Niclas Weiler" userId="15f39c7b-d9a9-4905-9221-26f26c51fae5" providerId="ADAL" clId="{7548E186-30EF-4667-8C51-0C1B49F289F3}" dt="2025-11-07T08:54:04.089" v="1413" actId="20577"/>
          <ac:spMkLst>
            <pc:docMk/>
            <pc:sldMk cId="2197608168" sldId="292"/>
            <ac:spMk id="4" creationId="{17996C5C-02BF-E986-30F9-7B309430C55E}"/>
          </ac:spMkLst>
        </pc:spChg>
      </pc:sldChg>
      <pc:sldChg chg="modSp mod">
        <pc:chgData name="Niclas Weiler" userId="15f39c7b-d9a9-4905-9221-26f26c51fae5" providerId="ADAL" clId="{7548E186-30EF-4667-8C51-0C1B49F289F3}" dt="2025-11-07T08:51:16.629" v="1403" actId="20577"/>
        <pc:sldMkLst>
          <pc:docMk/>
          <pc:sldMk cId="785042577" sldId="300"/>
        </pc:sldMkLst>
        <pc:spChg chg="mod">
          <ac:chgData name="Niclas Weiler" userId="15f39c7b-d9a9-4905-9221-26f26c51fae5" providerId="ADAL" clId="{7548E186-30EF-4667-8C51-0C1B49F289F3}" dt="2025-11-06T10:16:04.740" v="863" actId="20577"/>
          <ac:spMkLst>
            <pc:docMk/>
            <pc:sldMk cId="785042577" sldId="300"/>
            <ac:spMk id="2" creationId="{5049398F-C60E-9526-8980-DD9BA46C7B18}"/>
          </ac:spMkLst>
        </pc:spChg>
        <pc:spChg chg="mod">
          <ac:chgData name="Niclas Weiler" userId="15f39c7b-d9a9-4905-9221-26f26c51fae5" providerId="ADAL" clId="{7548E186-30EF-4667-8C51-0C1B49F289F3}" dt="2025-11-07T08:51:16.629" v="1403" actId="20577"/>
          <ac:spMkLst>
            <pc:docMk/>
            <pc:sldMk cId="785042577" sldId="300"/>
            <ac:spMk id="3" creationId="{925DA9E8-C07A-18D5-E131-F323D6A12159}"/>
          </ac:spMkLst>
        </pc:spChg>
      </pc:sldChg>
      <pc:sldChg chg="modSp del mod ord">
        <pc:chgData name="Niclas Weiler" userId="15f39c7b-d9a9-4905-9221-26f26c51fae5" providerId="ADAL" clId="{7548E186-30EF-4667-8C51-0C1B49F289F3}" dt="2025-11-06T10:36:10.848" v="1354" actId="2696"/>
        <pc:sldMkLst>
          <pc:docMk/>
          <pc:sldMk cId="418385640" sldId="304"/>
        </pc:sldMkLst>
        <pc:spChg chg="mod">
          <ac:chgData name="Niclas Weiler" userId="15f39c7b-d9a9-4905-9221-26f26c51fae5" providerId="ADAL" clId="{7548E186-30EF-4667-8C51-0C1B49F289F3}" dt="2025-11-06T10:33:00.329" v="1276" actId="20577"/>
          <ac:spMkLst>
            <pc:docMk/>
            <pc:sldMk cId="418385640" sldId="304"/>
            <ac:spMk id="4" creationId="{6C18C4D1-6061-CE85-12E2-04F3101B4F75}"/>
          </ac:spMkLst>
        </pc:spChg>
        <pc:spChg chg="mod">
          <ac:chgData name="Niclas Weiler" userId="15f39c7b-d9a9-4905-9221-26f26c51fae5" providerId="ADAL" clId="{7548E186-30EF-4667-8C51-0C1B49F289F3}" dt="2025-11-06T10:34:21.422" v="1322" actId="20577"/>
          <ac:spMkLst>
            <pc:docMk/>
            <pc:sldMk cId="418385640" sldId="304"/>
            <ac:spMk id="27" creationId="{7AE3D34C-C89D-E446-CC0F-66740EDCAD12}"/>
          </ac:spMkLst>
        </pc:spChg>
      </pc:sldChg>
      <pc:sldChg chg="modSp add mod">
        <pc:chgData name="Niclas Weiler" userId="15f39c7b-d9a9-4905-9221-26f26c51fae5" providerId="ADAL" clId="{7548E186-30EF-4667-8C51-0C1B49F289F3}" dt="2025-11-06T10:36:00.566" v="1353" actId="20577"/>
        <pc:sldMkLst>
          <pc:docMk/>
          <pc:sldMk cId="1902703602" sldId="305"/>
        </pc:sldMkLst>
        <pc:spChg chg="mod">
          <ac:chgData name="Niclas Weiler" userId="15f39c7b-d9a9-4905-9221-26f26c51fae5" providerId="ADAL" clId="{7548E186-30EF-4667-8C51-0C1B49F289F3}" dt="2025-11-06T10:35:24.871" v="1349" actId="108"/>
          <ac:spMkLst>
            <pc:docMk/>
            <pc:sldMk cId="1902703602" sldId="305"/>
            <ac:spMk id="2" creationId="{C589222E-2F82-C611-C9FD-A2EDCD0556C7}"/>
          </ac:spMkLst>
        </pc:spChg>
        <pc:spChg chg="mod">
          <ac:chgData name="Niclas Weiler" userId="15f39c7b-d9a9-4905-9221-26f26c51fae5" providerId="ADAL" clId="{7548E186-30EF-4667-8C51-0C1B49F289F3}" dt="2025-11-06T10:36:00.566" v="1353" actId="20577"/>
          <ac:spMkLst>
            <pc:docMk/>
            <pc:sldMk cId="1902703602" sldId="305"/>
            <ac:spMk id="3" creationId="{78E9ECF6-0437-854B-4F04-AB10A160895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2F070-3977-40A7-2154-C2D7DF03CD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678E92-5624-0B6D-F298-8DEEF768D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F41305-E5CA-CE23-1E8A-186BEEB65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40ECCA-8209-DDCA-EC12-C1DEA545D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BB6FF0-C17F-6906-9800-ED9FCBACC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172203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548B9-D17B-E12B-4C88-A287A759C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4842F7-3141-8D29-33C2-98193A8D94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419FE-4317-259D-6C7B-A79CEE804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282234-6AF3-382D-6563-91DA6D129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EC2B48-44F2-8B83-C9EB-E8C266793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984605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3D1B64-49B8-1224-BBD7-9885EE07B6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348FFF-AB85-CB02-5EFA-F55D21537E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4DF50-D4C1-A61C-185D-C90A6100A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1BA42-6A01-378A-291B-3207DD945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02B55D-B3C9-FE88-A577-AD014A77D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676111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FB692-4E90-6B2D-B377-44F2E53AD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7AB99B-D3FF-0EAD-32A2-C685D703C2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13BCBC-B016-9B8D-BCCE-23E808A14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CA743-85D2-BFAA-21E6-B1CDD7033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855352-F823-0E8A-B94B-F46E2CDC6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486304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B36180-E90B-D886-0160-47F9FF011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13DC2B-CDC7-4976-F191-B2C5CBAF0B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432514-7592-B365-306D-1BE7E5A85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CD7398-0467-61A1-61C2-9CFDE226F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4AFA3C-111A-8B1A-90D5-183ED0580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852760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A7DD4-8A28-95E3-A75A-6EFDD4344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C701C0-73E0-2D15-3BD8-814FD2A6CC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EECC8A-9E44-86E3-8528-012F51CA01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C4F693-7657-40E6-BF32-98DD0BCEC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99A91E-5D3A-20AB-5934-5BEABE570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219A25-D722-89C9-BD0D-49F2963C7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35641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8EA00-D783-EE85-31C5-BC75ED443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C524E-CE78-CDCC-44FE-2BB22B3465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EF323F-04FB-0B2A-982B-CBBA375DD1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D815EE-0B0D-E489-7CC4-53DFAD71EB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96BBD6-5F6B-4184-7C41-9228F5575F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57E9BD-5A84-5BC2-B21E-3F304DB4C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AE0832-02E3-5095-9B45-085239386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90D8727-9861-CBF5-F509-38744E86F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34442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91D19-D40C-E6DE-1590-D9CB5C64E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EC4EA-9CE5-D243-FEA9-672EB3C49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B4C908-A226-50AA-6FB4-E9645B081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F39DA8-35E7-7039-0F3D-BE1426841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937123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885FD2-1F1E-59DC-9BA0-92DEED38F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F340FD-3A9E-20F4-9D68-F6A54C233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C02EFC-43CA-03B0-0281-C25E964E0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070164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F411F-681D-DD28-C0A2-F6949EC97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28CD3A-8E78-8091-31A4-EF0240B198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FEC74F-A8AD-FE4D-F957-79F2795C58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65F090-C61D-20A9-A7EF-3F9450EFB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EEB605-4916-0112-4A89-9616AADEB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B671DD-394E-5EF2-B2F1-C39F6AC18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925698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D8A5C-7F97-56F4-2C11-38CA5A9FC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565A5E-8242-2030-FE5D-8F96F453E5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9CAE03-6628-9A0D-D840-0D9DE39352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A36FA1-6D05-8C18-142A-CE678381F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33FD07-3AD0-9F46-F1D9-D2CB6562C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6533C9-BCD9-D7F0-358E-3BE94C381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396462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0A5A20-CF15-0745-E20B-6F32B4DE2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FE846B-4903-A81C-135F-D21176737B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0F1603-F4B5-8A8E-B8B1-EA60D84571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9BC97-687A-4368-B742-7C759E4F63EC}" type="datetimeFigureOut">
              <a:rPr lang="en-SE" smtClean="0"/>
              <a:t>2025-11-07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A6FA8A-A9BF-A98D-9FF8-94ADD19DF8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7D501-3A81-D390-FA87-10009B5904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9716D-8F9B-4914-8207-FB6C16D80A19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823637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FC16E-39A9-6672-7180-531B32AA08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Test Frequency Calculation Tool, updates and way forward.</a:t>
            </a:r>
            <a:endParaRPr lang="en-SE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CA276C-62A6-B4C2-E0F1-F23F16B919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3478"/>
            <a:ext cx="9144000" cy="1655762"/>
          </a:xfrm>
        </p:spPr>
        <p:txBody>
          <a:bodyPr/>
          <a:lstStyle/>
          <a:p>
            <a:r>
              <a:rPr lang="en-US" dirty="0"/>
              <a:t>Document for discussion and information.</a:t>
            </a:r>
          </a:p>
          <a:p>
            <a:r>
              <a:rPr lang="en-US" dirty="0"/>
              <a:t>Agenda Item: 5.3.2.11</a:t>
            </a:r>
            <a:endParaRPr lang="en-SE" dirty="0"/>
          </a:p>
          <a:p>
            <a:endParaRPr lang="en-S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F3AE33-4323-781C-CCBF-00BD3CF4EF00}"/>
              </a:ext>
            </a:extLst>
          </p:cNvPr>
          <p:cNvSpPr txBox="1"/>
          <p:nvPr/>
        </p:nvSpPr>
        <p:spPr>
          <a:xfrm>
            <a:off x="9437622" y="161326"/>
            <a:ext cx="2460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R5-255988</a:t>
            </a:r>
            <a:endParaRPr lang="en-SE" sz="1800" dirty="0">
              <a:effectLst/>
              <a:highlight>
                <a:srgbClr val="FFFF00"/>
              </a:highlight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S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F3CF98-C562-7AAB-8339-4FF277B47562}"/>
              </a:ext>
            </a:extLst>
          </p:cNvPr>
          <p:cNvSpPr txBox="1"/>
          <p:nvPr/>
        </p:nvSpPr>
        <p:spPr>
          <a:xfrm>
            <a:off x="312420" y="259676"/>
            <a:ext cx="33416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3GPP TSG-RAN5 Meeting #109</a:t>
            </a:r>
            <a:endParaRPr lang="en-US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/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Dallas, Nov 17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22 2025</a:t>
            </a:r>
            <a:endParaRPr lang="en-SE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697815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EF26A0-F3D1-EAA4-446B-164C92B40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Introduction</a:t>
            </a:r>
            <a:endParaRPr lang="en-SE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266F63-91AC-735E-9086-D1057EBD9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0"/>
            <a:ext cx="6555347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- </a:t>
            </a:r>
            <a:r>
              <a:rPr lang="en-US" sz="18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This discussion paper will share the updates and suggested way forward for the development of the Frequency Calculation Tool.</a:t>
            </a:r>
            <a:endParaRPr lang="en-US" sz="18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875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67B7D2-BD9D-7690-021D-851985362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313DAF5-10F2-2E76-58F8-6A9B50A6E5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73ABC7F-D328-3B88-2C6B-908C48E421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C632B2-C79D-E0FE-00BC-2A027B8985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1AF1534-7682-B1CA-5D49-BBC8C7AC6B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F8242F4-E504-03AF-CED8-C028D9C6F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D580E6C-61F8-3AC9-77FA-B36D7F4DAF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FA252A6-2113-9186-EBD9-F86DA61FD2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49398F-C60E-9526-8980-DD9BA46C7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Progress since RAN5#108.</a:t>
            </a:r>
            <a:endParaRPr lang="en-SE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DA9E8-C07A-18D5-E131-F323D6A12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1"/>
            <a:ext cx="6555347" cy="5086900"/>
          </a:xfrm>
        </p:spPr>
        <p:txBody>
          <a:bodyPr anchor="ctr">
            <a:normAutofit/>
          </a:bodyPr>
          <a:lstStyle/>
          <a:p>
            <a:r>
              <a:rPr lang="en-US" sz="2000" dirty="0"/>
              <a:t>Open-source license added for the tool.</a:t>
            </a:r>
          </a:p>
          <a:p>
            <a:r>
              <a:rPr lang="en-US" sz="2000" dirty="0"/>
              <a:t>9 companies enrolled for the exercise to use the tool to generate .JSON files.</a:t>
            </a:r>
          </a:p>
          <a:p>
            <a:r>
              <a:rPr lang="en-US" sz="2000" dirty="0"/>
              <a:t>Support for reducing the number of BW combinations for contiguous CA combinations. </a:t>
            </a:r>
          </a:p>
          <a:p>
            <a:r>
              <a:rPr lang="en-US" sz="2000" dirty="0"/>
              <a:t>Fixes of bugs discovered while companies executing the exercise:</a:t>
            </a:r>
          </a:p>
          <a:p>
            <a:pPr lvl="1"/>
            <a:r>
              <a:rPr lang="en-US" sz="1600" dirty="0"/>
              <a:t>Bug affecting 3+ carriers calculations (not supported at this stage)</a:t>
            </a:r>
          </a:p>
          <a:p>
            <a:pPr lvl="1"/>
            <a:r>
              <a:rPr lang="en-US" sz="1600" dirty="0"/>
              <a:t>Bug in calculating CC2 carrier frequency for noncontiguous, UL CA, for narrow bands.</a:t>
            </a:r>
          </a:p>
          <a:p>
            <a:pPr lvl="1"/>
            <a:r>
              <a:rPr lang="en-US" sz="1600" dirty="0"/>
              <a:t>RAN4 database reference (in readme) needs to point at specific version since RAN4 database is changing .JSON formats.</a:t>
            </a:r>
          </a:p>
        </p:txBody>
      </p:sp>
    </p:spTree>
    <p:extLst>
      <p:ext uri="{BB962C8B-B14F-4D97-AF65-F5344CB8AC3E}">
        <p14:creationId xmlns:p14="http://schemas.microsoft.com/office/powerpoint/2010/main" val="785042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CA3702-784F-2CB6-0311-D2F5C31DDA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40A459B-1A43-F336-041A-562FFF061F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D2CE569-31EA-62EF-E604-477A1F3051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1AE014-A7F3-8504-CA0E-6CDEA41A3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39CA050-655B-4A7F-FE5E-6E22A6BBA1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3586559-DC37-5497-413F-A12A1A3A39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4C43B2A-E7A2-BC31-7FF7-226F717371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3020A25-42BE-561D-36DB-2A68A3A2AB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89222E-2F82-C611-C9FD-A2EDCD055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The following companies participated in the tool review</a:t>
            </a:r>
            <a:endParaRPr lang="en-SE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E9ECF6-0437-854B-4F04-AB10A16089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649481"/>
            <a:ext cx="6555347" cy="5086900"/>
          </a:xfrm>
        </p:spPr>
        <p:txBody>
          <a:bodyPr anchor="ctr">
            <a:normAutofit/>
          </a:bodyPr>
          <a:lstStyle/>
          <a:p>
            <a:pPr marL="171450" indent="-171450"/>
            <a:r>
              <a:rPr lang="en-US" sz="2000" dirty="0">
                <a:latin typeface="Aptos" panose="020B0004020202020204" pitchFamily="34" charset="0"/>
                <a:cs typeface="Times New Roman" panose="02020603050405020304" pitchFamily="18" charset="0"/>
              </a:rPr>
              <a:t>Keysight</a:t>
            </a:r>
          </a:p>
          <a:p>
            <a:pPr marL="171450" indent="-171450"/>
            <a:r>
              <a:rPr lang="en-US" sz="20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Huawei</a:t>
            </a:r>
          </a:p>
          <a:p>
            <a:pPr marL="171450" indent="-171450"/>
            <a:r>
              <a:rPr lang="en-US" sz="20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Qualcomm</a:t>
            </a:r>
          </a:p>
          <a:p>
            <a:pPr marL="171450" indent="-171450"/>
            <a:r>
              <a:rPr lang="en-US" sz="2000" dirty="0">
                <a:latin typeface="Aptos" panose="020B0004020202020204" pitchFamily="34" charset="0"/>
                <a:cs typeface="Times New Roman" panose="02020603050405020304" pitchFamily="18" charset="0"/>
              </a:rPr>
              <a:t>CMCC</a:t>
            </a:r>
            <a:endParaRPr lang="en-US" sz="20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/>
            <a:r>
              <a:rPr lang="en-US" sz="20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R&amp;S</a:t>
            </a:r>
          </a:p>
          <a:p>
            <a:pPr marL="171450" indent="-171450"/>
            <a:r>
              <a:rPr lang="en-US" sz="20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Cina Telecom</a:t>
            </a:r>
          </a:p>
          <a:p>
            <a:pPr marL="171450" indent="-171450"/>
            <a:r>
              <a:rPr lang="en-US" sz="20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Nokia</a:t>
            </a:r>
          </a:p>
          <a:p>
            <a:pPr marL="171450" indent="-171450"/>
            <a:r>
              <a:rPr lang="en-US" sz="20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Apple</a:t>
            </a:r>
          </a:p>
          <a:p>
            <a:pPr marL="171450" indent="-171450"/>
            <a:r>
              <a:rPr lang="en-US" sz="20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ZTE</a:t>
            </a:r>
          </a:p>
        </p:txBody>
      </p:sp>
    </p:spTree>
    <p:extLst>
      <p:ext uri="{BB962C8B-B14F-4D97-AF65-F5344CB8AC3E}">
        <p14:creationId xmlns:p14="http://schemas.microsoft.com/office/powerpoint/2010/main" val="1902703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9CCC18-DD14-B9B8-7D60-4E2733300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47F1EEF-10DC-BF8B-4D6F-2D87236E15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AFAE904-603F-4C2D-5121-288F2B22C6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070D470-7918-CF1B-849B-FBF0380971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B35E53A-04CC-95D8-EB86-737281AF41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C111E88-D532-0D79-0E42-D4FA9B551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AEEA7C0-91DA-F3FF-37B2-B8FCB26F78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2236486-3842-84F9-0C23-A32DFF0D3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3B261C-BD65-B9A0-A64B-3B3D08AD9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639705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What is supported by the tool today</a:t>
            </a:r>
            <a:br>
              <a:rPr lang="en-US" sz="4000" dirty="0">
                <a:solidFill>
                  <a:srgbClr val="FFFFFF"/>
                </a:solidFill>
              </a:rPr>
            </a:br>
            <a:r>
              <a:rPr lang="en-US" sz="2800" dirty="0">
                <a:solidFill>
                  <a:srgbClr val="FFFFFF"/>
                </a:solidFill>
              </a:rPr>
              <a:t>(38.508-1, Annex C)</a:t>
            </a:r>
            <a:endParaRPr lang="en-SE" sz="28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4CD25-B984-AD12-BBF4-2C53D9EE9C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284480"/>
            <a:ext cx="6555347" cy="5451901"/>
          </a:xfrm>
        </p:spPr>
        <p:txBody>
          <a:bodyPr anchor="ctr">
            <a:normAutofit/>
          </a:bodyPr>
          <a:lstStyle/>
          <a:p>
            <a:r>
              <a:rPr lang="en-GB" sz="2000" dirty="0"/>
              <a:t>C.3: Determination of SSB and CORESET#0</a:t>
            </a:r>
          </a:p>
          <a:p>
            <a:r>
              <a:rPr lang="en-GB" sz="2000" dirty="0"/>
              <a:t>C.2.1.1: Determination of test frequencies for Low-, Mid- and High-Range,</a:t>
            </a:r>
            <a:r>
              <a:rPr lang="en-US" sz="2000" dirty="0"/>
              <a:t> (FR1, FR2, FDD, TDD).</a:t>
            </a:r>
          </a:p>
          <a:p>
            <a:r>
              <a:rPr lang="en-GB" sz="2000" dirty="0"/>
              <a:t>C.2.2: Determination of test frequencies for asymmetric NR bands and symmetric uplink and downlink channel bandwidth combinations</a:t>
            </a:r>
            <a:r>
              <a:rPr lang="en-US" sz="2000" dirty="0"/>
              <a:t>.</a:t>
            </a:r>
          </a:p>
          <a:p>
            <a:r>
              <a:rPr lang="en-GB" sz="2000" dirty="0"/>
              <a:t>C.2.3: Determination of test frequencies for asymmetric uplink and downlink channel bandwidth combinations</a:t>
            </a:r>
            <a:r>
              <a:rPr lang="en-US" sz="2000" dirty="0"/>
              <a:t>.</a:t>
            </a:r>
          </a:p>
          <a:p>
            <a:r>
              <a:rPr lang="en-GB" sz="2000" dirty="0"/>
              <a:t>C.2.4.2.2: Determination of test frequencies for Low-, Mid- and High-Range, for </a:t>
            </a:r>
            <a:r>
              <a:rPr lang="en-GB" sz="2000" b="1" u="sng" dirty="0"/>
              <a:t>NR Intra-band Contiguous CA</a:t>
            </a:r>
            <a:r>
              <a:rPr lang="en-GB" sz="2000" dirty="0"/>
              <a:t>, FR1 and FR2, for 2 carriers only.</a:t>
            </a:r>
          </a:p>
          <a:p>
            <a:r>
              <a:rPr lang="en-GB" sz="2000" dirty="0"/>
              <a:t>C.2.4.3: Determination of test frequencies for </a:t>
            </a:r>
            <a:r>
              <a:rPr lang="en-GB" sz="2000" b="1" u="sng" dirty="0"/>
              <a:t>NR Intra-band Non-Contiguous CA </a:t>
            </a:r>
            <a:r>
              <a:rPr lang="en-GB" sz="2000" dirty="0"/>
              <a:t>, only FR1, only 2 carriers.</a:t>
            </a:r>
          </a:p>
          <a:p>
            <a:r>
              <a:rPr lang="en-GB" sz="2000" dirty="0"/>
              <a:t>New: Determination of test frequencies for single frequency with flexible TX-RX separation (NTN)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08630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C814F0-8ECF-2C87-2ECF-AAEA9AA8F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8C151E9-DF55-514E-7E8E-243ABD6ADC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FC259B4-D2BA-8E5F-9668-EC4D6142DD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F22851-1E68-EE3A-2FBC-F55AAC113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B6DE895-659B-8936-5C43-A95434E0D0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7E0F4B-D9AE-57B1-6C7A-E87C5B8DB6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02D99B6-9FF9-5D69-0A5B-F9E145BB07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C4E5CB3-5AD4-C183-2999-3780708209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98EBA8-8FE8-1266-5A3D-D8CB04772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269" y="613850"/>
            <a:ext cx="3201366" cy="3639705"/>
          </a:xfrm>
        </p:spPr>
        <p:txBody>
          <a:bodyPr anchor="b">
            <a:normAutofit/>
          </a:bodyPr>
          <a:lstStyle/>
          <a:p>
            <a:pPr algn="r"/>
            <a:r>
              <a:rPr lang="en-US" sz="4000" dirty="0">
                <a:solidFill>
                  <a:srgbClr val="FFFFFF"/>
                </a:solidFill>
              </a:rPr>
              <a:t>What is not supported by the tool today. </a:t>
            </a:r>
            <a:r>
              <a:rPr lang="en-US" sz="2800" dirty="0">
                <a:solidFill>
                  <a:srgbClr val="FFFFFF"/>
                </a:solidFill>
              </a:rPr>
              <a:t>(38.508-1, Annex C)</a:t>
            </a:r>
            <a:endParaRPr lang="en-SE" sz="28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7A35C-8389-3485-DDED-91616D6902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284480"/>
            <a:ext cx="6555347" cy="5451901"/>
          </a:xfrm>
        </p:spPr>
        <p:txBody>
          <a:bodyPr anchor="ctr">
            <a:normAutofit/>
          </a:bodyPr>
          <a:lstStyle/>
          <a:p>
            <a:r>
              <a:rPr lang="en-US" sz="2000" dirty="0"/>
              <a:t>C.2.1.2: </a:t>
            </a:r>
            <a:r>
              <a:rPr lang="en-GB" sz="2000" dirty="0"/>
              <a:t>Determination test frequencies for Mid-Low and Mid-High-Range for signalling tests.</a:t>
            </a:r>
          </a:p>
          <a:p>
            <a:r>
              <a:rPr lang="en-US" sz="2000" dirty="0"/>
              <a:t>C.2.4.2A: </a:t>
            </a:r>
            <a:r>
              <a:rPr lang="en-GB" sz="2000" dirty="0"/>
              <a:t>Determination of test frequencies for FR1 NR Intra-band Contiguous CA without UL CA for bands with uplink bandwidth less than downlink bandwidth</a:t>
            </a:r>
            <a:r>
              <a:rPr lang="en-US" sz="2000" dirty="0"/>
              <a:t>.</a:t>
            </a:r>
          </a:p>
          <a:p>
            <a:pPr lvl="0"/>
            <a:r>
              <a:rPr lang="en-US" sz="2000" dirty="0"/>
              <a:t>C.2.5: Frequency determination for supplemental uplink.</a:t>
            </a:r>
          </a:p>
          <a:p>
            <a:pPr lvl="0"/>
            <a:r>
              <a:rPr lang="en-US" sz="2000" dirty="0"/>
              <a:t>C.2.6: Frequency determination for EN-DC configurations.</a:t>
            </a:r>
          </a:p>
          <a:p>
            <a:r>
              <a:rPr lang="en-GB" sz="2000" dirty="0"/>
              <a:t>C.4: Determination of SSB and CORESET#0 for RRM testing with SSB SCS 120 kHz and 240 kHz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335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Triangle 33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10F778E8-905F-25E3-826F-8CFB329D4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767" y="1188637"/>
            <a:ext cx="2988234" cy="448072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6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                                                      </a:t>
            </a:r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Way forward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3AAC9B5-8015-485C-ACF9-A750390E9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852863"/>
            <a:ext cx="0" cy="3236495"/>
          </a:xfrm>
          <a:prstGeom prst="line">
            <a:avLst/>
          </a:prstGeom>
          <a:ln w="1905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7996C5C-02BF-E986-30F9-7B309430C55E}"/>
              </a:ext>
            </a:extLst>
          </p:cNvPr>
          <p:cNvSpPr txBox="1"/>
          <p:nvPr/>
        </p:nvSpPr>
        <p:spPr>
          <a:xfrm>
            <a:off x="5255260" y="970547"/>
            <a:ext cx="4702848" cy="42385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lvl="0"/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1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SE" sz="1600" dirty="0">
                <a:latin typeface="Aptos" panose="020B0004020202020204" pitchFamily="34" charset="0"/>
                <a:cs typeface="Times New Roman" panose="02020603050405020304" pitchFamily="18" charset="0"/>
              </a:rPr>
              <a:t>Sort out legal matters (copyright, etc) on how to handle the python tool.</a:t>
            </a:r>
            <a:r>
              <a:rPr lang="en-US" sz="1600" dirty="0"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600" u="sng" dirty="0">
                <a:solidFill>
                  <a:srgbClr val="00B050"/>
                </a:solidFill>
                <a:latin typeface="Aptos" panose="020B0004020202020204" pitchFamily="34" charset="0"/>
                <a:cs typeface="Times New Roman" panose="02020603050405020304" pitchFamily="18" charset="0"/>
              </a:rPr>
              <a:t>Done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Add handling of Notes to the calculation tool for .JSON tables. </a:t>
            </a:r>
            <a:r>
              <a:rPr lang="en-US" sz="1600" u="sng" dirty="0">
                <a:solidFill>
                  <a:srgbClr val="00B050"/>
                </a:solidFill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Done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Initiate interested companies to start using the tool by </a:t>
            </a:r>
            <a:r>
              <a:rPr lang="en-US" sz="160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using it </a:t>
            </a:r>
            <a:r>
              <a:rPr lang="en-US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generate test frequencies for a specified configuration. </a:t>
            </a:r>
            <a:r>
              <a:rPr lang="en-US" sz="1600" u="sng" dirty="0">
                <a:solidFill>
                  <a:srgbClr val="00B050"/>
                </a:solidFill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Done</a:t>
            </a:r>
          </a:p>
          <a:p>
            <a:pPr marL="342900" indent="-342900">
              <a:buFont typeface="+mj-lt"/>
              <a:buAutoNum type="arabicPeriod"/>
            </a:pPr>
            <a:r>
              <a:rPr lang="en-SE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Update tool to produce output according to JSON format definition</a:t>
            </a:r>
            <a:r>
              <a:rPr lang="en-US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for Intra band CA contiguous combination. (for other variants, like “single frequency” tables?).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Update RAN4 API to handle updated RAN4 .JSON format.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Continue to remove manual input for different bands.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Update test cases to verify .</a:t>
            </a:r>
            <a:r>
              <a:rPr lang="en-US" sz="1600" dirty="0" err="1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json</a:t>
            </a:r>
            <a:r>
              <a:rPr lang="en-US" sz="16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output instead of, as today, verifying .CSV output.</a:t>
            </a:r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SE" sz="1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197608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BA8FEC6E16014C9C8AE11707D99D2B" ma:contentTypeVersion="13" ma:contentTypeDescription="Create a new document." ma:contentTypeScope="" ma:versionID="89d34a0efb5b0f6520d43c061667cd78">
  <xsd:schema xmlns:xsd="http://www.w3.org/2001/XMLSchema" xmlns:xs="http://www.w3.org/2001/XMLSchema" xmlns:p="http://schemas.microsoft.com/office/2006/metadata/properties" xmlns:ns2="667a4cda-c0b6-4763-85d5-d71c40529199" xmlns:ns3="2a30137f-e0bf-4e7e-83c6-70af91abb4cd" targetNamespace="http://schemas.microsoft.com/office/2006/metadata/properties" ma:root="true" ma:fieldsID="0fdc5a49979096797e5df388e5d6b269" ns2:_="" ns3:_="">
    <xsd:import namespace="667a4cda-c0b6-4763-85d5-d71c40529199"/>
    <xsd:import namespace="2a30137f-e0bf-4e7e-83c6-70af91abb4c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7a4cda-c0b6-4763-85d5-d71c405291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30137f-e0bf-4e7e-83c6-70af91abb4cd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BE014FB-E796-476C-A224-33B2EEF1F70D}">
  <ds:schemaRefs>
    <ds:schemaRef ds:uri="2a30137f-e0bf-4e7e-83c6-70af91abb4cd"/>
    <ds:schemaRef ds:uri="667a4cda-c0b6-4763-85d5-d71c4052919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DA09C96-84BF-4C5B-85FD-AF49565D48DF}">
  <ds:schemaRefs>
    <ds:schemaRef ds:uri="http://purl.org/dc/elements/1.1/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2a30137f-e0bf-4e7e-83c6-70af91abb4cd"/>
    <ds:schemaRef ds:uri="667a4cda-c0b6-4763-85d5-d71c40529199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015851C-4918-4445-87C6-FD6253F3742D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25120</TotalTime>
  <Words>554</Words>
  <Application>Microsoft Office PowerPoint</Application>
  <PresentationFormat>Widescreen</PresentationFormat>
  <Paragraphs>53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Times New Roman</vt:lpstr>
      <vt:lpstr>Office Theme</vt:lpstr>
      <vt:lpstr>Test Frequency Calculation Tool, updates and way forward.</vt:lpstr>
      <vt:lpstr>Introduction</vt:lpstr>
      <vt:lpstr>Progress since RAN5#108.</vt:lpstr>
      <vt:lpstr>The following companies participated in the tool review</vt:lpstr>
      <vt:lpstr>What is supported by the tool today (38.508-1, Annex C)</vt:lpstr>
      <vt:lpstr>What is not supported by the tool today. (38.508-1, Annex C)</vt:lpstr>
      <vt:lpstr>                                                              Way forward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Hawkowl IQI test setup</dc:title>
  <dc:creator>Patrik Andersson R</dc:creator>
  <cp:lastModifiedBy>Niclas Weiler</cp:lastModifiedBy>
  <cp:revision>10</cp:revision>
  <dcterms:created xsi:type="dcterms:W3CDTF">2024-04-10T05:10:23Z</dcterms:created>
  <dcterms:modified xsi:type="dcterms:W3CDTF">2025-11-07T08:54:10Z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0x010100D9BA8FEC6E16014C9C8AE11707D99D2B</vt:lpwstr>
  </property>
</Properties>
</file>