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5363" autoAdjust="0"/>
  </p:normalViewPr>
  <p:slideViewPr>
    <p:cSldViewPr snapToGrid="0">
      <p:cViewPr varScale="1">
        <p:scale>
          <a:sx n="82" d="100"/>
          <a:sy n="82" d="100"/>
        </p:scale>
        <p:origin x="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C981F5-1252-495F-A7BA-3BB2A9406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3E6B395-41A7-4412-A460-3E2EE489B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A74CC1-6A77-446E-AF1D-D1E878B45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26B282-8470-435F-8AF8-9E32AEB5F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116BB8C-0512-4DA6-9295-BE0BD5B0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BEE922-CC85-4F3D-BCC0-B5AF73A6D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392B28E-267D-4253-904F-7CA61D102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269D30-547B-419F-9C33-551908F37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6E90AF-7BA1-4C83-87C8-0A86C7179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39D036-7DAC-49E1-93EE-4F582A48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F4AD858-068B-41D4-9BD7-336C41141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CD44066-82BB-4C18-97A7-4463DE11F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A31EA0-9348-4CDB-B604-9E915776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D8AE60-3790-4AED-94DC-3A0A922E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A826AB-5EFC-43A8-A906-2871A9ECB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4903ED-710D-44C9-B1F3-C348C820A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EFB57FE-CF6B-400D-A4D4-E3B99A1EB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91C160-1EAA-49CA-BD67-0728D69BB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358C62-3259-4D4B-936C-4ADA04A3D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C3924D-4437-44C8-A195-4593CC1A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060975-116D-4DE0-A53A-BA3AC0B1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823784-5D59-4D90-954F-0697B1155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99EA86-C6A7-42DA-B31F-75B20A0D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533D6A-CDD3-4238-9A37-6F29CA94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753DDE-DA44-4EF6-A355-DF901FA3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8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B2B6BF-2528-4875-8E07-85D9B2D4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CF8582-8480-449A-B8D2-C47D9C4AA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809069D-06B5-434A-ABF4-C2028D348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38D35EB-F88F-4596-BBAD-B6E57E19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57BE11-AAD0-40DB-936D-88F3E8E5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03B4F33-98C9-4047-8F7A-B07426743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757AB3-FBEA-47D4-9E6B-6A4237058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D79109C-E0C7-4AFE-9111-06F9EB38C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E5216B3-1C32-4039-822F-A4F448B15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8D8FB99-E22C-4A4F-B1D0-888FADFE3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0B03A5-2B00-4331-8FFA-01DB1F0F5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E9F9615-FA76-4C89-B1FA-443D625C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2616DA1-322F-4891-B052-F4BE51EC4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C31EB62-BEEF-455D-B0D7-B29CB280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C18D43-B427-4EA5-B204-BD4C6D7DB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8EF05E-8034-4D11-B8F9-B6388700E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706997-332B-4CF0-8268-017E03EA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8B623CC-7CBC-4742-9487-27928C02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5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CD87C94-AB18-4FBB-AAA1-1C8518A94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9F10156-8BC8-4FB0-BED6-2BFF636A4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9B0BC4C-DB94-42FD-85D6-1316019F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6AA0D5-1906-456F-8C37-9A48691A3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CA3586-2D00-4E9D-BE84-DE5C50CFC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38F4B23-B676-4103-9D2E-FE9EB6746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3FB302-E764-493E-AD39-C26B56E2B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7BCDA5-51D7-4563-A88D-E7FC49CAF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8B98C5-26BF-4BB6-ADE2-C57AB91B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2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00E7E4-D1A4-4A59-9575-8CFAC4FDE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6B2A62B-A697-4F10-9B9C-C2E0A58A1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1E7AFBF-C232-465C-9A64-290F01B0C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6B248A1-BBBC-4EF6-BB5E-ACFD873A0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5B85B3-B6C7-44BD-993F-B58A7384E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9B0923-318E-4242-B534-F7F3B5FAD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7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E0A641F-A8C5-48E6-98F7-98A014414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24E8B4-0B65-4C06-AC8E-C108E01FC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FDAA9D-FE18-4607-A926-87C3699A48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0BEDC-EB43-4076-A947-36FDE17BD5FE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4C25C6-3245-4BB1-A1FB-5A448A92D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B5B115E-4CC7-44F4-BDE7-601CB3724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ECD8F-18D0-4A82-BF27-EE193D53B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0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FA0429-FDDD-4855-9B95-A74C8D41B5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AMPR alignment between FDD PC2 and PC3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FF4C93A-B2FC-4742-8796-FBB9563982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58A90A-8302-4398-9F13-7263C5B3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1T and 2T comparison (PC2 vs PC3)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944228-8C2A-4549-89FC-935884E1D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0917"/>
            <a:ext cx="10515600" cy="4356046"/>
          </a:xfrm>
        </p:spPr>
        <p:txBody>
          <a:bodyPr>
            <a:noAutofit/>
          </a:bodyPr>
          <a:lstStyle/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One AMPR table apply for both PC2 1T and 2T. </a:t>
            </a:r>
          </a:p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The total power back off (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(1T)</a:t>
            </a:r>
            <a:r>
              <a:rPr lang="en-GB" altLang="zh-CN" sz="2400" dirty="0">
                <a:effectLst/>
                <a:latin typeface="+mn-ea"/>
              </a:rPr>
              <a:t> and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)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 </a:t>
            </a:r>
            <a:r>
              <a:rPr lang="en-GB" altLang="zh-CN" sz="2400" dirty="0">
                <a:latin typeface="+mn-ea"/>
              </a:rPr>
              <a:t>shall not be higher than 3dB for PC2 than PC3.</a:t>
            </a:r>
          </a:p>
          <a:p>
            <a:pPr lvl="1"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0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000" baseline="-25000" dirty="0" err="1">
                <a:effectLst/>
                <a:latin typeface="+mn-ea"/>
              </a:rPr>
              <a:t>OBOtotal</a:t>
            </a:r>
            <a:r>
              <a:rPr lang="en-GB" altLang="zh-CN" sz="2000" baseline="-25000" dirty="0">
                <a:effectLst/>
                <a:latin typeface="+mn-ea"/>
              </a:rPr>
              <a:t>(1T)</a:t>
            </a:r>
            <a:r>
              <a:rPr lang="en-GB" altLang="zh-CN" sz="2000" dirty="0">
                <a:effectLst/>
                <a:latin typeface="+mn-ea"/>
              </a:rPr>
              <a:t> = max (MPR</a:t>
            </a:r>
            <a:r>
              <a:rPr lang="en-GB" altLang="zh-CN" sz="2000" baseline="-25000" dirty="0">
                <a:effectLst/>
                <a:latin typeface="+mn-ea"/>
              </a:rPr>
              <a:t>PC2(1T)</a:t>
            </a:r>
            <a:r>
              <a:rPr lang="en-GB" altLang="zh-CN" sz="2000" dirty="0">
                <a:effectLst/>
                <a:latin typeface="+mn-ea"/>
              </a:rPr>
              <a:t>, A-MPR</a:t>
            </a:r>
            <a:r>
              <a:rPr lang="en-GB" altLang="zh-CN" sz="2000" baseline="-25000" dirty="0">
                <a:effectLst/>
                <a:latin typeface="+mn-ea"/>
              </a:rPr>
              <a:t>PC2(1Tx)</a:t>
            </a:r>
            <a:r>
              <a:rPr lang="en-GB" altLang="zh-CN" sz="2000" dirty="0">
                <a:effectLst/>
                <a:latin typeface="+mn-ea"/>
              </a:rPr>
              <a:t>) – max (MPR</a:t>
            </a:r>
            <a:r>
              <a:rPr lang="en-GB" altLang="zh-CN" sz="2000" baseline="-25000" dirty="0">
                <a:effectLst/>
                <a:latin typeface="+mn-ea"/>
              </a:rPr>
              <a:t>PC3(1T)</a:t>
            </a:r>
            <a:r>
              <a:rPr lang="en-GB" altLang="zh-CN" sz="2000" dirty="0">
                <a:effectLst/>
                <a:latin typeface="+mn-ea"/>
              </a:rPr>
              <a:t>, A-MPR</a:t>
            </a:r>
            <a:r>
              <a:rPr lang="en-GB" altLang="zh-CN" sz="2000" baseline="-25000" dirty="0">
                <a:effectLst/>
                <a:latin typeface="+mn-ea"/>
              </a:rPr>
              <a:t>PC3(1T)</a:t>
            </a:r>
            <a:r>
              <a:rPr lang="en-GB" altLang="zh-CN" sz="2000" dirty="0">
                <a:effectLst/>
                <a:latin typeface="+mn-ea"/>
              </a:rPr>
              <a:t>)</a:t>
            </a:r>
          </a:p>
          <a:p>
            <a:pPr lvl="1"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0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000" baseline="-25000" dirty="0" err="1">
                <a:effectLst/>
                <a:latin typeface="+mn-ea"/>
              </a:rPr>
              <a:t>OBOtotal</a:t>
            </a:r>
            <a:r>
              <a:rPr lang="en-GB" altLang="zh-CN" sz="2000" baseline="-25000" dirty="0">
                <a:effectLst/>
                <a:latin typeface="+mn-ea"/>
              </a:rPr>
              <a:t>(2T)</a:t>
            </a:r>
            <a:r>
              <a:rPr lang="en-GB" altLang="zh-CN" sz="2000" dirty="0">
                <a:effectLst/>
                <a:latin typeface="+mn-ea"/>
              </a:rPr>
              <a:t> = max (MPR</a:t>
            </a:r>
            <a:r>
              <a:rPr lang="en-GB" altLang="zh-CN" sz="2000" baseline="-25000" dirty="0">
                <a:effectLst/>
                <a:latin typeface="+mn-ea"/>
              </a:rPr>
              <a:t>PC2(2T)</a:t>
            </a:r>
            <a:r>
              <a:rPr lang="en-GB" altLang="zh-CN" sz="2000" dirty="0">
                <a:effectLst/>
                <a:latin typeface="+mn-ea"/>
              </a:rPr>
              <a:t>, A-MPR</a:t>
            </a:r>
            <a:r>
              <a:rPr lang="en-GB" altLang="zh-CN" sz="2000" baseline="-25000" dirty="0">
                <a:effectLst/>
                <a:latin typeface="+mn-ea"/>
              </a:rPr>
              <a:t>PC2(2Tx)</a:t>
            </a:r>
            <a:r>
              <a:rPr lang="en-GB" altLang="zh-CN" sz="2000" dirty="0">
                <a:effectLst/>
                <a:latin typeface="+mn-ea"/>
              </a:rPr>
              <a:t>) – max (MPR</a:t>
            </a:r>
            <a:r>
              <a:rPr lang="en-GB" altLang="zh-CN" sz="2000" baseline="-25000" dirty="0">
                <a:effectLst/>
                <a:latin typeface="+mn-ea"/>
              </a:rPr>
              <a:t>PC3(1T)</a:t>
            </a:r>
            <a:r>
              <a:rPr lang="en-GB" altLang="zh-CN" sz="2000" dirty="0">
                <a:effectLst/>
                <a:latin typeface="+mn-ea"/>
              </a:rPr>
              <a:t>, A-MPR</a:t>
            </a:r>
            <a:r>
              <a:rPr lang="en-GB" altLang="zh-CN" sz="2000" baseline="-25000" dirty="0">
                <a:effectLst/>
                <a:latin typeface="+mn-ea"/>
              </a:rPr>
              <a:t>PC3(1T)</a:t>
            </a:r>
            <a:r>
              <a:rPr lang="en-GB" altLang="zh-CN" sz="2000" dirty="0">
                <a:effectLst/>
                <a:latin typeface="+mn-ea"/>
              </a:rPr>
              <a:t>)</a:t>
            </a:r>
          </a:p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[0.7dB] is applied for all modulation orders for 2T AMPR comparing to 1T AMPR to account for the RIMD impact if the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is no larger than 3dB, otherwise,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= 3dB is applied.</a:t>
            </a:r>
          </a:p>
        </p:txBody>
      </p:sp>
    </p:spTree>
    <p:extLst>
      <p:ext uri="{BB962C8B-B14F-4D97-AF65-F5344CB8AC3E}">
        <p14:creationId xmlns:p14="http://schemas.microsoft.com/office/powerpoint/2010/main" val="166894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58A90A-8302-4398-9F13-7263C5B3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1T and 2T comparison (</a:t>
            </a:r>
            <a:r>
              <a:rPr lang="en-US" dirty="0" err="1"/>
              <a:t>PCx</a:t>
            </a:r>
            <a:r>
              <a:rPr lang="en-US" dirty="0"/>
              <a:t> vs </a:t>
            </a:r>
            <a:r>
              <a:rPr lang="en-US" dirty="0" err="1"/>
              <a:t>PCy</a:t>
            </a:r>
            <a:r>
              <a:rPr lang="en-US" dirty="0"/>
              <a:t>)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944228-8C2A-4549-89FC-935884E1D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0917"/>
            <a:ext cx="10515600" cy="4356046"/>
          </a:xfrm>
        </p:spPr>
        <p:txBody>
          <a:bodyPr>
            <a:noAutofit/>
          </a:bodyPr>
          <a:lstStyle/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One AMPR table apply for both </a:t>
            </a:r>
            <a:r>
              <a:rPr lang="en-GB" altLang="zh-CN" sz="2400" dirty="0" err="1">
                <a:latin typeface="+mn-ea"/>
              </a:rPr>
              <a:t>PCx</a:t>
            </a:r>
            <a:r>
              <a:rPr lang="en-GB" altLang="zh-CN" sz="2400" dirty="0">
                <a:latin typeface="+mn-ea"/>
              </a:rPr>
              <a:t> 1T and </a:t>
            </a:r>
            <a:r>
              <a:rPr lang="en-GB" altLang="zh-CN" sz="2400" dirty="0" err="1">
                <a:latin typeface="+mn-ea"/>
              </a:rPr>
              <a:t>PCx</a:t>
            </a:r>
            <a:r>
              <a:rPr lang="en-GB" altLang="zh-CN" sz="2400" dirty="0">
                <a:latin typeface="+mn-ea"/>
              </a:rPr>
              <a:t> 2T. </a:t>
            </a:r>
          </a:p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The total power back off (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(1T)</a:t>
            </a:r>
            <a:r>
              <a:rPr lang="en-GB" altLang="zh-CN" sz="2400" dirty="0">
                <a:effectLst/>
                <a:latin typeface="+mn-ea"/>
              </a:rPr>
              <a:t> and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)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 </a:t>
            </a:r>
            <a:r>
              <a:rPr lang="en-GB" altLang="zh-CN" sz="2400" dirty="0">
                <a:latin typeface="+mn-ea"/>
              </a:rPr>
              <a:t>shall not be higher than </a:t>
            </a:r>
            <a:r>
              <a:rPr lang="en-GB" altLang="zh-CN" sz="2400" dirty="0" err="1">
                <a:latin typeface="+mn-ea"/>
              </a:rPr>
              <a:t>AdB</a:t>
            </a:r>
            <a:r>
              <a:rPr lang="en-GB" altLang="zh-CN" sz="2400" dirty="0">
                <a:latin typeface="+mn-ea"/>
              </a:rPr>
              <a:t> for PC</a:t>
            </a:r>
            <a:r>
              <a:rPr lang="en-US" altLang="zh-CN" sz="2400" dirty="0">
                <a:latin typeface="+mn-ea"/>
              </a:rPr>
              <a:t>x</a:t>
            </a:r>
            <a:r>
              <a:rPr lang="en-GB" altLang="zh-CN" sz="2400" dirty="0">
                <a:latin typeface="+mn-ea"/>
              </a:rPr>
              <a:t> than </a:t>
            </a:r>
            <a:r>
              <a:rPr lang="en-GB" altLang="zh-CN" sz="2400" dirty="0" err="1">
                <a:latin typeface="+mn-ea"/>
              </a:rPr>
              <a:t>PCy</a:t>
            </a:r>
            <a:r>
              <a:rPr lang="en-GB" altLang="zh-CN" sz="2400" dirty="0">
                <a:latin typeface="+mn-ea"/>
              </a:rPr>
              <a:t>.</a:t>
            </a:r>
          </a:p>
          <a:p>
            <a:pPr lvl="1"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000" dirty="0" err="1">
                <a:effectLst/>
                <a:latin typeface="+mn-ea"/>
                <a:sym typeface="Symbol" panose="05050102010706020507" pitchFamily="18" charset="2"/>
              </a:rPr>
              <a:t>AdB</a:t>
            </a:r>
            <a:r>
              <a:rPr lang="en-GB" altLang="zh-CN" sz="2000" dirty="0">
                <a:latin typeface="+mn-ea"/>
                <a:sym typeface="Symbol" panose="05050102010706020507" pitchFamily="18" charset="2"/>
              </a:rPr>
              <a:t> is the MOP difference between </a:t>
            </a:r>
            <a:r>
              <a:rPr lang="en-GB" altLang="zh-CN" sz="2000" dirty="0" err="1">
                <a:latin typeface="+mn-ea"/>
                <a:sym typeface="Symbol" panose="05050102010706020507" pitchFamily="18" charset="2"/>
              </a:rPr>
              <a:t>PCx</a:t>
            </a:r>
            <a:r>
              <a:rPr lang="en-GB" altLang="zh-CN" sz="2000" dirty="0">
                <a:latin typeface="+mn-ea"/>
                <a:sym typeface="Symbol" panose="05050102010706020507" pitchFamily="18" charset="2"/>
              </a:rPr>
              <a:t> and </a:t>
            </a:r>
            <a:r>
              <a:rPr lang="en-GB" altLang="zh-CN" sz="2000" dirty="0" err="1">
                <a:latin typeface="+mn-ea"/>
                <a:sym typeface="Symbol" panose="05050102010706020507" pitchFamily="18" charset="2"/>
              </a:rPr>
              <a:t>PCy</a:t>
            </a:r>
            <a:endParaRPr lang="en-GB" altLang="zh-CN" sz="2000" dirty="0">
              <a:effectLst/>
              <a:latin typeface="+mn-ea"/>
              <a:sym typeface="Symbol" panose="05050102010706020507" pitchFamily="18" charset="2"/>
            </a:endParaRPr>
          </a:p>
          <a:p>
            <a:pPr lvl="1"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0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000" baseline="-25000" dirty="0" err="1">
                <a:effectLst/>
                <a:latin typeface="+mn-ea"/>
              </a:rPr>
              <a:t>OBOtotal</a:t>
            </a:r>
            <a:r>
              <a:rPr lang="en-GB" altLang="zh-CN" sz="2000" baseline="-25000" dirty="0">
                <a:effectLst/>
                <a:latin typeface="+mn-ea"/>
              </a:rPr>
              <a:t>(1T)</a:t>
            </a:r>
            <a:r>
              <a:rPr lang="en-GB" altLang="zh-CN" sz="2000" dirty="0">
                <a:effectLst/>
                <a:latin typeface="+mn-ea"/>
              </a:rPr>
              <a:t> = max (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PCx</a:t>
            </a:r>
            <a:r>
              <a:rPr lang="en-GB" altLang="zh-CN" sz="2000" baseline="-25000" dirty="0">
                <a:effectLst/>
                <a:latin typeface="+mn-ea"/>
              </a:rPr>
              <a:t>(1T)</a:t>
            </a:r>
            <a:r>
              <a:rPr lang="en-GB" altLang="zh-CN" sz="2000" dirty="0">
                <a:effectLst/>
                <a:latin typeface="+mn-ea"/>
              </a:rPr>
              <a:t>, A-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PCx</a:t>
            </a:r>
            <a:r>
              <a:rPr lang="en-GB" altLang="zh-CN" sz="2000" baseline="-25000" dirty="0">
                <a:effectLst/>
                <a:latin typeface="+mn-ea"/>
              </a:rPr>
              <a:t>(1Tx)</a:t>
            </a:r>
            <a:r>
              <a:rPr lang="en-GB" altLang="zh-CN" sz="2000" dirty="0">
                <a:effectLst/>
                <a:latin typeface="+mn-ea"/>
              </a:rPr>
              <a:t>) – max (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PCy</a:t>
            </a:r>
            <a:r>
              <a:rPr lang="en-GB" altLang="zh-CN" sz="2000" baseline="-25000" dirty="0">
                <a:effectLst/>
                <a:latin typeface="+mn-ea"/>
              </a:rPr>
              <a:t>(1T)</a:t>
            </a:r>
            <a:r>
              <a:rPr lang="en-GB" altLang="zh-CN" sz="2000" dirty="0">
                <a:effectLst/>
                <a:latin typeface="+mn-ea"/>
              </a:rPr>
              <a:t>, A-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PCy</a:t>
            </a:r>
            <a:r>
              <a:rPr lang="en-GB" altLang="zh-CN" sz="2000" baseline="-25000" dirty="0">
                <a:effectLst/>
                <a:latin typeface="+mn-ea"/>
              </a:rPr>
              <a:t>(1T)</a:t>
            </a:r>
            <a:r>
              <a:rPr lang="en-GB" altLang="zh-CN" sz="2000" dirty="0">
                <a:effectLst/>
                <a:latin typeface="+mn-ea"/>
              </a:rPr>
              <a:t>)</a:t>
            </a:r>
          </a:p>
          <a:p>
            <a:pPr lvl="1"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0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000" baseline="-25000" dirty="0" err="1">
                <a:effectLst/>
                <a:latin typeface="+mn-ea"/>
              </a:rPr>
              <a:t>OBOtotal</a:t>
            </a:r>
            <a:r>
              <a:rPr lang="en-GB" altLang="zh-CN" sz="2000" baseline="-25000" dirty="0">
                <a:effectLst/>
                <a:latin typeface="+mn-ea"/>
              </a:rPr>
              <a:t>(2T)</a:t>
            </a:r>
            <a:r>
              <a:rPr lang="en-GB" altLang="zh-CN" sz="2000" dirty="0">
                <a:effectLst/>
                <a:latin typeface="+mn-ea"/>
              </a:rPr>
              <a:t> = max (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PCx</a:t>
            </a:r>
            <a:r>
              <a:rPr lang="en-GB" altLang="zh-CN" sz="2000" baseline="-25000" dirty="0">
                <a:effectLst/>
                <a:latin typeface="+mn-ea"/>
              </a:rPr>
              <a:t>(2T)</a:t>
            </a:r>
            <a:r>
              <a:rPr lang="en-GB" altLang="zh-CN" sz="2000" dirty="0">
                <a:effectLst/>
                <a:latin typeface="+mn-ea"/>
              </a:rPr>
              <a:t>, A-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PCx</a:t>
            </a:r>
            <a:r>
              <a:rPr lang="en-GB" altLang="zh-CN" sz="2000" baseline="-25000" dirty="0">
                <a:effectLst/>
                <a:latin typeface="+mn-ea"/>
              </a:rPr>
              <a:t>(2Tx)</a:t>
            </a:r>
            <a:r>
              <a:rPr lang="en-GB" altLang="zh-CN" sz="2000" dirty="0">
                <a:effectLst/>
                <a:latin typeface="+mn-ea"/>
              </a:rPr>
              <a:t>) – max (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PCy</a:t>
            </a:r>
            <a:r>
              <a:rPr lang="en-GB" altLang="zh-CN" sz="2000" baseline="-25000" dirty="0">
                <a:effectLst/>
                <a:latin typeface="+mn-ea"/>
              </a:rPr>
              <a:t>(</a:t>
            </a:r>
            <a:r>
              <a:rPr lang="en-GB" altLang="zh-CN" sz="2000" baseline="-25000" dirty="0">
                <a:latin typeface="+mn-ea"/>
              </a:rPr>
              <a:t>2</a:t>
            </a:r>
            <a:r>
              <a:rPr lang="en-GB" altLang="zh-CN" sz="2000" baseline="-25000" dirty="0">
                <a:effectLst/>
                <a:latin typeface="+mn-ea"/>
              </a:rPr>
              <a:t>T)</a:t>
            </a:r>
            <a:r>
              <a:rPr lang="en-GB" altLang="zh-CN" sz="2000" dirty="0">
                <a:effectLst/>
                <a:latin typeface="+mn-ea"/>
              </a:rPr>
              <a:t>, A-</a:t>
            </a:r>
            <a:r>
              <a:rPr lang="en-GB" altLang="zh-CN" sz="2000" dirty="0" err="1">
                <a:effectLst/>
                <a:latin typeface="+mn-ea"/>
              </a:rPr>
              <a:t>MPR</a:t>
            </a:r>
            <a:r>
              <a:rPr lang="en-GB" altLang="zh-CN" sz="2000" baseline="-25000" dirty="0" err="1">
                <a:effectLst/>
                <a:latin typeface="+mn-ea"/>
              </a:rPr>
              <a:t>PCy</a:t>
            </a:r>
            <a:r>
              <a:rPr lang="en-GB" altLang="zh-CN" sz="2000" baseline="-25000" dirty="0">
                <a:effectLst/>
                <a:latin typeface="+mn-ea"/>
              </a:rPr>
              <a:t>(</a:t>
            </a:r>
            <a:r>
              <a:rPr lang="en-GB" altLang="zh-CN" sz="2000" baseline="-25000" dirty="0">
                <a:latin typeface="+mn-ea"/>
              </a:rPr>
              <a:t>2</a:t>
            </a:r>
            <a:r>
              <a:rPr lang="en-GB" altLang="zh-CN" sz="2000" baseline="-25000" dirty="0">
                <a:effectLst/>
                <a:latin typeface="+mn-ea"/>
              </a:rPr>
              <a:t>T)</a:t>
            </a:r>
            <a:r>
              <a:rPr lang="en-GB" altLang="zh-CN" sz="2000" dirty="0">
                <a:effectLst/>
                <a:latin typeface="+mn-ea"/>
              </a:rPr>
              <a:t>)</a:t>
            </a:r>
          </a:p>
          <a:p>
            <a:pPr hangingPunct="0">
              <a:lnSpc>
                <a:spcPct val="100000"/>
              </a:lnSpc>
              <a:spcAft>
                <a:spcPts val="900"/>
              </a:spcAft>
            </a:pPr>
            <a:r>
              <a:rPr lang="en-GB" altLang="zh-CN" sz="2400" dirty="0">
                <a:latin typeface="+mn-ea"/>
              </a:rPr>
              <a:t>[0.7dB] is applied for all modulation orders for 2T AMPR comparing to 1T AMPR to account for the RIMD impact if the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is no larger than </a:t>
            </a:r>
            <a:r>
              <a:rPr lang="en-GB" altLang="zh-CN" sz="2400" dirty="0" err="1">
                <a:latin typeface="+mn-ea"/>
              </a:rPr>
              <a:t>AdB</a:t>
            </a:r>
            <a:r>
              <a:rPr lang="en-GB" altLang="zh-CN" sz="2400" dirty="0">
                <a:latin typeface="+mn-ea"/>
              </a:rPr>
              <a:t>, otherwise, </a:t>
            </a:r>
            <a:r>
              <a:rPr lang="en-GB" altLang="zh-CN" sz="24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400" baseline="-25000" dirty="0" err="1">
                <a:effectLst/>
                <a:latin typeface="+mn-ea"/>
              </a:rPr>
              <a:t>OBOtotal</a:t>
            </a:r>
            <a:r>
              <a:rPr lang="en-GB" altLang="zh-CN" sz="2400" baseline="-25000" dirty="0">
                <a:effectLst/>
                <a:latin typeface="+mn-ea"/>
              </a:rPr>
              <a:t>(2T)</a:t>
            </a:r>
            <a:r>
              <a:rPr lang="en-GB" altLang="zh-CN" sz="2400" dirty="0">
                <a:latin typeface="+mn-ea"/>
              </a:rPr>
              <a:t> = </a:t>
            </a:r>
            <a:r>
              <a:rPr lang="en-GB" altLang="zh-CN" sz="2400" dirty="0" err="1">
                <a:latin typeface="+mn-ea"/>
              </a:rPr>
              <a:t>AdB</a:t>
            </a:r>
            <a:r>
              <a:rPr lang="en-GB" altLang="zh-CN" sz="2400" dirty="0">
                <a:latin typeface="+mn-ea"/>
              </a:rPr>
              <a:t> is applied.</a:t>
            </a:r>
          </a:p>
        </p:txBody>
      </p:sp>
    </p:spTree>
    <p:extLst>
      <p:ext uri="{BB962C8B-B14F-4D97-AF65-F5344CB8AC3E}">
        <p14:creationId xmlns:p14="http://schemas.microsoft.com/office/powerpoint/2010/main" val="262100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037398-6771-4AE7-A2E2-9B3D12057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AMPR regions between PC3 and PC2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0D8787-9C6C-4F6F-A06B-375B44AAF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ym typeface="Wingdings" panose="05000000000000000000" pitchFamily="2" charset="2"/>
              </a:rPr>
              <a:t>In future, when providing AMPR triangles, the MPR shall be subtra</a:t>
            </a:r>
            <a:r>
              <a:rPr lang="en-US" altLang="zh-CN" dirty="0">
                <a:sym typeface="Wingdings" panose="05000000000000000000" pitchFamily="2" charset="2"/>
              </a:rPr>
              <a:t>c</a:t>
            </a:r>
            <a:r>
              <a:rPr lang="en-US" dirty="0">
                <a:sym typeface="Wingdings" panose="05000000000000000000" pitchFamily="2" charset="2"/>
              </a:rPr>
              <a:t>ted from the results to align the pure AMPR region.</a:t>
            </a:r>
          </a:p>
          <a:p>
            <a:pPr>
              <a:lnSpc>
                <a:spcPct val="100000"/>
              </a:lnSpc>
            </a:pPr>
            <a:r>
              <a:rPr lang="en-US" dirty="0">
                <a:sym typeface="Wingdings" panose="05000000000000000000" pitchFamily="2" charset="2"/>
              </a:rPr>
              <a:t>Companies shall provide the delta total backoff (</a:t>
            </a:r>
            <a:r>
              <a:rPr lang="en-GB" altLang="zh-CN" sz="2800" dirty="0">
                <a:effectLst/>
                <a:latin typeface="+mn-ea"/>
                <a:sym typeface="Symbol" panose="05050102010706020507" pitchFamily="18" charset="2"/>
              </a:rPr>
              <a:t></a:t>
            </a:r>
            <a:r>
              <a:rPr lang="en-GB" altLang="zh-CN" sz="2800" baseline="-25000" dirty="0" err="1">
                <a:effectLst/>
                <a:latin typeface="+mn-ea"/>
              </a:rPr>
              <a:t>OBOtotal</a:t>
            </a:r>
            <a:r>
              <a:rPr lang="en-GB" altLang="zh-CN" sz="2800" dirty="0">
                <a:effectLst/>
                <a:latin typeface="+mn-ea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) between PC2 and PC3 to facilitate cross check</a:t>
            </a:r>
          </a:p>
        </p:txBody>
      </p:sp>
    </p:spTree>
    <p:extLst>
      <p:ext uri="{BB962C8B-B14F-4D97-AF65-F5344CB8AC3E}">
        <p14:creationId xmlns:p14="http://schemas.microsoft.com/office/powerpoint/2010/main" val="337577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350</Words>
  <Application>Microsoft Office PowerPoint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AMPR alignment between FDD PC2 and PC3</vt:lpstr>
      <vt:lpstr>1T and 2T comparison (PC2 vs PC3)</vt:lpstr>
      <vt:lpstr>1T and 2T comparison (PCx vs PCy)</vt:lpstr>
      <vt:lpstr>AMPR regions between PC3 and PC2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AMPR alignment between FDD PC2 and PC3</dc:title>
  <dc:creator>OPPO Jinqiang</dc:creator>
  <cp:lastModifiedBy>OPPO Jinqiang</cp:lastModifiedBy>
  <cp:revision>43</cp:revision>
  <dcterms:created xsi:type="dcterms:W3CDTF">2025-08-25T06:11:01Z</dcterms:created>
  <dcterms:modified xsi:type="dcterms:W3CDTF">2025-08-26T09:27:10Z</dcterms:modified>
</cp:coreProperties>
</file>