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69" r:id="rId4"/>
    <p:sldId id="272" r:id="rId5"/>
    <p:sldId id="263" r:id="rId6"/>
    <p:sldId id="264" r:id="rId7"/>
    <p:sldId id="265" r:id="rId8"/>
    <p:sldId id="275" r:id="rId9"/>
    <p:sldId id="274" r:id="rId10"/>
    <p:sldId id="276" r:id="rId11"/>
    <p:sldId id="277" r:id="rId12"/>
    <p:sldId id="27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7A654-995F-49F5-8A45-BF50375A6A2E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6C76-377E-4FEF-BC63-11D0B9024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93E77-384F-4ED6-88AB-994E72F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DFBCA-BCDD-465C-B30C-F81BE4CB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5F94B-33AD-4603-AE66-D21C879F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BC95-FCE9-4350-A2DC-0F5FC744270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9949774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7AF1F-C8CE-441D-99FC-2801F535F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273D78"/>
                </a:solidFill>
                <a:latin typeface="+mn-lt"/>
              </a:defRPr>
            </a:lvl1pPr>
            <a:lvl2pPr>
              <a:defRPr>
                <a:solidFill>
                  <a:srgbClr val="273D78"/>
                </a:solidFill>
                <a:latin typeface="+mn-lt"/>
              </a:defRPr>
            </a:lvl2pPr>
            <a:lvl3pPr>
              <a:defRPr>
                <a:solidFill>
                  <a:srgbClr val="273D78"/>
                </a:solidFill>
                <a:latin typeface="+mn-lt"/>
              </a:defRPr>
            </a:lvl3pPr>
            <a:lvl4pPr>
              <a:defRPr>
                <a:solidFill>
                  <a:srgbClr val="273D78"/>
                </a:solidFill>
                <a:latin typeface="+mn-lt"/>
              </a:defRPr>
            </a:lvl4pPr>
            <a:lvl5pPr>
              <a:defRPr>
                <a:solidFill>
                  <a:srgbClr val="273D7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FC533-9C63-406F-A803-1398FA039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57F20-140A-49A8-B33A-654328FF0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26C2-72F9-4250-BD73-706682D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E409B-F8BF-4BF3-BDEF-84A03CE4C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2CDC8-511D-45C6-A4E4-40C969A46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273D78"/>
                </a:solidFill>
                <a:latin typeface="+mn-lt"/>
              </a:defRPr>
            </a:lvl1pPr>
            <a:lvl2pPr>
              <a:defRPr>
                <a:solidFill>
                  <a:srgbClr val="273D78"/>
                </a:solidFill>
                <a:latin typeface="+mn-lt"/>
              </a:defRPr>
            </a:lvl2pPr>
            <a:lvl3pPr>
              <a:defRPr>
                <a:solidFill>
                  <a:srgbClr val="273D78"/>
                </a:solidFill>
                <a:latin typeface="+mn-lt"/>
              </a:defRPr>
            </a:lvl3pPr>
            <a:lvl4pPr>
              <a:defRPr>
                <a:solidFill>
                  <a:srgbClr val="273D78"/>
                </a:solidFill>
                <a:latin typeface="+mn-lt"/>
              </a:defRPr>
            </a:lvl4pPr>
            <a:lvl5pPr>
              <a:defRPr>
                <a:solidFill>
                  <a:srgbClr val="273D7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67A7-9C36-475E-88BE-7CE7CCCB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38452-52B1-4ECC-AE6A-F62E3D02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38D05-C1CD-4978-BF3F-FF77E58F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83723-761D-C6DD-B792-FD0C75E9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C8D-4A0E-433E-A750-82B25A6060F1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DA558-433C-4FE6-7344-A0EF0284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C1239-3C87-8026-E845-281A0AF9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1B5C-C44E-44E2-8038-13DD85E482E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7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EAE4-DE88-4242-8DA2-E0783CF59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rgbClr val="273D78"/>
                </a:solidFill>
                <a:latin typeface="+mn-lt"/>
              </a:defRPr>
            </a:lvl1pPr>
            <a:lvl2pPr>
              <a:defRPr sz="1800">
                <a:solidFill>
                  <a:srgbClr val="273D78"/>
                </a:solidFill>
                <a:latin typeface="+mn-lt"/>
              </a:defRPr>
            </a:lvl2pPr>
            <a:lvl3pPr>
              <a:defRPr sz="1800">
                <a:solidFill>
                  <a:srgbClr val="273D78"/>
                </a:solidFill>
                <a:latin typeface="+mn-lt"/>
              </a:defRPr>
            </a:lvl3pPr>
            <a:lvl4pPr>
              <a:defRPr sz="1800">
                <a:solidFill>
                  <a:srgbClr val="273D78"/>
                </a:solidFill>
                <a:latin typeface="+mn-lt"/>
              </a:defRPr>
            </a:lvl4pPr>
            <a:lvl5pPr>
              <a:defRPr sz="1800">
                <a:solidFill>
                  <a:srgbClr val="273D7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886DA-4A78-404B-8757-8CDCB6E1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2F8D3-3CD0-4F70-B5F1-87C9FAE39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AD6D6-9974-4FC7-A296-53048C8D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AF7B386-58EF-4349-BBA7-63DA4EDD884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9932377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338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4B1E-F8AE-4584-8CC9-7D1289AB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829E5-FB70-4A49-8A7C-DF8EB1C2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73D78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BE924-4C9F-4C33-B3C6-11163C5F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EA3E-5672-4EF2-B129-F4E52C55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7EC93-12E1-4EA6-B75D-76CBED66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B4DA-6150-4EA9-988F-84817A2DC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73D78"/>
                </a:solidFill>
                <a:latin typeface="+mn-lt"/>
              </a:defRPr>
            </a:lvl1pPr>
            <a:lvl2pPr>
              <a:defRPr>
                <a:solidFill>
                  <a:srgbClr val="273D78"/>
                </a:solidFill>
                <a:latin typeface="+mn-lt"/>
              </a:defRPr>
            </a:lvl2pPr>
            <a:lvl3pPr>
              <a:defRPr>
                <a:solidFill>
                  <a:srgbClr val="273D78"/>
                </a:solidFill>
                <a:latin typeface="+mn-lt"/>
              </a:defRPr>
            </a:lvl3pPr>
            <a:lvl4pPr>
              <a:defRPr>
                <a:solidFill>
                  <a:srgbClr val="273D78"/>
                </a:solidFill>
                <a:latin typeface="+mn-lt"/>
              </a:defRPr>
            </a:lvl4pPr>
            <a:lvl5pPr>
              <a:defRPr>
                <a:solidFill>
                  <a:srgbClr val="273D7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7EA87-0D6D-49F6-80D8-77FD1D4D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73D78"/>
                </a:solidFill>
                <a:latin typeface="+mn-lt"/>
              </a:defRPr>
            </a:lvl1pPr>
            <a:lvl2pPr>
              <a:defRPr>
                <a:solidFill>
                  <a:srgbClr val="273D78"/>
                </a:solidFill>
                <a:latin typeface="+mn-lt"/>
              </a:defRPr>
            </a:lvl2pPr>
            <a:lvl3pPr>
              <a:defRPr>
                <a:solidFill>
                  <a:srgbClr val="273D78"/>
                </a:solidFill>
                <a:latin typeface="+mn-lt"/>
              </a:defRPr>
            </a:lvl3pPr>
            <a:lvl4pPr>
              <a:defRPr>
                <a:solidFill>
                  <a:srgbClr val="273D78"/>
                </a:solidFill>
                <a:latin typeface="+mn-lt"/>
              </a:defRPr>
            </a:lvl4pPr>
            <a:lvl5pPr>
              <a:defRPr>
                <a:solidFill>
                  <a:srgbClr val="273D7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D6AA8-B3ED-4960-B778-85381A53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81C4-2CF0-4D36-8360-B42E6A06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1B3F8-A5A0-475B-B1AD-862CE347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5A56BD-F280-4D4B-A88A-F995F85F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33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516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7651A-8BEE-46EC-A3FC-8A2F9937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3D7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6E3B4-2215-4A72-AF99-3676C3D67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3D78"/>
                </a:solidFill>
                <a:latin typeface="+mn-lt"/>
              </a:defRPr>
            </a:lvl1pPr>
            <a:lvl2pPr>
              <a:defRPr>
                <a:solidFill>
                  <a:srgbClr val="273D78"/>
                </a:solidFill>
                <a:latin typeface="+mn-lt"/>
              </a:defRPr>
            </a:lvl2pPr>
            <a:lvl3pPr>
              <a:defRPr>
                <a:solidFill>
                  <a:srgbClr val="273D78"/>
                </a:solidFill>
                <a:latin typeface="+mn-lt"/>
              </a:defRPr>
            </a:lvl3pPr>
            <a:lvl4pPr>
              <a:defRPr>
                <a:solidFill>
                  <a:srgbClr val="273D78"/>
                </a:solidFill>
                <a:latin typeface="+mn-lt"/>
              </a:defRPr>
            </a:lvl4pPr>
            <a:lvl5pPr>
              <a:defRPr>
                <a:solidFill>
                  <a:srgbClr val="273D7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62573-6B9D-4B17-AF38-4E845AC9D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3D78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94A3A0-279C-44D9-84B9-FC45442A5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73D78"/>
                </a:solidFill>
                <a:latin typeface="+mn-lt"/>
              </a:defRPr>
            </a:lvl1pPr>
            <a:lvl2pPr>
              <a:defRPr>
                <a:solidFill>
                  <a:srgbClr val="273D78"/>
                </a:solidFill>
                <a:latin typeface="+mn-lt"/>
              </a:defRPr>
            </a:lvl2pPr>
            <a:lvl3pPr>
              <a:defRPr>
                <a:solidFill>
                  <a:srgbClr val="273D78"/>
                </a:solidFill>
                <a:latin typeface="+mn-lt"/>
              </a:defRPr>
            </a:lvl3pPr>
            <a:lvl4pPr>
              <a:defRPr>
                <a:solidFill>
                  <a:srgbClr val="273D78"/>
                </a:solidFill>
                <a:latin typeface="+mn-lt"/>
              </a:defRPr>
            </a:lvl4pPr>
            <a:lvl5pPr>
              <a:defRPr>
                <a:solidFill>
                  <a:srgbClr val="273D78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E2438-3ED5-42DA-8418-FDB90A09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069D3-45DD-4813-8D11-8566FA23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ECE5E-2523-4220-9C3A-C4912E68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FFC77-937B-42EA-BA81-26F20E263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524D32-4E70-4A9E-8100-BF84ADC2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6A28D-DCD1-4255-89E9-C2F4AF86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9880304-3E38-4C88-A598-DBBE9A9EED2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997633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60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9A297-0161-4754-82E8-9C9EA4A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736AE-740E-483B-9779-830AECD5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34267-C2D5-4E27-A785-EA7164D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2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AE1A-C0D6-4C1F-90DC-22AE4304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534DF-5C27-48BF-ABB0-04C6F774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73D78"/>
                </a:solidFill>
                <a:latin typeface="+mn-lt"/>
              </a:defRPr>
            </a:lvl1pPr>
            <a:lvl2pPr>
              <a:defRPr sz="2800">
                <a:solidFill>
                  <a:srgbClr val="273D78"/>
                </a:solidFill>
                <a:latin typeface="+mn-lt"/>
              </a:defRPr>
            </a:lvl2pPr>
            <a:lvl3pPr>
              <a:defRPr sz="2400">
                <a:solidFill>
                  <a:srgbClr val="273D78"/>
                </a:solidFill>
                <a:latin typeface="+mn-lt"/>
              </a:defRPr>
            </a:lvl3pPr>
            <a:lvl4pPr>
              <a:defRPr sz="2000">
                <a:solidFill>
                  <a:srgbClr val="273D78"/>
                </a:solidFill>
                <a:latin typeface="+mn-lt"/>
              </a:defRPr>
            </a:lvl4pPr>
            <a:lvl5pPr>
              <a:defRPr sz="2000">
                <a:solidFill>
                  <a:srgbClr val="273D78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22E19-036D-44DF-A7BA-91E095283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73D78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EF2B4-D907-4297-AB7C-9F6F6710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F3AF6-96F9-4982-8D49-9B53DE07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89810-0FF6-4D7F-8FC0-01749582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EE39-65B4-4B21-A146-62D056BE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73D78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4DA6B-1110-41D3-B9B7-FB05B999C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273D78"/>
                </a:solidFill>
                <a:latin typeface="Futura Std Book" panose="020B05020202040203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4952A-FDAA-4502-A8CA-69F3078B2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73D78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463E0-EFCB-4928-9AF0-6F88A28C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February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04C1A-BE26-4833-B53B-059F3E4B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GC#36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D6CC2-62CA-4D65-BE56-5A8C14AA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810A52-A66A-42F6-A5EB-E881F24D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8B16F-D8A4-44A2-9B4B-37020ED95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831CB-5C1F-4EC1-9777-FA22976DE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23C83-DBA5-468F-82ED-C25B69616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GC#36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D9B00-5230-454A-AC2C-4583A582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8D100-6E15-4858-9266-67948704D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1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3D78"/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3D78"/>
          </a:solidFill>
          <a:latin typeface="Futura Std Book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3D78"/>
          </a:solidFill>
          <a:latin typeface="Futura Std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3D78"/>
          </a:solidFill>
          <a:latin typeface="Futura Std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3D78"/>
          </a:solidFill>
          <a:latin typeface="Futura Std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3D78"/>
          </a:solidFill>
          <a:latin typeface="Futura Std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3" Type="http://schemas.openxmlformats.org/officeDocument/2006/relationships/image" Target="../media/image5.png"/><Relationship Id="rId21" Type="http://schemas.openxmlformats.org/officeDocument/2006/relationships/image" Target="../media/image2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geshvara_Temple,_Begur" TargetMode="External"/><Relationship Id="rId7" Type="http://schemas.openxmlformats.org/officeDocument/2006/relationships/hyperlink" Target="https://www.youtube.com/watch?v=HKzE-PfovXA" TargetMode="External"/><Relationship Id="rId2" Type="http://schemas.openxmlformats.org/officeDocument/2006/relationships/hyperlink" Target="https://en.wikipedia.org/wiki/Bangal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angalore_Fort" TargetMode="External"/><Relationship Id="rId5" Type="http://schemas.openxmlformats.org/officeDocument/2006/relationships/hyperlink" Target="https://en.wikipedia.org/wiki/Vijayanagara_Empire" TargetMode="External"/><Relationship Id="rId4" Type="http://schemas.openxmlformats.org/officeDocument/2006/relationships/hyperlink" Target="https://en.wikipedia.org/wiki/Domlur_Chokkanathaswamy_temp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isro.gov.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ditya-L1" TargetMode="External"/><Relationship Id="rId5" Type="http://schemas.openxmlformats.org/officeDocument/2006/relationships/hyperlink" Target="https://en.wikipedia.org/wiki/Chandrayaan-3" TargetMode="Externa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.zomato.com/bangalore/microbrewery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s://www.holidify.com/pages/breweries-in-bangalore-298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https://maps.app.goo.gl/vyfP9WuQbjVf6uor5" TargetMode="External"/><Relationship Id="rId5" Type="http://schemas.openxmlformats.org/officeDocument/2006/relationships/hyperlink" Target="https://en.wikipedia.org/wiki/Bisi_Bele_Bath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s://share.google/fu7QcqE5h5I0GfZzY" TargetMode="External"/><Relationship Id="rId9" Type="http://schemas.openxmlformats.org/officeDocument/2006/relationships/hyperlink" Target="https://en.wikipedia.org/wiki/Masala_dos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en.wikipedia.org/wiki/Bangalore_Palace" TargetMode="External"/><Relationship Id="rId7" Type="http://schemas.openxmlformats.org/officeDocument/2006/relationships/image" Target="../media/image33.png"/><Relationship Id="rId12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nnerghattabiologicalpark.org/safari.html" TargetMode="External"/><Relationship Id="rId11" Type="http://schemas.openxmlformats.org/officeDocument/2006/relationships/hyperlink" Target="https://www.karnataka.com/bangalore/bull-temple/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6.jpeg"/><Relationship Id="rId4" Type="http://schemas.openxmlformats.org/officeDocument/2006/relationships/hyperlink" Target="https://en.wikipedia.org/wiki/Vidhana_Soudha" TargetMode="External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220597-B8E2-4587-AC52-2A6D4CCF4B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4DEF2-3C70-4161-AA61-BA55C70B1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25" y="250082"/>
            <a:ext cx="9578399" cy="63959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EFEC4-937A-41C4-ADD1-3D5437F1F92E}"/>
              </a:ext>
            </a:extLst>
          </p:cNvPr>
          <p:cNvSpPr txBox="1"/>
          <p:nvPr/>
        </p:nvSpPr>
        <p:spPr>
          <a:xfrm>
            <a:off x="156970" y="114908"/>
            <a:ext cx="1112933" cy="66281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54CAC-4B18-496C-A6EE-999F4C6057C3}"/>
              </a:ext>
            </a:extLst>
          </p:cNvPr>
          <p:cNvSpPr txBox="1"/>
          <p:nvPr/>
        </p:nvSpPr>
        <p:spPr>
          <a:xfrm>
            <a:off x="10970924" y="114908"/>
            <a:ext cx="1112933" cy="662818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IN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81877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500412-E0E4-49CF-AACA-4354AE2C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504825"/>
            <a:ext cx="11153775" cy="990601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/>
              <a:t>Social Event: Aug 27</a:t>
            </a:r>
            <a:r>
              <a:rPr lang="en-IN" b="1" baseline="30000" dirty="0"/>
              <a:t>th</a:t>
            </a:r>
            <a:r>
              <a:rPr lang="en-IN" b="1" dirty="0"/>
              <a:t> (Wed), 7:30pm onwards</a:t>
            </a:r>
            <a:br>
              <a:rPr lang="en-IN" b="1" dirty="0"/>
            </a:br>
            <a:r>
              <a:rPr lang="en-IN" sz="3600" dirty="0"/>
              <a:t>Venue: </a:t>
            </a:r>
            <a:r>
              <a:rPr lang="en-IN" sz="3100" dirty="0"/>
              <a:t>Sheraton Grand Hotel – Convention </a:t>
            </a:r>
            <a:r>
              <a:rPr lang="en-IN" sz="3100" dirty="0" err="1"/>
              <a:t>Center</a:t>
            </a:r>
            <a:r>
              <a:rPr lang="en-IN" sz="3100" dirty="0"/>
              <a:t> (RAN1 Main)</a:t>
            </a:r>
            <a:br>
              <a:rPr lang="en-IN" sz="3100" dirty="0"/>
            </a:br>
            <a:r>
              <a:rPr lang="en-IN" sz="3100" dirty="0"/>
              <a:t>[PLEASE BE ON TIME, and MUST ATTEND</a:t>
            </a:r>
            <a:r>
              <a:rPr lang="en-IN" sz="3100" dirty="0">
                <a:sym typeface="Wingdings" panose="05000000000000000000" pitchFamily="2" charset="2"/>
              </a:rPr>
              <a:t>]</a:t>
            </a:r>
            <a:endParaRPr lang="en-IN" dirty="0"/>
          </a:p>
        </p:txBody>
      </p:sp>
      <p:pic>
        <p:nvPicPr>
          <p:cNvPr id="2054" name="Picture 6" descr="462,300+ Party Social Event Stock Photos, Pictures &amp; Royalty-Free Images -  iStock | Fireworks, Unexpected, House party">
            <a:extLst>
              <a:ext uri="{FF2B5EF4-FFF2-40B4-BE49-F238E27FC236}">
                <a16:creationId xmlns:a16="http://schemas.microsoft.com/office/drawing/2014/main" id="{68C6C11A-03CC-47DE-B756-C988E45C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922136"/>
            <a:ext cx="7092567" cy="471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6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EA282-A6B4-48E9-96C2-2E916C98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IN" dirty="0">
                <a:latin typeface="ArialMT"/>
              </a:rPr>
              <a:t>C</a:t>
            </a:r>
            <a:r>
              <a:rPr lang="en-IN" sz="1800" b="0" i="0" u="none" strike="noStrike" baseline="0" dirty="0">
                <a:latin typeface="ArialMT"/>
              </a:rPr>
              <a:t>urated </a:t>
            </a:r>
            <a:r>
              <a:rPr lang="en-IN" sz="1800" b="1" i="0" u="none" strike="noStrike" baseline="0" dirty="0">
                <a:latin typeface="Arial-BoldMT"/>
              </a:rPr>
              <a:t>“Experience India” – a living marketplace </a:t>
            </a:r>
            <a:r>
              <a:rPr lang="en-IN" sz="1800" b="0" i="0" u="none" strike="noStrike" baseline="0" dirty="0">
                <a:latin typeface="ArialMT"/>
              </a:rPr>
              <a:t>that brings together the very best of Indian craftsmanship, design, and innovation, where heritage meets innovation</a:t>
            </a:r>
          </a:p>
          <a:p>
            <a:pPr lvl="1"/>
            <a:r>
              <a:rPr lang="en-IN" b="0" i="0" u="none" strike="noStrike" baseline="0" dirty="0">
                <a:latin typeface="ArialMT"/>
              </a:rPr>
              <a:t>Here, you will discover:</a:t>
            </a:r>
          </a:p>
          <a:p>
            <a:pPr lvl="1"/>
            <a:r>
              <a:rPr lang="en-IN" b="0" i="0" u="none" strike="noStrike" baseline="0" dirty="0">
                <a:latin typeface="T3Font_0"/>
              </a:rPr>
              <a:t>✨ </a:t>
            </a:r>
            <a:r>
              <a:rPr lang="en-IN" b="1" i="0" u="none" strike="noStrike" baseline="0" dirty="0">
                <a:latin typeface="Arial-BoldMT"/>
              </a:rPr>
              <a:t>Handwoven sarees, stoles, and textiles </a:t>
            </a:r>
            <a:r>
              <a:rPr lang="en-IN" b="0" i="0" u="none" strike="noStrike" baseline="0" dirty="0">
                <a:latin typeface="ArialMT"/>
              </a:rPr>
              <a:t>that tell stories older than history, yet styled for</a:t>
            </a:r>
          </a:p>
          <a:p>
            <a:pPr lvl="1"/>
            <a:r>
              <a:rPr lang="en-IN" b="0" i="0" u="none" strike="noStrike" baseline="0" dirty="0">
                <a:latin typeface="ArialMT"/>
              </a:rPr>
              <a:t>the world of today — from the </a:t>
            </a:r>
            <a:r>
              <a:rPr lang="en-IN" b="0" i="0" u="none" strike="noStrike" baseline="0" dirty="0" err="1">
                <a:latin typeface="ArialMT"/>
              </a:rPr>
              <a:t>Ajrakh</a:t>
            </a:r>
            <a:r>
              <a:rPr lang="en-IN" b="0" i="0" u="none" strike="noStrike" baseline="0" dirty="0">
                <a:latin typeface="ArialMT"/>
              </a:rPr>
              <a:t> fabrics of Gujarat to the Kantha embroidery of Bengal.</a:t>
            </a:r>
          </a:p>
          <a:p>
            <a:pPr lvl="1"/>
            <a:r>
              <a:rPr lang="en-IN" b="0" i="0" u="none" strike="noStrike" baseline="0" dirty="0">
                <a:latin typeface="T3Font_0"/>
              </a:rPr>
              <a:t>✨ </a:t>
            </a:r>
            <a:r>
              <a:rPr lang="en-IN" b="1" i="0" u="none" strike="noStrike" baseline="0" dirty="0">
                <a:latin typeface="Arial-BoldMT"/>
              </a:rPr>
              <a:t>Women-led brands </a:t>
            </a:r>
            <a:r>
              <a:rPr lang="en-IN" b="0" i="0" u="none" strike="noStrike" baseline="0" dirty="0">
                <a:latin typeface="ArialMT"/>
              </a:rPr>
              <a:t>reimagining </a:t>
            </a:r>
            <a:r>
              <a:rPr lang="en-IN" b="0" i="0" u="none" strike="noStrike" baseline="0" dirty="0" err="1">
                <a:latin typeface="ArialMT"/>
              </a:rPr>
              <a:t>skincare,home</a:t>
            </a:r>
            <a:r>
              <a:rPr lang="en-IN" b="0" i="0" u="none" strike="noStrike" baseline="0" dirty="0">
                <a:latin typeface="ArialMT"/>
              </a:rPr>
              <a:t> décor — proof that India’s entrepreneurial</a:t>
            </a:r>
          </a:p>
          <a:p>
            <a:pPr lvl="1"/>
            <a:r>
              <a:rPr lang="en-IN" b="0" i="0" u="none" strike="noStrike" baseline="0" dirty="0">
                <a:latin typeface="ArialMT"/>
              </a:rPr>
              <a:t>spirit is powered by diversity and resilience.</a:t>
            </a:r>
          </a:p>
          <a:p>
            <a:pPr lvl="1"/>
            <a:r>
              <a:rPr lang="en-IN" b="0" i="0" u="none" strike="noStrike" baseline="0" dirty="0">
                <a:latin typeface="T3Font_0"/>
              </a:rPr>
              <a:t>✨ </a:t>
            </a:r>
            <a:r>
              <a:rPr lang="en-IN" b="1" i="0" u="none" strike="noStrike" baseline="0" dirty="0">
                <a:latin typeface="Arial-BoldMT"/>
              </a:rPr>
              <a:t>Sustainable crafts </a:t>
            </a:r>
            <a:r>
              <a:rPr lang="en-IN" b="0" i="0" u="none" strike="noStrike" baseline="0" dirty="0">
                <a:latin typeface="ArialMT"/>
              </a:rPr>
              <a:t>— from block-printed linens to upcycled dolls, from wooden </a:t>
            </a:r>
            <a:r>
              <a:rPr lang="en-IN" b="0" i="0" u="none" strike="noStrike" baseline="0" dirty="0" err="1">
                <a:latin typeface="ArialMT"/>
              </a:rPr>
              <a:t>serveware</a:t>
            </a:r>
            <a:endParaRPr lang="en-IN" b="0" i="0" u="none" strike="noStrike" baseline="0" dirty="0">
              <a:latin typeface="ArialMT"/>
            </a:endParaRPr>
          </a:p>
          <a:p>
            <a:pPr lvl="1"/>
            <a:r>
              <a:rPr lang="en-IN" b="0" i="0" u="none" strike="noStrike" baseline="0" dirty="0">
                <a:latin typeface="ArialMT"/>
              </a:rPr>
              <a:t>to handmade soaps — each carrying the promise of mindful living.</a:t>
            </a:r>
          </a:p>
          <a:p>
            <a:pPr lvl="1"/>
            <a:r>
              <a:rPr lang="en-IN" b="0" i="0" u="none" strike="noStrike" baseline="0" dirty="0">
                <a:latin typeface="T3Font_0"/>
              </a:rPr>
              <a:t>✨ </a:t>
            </a:r>
            <a:r>
              <a:rPr lang="en-IN" b="1" i="0" u="none" strike="noStrike" baseline="0" dirty="0">
                <a:latin typeface="Arial-BoldMT"/>
              </a:rPr>
              <a:t>Cultural keepsakes </a:t>
            </a:r>
            <a:r>
              <a:rPr lang="en-IN" b="0" i="0" u="none" strike="noStrike" baseline="0" dirty="0">
                <a:latin typeface="ArialMT"/>
              </a:rPr>
              <a:t>— </a:t>
            </a:r>
            <a:r>
              <a:rPr lang="en-IN" b="0" i="0" u="none" strike="noStrike" baseline="0" dirty="0" err="1">
                <a:latin typeface="ArialMT"/>
              </a:rPr>
              <a:t>Channapatna</a:t>
            </a:r>
            <a:r>
              <a:rPr lang="en-IN" b="0" i="0" u="none" strike="noStrike" baseline="0" dirty="0">
                <a:latin typeface="ArialMT"/>
              </a:rPr>
              <a:t> toys, mandala art, ethnic </a:t>
            </a:r>
            <a:r>
              <a:rPr lang="en-IN" b="0" i="0" u="none" strike="noStrike" baseline="0" dirty="0" err="1">
                <a:latin typeface="ArialMT"/>
              </a:rPr>
              <a:t>jewelry</a:t>
            </a:r>
            <a:r>
              <a:rPr lang="en-IN" b="0" i="0" u="none" strike="noStrike" baseline="0" dirty="0">
                <a:latin typeface="ArialMT"/>
              </a:rPr>
              <a:t>, artisanal teas,</a:t>
            </a:r>
          </a:p>
          <a:p>
            <a:pPr lvl="1"/>
            <a:r>
              <a:rPr lang="en-IN" b="0" i="0" u="none" strike="noStrike" baseline="0" dirty="0">
                <a:latin typeface="ArialMT"/>
              </a:rPr>
              <a:t>coffees, and fragrances — souvenirs not just to take home, but to </a:t>
            </a:r>
            <a:r>
              <a:rPr lang="en-IN" b="0" i="1" u="none" strike="noStrike" baseline="0" dirty="0">
                <a:latin typeface="Arial-ItalicMT"/>
              </a:rPr>
              <a:t>take </a:t>
            </a:r>
            <a:r>
              <a:rPr lang="en-IN" b="1" i="1" u="none" strike="noStrike" baseline="0" dirty="0">
                <a:latin typeface="Arial-BoldItalicMT"/>
              </a:rPr>
              <a:t>India home</a:t>
            </a:r>
            <a:r>
              <a:rPr lang="en-IN" b="1" i="0" u="none" strike="noStrike" baseline="0" dirty="0">
                <a:latin typeface="Arial-BoldMT"/>
              </a:rPr>
              <a:t>.</a:t>
            </a:r>
          </a:p>
          <a:p>
            <a:pPr lvl="1"/>
            <a:r>
              <a:rPr lang="en-IN" b="0" i="0" u="none" strike="noStrike" baseline="0" dirty="0">
                <a:latin typeface="T3Font_0"/>
              </a:rPr>
              <a:t>✨ </a:t>
            </a:r>
            <a:r>
              <a:rPr lang="en-IN" b="1" i="0" u="none" strike="noStrike" baseline="0" dirty="0">
                <a:latin typeface="Arial-BoldMT"/>
              </a:rPr>
              <a:t>Live experiences </a:t>
            </a:r>
            <a:r>
              <a:rPr lang="en-IN" b="0" i="0" u="none" strike="noStrike" baseline="0" dirty="0">
                <a:latin typeface="ArialMT"/>
              </a:rPr>
              <a:t>— try your hand at block printing or enjoy a caricature sketch — carrying</a:t>
            </a:r>
          </a:p>
          <a:p>
            <a:pPr lvl="1"/>
            <a:r>
              <a:rPr lang="en-IN" b="0" i="0" u="none" strike="noStrike" baseline="0" dirty="0">
                <a:latin typeface="ArialMT"/>
              </a:rPr>
              <a:t>with you not just a product, but a memory.</a:t>
            </a:r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ACA62D-78C5-4C67-9D8F-227C5B44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u="none" strike="noStrike" baseline="0" dirty="0">
                <a:latin typeface="Arial-BoldItalicMT"/>
              </a:rPr>
              <a:t>Experience India – A Marketplace of Stories</a:t>
            </a:r>
            <a:br>
              <a:rPr lang="en-IN" sz="2800" b="1" i="1" u="none" strike="noStrike" baseline="0" dirty="0">
                <a:latin typeface="Arial-BoldItalicMT"/>
              </a:rPr>
            </a:br>
            <a:r>
              <a:rPr lang="en-IN" sz="2800" i="1" u="none" strike="noStrike" baseline="0" dirty="0">
                <a:latin typeface="Arial-BoldItalicMT"/>
              </a:rPr>
              <a:t>Venue: Marriott (Tue), Sheraton (Wed) – 1pm onwards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340834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A74FD6-8BD4-468A-8B6D-4584848E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932377" cy="1325563"/>
          </a:xfrm>
        </p:spPr>
        <p:txBody>
          <a:bodyPr/>
          <a:lstStyle/>
          <a:p>
            <a:pPr algn="ctr"/>
            <a:r>
              <a:rPr lang="en-IN" b="1" dirty="0" err="1"/>
              <a:t>Mony</a:t>
            </a:r>
            <a:r>
              <a:rPr lang="en-IN" b="1" dirty="0"/>
              <a:t> App – Mobile payment (UPI-enabled)</a:t>
            </a:r>
            <a:br>
              <a:rPr lang="en-IN" b="1" dirty="0"/>
            </a:br>
            <a:r>
              <a:rPr lang="en-IN" b="1" dirty="0"/>
              <a:t> </a:t>
            </a:r>
            <a:r>
              <a:rPr lang="en-IN" sz="2800" dirty="0"/>
              <a:t>[Sign-up near Registration/TSDSI Help Desk]</a:t>
            </a:r>
            <a:endParaRPr lang="en-IN" dirty="0"/>
          </a:p>
        </p:txBody>
      </p:sp>
      <p:pic>
        <p:nvPicPr>
          <p:cNvPr id="3074" name="ymail_attachmentId33050079-f7db-472a-b40e-59bcbc9908f2">
            <a:extLst>
              <a:ext uri="{FF2B5EF4-FFF2-40B4-BE49-F238E27FC236}">
                <a16:creationId xmlns:a16="http://schemas.microsoft.com/office/drawing/2014/main" id="{B94D89E4-BFA5-4C27-B3B3-C6C4739F1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34" y="1256737"/>
            <a:ext cx="9454443" cy="531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4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6E254-0A0C-4D9B-817C-C1787339047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8200" y="5556383"/>
            <a:ext cx="10515600" cy="10472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For further help/information please visit the TSDSI Help Desk at the respective hotels</a:t>
            </a:r>
            <a:endParaRPr lang="en-US" dirty="0"/>
          </a:p>
        </p:txBody>
      </p:sp>
      <p:pic>
        <p:nvPicPr>
          <p:cNvPr id="4098" name="Picture 2" descr="Donate Rs 25000/$325">
            <a:extLst>
              <a:ext uri="{FF2B5EF4-FFF2-40B4-BE49-F238E27FC236}">
                <a16:creationId xmlns:a16="http://schemas.microsoft.com/office/drawing/2014/main" id="{A96D2508-2F3E-4359-922D-4A93C257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6" y="254409"/>
            <a:ext cx="5070987" cy="507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FF126AEA-B143-0B43-887D-99FC2AC9E804}"/>
              </a:ext>
            </a:extLst>
          </p:cNvPr>
          <p:cNvSpPr txBox="1">
            <a:spLocks/>
          </p:cNvSpPr>
          <p:nvPr/>
        </p:nvSpPr>
        <p:spPr>
          <a:xfrm>
            <a:off x="843828" y="1193695"/>
            <a:ext cx="6569695" cy="4468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</a:rPr>
              <a:t>Government of India – DoT, MEA, MHA &amp; MeitY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911817-C474-7106-9D3F-0E194A7D6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56" y="1578985"/>
            <a:ext cx="1443501" cy="7060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F9B112C-E154-A5B0-5C39-C6E840EE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303" y="1684191"/>
            <a:ext cx="1175717" cy="463062"/>
          </a:xfrm>
          <a:prstGeom prst="rect">
            <a:avLst/>
          </a:prstGeom>
        </p:spPr>
      </p:pic>
      <p:pic>
        <p:nvPicPr>
          <p:cNvPr id="31" name="Picture 10" descr="Licensing framework for audio conferencing, voice mail services to be part  of unified licence: DoT | Zee Business">
            <a:extLst>
              <a:ext uri="{FF2B5EF4-FFF2-40B4-BE49-F238E27FC236}">
                <a16:creationId xmlns:a16="http://schemas.microsoft.com/office/drawing/2014/main" id="{9F950EE5-39D6-EEF9-97A8-B9DF407BB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3F7FA"/>
              </a:clrFrom>
              <a:clrTo>
                <a:srgbClr val="F3F7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34886" r="4842" b="18745"/>
          <a:stretch/>
        </p:blipFill>
        <p:spPr bwMode="auto">
          <a:xfrm>
            <a:off x="930808" y="1607704"/>
            <a:ext cx="1826661" cy="53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2C051AA8-0A70-D767-9C8A-B16C07C2C8A4}"/>
              </a:ext>
            </a:extLst>
          </p:cNvPr>
          <p:cNvSpPr txBox="1">
            <a:spLocks/>
          </p:cNvSpPr>
          <p:nvPr/>
        </p:nvSpPr>
        <p:spPr>
          <a:xfrm>
            <a:off x="869883" y="2498624"/>
            <a:ext cx="2216020" cy="44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</a:rPr>
              <a:t>Sponsors</a:t>
            </a:r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716FC1C7-4609-3E41-8CF5-8AAEDC45C077}"/>
              </a:ext>
            </a:extLst>
          </p:cNvPr>
          <p:cNvSpPr txBox="1">
            <a:spLocks/>
          </p:cNvSpPr>
          <p:nvPr/>
        </p:nvSpPr>
        <p:spPr>
          <a:xfrm>
            <a:off x="5152845" y="3063542"/>
            <a:ext cx="2052728" cy="36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002060"/>
                </a:solidFill>
              </a:rPr>
              <a:t>Silver Sponsor</a:t>
            </a:r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6421C322-3083-0694-A2B4-92D0EB1C8B68}"/>
              </a:ext>
            </a:extLst>
          </p:cNvPr>
          <p:cNvSpPr txBox="1">
            <a:spLocks/>
          </p:cNvSpPr>
          <p:nvPr/>
        </p:nvSpPr>
        <p:spPr>
          <a:xfrm>
            <a:off x="864544" y="4435222"/>
            <a:ext cx="2013675" cy="33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002060"/>
                </a:solidFill>
              </a:rPr>
              <a:t>Bronze Sponsors</a:t>
            </a: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E3F0542B-15B5-A10F-5DF9-FF3AD7E27221}"/>
              </a:ext>
            </a:extLst>
          </p:cNvPr>
          <p:cNvSpPr txBox="1">
            <a:spLocks/>
          </p:cNvSpPr>
          <p:nvPr/>
        </p:nvSpPr>
        <p:spPr>
          <a:xfrm>
            <a:off x="919894" y="5473279"/>
            <a:ext cx="2216020" cy="44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rgbClr val="002060"/>
                </a:solidFill>
              </a:rPr>
              <a:t>Event Partner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9257075-BABD-051C-8789-F727CF4C32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08" y="6086563"/>
            <a:ext cx="1414080" cy="6898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9E682FB-A4B1-DB36-B061-7CA55C619BA7}"/>
              </a:ext>
            </a:extLst>
          </p:cNvPr>
          <p:cNvSpPr txBox="1"/>
          <p:nvPr/>
        </p:nvSpPr>
        <p:spPr>
          <a:xfrm>
            <a:off x="8145897" y="1146039"/>
            <a:ext cx="242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TSDSI Secretariat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6E101A-4E7E-95AA-5AC0-7B405662584D}"/>
              </a:ext>
            </a:extLst>
          </p:cNvPr>
          <p:cNvGrpSpPr/>
          <p:nvPr/>
        </p:nvGrpSpPr>
        <p:grpSpPr>
          <a:xfrm>
            <a:off x="7873225" y="1647732"/>
            <a:ext cx="4015194" cy="4783735"/>
            <a:chOff x="7955616" y="1977945"/>
            <a:chExt cx="4015194" cy="47837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34CCB0-4995-2EAD-34E0-252A340B49B8}"/>
                </a:ext>
              </a:extLst>
            </p:cNvPr>
            <p:cNvGrpSpPr/>
            <p:nvPr/>
          </p:nvGrpSpPr>
          <p:grpSpPr>
            <a:xfrm>
              <a:off x="7955616" y="1977945"/>
              <a:ext cx="4015194" cy="4460196"/>
              <a:chOff x="7955616" y="1977945"/>
              <a:chExt cx="4015194" cy="4460196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C00312B-DDE1-B949-4D59-571088D9C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7180" y="1977945"/>
                <a:ext cx="1052451" cy="102703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3D4AB7A-EE97-F6A0-08EB-4FE2A9562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6225" y="1980687"/>
                <a:ext cx="1114594" cy="108767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60A831F-B9AA-0A35-4FC5-E66E37176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57813" y="3464002"/>
                <a:ext cx="1126288" cy="108767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A4967B7-43E0-90C4-462E-BDDB464D5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246838" y="5347517"/>
                <a:ext cx="1090624" cy="1090624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17D9537-DE55-9902-3035-3CA591AA5F66}"/>
                  </a:ext>
                </a:extLst>
              </p:cNvPr>
              <p:cNvSpPr txBox="1"/>
              <p:nvPr/>
            </p:nvSpPr>
            <p:spPr>
              <a:xfrm>
                <a:off x="8159613" y="3054045"/>
                <a:ext cx="1147583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Kuljit Singh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90E2AF-EA21-AA3A-E877-520A405F1A6E}"/>
                  </a:ext>
                </a:extLst>
              </p:cNvPr>
              <p:cNvSpPr txBox="1"/>
              <p:nvPr/>
            </p:nvSpPr>
            <p:spPr>
              <a:xfrm>
                <a:off x="10687952" y="3034064"/>
                <a:ext cx="1282858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Shefali Sinha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E58841E-98AC-0087-B0E2-B3473BE471E6}"/>
                  </a:ext>
                </a:extLst>
              </p:cNvPr>
              <p:cNvSpPr txBox="1"/>
              <p:nvPr/>
            </p:nvSpPr>
            <p:spPr>
              <a:xfrm>
                <a:off x="7955616" y="4615699"/>
                <a:ext cx="1438551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Anupam Sinha</a:t>
                </a:r>
              </a:p>
            </p:txBody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D8A9104B-0269-71F9-B545-E72B62CB96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3157" y="3548963"/>
                <a:ext cx="1042672" cy="1017488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11E56F-886D-1714-9816-8D89C4692AC7}"/>
                </a:ext>
              </a:extLst>
            </p:cNvPr>
            <p:cNvGrpSpPr/>
            <p:nvPr/>
          </p:nvGrpSpPr>
          <p:grpSpPr>
            <a:xfrm>
              <a:off x="9477447" y="2001997"/>
              <a:ext cx="1222214" cy="2961503"/>
              <a:chOff x="9477447" y="2001997"/>
              <a:chExt cx="1222214" cy="2961503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47C4B70-FDCB-5210-5DC6-51AEC1EAF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7447" y="2001997"/>
                <a:ext cx="1072483" cy="1046579"/>
              </a:xfrm>
              <a:prstGeom prst="rect">
                <a:avLst/>
              </a:prstGeom>
            </p:spPr>
          </p:pic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2A5FA23-11FF-F396-0C88-AA6F82D033E9}"/>
                  </a:ext>
                </a:extLst>
              </p:cNvPr>
              <p:cNvSpPr txBox="1"/>
              <p:nvPr/>
            </p:nvSpPr>
            <p:spPr>
              <a:xfrm>
                <a:off x="9540494" y="3052084"/>
                <a:ext cx="1012773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PK Jaswal</a:t>
                </a:r>
              </a:p>
            </p:txBody>
          </p: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91CDE38-FD8D-4101-1DB6-2451E4AC6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520360" y="3518236"/>
                <a:ext cx="1046579" cy="1046579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79EC92-3C27-C318-7155-BE7B0FA3755C}"/>
                  </a:ext>
                </a:extLst>
              </p:cNvPr>
              <p:cNvSpPr txBox="1"/>
              <p:nvPr/>
            </p:nvSpPr>
            <p:spPr>
              <a:xfrm>
                <a:off x="9480450" y="4620824"/>
                <a:ext cx="1219211" cy="3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2060"/>
                    </a:solidFill>
                  </a:rPr>
                  <a:t>Harsh Arora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7247BE-D9FC-BC58-78D3-7813386440A6}"/>
                </a:ext>
              </a:extLst>
            </p:cNvPr>
            <p:cNvSpPr txBox="1"/>
            <p:nvPr/>
          </p:nvSpPr>
          <p:spPr>
            <a:xfrm>
              <a:off x="10837834" y="4600722"/>
              <a:ext cx="984640" cy="34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Asif Iqbal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C0E50B-1F1C-DED0-F6AC-36C68AEE1EEC}"/>
                </a:ext>
              </a:extLst>
            </p:cNvPr>
            <p:cNvSpPr txBox="1"/>
            <p:nvPr/>
          </p:nvSpPr>
          <p:spPr>
            <a:xfrm>
              <a:off x="8031911" y="6419004"/>
              <a:ext cx="1528735" cy="342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</a:rPr>
                <a:t>Rajesh Vasudev</a:t>
              </a:r>
            </a:p>
          </p:txBody>
        </p:sp>
      </p:grp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D9A3D5B-3B6C-AF55-D383-E78843D6C9D7}"/>
              </a:ext>
            </a:extLst>
          </p:cNvPr>
          <p:cNvSpPr txBox="1">
            <a:spLocks/>
          </p:cNvSpPr>
          <p:nvPr/>
        </p:nvSpPr>
        <p:spPr>
          <a:xfrm>
            <a:off x="3061408" y="5461314"/>
            <a:ext cx="2216020" cy="44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>
                <a:solidFill>
                  <a:srgbClr val="002060"/>
                </a:solidFill>
              </a:rPr>
              <a:t>AV Partner</a:t>
            </a:r>
          </a:p>
        </p:txBody>
      </p:sp>
      <p:pic>
        <p:nvPicPr>
          <p:cNvPr id="14" name="Picture 1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279442DA-885C-4954-63BF-B5F6EB64DE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7" y="4874488"/>
            <a:ext cx="1546111" cy="421666"/>
          </a:xfrm>
          <a:prstGeom prst="rect">
            <a:avLst/>
          </a:prstGeom>
        </p:spPr>
      </p:pic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EDD7EF7-28DF-033C-A606-2C80C5486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38" y="3561442"/>
            <a:ext cx="2305941" cy="694763"/>
          </a:xfrm>
          <a:prstGeom prst="rect">
            <a:avLst/>
          </a:prstGeom>
        </p:spPr>
      </p:pic>
      <p:pic>
        <p:nvPicPr>
          <p:cNvPr id="12" name="Picture 1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00858D57-A812-4EFF-2C2E-A62F46556C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17" y="1684191"/>
            <a:ext cx="1521006" cy="500586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DAAE1C7-1A3E-ACDB-28AF-6E7C94D044BB}"/>
              </a:ext>
            </a:extLst>
          </p:cNvPr>
          <p:cNvSpPr txBox="1">
            <a:spLocks/>
          </p:cNvSpPr>
          <p:nvPr/>
        </p:nvSpPr>
        <p:spPr>
          <a:xfrm>
            <a:off x="843828" y="3060851"/>
            <a:ext cx="2157401" cy="365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Platinum Sponsor</a:t>
            </a:r>
          </a:p>
        </p:txBody>
      </p:sp>
      <p:pic>
        <p:nvPicPr>
          <p:cNvPr id="19" name="Picture 18" descr="A black apple logo with a bite taken out of it&#10;&#10;AI-generated content may be incorrect.">
            <a:extLst>
              <a:ext uri="{FF2B5EF4-FFF2-40B4-BE49-F238E27FC236}">
                <a16:creationId xmlns:a16="http://schemas.microsoft.com/office/drawing/2014/main" id="{3019A965-7C1E-7990-8A9E-82A9A67D95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31" y="3529247"/>
            <a:ext cx="709613" cy="857251"/>
          </a:xfrm>
          <a:prstGeom prst="rect">
            <a:avLst/>
          </a:prstGeom>
        </p:spPr>
      </p:pic>
      <p:pic>
        <p:nvPicPr>
          <p:cNvPr id="21" name="Picture 20" descr="A logo for a institute of technology hyderabad">
            <a:extLst>
              <a:ext uri="{FF2B5EF4-FFF2-40B4-BE49-F238E27FC236}">
                <a16:creationId xmlns:a16="http://schemas.microsoft.com/office/drawing/2014/main" id="{6A287A7C-2BB6-4EC3-D5C2-F586B217A0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29" y="4435222"/>
            <a:ext cx="1090624" cy="1090624"/>
          </a:xfrm>
          <a:prstGeom prst="rect">
            <a:avLst/>
          </a:prstGeom>
        </p:spPr>
      </p:pic>
      <p:pic>
        <p:nvPicPr>
          <p:cNvPr id="25" name="Picture 24" descr="A logo with a flower in it">
            <a:extLst>
              <a:ext uri="{FF2B5EF4-FFF2-40B4-BE49-F238E27FC236}">
                <a16:creationId xmlns:a16="http://schemas.microsoft.com/office/drawing/2014/main" id="{89E33BAD-9515-73FD-FC82-486DD41ABF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65" y="4672391"/>
            <a:ext cx="729180" cy="729180"/>
          </a:xfrm>
          <a:prstGeom prst="rect">
            <a:avLst/>
          </a:prstGeom>
        </p:spPr>
      </p:pic>
      <p:pic>
        <p:nvPicPr>
          <p:cNvPr id="57" name="Picture 56" descr="A black and blue logo">
            <a:extLst>
              <a:ext uri="{FF2B5EF4-FFF2-40B4-BE49-F238E27FC236}">
                <a16:creationId xmlns:a16="http://schemas.microsoft.com/office/drawing/2014/main" id="{E20875A7-A149-E7A9-6A0C-2A48DA930FF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85" y="4504629"/>
            <a:ext cx="1521006" cy="1064704"/>
          </a:xfrm>
          <a:prstGeom prst="rect">
            <a:avLst/>
          </a:prstGeom>
        </p:spPr>
      </p:pic>
      <p:sp>
        <p:nvSpPr>
          <p:cNvPr id="58" name="Content Placeholder 1">
            <a:extLst>
              <a:ext uri="{FF2B5EF4-FFF2-40B4-BE49-F238E27FC236}">
                <a16:creationId xmlns:a16="http://schemas.microsoft.com/office/drawing/2014/main" id="{251F469C-8C47-17F2-F89E-2B80DC7EACBA}"/>
              </a:ext>
            </a:extLst>
          </p:cNvPr>
          <p:cNvSpPr txBox="1">
            <a:spLocks/>
          </p:cNvSpPr>
          <p:nvPr/>
        </p:nvSpPr>
        <p:spPr>
          <a:xfrm>
            <a:off x="3120027" y="3056067"/>
            <a:ext cx="2157401" cy="365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73D7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>
                <a:solidFill>
                  <a:srgbClr val="002060"/>
                </a:solidFill>
              </a:rPr>
              <a:t>Gold Sponsor</a:t>
            </a:r>
          </a:p>
        </p:txBody>
      </p:sp>
      <p:pic>
        <p:nvPicPr>
          <p:cNvPr id="60" name="Picture 59" descr="A blue and orange text with a map&#10;&#10;AI-generated content may be incorrect.">
            <a:extLst>
              <a:ext uri="{FF2B5EF4-FFF2-40B4-BE49-F238E27FC236}">
                <a16:creationId xmlns:a16="http://schemas.microsoft.com/office/drawing/2014/main" id="{66BAB9E4-697F-1404-BD60-ABDB8910F1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9" y="3519109"/>
            <a:ext cx="841716" cy="700868"/>
          </a:xfrm>
          <a:prstGeom prst="rect">
            <a:avLst/>
          </a:prstGeom>
        </p:spPr>
      </p:pic>
      <p:pic>
        <p:nvPicPr>
          <p:cNvPr id="62" name="Picture 61" descr="A logo for a company&#10;&#10;AI-generated content may be incorrect.">
            <a:extLst>
              <a:ext uri="{FF2B5EF4-FFF2-40B4-BE49-F238E27FC236}">
                <a16:creationId xmlns:a16="http://schemas.microsoft.com/office/drawing/2014/main" id="{43E441A7-3E5A-3A8D-8CF7-7681AB1005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16" y="5843583"/>
            <a:ext cx="777720" cy="1014417"/>
          </a:xfrm>
          <a:prstGeom prst="rect">
            <a:avLst/>
          </a:prstGeom>
        </p:spPr>
      </p:pic>
      <p:pic>
        <p:nvPicPr>
          <p:cNvPr id="66" name="Picture 65" descr="A person with short black hair">
            <a:extLst>
              <a:ext uri="{FF2B5EF4-FFF2-40B4-BE49-F238E27FC236}">
                <a16:creationId xmlns:a16="http://schemas.microsoft.com/office/drawing/2014/main" id="{926F7C28-5399-36A7-36CD-514C14BEC28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23439" y="4968712"/>
            <a:ext cx="1277188" cy="113921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8F93BCE3-D586-35A1-0947-2F11B623CB19}"/>
              </a:ext>
            </a:extLst>
          </p:cNvPr>
          <p:cNvSpPr txBox="1"/>
          <p:nvPr/>
        </p:nvSpPr>
        <p:spPr>
          <a:xfrm>
            <a:off x="9554165" y="6086563"/>
            <a:ext cx="1011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Rahul Roy</a:t>
            </a: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FFDD5E4C-24EF-4970-AAEE-21C2B1AA6DA9}"/>
              </a:ext>
            </a:extLst>
          </p:cNvPr>
          <p:cNvSpPr txBox="1">
            <a:spLocks/>
          </p:cNvSpPr>
          <p:nvPr/>
        </p:nvSpPr>
        <p:spPr>
          <a:xfrm>
            <a:off x="810441" y="246056"/>
            <a:ext cx="9932377" cy="968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73D78"/>
                </a:solidFill>
                <a:latin typeface="Futura Std Book" panose="020B0502020204020303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Thank You!</a:t>
            </a:r>
            <a:endParaRPr lang="en-IN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1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64366"/>
            <a:ext cx="10515600" cy="5269569"/>
          </a:xfrm>
        </p:spPr>
        <p:txBody>
          <a:bodyPr>
            <a:normAutofit/>
          </a:bodyPr>
          <a:lstStyle/>
          <a:p>
            <a:r>
              <a:rPr lang="en-IN" sz="2000" dirty="0">
                <a:hlinkClick r:id="rId2"/>
              </a:rPr>
              <a:t>Bengaluru</a:t>
            </a:r>
            <a:r>
              <a:rPr lang="en-IN" sz="2000" dirty="0"/>
              <a:t> is the capital and largest city of the southern Indian state of Karnataka. It has a population of more than 8 million and a metropolitan population of around 11 million, making it India's third most populous city (census 2011).</a:t>
            </a:r>
          </a:p>
          <a:p>
            <a:pPr lvl="1"/>
            <a:r>
              <a:rPr lang="en-IN" sz="2000" dirty="0"/>
              <a:t>References suggest that a city existed here dates to around 517 AD (Based on temple inscriptions and early references)</a:t>
            </a:r>
          </a:p>
          <a:p>
            <a:r>
              <a:rPr lang="en-IN" sz="2000" dirty="0"/>
              <a:t>To give a sense of how old the city is:</a:t>
            </a:r>
          </a:p>
          <a:p>
            <a:pPr lvl="1"/>
            <a:r>
              <a:rPr lang="en-IN" sz="2000" dirty="0"/>
              <a:t>The </a:t>
            </a:r>
            <a:r>
              <a:rPr lang="en-IN" sz="2000" dirty="0">
                <a:hlinkClick r:id="rId3"/>
              </a:rPr>
              <a:t>Nageshvara temple </a:t>
            </a:r>
            <a:r>
              <a:rPr lang="en-IN" sz="2000" dirty="0"/>
              <a:t>goes back to 1200 years (860 AD).</a:t>
            </a:r>
          </a:p>
          <a:p>
            <a:pPr lvl="1"/>
            <a:r>
              <a:rPr lang="en-IN" sz="2000" dirty="0" err="1">
                <a:hlinkClick r:id="rId4"/>
              </a:rPr>
              <a:t>Chokkanatha</a:t>
            </a:r>
            <a:r>
              <a:rPr lang="en-IN" sz="2000" dirty="0">
                <a:hlinkClick r:id="rId4"/>
              </a:rPr>
              <a:t> Swamy temple </a:t>
            </a:r>
            <a:r>
              <a:rPr lang="en-IN" sz="2000" dirty="0"/>
              <a:t>in Bangalore dates to 1200 AD. </a:t>
            </a:r>
          </a:p>
          <a:p>
            <a:pPr lvl="1"/>
            <a:r>
              <a:rPr lang="en-IN" sz="2000" dirty="0"/>
              <a:t>All lakes in Bangalore are man made, Bellandur lake is around 2000-year-old, as are Begur and Hebbal lakes (based on the idols and inscriptions that have been found near the lake) Ulsoor and Sankey tank are the youngest lakes (Post 1537)</a:t>
            </a:r>
          </a:p>
          <a:p>
            <a:r>
              <a:rPr lang="en-IN" sz="2000" b="1" dirty="0"/>
              <a:t>Medieval Bangalore</a:t>
            </a:r>
            <a:r>
              <a:rPr lang="en-IN" sz="2000" dirty="0"/>
              <a:t>:</a:t>
            </a:r>
          </a:p>
          <a:p>
            <a:pPr lvl="1"/>
            <a:r>
              <a:rPr lang="en-IN" sz="2000" dirty="0"/>
              <a:t>In 1537, Kempe Gowda, a feudal ruler under the </a:t>
            </a:r>
            <a:r>
              <a:rPr lang="en-IN" sz="2000" dirty="0">
                <a:hlinkClick r:id="rId5"/>
              </a:rPr>
              <a:t>Vijayanagar Empire </a:t>
            </a:r>
            <a:r>
              <a:rPr lang="en-IN" sz="2000" dirty="0"/>
              <a:t>(1336-1646), established a mud fort (called </a:t>
            </a:r>
            <a:r>
              <a:rPr lang="en-IN" sz="2000" dirty="0">
                <a:hlinkClick r:id="rId6"/>
              </a:rPr>
              <a:t>Bangalore Fort</a:t>
            </a:r>
            <a:r>
              <a:rPr lang="en-IN" sz="2000" dirty="0"/>
              <a:t>), which is considered the foundation of the modern city of Bengaluru.</a:t>
            </a:r>
          </a:p>
          <a:p>
            <a:pPr lvl="1"/>
            <a:r>
              <a:rPr lang="en-IN" sz="2000" dirty="0"/>
              <a:t>Interested in the history of Bangalore? </a:t>
            </a:r>
            <a:r>
              <a:rPr lang="en-IN" sz="2000" dirty="0">
                <a:hlinkClick r:id="rId7"/>
              </a:rPr>
              <a:t>https://www.youtube.com/watch?v=HKzE-PfovXA</a:t>
            </a:r>
            <a:r>
              <a:rPr lang="en-IN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9932377" cy="968661"/>
          </a:xfrm>
        </p:spPr>
        <p:txBody>
          <a:bodyPr>
            <a:normAutofit/>
          </a:bodyPr>
          <a:lstStyle/>
          <a:p>
            <a:r>
              <a:rPr lang="en-US" sz="4400" b="1" dirty="0"/>
              <a:t>Bangalore (Bengaluru) - History</a:t>
            </a:r>
            <a:endParaRPr lang="en-IN" sz="4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1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26622"/>
            <a:ext cx="10515600" cy="4351338"/>
          </a:xfrm>
        </p:spPr>
        <p:txBody>
          <a:bodyPr/>
          <a:lstStyle/>
          <a:p>
            <a:r>
              <a:rPr lang="en-IN" altLang="en-US" sz="2000" dirty="0">
                <a:latin typeface="Calibri" panose="020F0502020204030204" pitchFamily="34" charset="0"/>
              </a:rPr>
              <a:t>The city is widely regarded as the "Silicon Valley of India", as the largest IT hub of the country, and the “Start-up city” of India, with 52 start-up </a:t>
            </a:r>
            <a:r>
              <a:rPr lang="en-US" sz="2000" dirty="0">
                <a:latin typeface="Calibri" panose="020F0502020204030204" pitchFamily="34" charset="0"/>
              </a:rPr>
              <a:t>unicorns (</a:t>
            </a:r>
            <a:r>
              <a:rPr lang="en-IN" altLang="en-US" sz="2000" dirty="0">
                <a:latin typeface="Calibri" panose="020F0502020204030204" pitchFamily="34" charset="0"/>
              </a:rPr>
              <a:t>~50%)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  <a:endParaRPr lang="en-IN" altLang="en-US" sz="2000" dirty="0">
              <a:latin typeface="Calibri" panose="020F0502020204030204" pitchFamily="34" charset="0"/>
            </a:endParaRPr>
          </a:p>
          <a:p>
            <a:r>
              <a:rPr lang="en-IN" sz="2000" dirty="0"/>
              <a:t>Bangalore contributes to one-third of India's total IT exports, 40% of Global Capability </a:t>
            </a:r>
            <a:r>
              <a:rPr lang="en-IN" sz="2000" dirty="0" err="1"/>
              <a:t>Centers</a:t>
            </a:r>
            <a:r>
              <a:rPr lang="en-IN" sz="2000" dirty="0"/>
              <a:t> (GCC), home to 400 of the Fortune-500 companies.</a:t>
            </a:r>
          </a:p>
          <a:p>
            <a:r>
              <a:rPr lang="en-US" altLang="en-US" sz="2000" dirty="0">
                <a:latin typeface="Calibri" panose="020F0502020204030204" pitchFamily="34" charset="0"/>
              </a:rPr>
              <a:t>The Indian Space Research Organization (</a:t>
            </a:r>
            <a:r>
              <a:rPr lang="en-US" altLang="en-US" sz="2000" dirty="0">
                <a:latin typeface="Calibri" panose="020F0502020204030204" pitchFamily="34" charset="0"/>
                <a:hlinkClick r:id="rId2"/>
              </a:rPr>
              <a:t>ISRO</a:t>
            </a:r>
            <a:r>
              <a:rPr lang="en-US" altLang="en-US" sz="2000" dirty="0">
                <a:latin typeface="Calibri" panose="020F0502020204030204" pitchFamily="34" charset="0"/>
              </a:rPr>
              <a:t>) is headquartered in Bangalore.</a:t>
            </a:r>
            <a:endParaRPr lang="en-US" sz="2000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701"/>
            <a:ext cx="9932377" cy="948036"/>
          </a:xfrm>
        </p:spPr>
        <p:txBody>
          <a:bodyPr/>
          <a:lstStyle/>
          <a:p>
            <a:r>
              <a:rPr lang="en-US" b="1" dirty="0"/>
              <a:t>Today’s Bangalore!</a:t>
            </a:r>
            <a:endParaRPr lang="en-IN" b="1" dirty="0"/>
          </a:p>
        </p:txBody>
      </p:sp>
      <p:pic>
        <p:nvPicPr>
          <p:cNvPr id="5" name="Picture 4" descr="ISRO launch India's 1st Solar Mission 'Aditya L-1' by end of year">
            <a:extLst>
              <a:ext uri="{FF2B5EF4-FFF2-40B4-BE49-F238E27FC236}">
                <a16:creationId xmlns:a16="http://schemas.microsoft.com/office/drawing/2014/main" id="{67DDE9DA-7716-FEB3-13A6-2787DDA6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91" y="2959540"/>
            <a:ext cx="4156146" cy="23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handrayaan 3 Moon Landing LIVE: India To Create History With ISRO Mission  M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3"/>
          <a:stretch/>
        </p:blipFill>
        <p:spPr bwMode="auto">
          <a:xfrm>
            <a:off x="992863" y="2981325"/>
            <a:ext cx="5495338" cy="229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8399" y="5454430"/>
            <a:ext cx="46070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>
                <a:solidFill>
                  <a:srgbClr val="202124"/>
                </a:solidFill>
                <a:latin typeface="Google Sans"/>
                <a:hlinkClick r:id="rId5"/>
              </a:rPr>
              <a:t>Chandrayaan-3</a:t>
            </a:r>
            <a:r>
              <a:rPr lang="en-IN" sz="1600" dirty="0">
                <a:solidFill>
                  <a:srgbClr val="202124"/>
                </a:solidFill>
                <a:latin typeface="Google Sans"/>
              </a:rPr>
              <a:t> successfully landed on the South Pole of the moon (world’s first!)</a:t>
            </a:r>
          </a:p>
          <a:p>
            <a:pPr algn="ctr"/>
            <a:endParaRPr lang="en-IN" sz="1400" dirty="0">
              <a:solidFill>
                <a:srgbClr val="202124"/>
              </a:solidFill>
              <a:latin typeface="Google Sans"/>
            </a:endParaRPr>
          </a:p>
          <a:p>
            <a:r>
              <a:rPr lang="en-IN" sz="1600" b="1" dirty="0">
                <a:solidFill>
                  <a:srgbClr val="202124"/>
                </a:solidFill>
                <a:latin typeface="Google Sans"/>
              </a:rPr>
              <a:t>Interesting Fact</a:t>
            </a:r>
            <a:r>
              <a:rPr lang="en-IN" sz="1600" dirty="0">
                <a:solidFill>
                  <a:srgbClr val="202124"/>
                </a:solidFill>
                <a:latin typeface="Google Sans"/>
              </a:rPr>
              <a:t>: Cost of </a:t>
            </a:r>
            <a:r>
              <a:rPr lang="en-IN" sz="1600" dirty="0" err="1">
                <a:solidFill>
                  <a:srgbClr val="202124"/>
                </a:solidFill>
                <a:latin typeface="Google Sans"/>
              </a:rPr>
              <a:t>Chandrayaan</a:t>
            </a:r>
            <a:r>
              <a:rPr lang="en-IN" sz="1600" dirty="0">
                <a:solidFill>
                  <a:srgbClr val="202124"/>
                </a:solidFill>
                <a:latin typeface="Google Sans"/>
              </a:rPr>
              <a:t> 3 was $75 million, less than </a:t>
            </a:r>
            <a:r>
              <a:rPr lang="en-IN" sz="1600" dirty="0" err="1">
                <a:solidFill>
                  <a:srgbClr val="202124"/>
                </a:solidFill>
                <a:latin typeface="Google Sans"/>
              </a:rPr>
              <a:t>Interstellar's</a:t>
            </a:r>
            <a:r>
              <a:rPr lang="en-IN" sz="1600" dirty="0">
                <a:solidFill>
                  <a:srgbClr val="202124"/>
                </a:solidFill>
                <a:latin typeface="Google Sans"/>
              </a:rPr>
              <a:t> budget of </a:t>
            </a:r>
            <a:r>
              <a:rPr lang="en-IN" sz="1600" dirty="0">
                <a:solidFill>
                  <a:srgbClr val="040C28"/>
                </a:solidFill>
                <a:latin typeface="Google Sans"/>
              </a:rPr>
              <a:t>$165 million</a:t>
            </a:r>
            <a:endParaRPr lang="en-IN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95ACD-BDF6-E6EB-4246-3E32D7251592}"/>
              </a:ext>
            </a:extLst>
          </p:cNvPr>
          <p:cNvSpPr txBox="1"/>
          <p:nvPr/>
        </p:nvSpPr>
        <p:spPr>
          <a:xfrm>
            <a:off x="6935298" y="5477960"/>
            <a:ext cx="38352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0" i="0" dirty="0">
                <a:solidFill>
                  <a:srgbClr val="202124"/>
                </a:solidFill>
                <a:effectLst/>
                <a:latin typeface="Google Sans"/>
                <a:hlinkClick r:id="rId6"/>
              </a:rPr>
              <a:t>Aditya-L1</a:t>
            </a:r>
            <a:r>
              <a:rPr lang="en-IN" sz="1600" b="0" i="0" dirty="0">
                <a:solidFill>
                  <a:srgbClr val="202124"/>
                </a:solidFill>
                <a:effectLst/>
                <a:latin typeface="Google Sans"/>
              </a:rPr>
              <a:t> mission launched on Sep 2023, and placed into halo orbit close to the Sun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09639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D6674-AC35-4EF5-ACCA-73E7D9BF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15" y="6708"/>
            <a:ext cx="9932377" cy="1001338"/>
          </a:xfrm>
        </p:spPr>
        <p:txBody>
          <a:bodyPr/>
          <a:lstStyle/>
          <a:p>
            <a:r>
              <a:rPr lang="en-US" b="1" dirty="0"/>
              <a:t>Bangalore – Food / Beer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B9DDE-3EB7-65A8-3C89-197939C2058E}"/>
              </a:ext>
            </a:extLst>
          </p:cNvPr>
          <p:cNvSpPr txBox="1"/>
          <p:nvPr/>
        </p:nvSpPr>
        <p:spPr>
          <a:xfrm>
            <a:off x="492697" y="1863268"/>
            <a:ext cx="665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List of breweries in Bangalore: </a:t>
            </a:r>
            <a:endParaRPr lang="en-IN" dirty="0">
              <a:hlinkClick r:id="rId2"/>
            </a:endParaRPr>
          </a:p>
          <a:p>
            <a:r>
              <a:rPr lang="en-IN" dirty="0">
                <a:hlinkClick r:id="rId3"/>
              </a:rPr>
              <a:t>https://www.zomato.com/bangalore/microbrewery</a:t>
            </a:r>
            <a:r>
              <a:rPr lang="en-IN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4B5840-B7B7-3138-3DD3-20D77042B299}"/>
              </a:ext>
            </a:extLst>
          </p:cNvPr>
          <p:cNvSpPr txBox="1"/>
          <p:nvPr/>
        </p:nvSpPr>
        <p:spPr>
          <a:xfrm>
            <a:off x="573323" y="281541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  <a:latin typeface="Calibri" panose="020F0502020204030204" pitchFamily="34" charset="0"/>
              </a:rPr>
              <a:t>ABSOLUTE LOCAL FOOD - MUST TRY</a:t>
            </a:r>
            <a:r>
              <a:rPr lang="en-IN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2697" y="1040890"/>
            <a:ext cx="6178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Bangalore is considered as the brewery capital of India with 100+ microbreweries (all brewing their own beer)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8135689" y="3440241"/>
            <a:ext cx="347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333333"/>
                </a:solidFill>
                <a:hlinkClick r:id="rId4"/>
              </a:rPr>
              <a:t>Maize &amp; Malt Brewery</a:t>
            </a:r>
            <a:endParaRPr lang="en-IN" b="1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478" y="3264335"/>
            <a:ext cx="33541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err="1">
                <a:hlinkClick r:id="rId5"/>
              </a:rPr>
              <a:t>Bisi</a:t>
            </a:r>
            <a:r>
              <a:rPr lang="en-IN" dirty="0">
                <a:hlinkClick r:id="rId5"/>
              </a:rPr>
              <a:t> Bele Bath</a:t>
            </a:r>
            <a:r>
              <a:rPr lang="en-IN" dirty="0"/>
              <a:t> </a:t>
            </a:r>
            <a:r>
              <a:rPr lang="en-IN" sz="1600" dirty="0"/>
              <a:t>is a spicy, rice-based dish with origins in the state of Karnataka</a:t>
            </a:r>
            <a:endParaRPr lang="en-IN" dirty="0">
              <a:latin typeface="Calibri" panose="020F0502020204030204" pitchFamily="34" charset="0"/>
            </a:endParaRPr>
          </a:p>
        </p:txBody>
      </p:sp>
      <p:pic>
        <p:nvPicPr>
          <p:cNvPr id="1028" name="Picture 4" descr="Maize &amp; Malt, Whitefield, Bangalore | Zomato">
            <a:extLst>
              <a:ext uri="{FF2B5EF4-FFF2-40B4-BE49-F238E27FC236}">
                <a16:creationId xmlns:a16="http://schemas.microsoft.com/office/drawing/2014/main" id="{E3CF862F-2C0D-457D-9835-C17DBDBA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22" y="702560"/>
            <a:ext cx="4072800" cy="27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nt Pot Bisi Bele Bath">
            <a:extLst>
              <a:ext uri="{FF2B5EF4-FFF2-40B4-BE49-F238E27FC236}">
                <a16:creationId xmlns:a16="http://schemas.microsoft.com/office/drawing/2014/main" id="{C19B00C4-9D8B-40EE-986F-11823D10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7" y="4261409"/>
            <a:ext cx="22002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ala Dosa Recipe (Restaurant Style)">
            <a:extLst>
              <a:ext uri="{FF2B5EF4-FFF2-40B4-BE49-F238E27FC236}">
                <a16:creationId xmlns:a16="http://schemas.microsoft.com/office/drawing/2014/main" id="{E7B9AD4B-ED5E-4424-9597-B7427B53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72" y="4200623"/>
            <a:ext cx="2261061" cy="22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A00250-C11B-4CAC-9E4E-DD90EE18492E}"/>
              </a:ext>
            </a:extLst>
          </p:cNvPr>
          <p:cNvSpPr txBox="1"/>
          <p:nvPr/>
        </p:nvSpPr>
        <p:spPr>
          <a:xfrm>
            <a:off x="3854385" y="3229807"/>
            <a:ext cx="38346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9"/>
              </a:rPr>
              <a:t>Masala </a:t>
            </a:r>
            <a:r>
              <a:rPr lang="en-IN" dirty="0" err="1">
                <a:hlinkClick r:id="rId9"/>
              </a:rPr>
              <a:t>Dosa</a:t>
            </a:r>
            <a:r>
              <a:rPr lang="en-IN" dirty="0">
                <a:hlinkClick r:id="rId9"/>
              </a:rPr>
              <a:t> </a:t>
            </a:r>
            <a:r>
              <a:rPr lang="en-IN" sz="1600" dirty="0"/>
              <a:t>is crispy crepe made of fermented rice and lentil batter is served with </a:t>
            </a:r>
            <a:r>
              <a:rPr lang="en-IN" sz="1600" dirty="0" err="1"/>
              <a:t>flavorful</a:t>
            </a:r>
            <a:r>
              <a:rPr lang="en-IN" sz="1600" dirty="0"/>
              <a:t> spiced potato curry.</a:t>
            </a:r>
            <a:endParaRPr lang="en-IN" dirty="0"/>
          </a:p>
        </p:txBody>
      </p:sp>
      <p:pic>
        <p:nvPicPr>
          <p:cNvPr id="1026" name="Picture 2" descr="Windmills Craftworks - Bangalore - We know you love Windmills but did you  know that you can now rent The Terrace at Windmills for birthdays,  anniversaries and private events? Wide open spaces,">
            <a:extLst>
              <a:ext uri="{FF2B5EF4-FFF2-40B4-BE49-F238E27FC236}">
                <a16:creationId xmlns:a16="http://schemas.microsoft.com/office/drawing/2014/main" id="{31B09C9C-29DB-416E-9F1E-7FFA955E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76" y="3914775"/>
            <a:ext cx="2354807" cy="23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63380C-3722-4B6A-B885-64714F3A47CB}"/>
              </a:ext>
            </a:extLst>
          </p:cNvPr>
          <p:cNvSpPr txBox="1"/>
          <p:nvPr/>
        </p:nvSpPr>
        <p:spPr>
          <a:xfrm>
            <a:off x="8458891" y="6405562"/>
            <a:ext cx="3240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b="1" i="0" dirty="0">
                <a:solidFill>
                  <a:srgbClr val="1F1F1F"/>
                </a:solidFill>
                <a:effectLst/>
                <a:hlinkClick r:id="rId11"/>
              </a:rPr>
              <a:t>Windmills Craftworks Brewery</a:t>
            </a:r>
            <a:endParaRPr lang="en-IN" b="1" i="0" dirty="0">
              <a:solidFill>
                <a:srgbClr val="1F1F1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842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D6674-AC35-4EF5-ACCA-73E7D9BF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21" y="242061"/>
            <a:ext cx="9932377" cy="646331"/>
          </a:xfrm>
        </p:spPr>
        <p:txBody>
          <a:bodyPr/>
          <a:lstStyle/>
          <a:p>
            <a:r>
              <a:rPr lang="en-US" b="1" dirty="0"/>
              <a:t>Bangalore – Places to see</a:t>
            </a:r>
          </a:p>
        </p:txBody>
      </p:sp>
      <p:pic>
        <p:nvPicPr>
          <p:cNvPr id="3076" name="Picture 4" descr="35 Best Places to Visit in Bangalore | Updated | Tour My India">
            <a:extLst>
              <a:ext uri="{FF2B5EF4-FFF2-40B4-BE49-F238E27FC236}">
                <a16:creationId xmlns:a16="http://schemas.microsoft.com/office/drawing/2014/main" id="{5213590F-8D64-C144-37D7-08DECDE4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9" y="1101657"/>
            <a:ext cx="3445467" cy="21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33E1C3-55BA-BB1B-D27A-98C922094FE5}"/>
              </a:ext>
            </a:extLst>
          </p:cNvPr>
          <p:cNvSpPr txBox="1"/>
          <p:nvPr/>
        </p:nvSpPr>
        <p:spPr>
          <a:xfrm>
            <a:off x="667149" y="3286610"/>
            <a:ext cx="319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The Bangalore Place</a:t>
            </a:r>
            <a:endParaRPr lang="en-US" dirty="0"/>
          </a:p>
          <a:p>
            <a:pPr algn="ctr"/>
            <a:r>
              <a:rPr lang="en-US" dirty="0"/>
              <a:t>(Modelled after Windsor Castle)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053EA-0797-5D45-4468-C2B060E74807}"/>
              </a:ext>
            </a:extLst>
          </p:cNvPr>
          <p:cNvSpPr txBox="1"/>
          <p:nvPr/>
        </p:nvSpPr>
        <p:spPr>
          <a:xfrm>
            <a:off x="8394377" y="3144128"/>
            <a:ext cx="273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Vidhana </a:t>
            </a:r>
            <a:r>
              <a:rPr lang="en-US" dirty="0" err="1">
                <a:hlinkClick r:id="rId4"/>
              </a:rPr>
              <a:t>Soudha</a:t>
            </a:r>
            <a:r>
              <a:rPr lang="en-US" dirty="0">
                <a:hlinkClick r:id="rId4"/>
              </a:rPr>
              <a:t> </a:t>
            </a:r>
            <a:endParaRPr lang="en-US" dirty="0"/>
          </a:p>
          <a:p>
            <a:pPr algn="ctr"/>
            <a:r>
              <a:rPr lang="en-US" dirty="0"/>
              <a:t>(Karnataka State Assembly)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2FCFF-E3AC-3317-862A-167F7A083A0A}"/>
              </a:ext>
            </a:extLst>
          </p:cNvPr>
          <p:cNvSpPr txBox="1"/>
          <p:nvPr/>
        </p:nvSpPr>
        <p:spPr>
          <a:xfrm>
            <a:off x="4112616" y="1762862"/>
            <a:ext cx="34687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will find advice on Google</a:t>
            </a:r>
          </a:p>
          <a:p>
            <a:pPr algn="ctr"/>
            <a:r>
              <a:rPr lang="en-US" dirty="0"/>
              <a:t> for other places to visit in </a:t>
            </a:r>
          </a:p>
          <a:p>
            <a:pPr algn="ctr"/>
            <a:r>
              <a:rPr lang="en-US" dirty="0"/>
              <a:t>Bangalore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BUT</a:t>
            </a:r>
          </a:p>
          <a:p>
            <a:pPr algn="ctr"/>
            <a:endParaRPr lang="en-US" dirty="0"/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The absolute MUST visit Places</a:t>
            </a:r>
            <a:endParaRPr lang="en-IN" sz="2000" b="1" dirty="0">
              <a:solidFill>
                <a:srgbClr val="C00000"/>
              </a:solidFill>
            </a:endParaRPr>
          </a:p>
        </p:txBody>
      </p:sp>
      <p:pic>
        <p:nvPicPr>
          <p:cNvPr id="3080" name="Picture 8" descr="Bannerghatta National Park Ticket Booking, Ticket Price, Safari Timings -  ReaderMaster">
            <a:extLst>
              <a:ext uri="{FF2B5EF4-FFF2-40B4-BE49-F238E27FC236}">
                <a16:creationId xmlns:a16="http://schemas.microsoft.com/office/drawing/2014/main" id="{8CB12190-DDC0-46AD-220F-F4E93074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8" y="4623683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DE6C9C-61D8-7993-2CDA-422753B8EBA9}"/>
              </a:ext>
            </a:extLst>
          </p:cNvPr>
          <p:cNvSpPr txBox="1"/>
          <p:nvPr/>
        </p:nvSpPr>
        <p:spPr>
          <a:xfrm>
            <a:off x="841894" y="636613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hlinkClick r:id="rId6"/>
              </a:rPr>
              <a:t>Bannerghatta National Park and the Tiger Safari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55A1CA-7C52-C6A0-1961-775D8D1BD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421" y="4581029"/>
            <a:ext cx="3076035" cy="1799808"/>
          </a:xfrm>
          <a:prstGeom prst="rect">
            <a:avLst/>
          </a:prstGeom>
        </p:spPr>
      </p:pic>
      <p:pic>
        <p:nvPicPr>
          <p:cNvPr id="3082" name="Picture 10" descr="Nandi Bull - The Mysterious and Unknown Temple">
            <a:extLst>
              <a:ext uri="{FF2B5EF4-FFF2-40B4-BE49-F238E27FC236}">
                <a16:creationId xmlns:a16="http://schemas.microsoft.com/office/drawing/2014/main" id="{D66495D5-2010-99A3-E59B-91AAFCBB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065" y="3755837"/>
            <a:ext cx="2303778" cy="14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ig Bull Temple Entrance | Basavanagudi, Bangalore | Flickr">
            <a:extLst>
              <a:ext uri="{FF2B5EF4-FFF2-40B4-BE49-F238E27FC236}">
                <a16:creationId xmlns:a16="http://schemas.microsoft.com/office/drawing/2014/main" id="{2A1BF8AF-FFD5-1735-C6A9-95E54898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511" y="5292974"/>
            <a:ext cx="1861920" cy="12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odda Basavana Gudi - Wikipedia">
            <a:extLst>
              <a:ext uri="{FF2B5EF4-FFF2-40B4-BE49-F238E27FC236}">
                <a16:creationId xmlns:a16="http://schemas.microsoft.com/office/drawing/2014/main" id="{83CA84C9-C543-8EA4-F2BF-0261C728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206" y="3733515"/>
            <a:ext cx="1768602" cy="260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D33346-AEAF-CE2C-A905-E5B5B3C64FDA}"/>
              </a:ext>
            </a:extLst>
          </p:cNvPr>
          <p:cNvSpPr txBox="1"/>
          <p:nvPr/>
        </p:nvSpPr>
        <p:spPr>
          <a:xfrm>
            <a:off x="6429784" y="6314223"/>
            <a:ext cx="4395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hlinkClick r:id="rId11"/>
              </a:rPr>
              <a:t>The Bull Temple</a:t>
            </a:r>
            <a:r>
              <a:rPr lang="en-US" b="1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3DF2DA4-ECEF-B6F6-FB44-DB5ABF6C0B87}"/>
              </a:ext>
            </a:extLst>
          </p:cNvPr>
          <p:cNvSpPr/>
          <p:nvPr/>
        </p:nvSpPr>
        <p:spPr>
          <a:xfrm>
            <a:off x="5357710" y="3937562"/>
            <a:ext cx="137454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46" name="Picture 2" descr="File:Vidhana Soudha close.jpg - Wikipedi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75" y="1230130"/>
            <a:ext cx="4238441" cy="177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1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0D6674-AC35-4EF5-ACCA-73E7D9BF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67"/>
            <a:ext cx="9910665" cy="674179"/>
          </a:xfrm>
        </p:spPr>
        <p:txBody>
          <a:bodyPr/>
          <a:lstStyle/>
          <a:p>
            <a:r>
              <a:rPr lang="en-GB" altLang="en-US" b="1" dirty="0"/>
              <a:t>Local Commute - Whitefield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21ADC-7E20-0FFB-7C6E-6C96EB4F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602" y="1814740"/>
            <a:ext cx="5415203" cy="4242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B4BAC9-2888-F467-B983-98A116E3F8F4}"/>
              </a:ext>
            </a:extLst>
          </p:cNvPr>
          <p:cNvSpPr txBox="1"/>
          <p:nvPr/>
        </p:nvSpPr>
        <p:spPr>
          <a:xfrm>
            <a:off x="4577303" y="4725310"/>
            <a:ext cx="24288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FF"/>
                </a:solidFill>
              </a:rPr>
              <a:t>Sri Sathya Sai Hospital Metro Station</a:t>
            </a:r>
          </a:p>
          <a:p>
            <a:r>
              <a:rPr lang="en-US" sz="1000" b="1" dirty="0">
                <a:solidFill>
                  <a:srgbClr val="0000FF"/>
                </a:solidFill>
              </a:rPr>
              <a:t>350m (5 mins walk from BMHW)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557B1-30AA-920D-3B8C-0784E51E696E}"/>
              </a:ext>
            </a:extLst>
          </p:cNvPr>
          <p:cNvSpPr txBox="1"/>
          <p:nvPr/>
        </p:nvSpPr>
        <p:spPr>
          <a:xfrm>
            <a:off x="6654815" y="2430161"/>
            <a:ext cx="22333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err="1">
                <a:solidFill>
                  <a:srgbClr val="0000FF"/>
                </a:solidFill>
              </a:rPr>
              <a:t>Pattandur</a:t>
            </a:r>
            <a:r>
              <a:rPr lang="en-US" sz="1000" b="1" dirty="0">
                <a:solidFill>
                  <a:srgbClr val="0000FF"/>
                </a:solidFill>
              </a:rPr>
              <a:t> Agrahara Metro Station</a:t>
            </a:r>
          </a:p>
          <a:p>
            <a:pPr algn="r"/>
            <a:r>
              <a:rPr lang="en-US" sz="1000" b="1" dirty="0">
                <a:solidFill>
                  <a:srgbClr val="0000FF"/>
                </a:solidFill>
              </a:rPr>
              <a:t>1.1Km (16 mins walk from SGBW)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92BF5-07E6-875D-FE44-75013EA220C2}"/>
              </a:ext>
            </a:extLst>
          </p:cNvPr>
          <p:cNvSpPr txBox="1"/>
          <p:nvPr/>
        </p:nvSpPr>
        <p:spPr>
          <a:xfrm>
            <a:off x="4072003" y="2065411"/>
            <a:ext cx="840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(SGBW)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D40FF-8F32-BAA1-6E2D-A3F14ADFA76E}"/>
              </a:ext>
            </a:extLst>
          </p:cNvPr>
          <p:cNvSpPr txBox="1"/>
          <p:nvPr/>
        </p:nvSpPr>
        <p:spPr>
          <a:xfrm>
            <a:off x="3547073" y="5649294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(BMHW)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375536-BB52-F7B4-1E8C-177D6B79A72A}"/>
              </a:ext>
            </a:extLst>
          </p:cNvPr>
          <p:cNvCxnSpPr>
            <a:cxnSpLocks/>
          </p:cNvCxnSpPr>
          <p:nvPr/>
        </p:nvCxnSpPr>
        <p:spPr>
          <a:xfrm>
            <a:off x="5211504" y="2490443"/>
            <a:ext cx="2118167" cy="411127"/>
          </a:xfrm>
          <a:prstGeom prst="line">
            <a:avLst/>
          </a:prstGeom>
          <a:ln w="76200">
            <a:solidFill>
              <a:srgbClr val="0000FF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8E35E7-100B-2D6E-CC57-D961FB0A22B7}"/>
              </a:ext>
            </a:extLst>
          </p:cNvPr>
          <p:cNvSpPr txBox="1"/>
          <p:nvPr/>
        </p:nvSpPr>
        <p:spPr>
          <a:xfrm rot="19588830">
            <a:off x="5345830" y="3282281"/>
            <a:ext cx="1133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CC0099"/>
                </a:solidFill>
              </a:rPr>
              <a:t>3 mins journey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A361A9-13E7-45D3-A100-23F2696C779E}"/>
              </a:ext>
            </a:extLst>
          </p:cNvPr>
          <p:cNvSpPr/>
          <p:nvPr/>
        </p:nvSpPr>
        <p:spPr>
          <a:xfrm>
            <a:off x="4551748" y="2890569"/>
            <a:ext cx="2777924" cy="1994637"/>
          </a:xfrm>
          <a:custGeom>
            <a:avLst/>
            <a:gdLst>
              <a:gd name="connsiteX0" fmla="*/ 0 w 2777924"/>
              <a:gd name="connsiteY0" fmla="*/ 1994637 h 1994637"/>
              <a:gd name="connsiteX1" fmla="*/ 590309 w 2777924"/>
              <a:gd name="connsiteY1" fmla="*/ 883468 h 1994637"/>
              <a:gd name="connsiteX2" fmla="*/ 1701479 w 2777924"/>
              <a:gd name="connsiteY2" fmla="*/ 84814 h 1994637"/>
              <a:gd name="connsiteX3" fmla="*/ 2777924 w 2777924"/>
              <a:gd name="connsiteY3" fmla="*/ 61665 h 199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7924" h="1994637">
                <a:moveTo>
                  <a:pt x="0" y="1994637"/>
                </a:moveTo>
                <a:cubicBezTo>
                  <a:pt x="153364" y="1598204"/>
                  <a:pt x="306729" y="1201772"/>
                  <a:pt x="590309" y="883468"/>
                </a:cubicBezTo>
                <a:cubicBezTo>
                  <a:pt x="873889" y="565164"/>
                  <a:pt x="1336877" y="221781"/>
                  <a:pt x="1701479" y="84814"/>
                </a:cubicBezTo>
                <a:cubicBezTo>
                  <a:pt x="2066082" y="-52153"/>
                  <a:pt x="2422003" y="4756"/>
                  <a:pt x="2777924" y="61665"/>
                </a:cubicBezTo>
              </a:path>
            </a:pathLst>
          </a:cu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F1C29-AD9B-2603-0851-512FFEB3F1C5}"/>
              </a:ext>
            </a:extLst>
          </p:cNvPr>
          <p:cNvSpPr txBox="1"/>
          <p:nvPr/>
        </p:nvSpPr>
        <p:spPr>
          <a:xfrm>
            <a:off x="12279" y="938742"/>
            <a:ext cx="3433916" cy="5878532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Sri Sathya Sai Hospital Metro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Ticketing is in L1 floor. Fare is INR 10 to </a:t>
            </a:r>
            <a:r>
              <a:rPr lang="en-US" sz="1400" dirty="0" err="1">
                <a:solidFill>
                  <a:schemeClr val="bg1"/>
                </a:solidFill>
              </a:rPr>
              <a:t>Pattandur</a:t>
            </a:r>
            <a:r>
              <a:rPr lang="en-US" sz="1400" dirty="0">
                <a:solidFill>
                  <a:schemeClr val="bg1"/>
                </a:solidFill>
              </a:rPr>
              <a:t> Agrahara Metro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Platforms are in L2 level. Take Platform 1 towards </a:t>
            </a:r>
            <a:r>
              <a:rPr lang="en-US" sz="1400" dirty="0" err="1">
                <a:solidFill>
                  <a:schemeClr val="bg1"/>
                </a:solidFill>
              </a:rPr>
              <a:t>Pattandur</a:t>
            </a:r>
            <a:r>
              <a:rPr lang="en-US" sz="1400" dirty="0">
                <a:solidFill>
                  <a:schemeClr val="bg1"/>
                </a:solidFill>
              </a:rPr>
              <a:t> Agrahara Metro Station (Refer map)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Take Exit point B to exit into the side of Sri Sathya Sai Hospital (which is in the side of BMHW)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b="1" u="sng" dirty="0" err="1">
                <a:solidFill>
                  <a:schemeClr val="bg1"/>
                </a:solidFill>
              </a:rPr>
              <a:t>Pattandur</a:t>
            </a:r>
            <a:r>
              <a:rPr lang="en-US" b="1" u="sng" dirty="0">
                <a:solidFill>
                  <a:schemeClr val="bg1"/>
                </a:solidFill>
              </a:rPr>
              <a:t> Agrahara Metro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Ticketing is in L1 floor. Fare is INR 10 to Sri Sathya Sai Hospital Metro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Platforms are in L2 level. Take Platform 2 towards Sri Sathya Sai Hospital Metro Station (Refer map)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Take Exit point A (</a:t>
            </a:r>
            <a:r>
              <a:rPr lang="en-US" sz="1400" dirty="0" err="1">
                <a:solidFill>
                  <a:schemeClr val="bg1"/>
                </a:solidFill>
              </a:rPr>
              <a:t>Thigalarapalya</a:t>
            </a:r>
            <a:r>
              <a:rPr lang="en-US" sz="1400" dirty="0">
                <a:solidFill>
                  <a:schemeClr val="bg1"/>
                </a:solidFill>
              </a:rPr>
              <a:t> side) to exit into the side to walk towards SGBW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Take Exit point B (</a:t>
            </a:r>
            <a:r>
              <a:rPr lang="en-US" sz="1400" dirty="0" err="1">
                <a:solidFill>
                  <a:schemeClr val="bg1"/>
                </a:solidFill>
              </a:rPr>
              <a:t>Pattandur</a:t>
            </a:r>
            <a:r>
              <a:rPr lang="en-US" sz="1400" dirty="0">
                <a:solidFill>
                  <a:schemeClr val="bg1"/>
                </a:solidFill>
              </a:rPr>
              <a:t> Agrahara side) to reach the Park Square Mall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97310E-187A-5BA1-3E6A-CA7D549B9BD5}"/>
              </a:ext>
            </a:extLst>
          </p:cNvPr>
          <p:cNvSpPr txBox="1"/>
          <p:nvPr/>
        </p:nvSpPr>
        <p:spPr>
          <a:xfrm>
            <a:off x="6654815" y="3194560"/>
            <a:ext cx="2182547" cy="3539430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u="sng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Ticket media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none" dirty="0"/>
              <a:t>Tokens (for single journey) – Pay by cash or Paytm/UPI at ticketing counter </a:t>
            </a:r>
            <a:r>
              <a:rPr lang="en-US" b="1" u="none" dirty="0"/>
              <a:t>(Credit card not accepted)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none" dirty="0"/>
              <a:t>Contactless Smart Cards (for multiple journeys)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none" dirty="0"/>
              <a:t>QR code based Ticket (Chatbot service through WhatsApp: +918105556677) – </a:t>
            </a:r>
            <a:r>
              <a:rPr lang="en-US" b="1" u="none" dirty="0"/>
              <a:t>Allows credit card payment</a:t>
            </a:r>
          </a:p>
        </p:txBody>
      </p:sp>
      <p:pic>
        <p:nvPicPr>
          <p:cNvPr id="1028" name="Picture 4" descr="Bangalore Metro Rail Corporation Limited: A Commuter's Guide">
            <a:extLst>
              <a:ext uri="{FF2B5EF4-FFF2-40B4-BE49-F238E27FC236}">
                <a16:creationId xmlns:a16="http://schemas.microsoft.com/office/drawing/2014/main" id="{29F36560-2F83-2F3E-1839-77222BC01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1" b="19231"/>
          <a:stretch/>
        </p:blipFill>
        <p:spPr bwMode="auto">
          <a:xfrm>
            <a:off x="4789008" y="772843"/>
            <a:ext cx="3031680" cy="10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C0303D1-02A2-5D6A-E29C-9C3FD11B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75" y="3089882"/>
            <a:ext cx="451088" cy="7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4D5CA1-34F5-D745-99B0-BE3627B4AEF7}"/>
              </a:ext>
            </a:extLst>
          </p:cNvPr>
          <p:cNvSpPr txBox="1"/>
          <p:nvPr/>
        </p:nvSpPr>
        <p:spPr>
          <a:xfrm>
            <a:off x="6628117" y="79193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PURPLE LINE</a:t>
            </a:r>
          </a:p>
        </p:txBody>
      </p:sp>
      <p:pic>
        <p:nvPicPr>
          <p:cNvPr id="1034" name="Picture 10" descr="Auto Rickshaw Vector Images – Browse 6,138 Stock Photos ...">
            <a:extLst>
              <a:ext uri="{FF2B5EF4-FFF2-40B4-BE49-F238E27FC236}">
                <a16:creationId xmlns:a16="http://schemas.microsoft.com/office/drawing/2014/main" id="{33C6FA0D-31D1-C848-DFB3-3BE668E3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t="9365" r="16987" b="7533"/>
          <a:stretch/>
        </p:blipFill>
        <p:spPr bwMode="auto">
          <a:xfrm>
            <a:off x="9648910" y="808417"/>
            <a:ext cx="1756827" cy="13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9115B1-A1E7-4A77-1144-E7E746DAC300}"/>
              </a:ext>
            </a:extLst>
          </p:cNvPr>
          <p:cNvSpPr txBox="1"/>
          <p:nvPr/>
        </p:nvSpPr>
        <p:spPr>
          <a:xfrm>
            <a:off x="9028128" y="2012394"/>
            <a:ext cx="3020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en-US" dirty="0"/>
              <a:t>“Auto”</a:t>
            </a:r>
          </a:p>
          <a:p>
            <a:pPr algn="ctr"/>
            <a:r>
              <a:rPr lang="en-US" dirty="0"/>
              <a:t>“Rickshaw”</a:t>
            </a:r>
          </a:p>
          <a:p>
            <a:pPr algn="ctr"/>
            <a:r>
              <a:rPr lang="en-US" dirty="0"/>
              <a:t>“Auto Rickshaw”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5BDCAE-630F-08AA-7DB5-4E3489161A7B}"/>
              </a:ext>
            </a:extLst>
          </p:cNvPr>
          <p:cNvSpPr txBox="1"/>
          <p:nvPr/>
        </p:nvSpPr>
        <p:spPr>
          <a:xfrm>
            <a:off x="9083685" y="4668912"/>
            <a:ext cx="3020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best way to avail transport services of “Auto” and “Taxi” is to use the Apps – </a:t>
            </a:r>
            <a:r>
              <a:rPr lang="en-US" sz="2400" b="1" dirty="0">
                <a:solidFill>
                  <a:srgbClr val="FF0000"/>
                </a:solidFill>
              </a:rPr>
              <a:t>Uber or Ola</a:t>
            </a:r>
            <a:r>
              <a:rPr lang="en-US" sz="2400" b="1" dirty="0"/>
              <a:t>.</a:t>
            </a:r>
            <a:endParaRPr lang="en-US" sz="2400" dirty="0"/>
          </a:p>
        </p:txBody>
      </p:sp>
      <p:pic>
        <p:nvPicPr>
          <p:cNvPr id="1036" name="Picture 12" descr="Taxi Cab Icon Images – Browse 123,301 Stock Photos, Vectors ...">
            <a:extLst>
              <a:ext uri="{FF2B5EF4-FFF2-40B4-BE49-F238E27FC236}">
                <a16:creationId xmlns:a16="http://schemas.microsoft.com/office/drawing/2014/main" id="{96F7B640-93C5-D18D-FF7A-0CBA5EE58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9315" r="10265" b="8352"/>
          <a:stretch/>
        </p:blipFill>
        <p:spPr bwMode="auto">
          <a:xfrm>
            <a:off x="9719422" y="3362871"/>
            <a:ext cx="1748850" cy="13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7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35402-B8EB-4DA7-B30C-AD9C1E016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88" y="1854200"/>
            <a:ext cx="6292537" cy="4351338"/>
          </a:xfrm>
        </p:spPr>
        <p:txBody>
          <a:bodyPr/>
          <a:lstStyle/>
          <a:p>
            <a:r>
              <a:rPr lang="en-IN" sz="2400" b="1" dirty="0"/>
              <a:t>Coffee Breaks </a:t>
            </a:r>
            <a:r>
              <a:rPr lang="en-IN" sz="2400" dirty="0"/>
              <a:t>(morning and afternoon)</a:t>
            </a:r>
          </a:p>
          <a:p>
            <a:pPr lvl="1"/>
            <a:r>
              <a:rPr lang="en-IN" sz="2400" dirty="0"/>
              <a:t>Morning: 10:30 to 11:00am</a:t>
            </a:r>
          </a:p>
          <a:p>
            <a:pPr lvl="1"/>
            <a:r>
              <a:rPr lang="en-IN" sz="2400" dirty="0"/>
              <a:t>Afternoon: 04:30 to 05:00pm</a:t>
            </a:r>
          </a:p>
          <a:p>
            <a:r>
              <a:rPr lang="en-IN" sz="2400" b="1" dirty="0"/>
              <a:t>Lunch</a:t>
            </a:r>
          </a:p>
          <a:p>
            <a:pPr lvl="1"/>
            <a:r>
              <a:rPr lang="en-IN" sz="2400" dirty="0"/>
              <a:t>01:00 to 02:30pm</a:t>
            </a:r>
          </a:p>
          <a:p>
            <a:pPr lvl="1"/>
            <a:r>
              <a:rPr lang="en-IN" sz="2400" dirty="0"/>
              <a:t>Only with Coupons* </a:t>
            </a:r>
            <a:br>
              <a:rPr lang="en-IN" sz="2400" dirty="0"/>
            </a:br>
            <a:endParaRPr lang="en-IN" sz="2000" dirty="0"/>
          </a:p>
          <a:p>
            <a:pPr marL="457200" lvl="1" indent="0">
              <a:buNone/>
            </a:pPr>
            <a:r>
              <a:rPr lang="en-IN" sz="2000" dirty="0"/>
              <a:t>*Can be purchased for 800 INR (&lt;10 USD), if you are not eligible (i.e. if you are not staying at the meeting hotel under 3GPP group rate).</a:t>
            </a:r>
          </a:p>
          <a:p>
            <a:endParaRPr lang="en-I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73EE24-5221-45B7-9400-FDE383BE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Meeting Logistics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C8414-817F-4B93-8894-97CCA92EB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924" y="742950"/>
            <a:ext cx="5746288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06575"/>
            <a:ext cx="4793261" cy="4351338"/>
          </a:xfrm>
        </p:spPr>
        <p:txBody>
          <a:bodyPr>
            <a:normAutofit/>
          </a:bodyPr>
          <a:lstStyle/>
          <a:p>
            <a:r>
              <a:rPr lang="en-IN" sz="2400" dirty="0"/>
              <a:t>Free shuttle service between the meeting hotels throughout the day from 7am to 8pm</a:t>
            </a:r>
          </a:p>
          <a:p>
            <a:r>
              <a:rPr lang="en-IN" sz="2400" dirty="0"/>
              <a:t>Shuttle service can be used by all 3GPP delegates (regardless of your hotel stay)</a:t>
            </a:r>
          </a:p>
          <a:p>
            <a:r>
              <a:rPr lang="en-IN" sz="2400" dirty="0"/>
              <a:t>You may be asked to present your 3GPP badge when boarding for security reasons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Shuttle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1206F-7959-419E-9F22-EF35FD626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461" y="681037"/>
            <a:ext cx="6468912" cy="60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1176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Arial-BoldItalicMT</vt:lpstr>
      <vt:lpstr>Arial-BoldMT</vt:lpstr>
      <vt:lpstr>Arial-ItalicMT</vt:lpstr>
      <vt:lpstr>ArialMT</vt:lpstr>
      <vt:lpstr>Calibri</vt:lpstr>
      <vt:lpstr>Futura Std Book</vt:lpstr>
      <vt:lpstr>Google Sans</vt:lpstr>
      <vt:lpstr>T3Font_0</vt:lpstr>
      <vt:lpstr>Office Theme</vt:lpstr>
      <vt:lpstr>PowerPoint Presentation</vt:lpstr>
      <vt:lpstr>PowerPoint Presentation</vt:lpstr>
      <vt:lpstr>Bangalore (Bengaluru) - History</vt:lpstr>
      <vt:lpstr>Today’s Bangalore!</vt:lpstr>
      <vt:lpstr>Bangalore – Food / Beer</vt:lpstr>
      <vt:lpstr>Bangalore – Places to see</vt:lpstr>
      <vt:lpstr>Local Commute - Whitefield</vt:lpstr>
      <vt:lpstr>Meeting Logistics</vt:lpstr>
      <vt:lpstr>Shuttle Service</vt:lpstr>
      <vt:lpstr>Social Event: Aug 27th (Wed), 7:30pm onwards Venue: Sheraton Grand Hotel – Convention Center (RAN1 Main) [PLEASE BE ON TIME, and MUST ATTEND]</vt:lpstr>
      <vt:lpstr>Experience India – A Marketplace of Stories Venue: Marriott (Tue), Sheraton (Wed) – 1pm onwards</vt:lpstr>
      <vt:lpstr>Mony App – Mobile payment (UPI-enabled)  [Sign-up near Registration/TSDSI Help Desk]</vt:lpstr>
      <vt:lpstr>For further help/information please visit the TSDSI Help Desk at the respective hotels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Suresh Chitturi/Standards Research Group /SRI-Bangalore/Principal Engineer/Samsung Electronics</cp:lastModifiedBy>
  <cp:revision>99</cp:revision>
  <dcterms:created xsi:type="dcterms:W3CDTF">2022-01-18T07:00:58Z</dcterms:created>
  <dcterms:modified xsi:type="dcterms:W3CDTF">2025-08-24T17:31:42Z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