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1" r:id="rId5"/>
    <p:sldId id="259" r:id="rId6"/>
    <p:sldId id="263" r:id="rId7"/>
    <p:sldId id="265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9" autoAdjust="0"/>
    <p:restoredTop sz="94704" autoAdjust="0"/>
  </p:normalViewPr>
  <p:slideViewPr>
    <p:cSldViewPr snapToGrid="0">
      <p:cViewPr varScale="1">
        <p:scale>
          <a:sx n="89" d="100"/>
          <a:sy n="89" d="100"/>
        </p:scale>
        <p:origin x="2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2751-278C-4682-9C3F-0FF7B4FCFAE7}" type="datetimeFigureOut">
              <a:rPr lang="en-US" smtClean="0"/>
              <a:t>6/13/2025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86890-466E-41CD-A28A-B1EBDF22C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0845-D09E-4AF9-9623-EA7EA0297EF3}" type="datetimeFigureOut">
              <a:rPr lang="en-US" smtClean="0"/>
              <a:t>6/13/2025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CD11A-EED3-40CE-98A3-28FEE84867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7019B-83FE-D32F-029D-0E65CD262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F08F3E-287B-93F1-D0E0-5E7F31F6C3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F4C46D-F6BB-6067-DCAA-0209B5CB2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58F47-DF01-E523-2B7C-55028026C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8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693A-2307-4FDC-9539-08DC9083DDED}" type="datetime1">
              <a:rPr lang="en-US" smtClean="0"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0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EA7-B10E-4739-92FE-8993461CC0B7}" type="datetime1">
              <a:rPr lang="en-US" smtClean="0"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91661"/>
            <a:ext cx="2628900" cy="49090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91661"/>
            <a:ext cx="7734300" cy="49090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C13F-2D2A-49BA-966D-6530A12E7C15}" type="datetime1">
              <a:rPr lang="en-US" smtClean="0"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E1C1-C26F-4479-A8BD-144B4C139DA5}" type="datetime1">
              <a:rPr lang="en-US" smtClean="0"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4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10515600" cy="2862262"/>
          </a:xfrm>
        </p:spPr>
        <p:txBody>
          <a:bodyPr anchor="b"/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E61-C2D6-49AB-83F2-8FC9FEFBDAFD}" type="datetime1">
              <a:rPr lang="en-US" smtClean="0"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7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aseline="0" noProof="0" dirty="0" smtClean="0">
                <a:solidFill>
                  <a:schemeClr val="bg1"/>
                </a:solidFill>
              </a:defRPr>
            </a:lvl1pPr>
            <a:lvl2pPr>
              <a:defRPr lang="en-US" baseline="0" noProof="0" dirty="0" smtClean="0">
                <a:solidFill>
                  <a:schemeClr val="bg1"/>
                </a:solidFill>
              </a:defRPr>
            </a:lvl2pPr>
            <a:lvl3pPr>
              <a:defRPr lang="en-US" baseline="0" noProof="0" dirty="0" smtClean="0">
                <a:solidFill>
                  <a:schemeClr val="bg1"/>
                </a:solidFill>
              </a:defRPr>
            </a:lvl3pPr>
            <a:lvl4pPr>
              <a:defRPr lang="en-US" baseline="0" noProof="0" dirty="0" smtClean="0">
                <a:solidFill>
                  <a:schemeClr val="bg1"/>
                </a:solidFill>
              </a:defRPr>
            </a:lvl4pPr>
            <a:lvl5pPr>
              <a:defRPr lang="en-US" baseline="0" noProof="0" dirty="0" smtClean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50524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E74F-367A-4D3C-8AA7-FA60CCA05EAE}" type="datetime1">
              <a:rPr lang="en-US" smtClean="0"/>
              <a:t>6/13/2025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3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150"/>
            <a:ext cx="10094976" cy="11521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8920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753" y="1828800"/>
            <a:ext cx="48920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656753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3F9C-6465-4987-8E4E-615CFD4753AA}" type="datetime1">
              <a:rPr lang="en-US" smtClean="0"/>
              <a:t>6/13/2025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6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EFD6-3C20-43C6-9E75-1A9D48D9576F}" type="datetime1">
              <a:rPr lang="en-US" smtClean="0"/>
              <a:t>6/13/2025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5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D5A-A484-46EE-9DC8-9A16BFF8327E}" type="datetime1">
              <a:rPr lang="en-US" smtClean="0"/>
              <a:t>6/13/2025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0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987425"/>
            <a:ext cx="5753100" cy="4613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7BC8-78D1-4FEB-9D4F-E22E45CC04F7}" type="datetime1">
              <a:rPr lang="en-US" smtClean="0"/>
              <a:t>6/13/2025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2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00600" y="987425"/>
            <a:ext cx="5753100" cy="4613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210-870C-4A62-9D1B-4B25162550AB}" type="datetime1">
              <a:rPr lang="en-US" smtClean="0"/>
              <a:t>6/13/2025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7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9793"/>
            <a:ext cx="10096500" cy="115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096500" cy="3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0CABDA2-EB00-4A4D-86B7-63E286A484E5}" type="datetime1">
              <a:rPr lang="en-US" smtClean="0"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8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spc="0">
          <a:ln w="12700" cmpd="sng">
            <a:noFill/>
            <a:prstDash val="solid"/>
          </a:ln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6648" userDrawn="1">
          <p15:clr>
            <a:srgbClr val="F26B43"/>
          </p15:clr>
        </p15:guide>
        <p15:guide id="4" orient="horz" pos="3528" userDrawn="1">
          <p15:clr>
            <a:srgbClr val="F26B43"/>
          </p15:clr>
        </p15:guide>
        <p15:guide id="5" orient="horz" pos="1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394BC-DC58-26E4-5FFF-7469DD513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59F13B7C-2DE8-7D60-B0C3-4A7163368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442867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6600" i="1" dirty="0"/>
              <a:t>Thank you and farewell,</a:t>
            </a:r>
            <a:br>
              <a:rPr lang="en-US" sz="6600" i="1" dirty="0"/>
            </a:br>
            <a:r>
              <a:rPr lang="en-US" sz="6600" dirty="0"/>
              <a:t>Marc Grant</a:t>
            </a:r>
          </a:p>
        </p:txBody>
      </p:sp>
    </p:spTree>
    <p:extLst>
      <p:ext uri="{BB962C8B-B14F-4D97-AF65-F5344CB8AC3E}">
        <p14:creationId xmlns:p14="http://schemas.microsoft.com/office/powerpoint/2010/main" val="229612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5495F7-FCF2-67F3-FA7E-DE481F592283}"/>
              </a:ext>
            </a:extLst>
          </p:cNvPr>
          <p:cNvSpPr txBox="1"/>
          <p:nvPr/>
        </p:nvSpPr>
        <p:spPr>
          <a:xfrm>
            <a:off x="5820770" y="1688467"/>
            <a:ext cx="597678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ln w="127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TSG RAN4 Vice-Chair (2007~2009)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ln w="127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TSG RAN Vice-Chair (2011~2013)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ln w="127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Chair of ITU-R SWG Radio Aspects (IMT requirements)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ln w="12700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Board member ETSI (2008-2024)</a:t>
            </a:r>
          </a:p>
        </p:txBody>
      </p:sp>
      <p:pic>
        <p:nvPicPr>
          <p:cNvPr id="1026" name="Picture 2" descr="Profile photo of Marc Grant">
            <a:extLst>
              <a:ext uri="{FF2B5EF4-FFF2-40B4-BE49-F238E27FC236}">
                <a16:creationId xmlns:a16="http://schemas.microsoft.com/office/drawing/2014/main" id="{4E8D5997-3527-BE4D-1538-214668EAA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7" y="1146411"/>
            <a:ext cx="4749421" cy="474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8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posing for a photo&#10;&#10;AI-generated content may be incorrect.">
            <a:extLst>
              <a:ext uri="{FF2B5EF4-FFF2-40B4-BE49-F238E27FC236}">
                <a16:creationId xmlns:a16="http://schemas.microsoft.com/office/drawing/2014/main" id="{D6B957F3-D195-B236-2DB3-70C673CF2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3" y="1425388"/>
            <a:ext cx="5478432" cy="4108824"/>
          </a:xfrm>
          <a:prstGeom prst="rect">
            <a:avLst/>
          </a:prstGeom>
        </p:spPr>
      </p:pic>
      <p:pic>
        <p:nvPicPr>
          <p:cNvPr id="7" name="Picture 6" descr="A group of men sitting at a table&#10;&#10;AI-generated content may be incorrect.">
            <a:extLst>
              <a:ext uri="{FF2B5EF4-FFF2-40B4-BE49-F238E27FC236}">
                <a16:creationId xmlns:a16="http://schemas.microsoft.com/office/drawing/2014/main" id="{C9E7D524-3DEE-BD3A-13B6-E90E127431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26" y="1425388"/>
            <a:ext cx="5478432" cy="410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95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sitting at a table&#10;&#10;AI-generated content may be incorrect.">
            <a:extLst>
              <a:ext uri="{FF2B5EF4-FFF2-40B4-BE49-F238E27FC236}">
                <a16:creationId xmlns:a16="http://schemas.microsoft.com/office/drawing/2014/main" id="{A6FD029D-7438-2534-29DB-0B4FEA19F9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0" t="17878" r="10221" b="16685"/>
          <a:stretch>
            <a:fillRect/>
          </a:stretch>
        </p:blipFill>
        <p:spPr>
          <a:xfrm>
            <a:off x="531905" y="1715247"/>
            <a:ext cx="5724815" cy="3735294"/>
          </a:xfrm>
          <a:prstGeom prst="rect">
            <a:avLst/>
          </a:prstGeom>
        </p:spPr>
      </p:pic>
      <p:pic>
        <p:nvPicPr>
          <p:cNvPr id="7" name="Picture 6" descr="A person looking at his phone&#10;&#10;AI-generated content may be incorrect.">
            <a:extLst>
              <a:ext uri="{FF2B5EF4-FFF2-40B4-BE49-F238E27FC236}">
                <a16:creationId xmlns:a16="http://schemas.microsoft.com/office/drawing/2014/main" id="{D7DFE6D9-7686-A9AC-7EE9-B542452CCB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978" y="1715247"/>
            <a:ext cx="4980392" cy="373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4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singing into microphones&#10;&#10;AI-generated content may be incorrect.">
            <a:extLst>
              <a:ext uri="{FF2B5EF4-FFF2-40B4-BE49-F238E27FC236}">
                <a16:creationId xmlns:a16="http://schemas.microsoft.com/office/drawing/2014/main" id="{2A42FA1F-EA78-D6BD-B0CD-F392F8E39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589314"/>
            <a:ext cx="5268685" cy="3951514"/>
          </a:xfrm>
          <a:prstGeom prst="rect">
            <a:avLst/>
          </a:prstGeom>
        </p:spPr>
      </p:pic>
      <p:pic>
        <p:nvPicPr>
          <p:cNvPr id="7" name="Picture 6" descr="A couple of men sitting on a red couch&#10;&#10;AI-generated content may be incorrect.">
            <a:extLst>
              <a:ext uri="{FF2B5EF4-FFF2-40B4-BE49-F238E27FC236}">
                <a16:creationId xmlns:a16="http://schemas.microsoft.com/office/drawing/2014/main" id="{1F444404-7A6D-2877-CF51-73CBCD5620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1589314"/>
            <a:ext cx="5268686" cy="395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48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men sitting at a table with beer bottles&#10;&#10;AI-generated content may be incorrect.">
            <a:extLst>
              <a:ext uri="{FF2B5EF4-FFF2-40B4-BE49-F238E27FC236}">
                <a16:creationId xmlns:a16="http://schemas.microsoft.com/office/drawing/2014/main" id="{03DBFFD0-768F-2034-CD47-FF63FB8BC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r="22203" b="15953"/>
          <a:stretch>
            <a:fillRect/>
          </a:stretch>
        </p:blipFill>
        <p:spPr>
          <a:xfrm>
            <a:off x="1855771" y="285325"/>
            <a:ext cx="8480458" cy="628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57832"/>
      </p:ext>
    </p:extLst>
  </p:cSld>
  <p:clrMapOvr>
    <a:masterClrMapping/>
  </p:clrMapOvr>
</p:sld>
</file>

<file path=ppt/theme/theme1.xml><?xml version="1.0" encoding="utf-8"?>
<a:theme xmlns:a="http://schemas.openxmlformats.org/drawingml/2006/main" name="Vertical Lexicon design templat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tx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lexicon design slides.potx" id="{49C7086D-B6BF-42C9-B2E9-7A6F5A963EAA}" vid="{839E83B1-FF0C-49E8-8563-59D864F05AE3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1BD8E5-A18E-435C-B431-90A6B59F4B6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83bcef13-7cac-433f-ba1d-47a323951816}" enabled="1" method="Privileged" siteId="{a7687ede-7a6b-4ef6-bace-642f677fbe3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Vertical lexicon design slides</Template>
  <TotalTime>477</TotalTime>
  <Words>37</Words>
  <Application>Microsoft Office PowerPoint</Application>
  <PresentationFormat>Widescreen</PresentationFormat>
  <Paragraphs>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Vertical Lexicon design template</vt:lpstr>
      <vt:lpstr>Thank you and farewell, Marc Grant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 and farewell, Marc Grant</dc:title>
  <dc:creator>Younsun Kim</dc:creator>
  <cp:lastModifiedBy>MediaTek Inc.</cp:lastModifiedBy>
  <cp:revision>10</cp:revision>
  <dcterms:created xsi:type="dcterms:W3CDTF">2025-06-11T06:41:48Z</dcterms:created>
  <dcterms:modified xsi:type="dcterms:W3CDTF">2025-06-13T06:45:04Z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