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0">
  <p:sldMasterIdLst>
    <p:sldMasterId id="2147483648" r:id="rId4"/>
  </p:sldMasterIdLst>
  <p:notesMasterIdLst>
    <p:notesMasterId r:id="rId13"/>
  </p:notesMasterIdLst>
  <p:handoutMasterIdLst>
    <p:handoutMasterId r:id="rId14"/>
  </p:handoutMasterIdLst>
  <p:sldIdLst>
    <p:sldId id="360" r:id="rId5"/>
    <p:sldId id="424" r:id="rId6"/>
    <p:sldId id="457" r:id="rId7"/>
    <p:sldId id="460" r:id="rId8"/>
    <p:sldId id="450" r:id="rId9"/>
    <p:sldId id="454" r:id="rId10"/>
    <p:sldId id="456" r:id="rId11"/>
    <p:sldId id="417" r:id="rId12"/>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yunjoong Lee" initials="HJ" lastIdx="1" clrIdx="0">
    <p:extLst>
      <p:ext uri="{19B8F6BF-5375-455C-9EA6-DF929625EA0E}">
        <p15:presenceInfo xmlns:p15="http://schemas.microsoft.com/office/powerpoint/2012/main" userId="Hyunjoong Le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8"/>
    <a:srgbClr val="75D91E"/>
    <a:srgbClr val="00B0F0"/>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52" autoAdjust="0"/>
    <p:restoredTop sz="96723" autoAdjust="0"/>
  </p:normalViewPr>
  <p:slideViewPr>
    <p:cSldViewPr snapToGrid="0">
      <p:cViewPr varScale="1">
        <p:scale>
          <a:sx n="165" d="100"/>
          <a:sy n="165" d="100"/>
        </p:scale>
        <p:origin x="580" y="104"/>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2025/9/3</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2025/9/3</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1221921" y="2345348"/>
            <a:ext cx="9748158" cy="1026501"/>
          </a:xfrm>
          <a:prstGeom prst="rect">
            <a:avLst/>
          </a:prstGeom>
        </p:spPr>
        <p:txBody>
          <a:bodyPr anchor="ctr"/>
          <a:lstStyle>
            <a:lvl1pPr algn="ctr">
              <a:defRPr sz="5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
        <p:nvSpPr>
          <p:cNvPr id="10" name="Footer Placeholder 9">
            <a:extLst>
              <a:ext uri="{FF2B5EF4-FFF2-40B4-BE49-F238E27FC236}">
                <a16:creationId xmlns:a16="http://schemas.microsoft.com/office/drawing/2014/main" id="{CC2F99CD-E90F-3044-A435-90F26F0BE5FC}"/>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205190" y="6575436"/>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b="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673" r:id="rId6"/>
    <p:sldLayoutId id="2147483711" r:id="rId7"/>
    <p:sldLayoutId id="2147483712" r:id="rId8"/>
    <p:sldLayoutId id="2147483713" r:id="rId9"/>
    <p:sldLayoutId id="2147483714" r:id="rId10"/>
    <p:sldLayoutId id="2147483715" r:id="rId11"/>
    <p:sldLayoutId id="2147483716" r:id="rId12"/>
    <p:sldLayoutId id="2147483718" r:id="rId13"/>
    <p:sldLayoutId id="2147483720" r:id="rId14"/>
    <p:sldLayoutId id="2147483721" r:id="rId15"/>
    <p:sldLayoutId id="2147483723" r:id="rId16"/>
    <p:sldLayoutId id="2147483724" r:id="rId17"/>
    <p:sldLayoutId id="2147483726" r:id="rId18"/>
    <p:sldLayoutId id="2147483727" r:id="rId19"/>
    <p:sldLayoutId id="2147483728" r:id="rId20"/>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ran/TSG_RAN/TSGR_108/Docs/RP-251825.zip" TargetMode="Externa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hyperlink" Target="https://www.itu.int/dms_ties/itu-r/md/23/wp5d/c/R23-WP5D-C-0792!H5-N5.14!MSW-E.docx"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hyperlink" Target="mailto:0.45@500" TargetMode="Externa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3370666" cy="584775"/>
          </a:xfrm>
          <a:prstGeom prst="rect">
            <a:avLst/>
          </a:prstGeom>
          <a:noFill/>
        </p:spPr>
        <p:txBody>
          <a:bodyPr wrap="none" rtlCol="0">
            <a:spAutoFit/>
          </a:bodyPr>
          <a:lstStyle/>
          <a:p>
            <a:r>
              <a:rPr lang="en-US" altLang="ko-KR" sz="1600" dirty="0">
                <a:latin typeface="Calibri" panose="020F0502020204030204" pitchFamily="34" charset="0"/>
                <a:ea typeface="Calibri" panose="020F0502020204030204" pitchFamily="34" charset="0"/>
                <a:cs typeface="Calibri" panose="020F0502020204030204" pitchFamily="34" charset="0"/>
              </a:rPr>
              <a:t>3GPP TSG RAN Meeting #109</a:t>
            </a:r>
          </a:p>
          <a:p>
            <a:r>
              <a:rPr lang="en-US" altLang="ko-KR" sz="1600" dirty="0">
                <a:latin typeface="Calibri" panose="020F0502020204030204" pitchFamily="34" charset="0"/>
                <a:ea typeface="Calibri" panose="020F0502020204030204" pitchFamily="34" charset="0"/>
                <a:cs typeface="Calibri" panose="020F0502020204030204" pitchFamily="34" charset="0"/>
              </a:rPr>
              <a:t>Beijing,</a:t>
            </a:r>
            <a:r>
              <a:rPr lang="ko-KR" altLang="en-US"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China</a:t>
            </a:r>
            <a:r>
              <a:rPr lang="pl-PL" altLang="ko-KR"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September</a:t>
            </a:r>
            <a:r>
              <a:rPr lang="pl-PL" altLang="ko-KR" sz="1600" dirty="0">
                <a:latin typeface="Calibri" panose="020F0502020204030204" pitchFamily="34" charset="0"/>
                <a:ea typeface="Calibri" panose="020F0502020204030204" pitchFamily="34" charset="0"/>
                <a:cs typeface="Calibri" panose="020F0502020204030204" pitchFamily="34" charset="0"/>
              </a:rPr>
              <a:t> </a:t>
            </a:r>
            <a:r>
              <a:rPr lang="en-US" altLang="ko-KR" sz="1600" dirty="0">
                <a:latin typeface="Calibri" panose="020F0502020204030204" pitchFamily="34" charset="0"/>
                <a:ea typeface="Calibri" panose="020F0502020204030204" pitchFamily="34" charset="0"/>
                <a:cs typeface="Calibri" panose="020F0502020204030204" pitchFamily="34" charset="0"/>
              </a:rPr>
              <a:t>15</a:t>
            </a:r>
            <a:r>
              <a:rPr lang="pl-PL" altLang="ko-KR" sz="1600" dirty="0">
                <a:latin typeface="Calibri" panose="020F0502020204030204" pitchFamily="34" charset="0"/>
                <a:ea typeface="Calibri" panose="020F0502020204030204" pitchFamily="34" charset="0"/>
                <a:cs typeface="Calibri" panose="020F0502020204030204" pitchFamily="34" charset="0"/>
              </a:rPr>
              <a:t>-</a:t>
            </a:r>
            <a:r>
              <a:rPr lang="en-US" altLang="ko-KR" sz="1600" dirty="0">
                <a:latin typeface="Calibri" panose="020F0502020204030204" pitchFamily="34" charset="0"/>
                <a:ea typeface="Calibri" panose="020F0502020204030204" pitchFamily="34" charset="0"/>
                <a:cs typeface="Calibri" panose="020F0502020204030204" pitchFamily="34" charset="0"/>
              </a:rPr>
              <a:t>18</a:t>
            </a:r>
            <a:r>
              <a:rPr lang="pl-PL" altLang="ko-KR" sz="1600" dirty="0">
                <a:latin typeface="Calibri" panose="020F0502020204030204" pitchFamily="34" charset="0"/>
                <a:ea typeface="Calibri" panose="020F0502020204030204" pitchFamily="34" charset="0"/>
                <a:cs typeface="Calibri" panose="020F0502020204030204" pitchFamily="34" charset="0"/>
              </a:rPr>
              <a:t>, 2025</a:t>
            </a:r>
            <a:endParaRPr lang="ko-KR" altLang="en-US" sz="1600" dirty="0">
              <a:latin typeface="Calibri" panose="020F0502020204030204" pitchFamily="34" charset="0"/>
              <a:cs typeface="Calibri" panose="020F0502020204030204" pitchFamily="34" charset="0"/>
            </a:endParaRPr>
          </a:p>
        </p:txBody>
      </p:sp>
      <p:sp>
        <p:nvSpPr>
          <p:cNvPr id="10"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222250" y="1560711"/>
            <a:ext cx="11276532" cy="2566227"/>
          </a:xfrm>
        </p:spPr>
        <p:txBody>
          <a:bodyPr/>
          <a:lstStyle/>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Agenda Item:	8.2.1.2</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Source:		Samsung</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Title: 		Samsung Views on IMT-2030 TPRs</a:t>
            </a:r>
          </a:p>
          <a:p>
            <a:pPr algn="l">
              <a:lnSpc>
                <a:spcPct val="150000"/>
              </a:lnSpc>
            </a:pPr>
            <a:r>
              <a:rPr lang="en-US" sz="3200" dirty="0">
                <a:latin typeface="Calibri" panose="020F0502020204030204" pitchFamily="34" charset="0"/>
                <a:ea typeface="Calibri" panose="020F0502020204030204" pitchFamily="34" charset="0"/>
                <a:cs typeface="Calibri" panose="020F0502020204030204" pitchFamily="34" charset="0"/>
              </a:rPr>
              <a:t>Document for: 	Discussion</a:t>
            </a:r>
          </a:p>
        </p:txBody>
      </p:sp>
      <p:sp>
        <p:nvSpPr>
          <p:cNvPr id="4" name="TextBox 3"/>
          <p:cNvSpPr txBox="1"/>
          <p:nvPr/>
        </p:nvSpPr>
        <p:spPr>
          <a:xfrm>
            <a:off x="11165757" y="0"/>
            <a:ext cx="1090363" cy="338554"/>
          </a:xfrm>
          <a:prstGeom prst="rect">
            <a:avLst/>
          </a:prstGeom>
          <a:noFill/>
        </p:spPr>
        <p:txBody>
          <a:bodyPr wrap="none" rtlCol="0">
            <a:spAutoFit/>
          </a:bodyPr>
          <a:lstStyle/>
          <a:p>
            <a:r>
              <a:rPr lang="en-US" altLang="ko-KR" sz="1600" dirty="0">
                <a:latin typeface="Calibri" panose="020F0502020204030204" pitchFamily="34" charset="0"/>
                <a:ea typeface="Calibri" panose="020F0502020204030204" pitchFamily="34" charset="0"/>
                <a:cs typeface="Calibri" panose="020F0502020204030204" pitchFamily="34" charset="0"/>
              </a:rPr>
              <a:t>RP-251956</a:t>
            </a:r>
            <a:endParaRPr lang="ko-KR"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Introduction</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In RAN#108, 3GPP TSG RAN proposed to consider 4 additional items, i.e., positioning, sensing-related capabilities, AI-related capabilities, and joint/composite requirement, as IMT-2030 TPRs. Furthermore, 3GPP TSG RAN has held an initial discussion on target values for the listed TPR items and made some progress, as captured in </a:t>
            </a:r>
            <a:r>
              <a:rPr lang="en-US" altLang="ja-JP" sz="2400" kern="0" dirty="0">
                <a:latin typeface="Calibri" panose="020F0502020204030204" pitchFamily="34" charset="0"/>
                <a:ea typeface="Calibri" panose="020F0502020204030204" pitchFamily="34" charset="0"/>
                <a:cs typeface="Calibri" panose="020F0502020204030204" pitchFamily="34" charset="0"/>
                <a:hlinkClick r:id="rId2"/>
              </a:rPr>
              <a:t>RP-251825</a:t>
            </a:r>
            <a:r>
              <a:rPr lang="en-US" altLang="ja-JP" sz="2400" kern="0" dirty="0">
                <a:latin typeface="Calibri" panose="020F0502020204030204" pitchFamily="34" charset="0"/>
                <a:ea typeface="Calibri" panose="020F0502020204030204" pitchFamily="34" charset="0"/>
                <a:cs typeface="Calibri" panose="020F0502020204030204" pitchFamily="34" charset="0"/>
              </a:rPr>
              <a:t>.</a:t>
            </a:r>
          </a:p>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In this contribution, we provide the following for further discussion.</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Views on the TPR subjects pending from RAN#108</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Proposal on resilience</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Views on values of legacy TPRs</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Views on other TPRs</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800" kern="0" dirty="0">
                <a:latin typeface="Calibri" panose="020F0502020204030204" pitchFamily="34" charset="0"/>
                <a:ea typeface="Calibri" panose="020F0502020204030204" pitchFamily="34" charset="0"/>
                <a:cs typeface="Calibri" panose="020F0502020204030204" pitchFamily="34" charset="0"/>
              </a:rPr>
              <a:t>Views on evaluation configurations</a:t>
            </a:r>
          </a:p>
          <a:p>
            <a:pPr marL="627130" lvl="1" indent="-342900" defTabSz="914400">
              <a:spcBef>
                <a:spcPts val="300"/>
              </a:spcBef>
              <a:spcAft>
                <a:spcPts val="300"/>
              </a:spcAft>
              <a:buFont typeface="Wingdings" panose="05000000000000000000" pitchFamily="2" charset="2"/>
              <a:buChar char="§"/>
              <a:tabLst>
                <a:tab pos="1090613" algn="l"/>
              </a:tabLst>
            </a:pPr>
            <a:endParaRPr lang="en-US" altLang="ja-JP" sz="1692" kern="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4779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Samsung Views on the TPR Subjects Pending from RAN#108</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Peak data rate: It is preferred to define a requirement with a reasonable value. (same as Alternative 2 in moderator’s summary of </a:t>
            </a:r>
            <a:r>
              <a:rPr lang="en-US" altLang="ja-JP" sz="2400" kern="0" dirty="0" smtClean="0">
                <a:latin typeface="Calibri" panose="020F0502020204030204" pitchFamily="34" charset="0"/>
                <a:ea typeface="Calibri" panose="020F0502020204030204" pitchFamily="34" charset="0"/>
                <a:cs typeface="Calibri" panose="020F0502020204030204" pitchFamily="34" charset="0"/>
              </a:rPr>
              <a:t>CC#1 and CC#2, RP-251394) </a:t>
            </a: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Mobility interruption time: It is preferred to define a requirement as in IMT-2020.</a:t>
            </a:r>
          </a:p>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Coverage: It is preferred not</a:t>
            </a:r>
            <a:r>
              <a:rPr lang="ko-KR" altLang="en-US" sz="2400" kern="0" dirty="0">
                <a:latin typeface="Calibri" panose="020F0502020204030204" pitchFamily="34" charset="0"/>
                <a:ea typeface="Calibri" panose="020F0502020204030204" pitchFamily="34" charset="0"/>
                <a:cs typeface="Calibri" panose="020F0502020204030204" pitchFamily="34" charset="0"/>
              </a:rPr>
              <a:t> </a:t>
            </a:r>
            <a:r>
              <a:rPr lang="en-US" altLang="ko-KR" sz="2400" kern="0" dirty="0">
                <a:latin typeface="Calibri" panose="020F0502020204030204" pitchFamily="34" charset="0"/>
                <a:ea typeface="Calibri" panose="020F0502020204030204" pitchFamily="34" charset="0"/>
                <a:cs typeface="Calibri" panose="020F0502020204030204" pitchFamily="34" charset="0"/>
              </a:rPr>
              <a:t>to</a:t>
            </a:r>
            <a:r>
              <a:rPr lang="ko-KR" altLang="en-US" sz="2400" kern="0" dirty="0">
                <a:latin typeface="Calibri" panose="020F0502020204030204" pitchFamily="34" charset="0"/>
                <a:ea typeface="Calibri" panose="020F0502020204030204" pitchFamily="34" charset="0"/>
                <a:cs typeface="Calibri" panose="020F0502020204030204" pitchFamily="34" charset="0"/>
              </a:rPr>
              <a:t> </a:t>
            </a:r>
            <a:r>
              <a:rPr lang="en-US" altLang="ko-KR" sz="2400" kern="0" dirty="0">
                <a:latin typeface="Calibri" panose="020F0502020204030204" pitchFamily="34" charset="0"/>
                <a:ea typeface="Calibri" panose="020F0502020204030204" pitchFamily="34" charset="0"/>
                <a:cs typeface="Calibri" panose="020F0502020204030204" pitchFamily="34" charset="0"/>
              </a:rPr>
              <a:t>define a requirement but </a:t>
            </a:r>
            <a:r>
              <a:rPr lang="en-US" altLang="ja-JP" sz="2400" kern="0" dirty="0">
                <a:latin typeface="Calibri" panose="020F0502020204030204" pitchFamily="34" charset="0"/>
                <a:ea typeface="Calibri" panose="020F0502020204030204" pitchFamily="34" charset="0"/>
                <a:cs typeface="Calibri" panose="020F0502020204030204" pitchFamily="34" charset="0"/>
              </a:rPr>
              <a:t>to use the link budget template similar to IMT-2020 submission. (same as Option 2 in </a:t>
            </a:r>
            <a:r>
              <a:rPr lang="en-US" altLang="ja-JP" sz="2400" kern="0" dirty="0" smtClean="0">
                <a:latin typeface="Calibri" panose="020F0502020204030204" pitchFamily="34" charset="0"/>
                <a:ea typeface="Calibri" panose="020F0502020204030204" pitchFamily="34" charset="0"/>
                <a:cs typeface="Calibri" panose="020F0502020204030204" pitchFamily="34" charset="0"/>
              </a:rPr>
              <a:t>RP-251394)</a:t>
            </a: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8601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Proposed Definition for Resilience</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7" name="Text Placeholder 5">
            <a:extLst>
              <a:ext uri="{FF2B5EF4-FFF2-40B4-BE49-F238E27FC236}">
                <a16:creationId xmlns:a16="http://schemas.microsoft.com/office/drawing/2014/main" id="{0ED61CFD-BE35-49E0-918C-558A69B944B7}"/>
              </a:ext>
            </a:extLst>
          </p:cNvPr>
          <p:cNvSpPr txBox="1">
            <a:spLocks/>
          </p:cNvSpPr>
          <p:nvPr/>
        </p:nvSpPr>
        <p:spPr>
          <a:xfrm>
            <a:off x="400556" y="1321940"/>
            <a:ext cx="11397632" cy="5530094"/>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400" kern="0" dirty="0">
                <a:latin typeface="Calibri" panose="020F0502020204030204" pitchFamily="34" charset="0"/>
                <a:ea typeface="Calibri" panose="020F0502020204030204" pitchFamily="34" charset="0"/>
                <a:cs typeface="Calibri" panose="020F0502020204030204" pitchFamily="34" charset="0"/>
              </a:rPr>
              <a:t>Proposed revision (yellow-highlighted) based on the latest text from ITU-R WP 5D#49 </a:t>
            </a:r>
            <a:r>
              <a:rPr lang="en-US" altLang="ja-JP" sz="1600" kern="0" dirty="0">
                <a:latin typeface="Calibri" panose="020F0502020204030204" pitchFamily="34" charset="0"/>
                <a:ea typeface="Calibri" panose="020F0502020204030204" pitchFamily="34" charset="0"/>
                <a:cs typeface="Calibri" panose="020F0502020204030204" pitchFamily="34" charset="0"/>
              </a:rPr>
              <a:t>(</a:t>
            </a:r>
            <a:r>
              <a:rPr lang="en-US" altLang="ja-JP" sz="1600" kern="0" dirty="0">
                <a:latin typeface="Calibri" panose="020F0502020204030204" pitchFamily="34" charset="0"/>
                <a:ea typeface="Calibri" panose="020F0502020204030204" pitchFamily="34" charset="0"/>
                <a:cs typeface="Calibri" panose="020F0502020204030204" pitchFamily="34" charset="0"/>
                <a:hlinkClick r:id="rId2"/>
              </a:rPr>
              <a:t>Annex 5.14 to Document 5D/792</a:t>
            </a:r>
            <a:r>
              <a:rPr lang="en-US" altLang="ja-JP" sz="1600" kern="0" dirty="0">
                <a:latin typeface="Calibri" panose="020F0502020204030204" pitchFamily="34" charset="0"/>
                <a:ea typeface="Calibri" panose="020F0502020204030204" pitchFamily="34" charset="0"/>
                <a:cs typeface="Calibri" panose="020F0502020204030204" pitchFamily="34" charset="0"/>
              </a:rPr>
              <a:t>). </a:t>
            </a:r>
          </a:p>
        </p:txBody>
      </p:sp>
      <p:sp>
        <p:nvSpPr>
          <p:cNvPr id="12" name="TextBox 11">
            <a:extLst>
              <a:ext uri="{FF2B5EF4-FFF2-40B4-BE49-F238E27FC236}">
                <a16:creationId xmlns:a16="http://schemas.microsoft.com/office/drawing/2014/main" id="{00AA5794-E582-4648-8753-6E022B3DDB55}"/>
              </a:ext>
            </a:extLst>
          </p:cNvPr>
          <p:cNvSpPr txBox="1"/>
          <p:nvPr/>
        </p:nvSpPr>
        <p:spPr>
          <a:xfrm>
            <a:off x="1637773" y="2420471"/>
            <a:ext cx="8916453" cy="3380413"/>
          </a:xfrm>
          <a:prstGeom prst="rect">
            <a:avLst/>
          </a:prstGeom>
          <a:noFill/>
        </p:spPr>
        <p:txBody>
          <a:bodyPr wrap="square">
            <a:spAutoFit/>
          </a:bodyPr>
          <a:lstStyle/>
          <a:p>
            <a:pPr hangingPunct="0">
              <a:spcBef>
                <a:spcPts val="1000"/>
              </a:spcBef>
              <a:tabLst>
                <a:tab pos="1188085" algn="l"/>
              </a:tabLst>
            </a:pPr>
            <a:r>
              <a:rPr lang="en-GB" altLang="ko-KR" sz="1400" b="1" dirty="0">
                <a:effectLst/>
                <a:latin typeface="Times New Roman" panose="02020603050405020304" pitchFamily="18" charset="0"/>
              </a:rPr>
              <a:t>4.17	Resilience</a:t>
            </a:r>
            <a:endParaRPr lang="ko-KR" altLang="ko-KR" sz="1400" b="1" dirty="0">
              <a:effectLst/>
              <a:latin typeface="Times New Roman" panose="02020603050405020304" pitchFamily="18" charset="0"/>
            </a:endParaRPr>
          </a:p>
          <a:p>
            <a:pPr hangingPunct="0">
              <a:spcBef>
                <a:spcPts val="600"/>
              </a:spcBef>
              <a:tabLst>
                <a:tab pos="1188085" algn="l"/>
              </a:tabLst>
            </a:pPr>
            <a:r>
              <a:rPr lang="en-GB" altLang="ko-KR" sz="1400" i="1" dirty="0">
                <a:effectLst/>
                <a:latin typeface="Times New Roman" panose="02020603050405020304" pitchFamily="18" charset="0"/>
                <a:ea typeface="SimSun" panose="02010600030101010101" pitchFamily="2" charset="-122"/>
              </a:rPr>
              <a:t>(Editor’s note: This may also include Extended Connectivity)</a:t>
            </a:r>
            <a:endParaRPr lang="ko-KR" altLang="ko-KR" sz="1400" dirty="0">
              <a:effectLst/>
              <a:latin typeface="Times New Roman" panose="02020603050405020304" pitchFamily="18" charset="0"/>
              <a:ea typeface="SimSun" panose="02010600030101010101" pitchFamily="2" charset="-122"/>
            </a:endParaRPr>
          </a:p>
          <a:p>
            <a:pPr hangingPunct="0">
              <a:spcBef>
                <a:spcPts val="600"/>
              </a:spcBef>
              <a:tabLst>
                <a:tab pos="1188085" algn="l"/>
              </a:tabLst>
            </a:pPr>
            <a:r>
              <a:rPr lang="en-GB" altLang="ko-KR" sz="1400" dirty="0">
                <a:effectLst/>
                <a:latin typeface="Times New Roman" panose="02020603050405020304" pitchFamily="18" charset="0"/>
                <a:ea typeface="SimSun" panose="02010600030101010101" pitchFamily="2" charset="-122"/>
              </a:rPr>
              <a:t>Resilience refers to capabilities of the networks and systems to continue operating correctly during and after a natural or man-made disturbance, such as the loss of primary source of power, etc. </a:t>
            </a:r>
            <a:endParaRPr lang="ko-KR" altLang="ko-KR" sz="1400" dirty="0">
              <a:effectLst/>
              <a:latin typeface="Times New Roman" panose="02020603050405020304" pitchFamily="18" charset="0"/>
              <a:ea typeface="SimSun" panose="02010600030101010101" pitchFamily="2" charset="-122"/>
            </a:endParaRPr>
          </a:p>
          <a:p>
            <a:pPr hangingPunct="0">
              <a:spcBef>
                <a:spcPts val="600"/>
              </a:spcBef>
              <a:tabLst>
                <a:tab pos="1188085" algn="l"/>
              </a:tabLst>
            </a:pPr>
            <a:r>
              <a:rPr lang="en-GB" altLang="ko-KR" sz="1400" dirty="0">
                <a:effectLst/>
                <a:latin typeface="Times New Roman" panose="02020603050405020304" pitchFamily="18" charset="0"/>
                <a:ea typeface="SimSun" panose="02010600030101010101" pitchFamily="2" charset="-122"/>
              </a:rPr>
              <a:t>The RIT/SRIT should support functionalities over the radio interface that enable continuous operation or rapid temporary restoration during and after disturbance to radio infrastructure. These functionalities may include, but are not limited to, support for connecting to one or more of the following network infrastructures within the terrestrial component of IMT, which are temporarily operated to enhance connectivity during these situations:</a:t>
            </a:r>
            <a:endParaRPr lang="ko-KR" altLang="ko-KR" sz="1400" dirty="0">
              <a:effectLs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HIBS</a:t>
            </a:r>
          </a:p>
          <a:p>
            <a:pPr hangingPunct="0">
              <a:spcBef>
                <a:spcPts val="400"/>
              </a:spcBef>
              <a:tabLst>
                <a:tab pos="1188085" algn="l"/>
                <a:tab pos="1656080" algn="l"/>
                <a:tab pos="2124075" algn="l"/>
              </a:tabLst>
            </a:pPr>
            <a:r>
              <a:rPr lang="en-GB" altLang="ko-KR" sz="1400" strike="sngStrike" dirty="0">
                <a:effectLst/>
                <a:highlight>
                  <a:srgbClr val="FFFF00"/>
                </a:highlight>
                <a:latin typeface="Times New Roman" panose="02020603050405020304" pitchFamily="18" charset="0"/>
                <a:ea typeface="SimSun" panose="02010600030101010101" pitchFamily="2" charset="-122"/>
              </a:rPr>
              <a:t>‒	[Advanced] relays and repeaters</a:t>
            </a:r>
            <a:endParaRPr lang="ko-KR" altLang="ko-KR" sz="1400" strike="sngStrike" dirty="0">
              <a:effectLst/>
              <a:highlight>
                <a:srgbClr val="FFFF00"/>
              </a:highligh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Base station onboard a vehicle, airship and/or vessel</a:t>
            </a: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a:t>
            </a:r>
            <a:r>
              <a:rPr lang="en-GB" altLang="ko-KR" sz="1400" dirty="0">
                <a:highlight>
                  <a:srgbClr val="FFFF00"/>
                </a:highlight>
                <a:latin typeface="Times New Roman" panose="02020603050405020304" pitchFamily="18" charset="0"/>
                <a:ea typeface="SimSun" panose="02010600030101010101" pitchFamily="2" charset="-122"/>
              </a:rPr>
              <a:t>Shared network infrastructures</a:t>
            </a:r>
            <a:endParaRPr lang="ko-KR" altLang="ko-KR" sz="1400" dirty="0">
              <a:effectLst/>
              <a:highlight>
                <a:srgbClr val="FFFF00"/>
              </a:highlight>
              <a:latin typeface="Times New Roman" panose="02020603050405020304" pitchFamily="18" charset="0"/>
              <a:ea typeface="SimSun" panose="02010600030101010101" pitchFamily="2" charset="-122"/>
            </a:endParaRPr>
          </a:p>
          <a:p>
            <a:pPr hangingPunct="0">
              <a:spcBef>
                <a:spcPts val="400"/>
              </a:spcBef>
              <a:tabLst>
                <a:tab pos="1188085" algn="l"/>
                <a:tab pos="1656080" algn="l"/>
                <a:tab pos="2124075" algn="l"/>
              </a:tabLst>
            </a:pPr>
            <a:r>
              <a:rPr lang="en-GB" altLang="ko-KR" sz="1400" dirty="0">
                <a:effectLst/>
                <a:latin typeface="Times New Roman" panose="02020603050405020304" pitchFamily="18" charset="0"/>
                <a:ea typeface="SimSun" panose="02010600030101010101" pitchFamily="2" charset="-122"/>
              </a:rPr>
              <a:t>‒	or other mechanisms for resilience using network infrastructures within the terrestrial component of IMT</a:t>
            </a:r>
            <a:endParaRPr lang="ko-KR" altLang="ko-KR" sz="14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1452903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Samsung Views on Values of Legacy TPRs</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7" name="표 6"/>
          <p:cNvGraphicFramePr>
            <a:graphicFrameLocks noGrp="1"/>
          </p:cNvGraphicFramePr>
          <p:nvPr>
            <p:extLst>
              <p:ext uri="{D42A27DB-BD31-4B8C-83A1-F6EECF244321}">
                <p14:modId xmlns:p14="http://schemas.microsoft.com/office/powerpoint/2010/main" val="3829395148"/>
              </p:ext>
            </p:extLst>
          </p:nvPr>
        </p:nvGraphicFramePr>
        <p:xfrm>
          <a:off x="449876" y="1008536"/>
          <a:ext cx="11156444" cy="5650399"/>
        </p:xfrm>
        <a:graphic>
          <a:graphicData uri="http://schemas.openxmlformats.org/drawingml/2006/table">
            <a:tbl>
              <a:tblPr>
                <a:tableStyleId>{616DA210-FB5B-4158-B5E0-FEB733F419BA}</a:tableStyleId>
              </a:tblPr>
              <a:tblGrid>
                <a:gridCol w="321979">
                  <a:extLst>
                    <a:ext uri="{9D8B030D-6E8A-4147-A177-3AD203B41FA5}">
                      <a16:colId xmlns:a16="http://schemas.microsoft.com/office/drawing/2014/main" val="1781516431"/>
                    </a:ext>
                  </a:extLst>
                </a:gridCol>
                <a:gridCol w="1567485">
                  <a:extLst>
                    <a:ext uri="{9D8B030D-6E8A-4147-A177-3AD203B41FA5}">
                      <a16:colId xmlns:a16="http://schemas.microsoft.com/office/drawing/2014/main" val="3547666487"/>
                    </a:ext>
                  </a:extLst>
                </a:gridCol>
                <a:gridCol w="2320583">
                  <a:extLst>
                    <a:ext uri="{9D8B030D-6E8A-4147-A177-3AD203B41FA5}">
                      <a16:colId xmlns:a16="http://schemas.microsoft.com/office/drawing/2014/main" val="941450640"/>
                    </a:ext>
                  </a:extLst>
                </a:gridCol>
                <a:gridCol w="2505808">
                  <a:extLst>
                    <a:ext uri="{9D8B030D-6E8A-4147-A177-3AD203B41FA5}">
                      <a16:colId xmlns:a16="http://schemas.microsoft.com/office/drawing/2014/main" val="1063264974"/>
                    </a:ext>
                  </a:extLst>
                </a:gridCol>
                <a:gridCol w="1037492">
                  <a:extLst>
                    <a:ext uri="{9D8B030D-6E8A-4147-A177-3AD203B41FA5}">
                      <a16:colId xmlns:a16="http://schemas.microsoft.com/office/drawing/2014/main" val="4055179506"/>
                    </a:ext>
                  </a:extLst>
                </a:gridCol>
                <a:gridCol w="3403097">
                  <a:extLst>
                    <a:ext uri="{9D8B030D-6E8A-4147-A177-3AD203B41FA5}">
                      <a16:colId xmlns:a16="http://schemas.microsoft.com/office/drawing/2014/main" val="2847161045"/>
                    </a:ext>
                  </a:extLst>
                </a:gridCol>
              </a:tblGrid>
              <a:tr h="365571">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TPRs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IMT-2020 Target</a:t>
                      </a:r>
                    </a:p>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(Reference)</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RAN#108</a:t>
                      </a:r>
                      <a:r>
                        <a:rPr lang="en-US" sz="1200" b="1" i="0" u="none" strike="noStrike" baseline="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Status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Samsung </a:t>
                      </a:r>
                    </a:p>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Proposal</a:t>
                      </a: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altLang="ko-KR"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Notes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solidFill>
                      <a:schemeClr val="tx1"/>
                    </a:solidFill>
                  </a:tcPr>
                </a:tc>
                <a:extLst>
                  <a:ext uri="{0D108BD9-81ED-4DB2-BD59-A6C34878D82A}">
                    <a16:rowId xmlns:a16="http://schemas.microsoft.com/office/drawing/2014/main" val="911756466"/>
                  </a:ext>
                </a:extLst>
              </a:tr>
              <a:tr h="28659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Peak data rate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Gbit</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/s)</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20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10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a:t>
                      </a:r>
                      <a:endParaRPr lang="pl-PL"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is preferred not to overemphasize this item considering practicality and the absence of commercial use cases requiring high peak data rate.</a:t>
                      </a:r>
                    </a:p>
                  </a:txBody>
                  <a:tcPr marL="9525" marR="9525" marT="9525" marB="0" anchor="ctr"/>
                </a:tc>
                <a:extLst>
                  <a:ext uri="{0D108BD9-81ED-4DB2-BD59-A6C34878D82A}">
                    <a16:rowId xmlns:a16="http://schemas.microsoft.com/office/drawing/2014/main" val="3219736631"/>
                  </a:ext>
                </a:extLst>
              </a:tr>
              <a:tr h="443168">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2</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Peak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30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15</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a:t>
                      </a:r>
                    </a:p>
                  </a:txBody>
                  <a:tcPr marL="9525" marR="9525" marT="9525" marB="0" anchor="ctr"/>
                </a:tc>
                <a:tc>
                  <a:txBody>
                    <a:bodyPr/>
                    <a:lstStyle/>
                    <a:p>
                      <a:pPr marL="171450" indent="-171450" latinLnBrk="1">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1024 QAM (~25% over</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256 QAM)</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8/4 layers for DL/UL, overhead reduction</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compared to IMT-2020 (~30% to 20%)</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endParaRPr lang="ko-KR" alt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2508017443"/>
                  </a:ext>
                </a:extLst>
              </a:tr>
              <a:tr h="45009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3</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5</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th</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percentile </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a:t>
                      </a:r>
                      <a:r>
                        <a:rPr lang="en-US" sz="1000" u="none" strike="noStrike" baseline="0" dirty="0">
                          <a:effectLst/>
                          <a:latin typeface="Calibri" panose="020F0502020204030204" pitchFamily="34" charset="0"/>
                          <a:ea typeface="Calibri" panose="020F0502020204030204" pitchFamily="34" charset="0"/>
                          <a:cs typeface="Calibri" panose="020F0502020204030204" pitchFamily="34" charset="0"/>
                        </a:rPr>
                        <a:t> </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data rate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(Mbit/s)</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DL: 100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UL: 50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 TBD</a:t>
                      </a:r>
                    </a:p>
                    <a:p>
                      <a:pPr marL="171450" indent="-171450" algn="l" fontAlgn="ctr">
                        <a:buFont typeface="Wingdings" panose="05000000000000000000" pitchFamily="2" charset="2"/>
                        <a:buChar cha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UL: TBD</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[4x]</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TBD</a:t>
                      </a:r>
                      <a:endParaRPr lang="pl-PL"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Enhanced average spectral efficiency and/or wider bandwidth</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It is proposed to set target values after discussion on UL evaluation configurations.</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624158905"/>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4</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5th percentile </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(DL/UL): 0.3/0.21</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0.225/0.15</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0.12/0.045</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(DL/UL): 0.9/TBD</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 Urban-IC (DL/UL):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0.675/TBD</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(DL/UL): TBD/TBD</a:t>
                      </a: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 [3x]</a:t>
                      </a:r>
                    </a:p>
                    <a:p>
                      <a:pPr marL="171450" indent="-171450" algn="l" fontAlgn="ctr">
                        <a:buFont typeface="Wingdings" panose="05000000000000000000" pitchFamily="2" charset="2"/>
                        <a:buChar char="§"/>
                      </a:pP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3x]</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rowSpan="2">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Larger number of </a:t>
                      </a: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antenna</a:t>
                      </a:r>
                      <a:r>
                        <a:rPr lang="en-US"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elements than those used for IMT-2020</a:t>
                      </a:r>
                    </a:p>
                  </a:txBody>
                  <a:tcPr marL="9525" marR="9525" marT="9525" marB="0" anchor="ctr"/>
                </a:tc>
                <a:extLst>
                  <a:ext uri="{0D108BD9-81ED-4DB2-BD59-A6C34878D82A}">
                    <a16:rowId xmlns:a16="http://schemas.microsoft.com/office/drawing/2014/main" val="2501287140"/>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5</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Average spectral efficiency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(bit/s/Hz/</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TRxP</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9/6.75</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7.8/5.4</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(DL/UL)</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3.3/1.6</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(DL/UL): 27/TBD</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 Urban-IC (DL/UL): 23.4/TBD</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(DL/UL): TBD/TBD</a:t>
                      </a: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DL:</a:t>
                      </a:r>
                      <a:r>
                        <a:rPr lang="ko-KR" alt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[3x]</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UL: [3x]</a:t>
                      </a:r>
                    </a:p>
                  </a:txBody>
                  <a:tcPr marL="9525" marR="9525" marT="9525" marB="0" anchor="ctr"/>
                </a:tc>
                <a:tc vMerge="1">
                  <a:txBody>
                    <a:bodyPr/>
                    <a:lstStyle/>
                    <a:p>
                      <a:pPr latinLnBrk="1"/>
                      <a:endParaRPr lang="ko-KR" altLang="en-US"/>
                    </a:p>
                  </a:txBody>
                  <a:tcPr/>
                </a:tc>
                <a:extLst>
                  <a:ext uri="{0D108BD9-81ED-4DB2-BD59-A6C34878D82A}">
                    <a16:rowId xmlns:a16="http://schemas.microsoft.com/office/drawing/2014/main" val="2809966859"/>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6</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Area traffic capacity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(Mbit/s/m</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2</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 in Indoor Hotspot-</a:t>
                      </a:r>
                      <a:r>
                        <a:rPr lang="en-US" altLang="ko-KR"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 in Indoor Hotspot-IC</a:t>
                      </a: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[4x]</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nhanced average spectral efficiency and</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 </a:t>
                      </a: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wider bandwidth</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4172399204"/>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7</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User plane latency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4</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URLLC: 1</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IC: 4</a:t>
                      </a:r>
                    </a:p>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HRLLC: 1</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algn="ctr" fontAlgn="ctr"/>
                      <a:r>
                        <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3228524968"/>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8</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Control plane latency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20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20</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endPar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Could be reduced to 10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ms</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with 2-step RACH (Rel-16) or potential enhancements such as RACH-less approach for IMT-2030</a:t>
                      </a:r>
                    </a:p>
                  </a:txBody>
                  <a:tcPr marL="9525" marR="9525" marT="9525" marB="0" anchor="ctr"/>
                </a:tc>
                <a:extLst>
                  <a:ext uri="{0D108BD9-81ED-4DB2-BD59-A6C34878D82A}">
                    <a16:rowId xmlns:a16="http://schemas.microsoft.com/office/drawing/2014/main" val="2731412681"/>
                  </a:ext>
                </a:extLst>
              </a:tr>
              <a:tr h="314325">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9</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Connection density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(devices/km</a:t>
                      </a:r>
                      <a:r>
                        <a:rPr lang="en-US"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2</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6</a:t>
                      </a:r>
                      <a:endParaRPr lang="ko-KR" altLang="en-US" sz="1000" b="0" i="0" u="none" strike="noStrike" dirty="0">
                        <a:solidFill>
                          <a:srgbClr val="000000"/>
                        </a:solidFill>
                        <a:effectLst/>
                        <a:latin typeface="Calibri" panose="020F0502020204030204" pitchFamily="34" charset="0"/>
                        <a:ea typeface="맑은 고딕" panose="020B0503020000020004" pitchFamily="50" charset="-127"/>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6</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endPar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3313440433"/>
                  </a:ext>
                </a:extLst>
              </a:tr>
              <a:tr h="314325">
                <a:tc>
                  <a:txBody>
                    <a:bodyPr/>
                    <a:lstStyle/>
                    <a:p>
                      <a:pPr algn="ctr" fontAlgn="ctr"/>
                      <a:r>
                        <a:rPr lang="en-US" altLang="ko-KR" sz="1000" u="none" strike="noStrike">
                          <a:effectLst/>
                          <a:latin typeface="Calibri" panose="020F0502020204030204" pitchFamily="34" charset="0"/>
                          <a:ea typeface="Calibri" panose="020F0502020204030204" pitchFamily="34" charset="0"/>
                          <a:cs typeface="Calibri" panose="020F0502020204030204" pitchFamily="34" charset="0"/>
                        </a:rPr>
                        <a:t>10</a:t>
                      </a:r>
                      <a:endParaRPr lang="en-US" altLang="ko-KR" sz="1000" b="1" i="0" u="none" strike="noStrike">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Reliability</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-5</a:t>
                      </a:r>
                      <a:endParaRPr lang="ko-KR" altLang="en-US" sz="1000" b="0" i="0" u="none" strike="noStrike" dirty="0">
                        <a:solidFill>
                          <a:srgbClr val="000000"/>
                        </a:solidFill>
                        <a:effectLst/>
                        <a:latin typeface="Calibri" panose="020F0502020204030204" pitchFamily="34" charset="0"/>
                        <a:ea typeface="맑은 고딕" panose="020B0503020000020004" pitchFamily="50" charset="-127"/>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1-10</a:t>
                      </a:r>
                      <a:r>
                        <a:rPr lang="en-US" altLang="ko-KR" sz="1000" u="none" strike="noStrike" baseline="30000" dirty="0">
                          <a:effectLst/>
                          <a:latin typeface="Calibri" panose="020F0502020204030204" pitchFamily="34" charset="0"/>
                          <a:ea typeface="Calibri" panose="020F0502020204030204" pitchFamily="34" charset="0"/>
                          <a:cs typeface="Calibri" panose="020F0502020204030204" pitchFamily="34" charset="0"/>
                        </a:rPr>
                        <a:t>-5</a:t>
                      </a:r>
                      <a:endParaRPr lang="en-US"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IMT-2020 target has not been a bottleneck for commercial deployments.</a:t>
                      </a:r>
                    </a:p>
                  </a:txBody>
                  <a:tcPr marL="9525" marR="9525" marT="9525" marB="0" anchor="ctr"/>
                </a:tc>
                <a:extLst>
                  <a:ext uri="{0D108BD9-81ED-4DB2-BD59-A6C34878D82A}">
                    <a16:rowId xmlns:a16="http://schemas.microsoft.com/office/drawing/2014/main" val="1847581308"/>
                  </a:ext>
                </a:extLst>
              </a:tr>
              <a:tr h="422819">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11</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Mobility</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(bit/s/</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Hz@km</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/h)</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Indoor Hotspot-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1.5@10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Dense Urban-</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1.12@30</a:t>
                      </a:r>
                    </a:p>
                    <a:p>
                      <a:pPr marL="171450" indent="-171450" algn="l" fontAlgn="ctr">
                        <a:buFont typeface="Wingdings" panose="05000000000000000000" pitchFamily="2" charset="2"/>
                        <a:buChar char="§"/>
                      </a:pP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Rural-</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eMBB</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 0.8@120, </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hlinkClick r:id="rId2"/>
                        </a:rPr>
                        <a:t>0.45@500</a:t>
                      </a:r>
                      <a:endParaRPr lang="en-US"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Hotspot-IC: 2.25@10</a:t>
                      </a:r>
                    </a:p>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Dense</a:t>
                      </a: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Urban-IC: 1.68@30</a:t>
                      </a:r>
                    </a:p>
                    <a:p>
                      <a:pPr marL="171450" indent="-171450" algn="l" fontAlgn="ctr">
                        <a:buFont typeface="Wingdings" panose="05000000000000000000" pitchFamily="2" charset="2"/>
                        <a:buChar char="§"/>
                      </a:pP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 [0.8-1.2]@120, [0.45-0.675]@500</a:t>
                      </a:r>
                      <a:endPar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Rural-IC:</a:t>
                      </a:r>
                      <a:r>
                        <a:rPr lang="en-US" altLang="ko-KR" sz="1000" u="none" strike="noStrike"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[1.5x]@120, [1.5x]@500</a:t>
                      </a:r>
                    </a:p>
                  </a:txBody>
                  <a:tcPr marL="9525" marR="9525" marT="9525" marB="0" anchor="ctr"/>
                </a:tc>
                <a:tc>
                  <a:txBody>
                    <a:bodyPr/>
                    <a:lstStyle/>
                    <a:p>
                      <a:pPr marL="0" marR="0" lvl="0" indent="0" algn="l" defTabSz="914400" rtl="0" eaLnBrk="1" fontAlgn="ctr" latinLnBrk="0" hangingPunct="1">
                        <a:lnSpc>
                          <a:spcPct val="100000"/>
                        </a:lnSpc>
                        <a:spcBef>
                          <a:spcPts val="0"/>
                        </a:spcBef>
                        <a:spcAft>
                          <a:spcPts val="0"/>
                        </a:spcAft>
                        <a:buClrTx/>
                        <a:buSzTx/>
                        <a:buFont typeface="Wingdings" panose="05000000000000000000" pitchFamily="2" charset="2"/>
                        <a:buNone/>
                        <a:tabLst/>
                        <a:defRPr/>
                      </a:pPr>
                      <a:endParaRPr lang="en-US" sz="1000" u="none" strike="sngStrike" kern="1200" dirty="0">
                        <a:solidFill>
                          <a:schemeClr val="tx1"/>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530058916"/>
                  </a:ext>
                </a:extLst>
              </a:tr>
              <a:tr h="28366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12</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Mobility interruption time</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r>
                        <a:rPr lang="en-US" sz="1000" u="none" strike="noStrike" dirty="0" err="1">
                          <a:effectLst/>
                          <a:latin typeface="Calibri" panose="020F0502020204030204" pitchFamily="34" charset="0"/>
                          <a:ea typeface="Calibri" panose="020F0502020204030204" pitchFamily="34" charset="0"/>
                          <a:cs typeface="Calibri" panose="020F0502020204030204" pitchFamily="34" charset="0"/>
                        </a:rPr>
                        <a:t>ms</a:t>
                      </a: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a:t>
                      </a:r>
                    </a:p>
                  </a:txBody>
                  <a:tcPr marL="9525" marR="9525" marT="9525" marB="0" anchor="ctr"/>
                </a:tc>
                <a:tc>
                  <a:txBody>
                    <a:bodyPr/>
                    <a:lstStyle/>
                    <a:p>
                      <a:pPr marL="171450" indent="-171450" algn="l" fontAlgn="ctr">
                        <a:buFont typeface="Wingdings" panose="05000000000000000000" pitchFamily="2" charset="2"/>
                        <a:buChar char="§"/>
                      </a:pP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53509550"/>
                  </a:ext>
                </a:extLst>
              </a:tr>
              <a:tr h="283662">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13</a:t>
                      </a:r>
                      <a:endParaRPr lang="en-US" altLang="ko-KR"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Bandwidth</a:t>
                      </a:r>
                      <a:b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br>
                      <a:r>
                        <a:rPr lang="en-US" sz="1000" u="none" strike="noStrike" dirty="0">
                          <a:effectLst/>
                          <a:latin typeface="Calibri" panose="020F0502020204030204" pitchFamily="34" charset="0"/>
                          <a:ea typeface="Calibri" panose="020F0502020204030204" pitchFamily="34" charset="0"/>
                          <a:cs typeface="Calibri" panose="020F0502020204030204" pitchFamily="34" charset="0"/>
                        </a:rPr>
                        <a:t>(MHz)</a:t>
                      </a:r>
                      <a:endParaRPr lang="en-US" sz="1000" b="1" i="0" u="none" strike="noStrike" dirty="0">
                        <a:solidFill>
                          <a:srgbClr val="FA7D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effectLst/>
                          <a:latin typeface="Calibri" panose="020F0502020204030204" pitchFamily="34" charset="0"/>
                          <a:ea typeface="Calibri" panose="020F0502020204030204" pitchFamily="34" charset="0"/>
                          <a:cs typeface="Calibri" panose="020F0502020204030204" pitchFamily="34" charset="0"/>
                        </a:rPr>
                        <a:t>100</a:t>
                      </a:r>
                      <a:endParaRPr lang="en-US" altLang="ko-KR" sz="10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algn="ctr" fontAlgn="ctr"/>
                      <a:r>
                        <a:rPr lang="en-US" altLang="ko-KR" sz="100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400</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indent="-171450" algn="l" fontAlgn="ctr">
                        <a:buFont typeface="Wingdings" panose="05000000000000000000" pitchFamily="2" charset="2"/>
                        <a:buChar char="§"/>
                      </a:pP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781472743"/>
                  </a:ext>
                </a:extLst>
              </a:tr>
            </a:tbl>
          </a:graphicData>
        </a:graphic>
      </p:graphicFrame>
    </p:spTree>
    <p:extLst>
      <p:ext uri="{BB962C8B-B14F-4D97-AF65-F5344CB8AC3E}">
        <p14:creationId xmlns:p14="http://schemas.microsoft.com/office/powerpoint/2010/main" val="2911180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Samsung Views on Other TPRs</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7" name="표 6"/>
          <p:cNvGraphicFramePr>
            <a:graphicFrameLocks noGrp="1"/>
          </p:cNvGraphicFramePr>
          <p:nvPr>
            <p:extLst>
              <p:ext uri="{D42A27DB-BD31-4B8C-83A1-F6EECF244321}">
                <p14:modId xmlns:p14="http://schemas.microsoft.com/office/powerpoint/2010/main" val="4226856018"/>
              </p:ext>
            </p:extLst>
          </p:nvPr>
        </p:nvGraphicFramePr>
        <p:xfrm>
          <a:off x="449876" y="1178299"/>
          <a:ext cx="11603568" cy="5397846"/>
        </p:xfrm>
        <a:graphic>
          <a:graphicData uri="http://schemas.openxmlformats.org/drawingml/2006/table">
            <a:tbl>
              <a:tblPr>
                <a:tableStyleId>{616DA210-FB5B-4158-B5E0-FEB733F419BA}</a:tableStyleId>
              </a:tblPr>
              <a:tblGrid>
                <a:gridCol w="271688">
                  <a:extLst>
                    <a:ext uri="{9D8B030D-6E8A-4147-A177-3AD203B41FA5}">
                      <a16:colId xmlns:a16="http://schemas.microsoft.com/office/drawing/2014/main" val="1781516431"/>
                    </a:ext>
                  </a:extLst>
                </a:gridCol>
                <a:gridCol w="1322656">
                  <a:extLst>
                    <a:ext uri="{9D8B030D-6E8A-4147-A177-3AD203B41FA5}">
                      <a16:colId xmlns:a16="http://schemas.microsoft.com/office/drawing/2014/main" val="3547666487"/>
                    </a:ext>
                  </a:extLst>
                </a:gridCol>
                <a:gridCol w="817631">
                  <a:extLst>
                    <a:ext uri="{9D8B030D-6E8A-4147-A177-3AD203B41FA5}">
                      <a16:colId xmlns:a16="http://schemas.microsoft.com/office/drawing/2014/main" val="941450640"/>
                    </a:ext>
                  </a:extLst>
                </a:gridCol>
                <a:gridCol w="1822779">
                  <a:extLst>
                    <a:ext uri="{9D8B030D-6E8A-4147-A177-3AD203B41FA5}">
                      <a16:colId xmlns:a16="http://schemas.microsoft.com/office/drawing/2014/main" val="2736114506"/>
                    </a:ext>
                  </a:extLst>
                </a:gridCol>
                <a:gridCol w="3440113">
                  <a:extLst>
                    <a:ext uri="{9D8B030D-6E8A-4147-A177-3AD203B41FA5}">
                      <a16:colId xmlns:a16="http://schemas.microsoft.com/office/drawing/2014/main" val="4055179506"/>
                    </a:ext>
                  </a:extLst>
                </a:gridCol>
                <a:gridCol w="3928701">
                  <a:extLst>
                    <a:ext uri="{9D8B030D-6E8A-4147-A177-3AD203B41FA5}">
                      <a16:colId xmlns:a16="http://schemas.microsoft.com/office/drawing/2014/main" val="2847161045"/>
                    </a:ext>
                  </a:extLst>
                </a:gridCol>
              </a:tblGrid>
              <a:tr h="535162">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TPRs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IMT-2020 Target</a:t>
                      </a:r>
                    </a:p>
                    <a:p>
                      <a:pPr algn="ctr" fontAlgn="ctr"/>
                      <a:r>
                        <a:rPr lang="en-US" sz="12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(Reference)</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RAN#108</a:t>
                      </a:r>
                      <a:r>
                        <a:rPr lang="en-US" sz="1200" b="1" i="0" u="none" strike="noStrike" baseline="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status</a:t>
                      </a:r>
                      <a:endPar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Samsung </a:t>
                      </a:r>
                    </a:p>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Proposal</a:t>
                      </a:r>
                    </a:p>
                  </a:txBody>
                  <a:tcPr marL="6148" marR="6148" marT="6148"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1"/>
                    </a:solidFill>
                  </a:tcPr>
                </a:tc>
                <a:tc>
                  <a:txBody>
                    <a:bodyPr/>
                    <a:lstStyle/>
                    <a:p>
                      <a:pPr algn="ctr" fontAlgn="ctr"/>
                      <a:r>
                        <a:rPr lang="en-US" sz="1200" b="1" i="0"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Notes</a:t>
                      </a:r>
                    </a:p>
                  </a:txBody>
                  <a:tcPr marL="6148" marR="6148" marT="6148" marB="0" anchor="ctr">
                    <a:lnL w="12700" cap="flat" cmpd="sng" algn="ctr">
                      <a:solidFill>
                        <a:schemeClr val="bg1"/>
                      </a:solidFill>
                      <a:prstDash val="solid"/>
                      <a:round/>
                      <a:headEnd type="none" w="med" len="med"/>
                      <a:tailEnd type="none" w="med" len="med"/>
                    </a:lnL>
                    <a:solidFill>
                      <a:schemeClr val="tx1"/>
                    </a:solidFill>
                  </a:tcPr>
                </a:tc>
                <a:extLst>
                  <a:ext uri="{0D108BD9-81ED-4DB2-BD59-A6C34878D82A}">
                    <a16:rowId xmlns:a16="http://schemas.microsoft.com/office/drawing/2014/main" val="911756466"/>
                  </a:ext>
                </a:extLst>
              </a:tr>
              <a:tr h="597223">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14</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Energy efficiency</a:t>
                      </a:r>
                      <a:b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Sleep ratio and sleep duration</a:t>
                      </a:r>
                    </a:p>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(Inspection)</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TPR </a:t>
                      </a:r>
                    </a:p>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(Exact definition TBD)</a:t>
                      </a:r>
                      <a:endParaRPr lang="pl-PL"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Relative network energy saving gain: [TBD] %</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Relative device energy saving gain</a:t>
                      </a: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 %</a:t>
                      </a:r>
                      <a:endParaRPr lang="pl-PL"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Metric: Relative energy saving gain (in %) for unloaded case.</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Evaluation: Analytical evaluation for the unloaded case only</a:t>
                      </a:r>
                      <a:r>
                        <a:rPr lang="ko-KR" altLang="en-US" sz="1000" u="none" strike="noStrike" kern="1200" dirty="0">
                          <a:solidFill>
                            <a:schemeClr val="tx1"/>
                          </a:solidFill>
                          <a:effectLst/>
                          <a:latin typeface="Calibri" panose="020F0502020204030204" pitchFamily="34" charset="0"/>
                          <a:ea typeface="SamsungOneKorean 400" panose="020B0503030303020204" pitchFamily="50" charset="-127"/>
                          <a:cs typeface="Calibri" panose="020F0502020204030204" pitchFamily="34" charset="0"/>
                        </a:rPr>
                        <a:t>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is preferred. </a:t>
                      </a:r>
                    </a:p>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Power model: Proponents should report the power model used for the evaluation.</a:t>
                      </a:r>
                    </a:p>
                  </a:txBody>
                  <a:tcPr marL="9525" marR="9525" marT="9525" marB="0" anchor="ctr"/>
                </a:tc>
                <a:extLst>
                  <a:ext uri="{0D108BD9-81ED-4DB2-BD59-A6C34878D82A}">
                    <a16:rowId xmlns:a16="http://schemas.microsoft.com/office/drawing/2014/main" val="3219736631"/>
                  </a:ext>
                </a:extLst>
              </a:tr>
              <a:tr h="450214">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Positioning</a:t>
                      </a:r>
                      <a:b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b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(m)</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Quantitative TPR </a:t>
                      </a:r>
                    </a:p>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accuracy TBD)</a:t>
                      </a: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Indoor Factory-ISAC (H/V): [0.5-1]/[1-3] </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for 90% of UEs</a:t>
                      </a:r>
                    </a:p>
                    <a:p>
                      <a:pPr marL="171450" indent="-171450" algn="l" fontAlgn="ctr">
                        <a:buFont typeface="Wingdings" panose="05000000000000000000" pitchFamily="2" charset="2"/>
                        <a:buChar cha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Urban Macro-ISAC (H/V): [3]/[3] for 90% of UEs</a:t>
                      </a:r>
                    </a:p>
                  </a:txBody>
                  <a:tcPr marL="9525" marR="9525" marT="9525" marB="0" anchor="ctr"/>
                </a:tc>
                <a:tc>
                  <a:txBody>
                    <a:bodyPr/>
                    <a:lstStyle/>
                    <a:p>
                      <a:pPr marL="171450" marR="0" indent="-171450" algn="l" defTabSz="91440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Target positioning accuracies may not necessarily be reached for all scenarios and deployments.</a:t>
                      </a:r>
                    </a:p>
                    <a:p>
                      <a:pPr marL="171450" marR="0" indent="-171450" algn="l" defTabSz="91440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Necessity of vertical accuracy needs further discussion.</a:t>
                      </a:r>
                    </a:p>
                  </a:txBody>
                  <a:tcPr marL="9525" marR="9525" marT="9525" marB="0" anchor="ctr"/>
                </a:tc>
                <a:extLst>
                  <a:ext uri="{0D108BD9-81ED-4DB2-BD59-A6C34878D82A}">
                    <a16:rowId xmlns:a16="http://schemas.microsoft.com/office/drawing/2014/main" val="2508017443"/>
                  </a:ext>
                </a:extLst>
              </a:tr>
              <a:tr h="1038249">
                <a:tc>
                  <a:txBody>
                    <a:bodyPr/>
                    <a:lstStyle/>
                    <a:p>
                      <a:pPr algn="ctr" fontAlgn="ctr"/>
                      <a:r>
                        <a:rPr lang="en-US" altLang="ko-KR" sz="1000" u="none" strike="noStrike"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16</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Sensing-related capabilities</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TPR</a:t>
                      </a:r>
                    </a:p>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(Exact definition TBD)</a:t>
                      </a:r>
                    </a:p>
                  </a:txBody>
                  <a:tcPr marL="9525" marR="9525" marT="9525" marB="0" anchor="ctr"/>
                </a:tc>
                <a:tc>
                  <a:txBody>
                    <a:bodyPr/>
                    <a:lstStyle/>
                    <a:p>
                      <a:pPr marL="171450" marR="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Detection/False alarm probabilities [%]: [95/5]</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Localization accuracy [m]: [1-5] @[95%] confidence level</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Velocity accuracy [m/s]: [1-5] @[95%] confidence level</a:t>
                      </a:r>
                    </a:p>
                    <a:p>
                      <a:pPr marL="171450" marR="0" lvl="0" indent="-171450" algn="l" defTabSz="91440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Resolution: TBD</a:t>
                      </a: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ITU-R WP 5D agreed to define target values for detectability/false alarm probability, localization accuracy, velocity accuracy, keeping resolution TBD.</a:t>
                      </a: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should be noted that the target sensing-related requirements may not necessarily be reached for all scenarios and deployments, depending on assumptions for sensing resources (e.g., bandwidth, power, number of antennas, and overhead, etc.)</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3624158905"/>
                  </a:ext>
                </a:extLst>
              </a:tr>
              <a:tr h="303205">
                <a:tc>
                  <a:txBody>
                    <a:bodyPr/>
                    <a:lstStyle/>
                    <a:p>
                      <a:pPr algn="ctr" fontAlgn="ctr"/>
                      <a:r>
                        <a:rPr lang="en-US" altLang="ko-KR" sz="1000" u="none" strike="noStrike"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17</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AI-related capabilities</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Qualitative TPR</a:t>
                      </a:r>
                    </a:p>
                    <a:p>
                      <a:pPr marL="0" marR="0" indent="0" algn="ctr" defTabSz="914400" eaLnBrk="1" fontAlgn="ctr" latinLnBrk="0" hangingPunct="1">
                        <a:lnSpc>
                          <a:spcPct val="100000"/>
                        </a:lnSpc>
                        <a:spcBef>
                          <a:spcPts val="0"/>
                        </a:spcBef>
                        <a:spcAft>
                          <a:spcPts val="0"/>
                        </a:spcAft>
                        <a:buClrTx/>
                        <a:buSzTx/>
                        <a:buFontTx/>
                        <a:buNone/>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(Inspection)</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tc>
                <a:extLst>
                  <a:ext uri="{0D108BD9-81ED-4DB2-BD59-A6C34878D82A}">
                    <a16:rowId xmlns:a16="http://schemas.microsoft.com/office/drawing/2014/main" val="2501287140"/>
                  </a:ext>
                </a:extLst>
              </a:tr>
              <a:tr h="649223">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18</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Composite requirement</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KPI related to data rate, latency, reliability, capacity. </a:t>
                      </a:r>
                    </a:p>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Name may change.</a:t>
                      </a:r>
                    </a:p>
                  </a:txBody>
                  <a:tcPr marL="9525" marR="9525" marT="9525" marB="0" anchor="ctr"/>
                </a:tc>
                <a:tc>
                  <a:txBody>
                    <a:bodyPr/>
                    <a:lstStyle/>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Data rate (DL/UL): [30/10] Mbps</a:t>
                      </a: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Latency (DL/UL): [10/30]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ms</a:t>
                      </a:r>
                      <a:endPar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Reliability (DL/UL): [99/99] %</a:t>
                      </a:r>
                    </a:p>
                    <a:p>
                      <a:pPr marL="171450" indent="-171450" algn="l" fontAlgn="ctr">
                        <a:buFont typeface="Wingdings" panose="05000000000000000000" pitchFamily="2" charset="2"/>
                        <a:buChar cha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Number of users per </a:t>
                      </a:r>
                      <a:r>
                        <a:rPr lang="en-US" altLang="ko-KR" sz="1000" u="none" strike="noStrike" kern="12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TRxP</a:t>
                      </a: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[10] users w/ 90% satisfaction ratio</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Quantitative TPR for immersive communication (Dense Urban-IC)</a:t>
                      </a:r>
                    </a:p>
                  </a:txBody>
                  <a:tcPr marL="9525" marR="9525" marT="9525" marB="0" anchor="ctr"/>
                </a:tc>
                <a:extLst>
                  <a:ext uri="{0D108BD9-81ED-4DB2-BD59-A6C34878D82A}">
                    <a16:rowId xmlns:a16="http://schemas.microsoft.com/office/drawing/2014/main" val="2809966859"/>
                  </a:ext>
                </a:extLst>
              </a:tr>
              <a:tr h="392740">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19</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Resilience</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u="none" strike="noStrike" kern="120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N/A</a:t>
                      </a:r>
                    </a:p>
                  </a:txBody>
                  <a:tcPr marL="6148" marR="6148" marT="6148"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Qualitative TPR</a:t>
                      </a:r>
                    </a:p>
                  </a:txBody>
                  <a:tcPr marL="9525" marR="9525" marT="9525" marB="0" anchor="ctr"/>
                </a:tc>
                <a:tc>
                  <a:txBody>
                    <a:bodyPr/>
                    <a:lstStyle/>
                    <a:p>
                      <a:pPr marL="171450" marR="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ITU-R WP5D expected to agree to define a qualitative TPR. </a:t>
                      </a:r>
                    </a:p>
                  </a:txBody>
                  <a:tcPr marL="9525" marR="9525" marT="9525" marB="0" anchor="ctr"/>
                </a:tc>
                <a:extLst>
                  <a:ext uri="{0D108BD9-81ED-4DB2-BD59-A6C34878D82A}">
                    <a16:rowId xmlns:a16="http://schemas.microsoft.com/office/drawing/2014/main" val="3549817465"/>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20</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Coverage</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TBD</a:t>
                      </a:r>
                    </a:p>
                  </a:txBody>
                  <a:tcPr marL="9525" marR="9525" marT="9525"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It is preferred to use the link budget template similar to IMT-2020 submission.</a:t>
                      </a:r>
                    </a:p>
                  </a:txBody>
                  <a:tcPr marL="9525" marR="9525" marT="9525" marB="0" anchor="ctr"/>
                </a:tc>
                <a:extLst>
                  <a:ext uri="{0D108BD9-81ED-4DB2-BD59-A6C34878D82A}">
                    <a16:rowId xmlns:a16="http://schemas.microsoft.com/office/drawing/2014/main" val="547325155"/>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21</a:t>
                      </a:r>
                    </a:p>
                  </a:txBody>
                  <a:tcPr marL="6252" marR="6252" marT="6252" marB="0" anchor="ctr"/>
                </a:tc>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Security</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Related aspects to be described in the submission template.</a:t>
                      </a:r>
                    </a:p>
                  </a:txBody>
                  <a:tcPr marL="9525" marR="9525" marT="9525" marB="0" anchor="ctr"/>
                </a:tc>
                <a:extLst>
                  <a:ext uri="{0D108BD9-81ED-4DB2-BD59-A6C34878D82A}">
                    <a16:rowId xmlns:a16="http://schemas.microsoft.com/office/drawing/2014/main" val="1899559519"/>
                  </a:ext>
                </a:extLst>
              </a:tr>
              <a:tr h="303205">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22</a:t>
                      </a:r>
                    </a:p>
                  </a:txBody>
                  <a:tcPr marL="6252" marR="6252" marT="6252"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Interoperability</a:t>
                      </a:r>
                      <a:endPar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Related aspects to be described in the submission template. </a:t>
                      </a:r>
                    </a:p>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Defining a TPR still TBD in ITU-R WP5D. </a:t>
                      </a:r>
                    </a:p>
                  </a:txBody>
                  <a:tcPr marL="9525" marR="9525" marT="9525" marB="0" anchor="ctr"/>
                </a:tc>
                <a:extLst>
                  <a:ext uri="{0D108BD9-81ED-4DB2-BD59-A6C34878D82A}">
                    <a16:rowId xmlns:a16="http://schemas.microsoft.com/office/drawing/2014/main" val="3812660942"/>
                  </a:ext>
                </a:extLst>
              </a:tr>
              <a:tr h="392740">
                <a:tc>
                  <a:txBody>
                    <a:bodyPr/>
                    <a:lstStyle/>
                    <a:p>
                      <a:pPr algn="ctr" fontAlgn="ct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23</a:t>
                      </a:r>
                    </a:p>
                  </a:txBody>
                  <a:tcPr marL="6252" marR="6252" marT="6252" marB="0" anchor="ctr"/>
                </a:tc>
                <a:tc>
                  <a:txBody>
                    <a:bodyPr/>
                    <a:lstStyle/>
                    <a:p>
                      <a:pPr algn="ctr" fontAlgn="ct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Sustainability</a:t>
                      </a:r>
                    </a:p>
                  </a:txBody>
                  <a:tcPr marL="6252" marR="6252" marT="6252"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N/A</a:t>
                      </a:r>
                      <a:endParaRPr kumimoji="0" lang="en-US" altLang="ko-KR" sz="10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6148" marR="6148" marT="6148" marB="0" anchor="ctr"/>
                </a:tc>
                <a:tc>
                  <a:txBody>
                    <a:bodyPr/>
                    <a:lstStyle/>
                    <a:p>
                      <a:pPr marL="0" marR="0" lvl="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 a TPR</a:t>
                      </a:r>
                    </a:p>
                  </a:txBody>
                  <a:tcPr marL="9525" marR="9525" marT="9525" marB="0" anchor="ctr"/>
                </a:tc>
                <a:tc>
                  <a:txBody>
                    <a:bodyPr/>
                    <a:lstStyle/>
                    <a:p>
                      <a:pPr marL="0" marR="0" indent="0" algn="ctr" defTabSz="914400" eaLnBrk="1" fontAlgn="ctr" latinLnBrk="0" hangingPunct="1">
                        <a:lnSpc>
                          <a:spcPct val="100000"/>
                        </a:lnSpc>
                        <a:spcBef>
                          <a:spcPts val="0"/>
                        </a:spcBef>
                        <a:spcAft>
                          <a:spcPts val="0"/>
                        </a:spcAft>
                        <a:buClrTx/>
                        <a:buSzTx/>
                        <a:buFontTx/>
                        <a:buNone/>
                        <a:tabLst/>
                        <a:defRPr/>
                      </a:pPr>
                      <a:r>
                        <a:rPr lang="en-US" altLang="ko-KR"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Fine with RAN agreement</a:t>
                      </a:r>
                    </a:p>
                  </a:txBody>
                  <a:tcPr marL="9525" marR="9525" marT="9525" marB="0" anchor="ctr"/>
                </a:tc>
                <a:tc>
                  <a:txBody>
                    <a:bodyPr/>
                    <a:lstStyle/>
                    <a:p>
                      <a:pPr marL="171450" marR="0" lvl="0" indent="-171450" algn="l" defTabSz="914400" rtl="0" eaLnBrk="1" fontAlgn="ctr" latinLnBrk="0" hangingPunct="1">
                        <a:lnSpc>
                          <a:spcPct val="100000"/>
                        </a:lnSpc>
                        <a:spcBef>
                          <a:spcPts val="0"/>
                        </a:spcBef>
                        <a:spcAft>
                          <a:spcPts val="0"/>
                        </a:spcAft>
                        <a:buClrTx/>
                        <a:buSzTx/>
                        <a:buFont typeface="Wingdings" panose="05000000000000000000" pitchFamily="2" charset="2"/>
                        <a:buChar char="§"/>
                        <a:tabLst/>
                        <a:defRPr/>
                      </a:pPr>
                      <a:r>
                        <a:rPr lang="en-US" sz="100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Covered by energy efficiency.</a:t>
                      </a:r>
                    </a:p>
                  </a:txBody>
                  <a:tcPr marL="9525" marR="9525" marT="9525" marB="0" anchor="ctr"/>
                </a:tc>
                <a:extLst>
                  <a:ext uri="{0D108BD9-81ED-4DB2-BD59-A6C34878D82A}">
                    <a16:rowId xmlns:a16="http://schemas.microsoft.com/office/drawing/2014/main" val="2686793510"/>
                  </a:ext>
                </a:extLst>
              </a:tr>
            </a:tbl>
          </a:graphicData>
        </a:graphic>
      </p:graphicFrame>
    </p:spTree>
    <p:extLst>
      <p:ext uri="{BB962C8B-B14F-4D97-AF65-F5344CB8AC3E}">
        <p14:creationId xmlns:p14="http://schemas.microsoft.com/office/powerpoint/2010/main" val="3535672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10860B-A466-6441-A197-1889C8032C50}"/>
              </a:ext>
            </a:extLst>
          </p:cNvPr>
          <p:cNvSpPr>
            <a:spLocks noGrp="1"/>
          </p:cNvSpPr>
          <p:nvPr>
            <p:ph type="body" idx="39"/>
          </p:nvPr>
        </p:nvSpPr>
        <p:spPr/>
        <p:txBody>
          <a:bodyPr/>
          <a:lstStyle/>
          <a:p>
            <a:r>
              <a:rPr lang="en-US" altLang="ja-JP" b="1" dirty="0">
                <a:latin typeface="Calibri" panose="020F0502020204030204" pitchFamily="34" charset="0"/>
                <a:ea typeface="Calibri" panose="020F0502020204030204" pitchFamily="34" charset="0"/>
                <a:cs typeface="Calibri" panose="020F0502020204030204" pitchFamily="34" charset="0"/>
              </a:rPr>
              <a:t>Views on Evaluation Configurations</a:t>
            </a:r>
          </a:p>
        </p:txBody>
      </p:sp>
      <p:sp>
        <p:nvSpPr>
          <p:cNvPr id="6"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 Placeholder 5">
            <a:extLst>
              <a:ext uri="{FF2B5EF4-FFF2-40B4-BE49-F238E27FC236}">
                <a16:creationId xmlns:a16="http://schemas.microsoft.com/office/drawing/2014/main" id="{0ED61CFD-BE35-49E0-918C-558A69B944B7}"/>
              </a:ext>
            </a:extLst>
          </p:cNvPr>
          <p:cNvSpPr txBox="1">
            <a:spLocks/>
          </p:cNvSpPr>
          <p:nvPr/>
        </p:nvSpPr>
        <p:spPr>
          <a:xfrm>
            <a:off x="400556" y="914400"/>
            <a:ext cx="11397632" cy="5268372"/>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endParaRPr lang="en-US" altLang="ja-JP" sz="2400" kern="0" dirty="0">
              <a:latin typeface="Calibri" panose="020F0502020204030204" pitchFamily="34" charset="0"/>
              <a:ea typeface="Calibri" panose="020F0502020204030204" pitchFamily="34" charset="0"/>
              <a:cs typeface="Calibri" panose="020F0502020204030204" pitchFamily="34" charset="0"/>
            </a:endParaRPr>
          </a:p>
        </p:txBody>
      </p:sp>
      <p:sp>
        <p:nvSpPr>
          <p:cNvPr id="7" name="Text Placeholder 5">
            <a:extLst>
              <a:ext uri="{FF2B5EF4-FFF2-40B4-BE49-F238E27FC236}">
                <a16:creationId xmlns:a16="http://schemas.microsoft.com/office/drawing/2014/main" id="{0ED61CFD-BE35-49E0-918C-558A69B944B7}"/>
              </a:ext>
            </a:extLst>
          </p:cNvPr>
          <p:cNvSpPr txBox="1">
            <a:spLocks/>
          </p:cNvSpPr>
          <p:nvPr/>
        </p:nvSpPr>
        <p:spPr>
          <a:xfrm>
            <a:off x="400556" y="1286177"/>
            <a:ext cx="11397632" cy="5530094"/>
          </a:xfrm>
          <a:prstGeom prst="rect">
            <a:avLst/>
          </a:prstGeom>
        </p:spPr>
        <p:txBody>
          <a:bodyPr/>
          <a:lstStyle>
            <a:lvl1pPr marL="0">
              <a:defRPr kumimoji="1" lang="ja-JP" altLang="en-US" sz="1800" baseline="0" dirty="0">
                <a:solidFill>
                  <a:schemeClr val="tx1"/>
                </a:solidFill>
                <a:latin typeface="SamsungOne 700" panose="020B0803030303020204" pitchFamily="34"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marL="349868" indent="-342900" defTabSz="914400">
              <a:spcBef>
                <a:spcPts val="300"/>
              </a:spcBef>
              <a:spcAft>
                <a:spcPts val="300"/>
              </a:spcAft>
              <a:buFont typeface="Wingdings" panose="05000000000000000000" pitchFamily="2" charset="2"/>
              <a:buChar char="§"/>
              <a:tabLst>
                <a:tab pos="1090613" algn="l"/>
              </a:tabLst>
            </a:pPr>
            <a:r>
              <a:rPr lang="en-US" altLang="ja-JP" sz="2000" kern="0" dirty="0">
                <a:latin typeface="Calibri" panose="020F0502020204030204" pitchFamily="34" charset="0"/>
                <a:ea typeface="Calibri" panose="020F0502020204030204" pitchFamily="34" charset="0"/>
                <a:cs typeface="Calibri" panose="020F0502020204030204" pitchFamily="34" charset="0"/>
              </a:rPr>
              <a:t>UE power class</a:t>
            </a:r>
          </a:p>
          <a:p>
            <a:pPr marL="627130" lvl="1" indent="-342900" defTabSz="914400">
              <a:spcBef>
                <a:spcPts val="300"/>
              </a:spcBef>
              <a:spcAft>
                <a:spcPts val="300"/>
              </a:spcAft>
              <a:buFont typeface="Wingdings" panose="05000000000000000000" pitchFamily="2" charset="2"/>
              <a:buChar char="§"/>
              <a:tabLst>
                <a:tab pos="1090613" algn="l"/>
              </a:tabLst>
            </a:pPr>
            <a:r>
              <a:rPr lang="en-US" altLang="ja-JP" sz="1600" kern="0" dirty="0">
                <a:latin typeface="Calibri" panose="020F0502020204030204" pitchFamily="34" charset="0"/>
                <a:ea typeface="Calibri" panose="020F0502020204030204" pitchFamily="34" charset="0"/>
                <a:cs typeface="Calibri" panose="020F0502020204030204" pitchFamily="34" charset="0"/>
              </a:rPr>
              <a:t>It is proposed to add 26 dBm for TDD</a:t>
            </a:r>
          </a:p>
          <a:p>
            <a:pPr marL="349868" indent="-342900" defTabSz="914400">
              <a:spcBef>
                <a:spcPts val="300"/>
              </a:spcBef>
              <a:spcAft>
                <a:spcPts val="300"/>
              </a:spcAft>
              <a:buFont typeface="Wingdings" panose="05000000000000000000" pitchFamily="2" charset="2"/>
              <a:buChar char="§"/>
              <a:tabLst>
                <a:tab pos="1090613" algn="l"/>
              </a:tabLst>
            </a:pPr>
            <a:r>
              <a:rPr lang="en-US" altLang="ja-JP" sz="2000" kern="0" dirty="0">
                <a:latin typeface="Calibri" panose="020F0502020204030204" pitchFamily="34" charset="0"/>
                <a:ea typeface="Calibri" panose="020F0502020204030204" pitchFamily="34" charset="0"/>
                <a:cs typeface="Calibri" panose="020F0502020204030204" pitchFamily="34" charset="0"/>
              </a:rPr>
              <a:t>Number of BS/UE antenna elements</a:t>
            </a:r>
          </a:p>
          <a:p>
            <a:pPr marL="349868" indent="-342900" defTabSz="914400">
              <a:spcBef>
                <a:spcPts val="300"/>
              </a:spcBef>
              <a:spcAft>
                <a:spcPts val="300"/>
              </a:spcAft>
              <a:buFont typeface="Wingdings" panose="05000000000000000000" pitchFamily="2" charset="2"/>
              <a:buChar char="§"/>
              <a:tabLst>
                <a:tab pos="1090613" algn="l"/>
              </a:tabLst>
            </a:pPr>
            <a:endParaRPr lang="en-US" altLang="ja-JP" sz="2000" kern="0" dirty="0">
              <a:latin typeface="Calibri" panose="020F0502020204030204" pitchFamily="34" charset="0"/>
              <a:ea typeface="Calibri" panose="020F0502020204030204" pitchFamily="34" charset="0"/>
              <a:cs typeface="Calibri" panose="020F0502020204030204" pitchFamily="34" charset="0"/>
            </a:endParaRPr>
          </a:p>
          <a:p>
            <a:pPr marL="349868" indent="-342900" defTabSz="914400">
              <a:spcBef>
                <a:spcPts val="300"/>
              </a:spcBef>
              <a:spcAft>
                <a:spcPts val="300"/>
              </a:spcAft>
              <a:buFont typeface="Wingdings" panose="05000000000000000000" pitchFamily="2" charset="2"/>
              <a:buChar char="§"/>
              <a:tabLst>
                <a:tab pos="1090613" algn="l"/>
              </a:tabLst>
            </a:pPr>
            <a:endParaRPr lang="en-US" altLang="ja-JP" sz="2800" kern="0" dirty="0">
              <a:latin typeface="Calibri" panose="020F0502020204030204" pitchFamily="34" charset="0"/>
              <a:ea typeface="Calibri" panose="020F0502020204030204" pitchFamily="34" charset="0"/>
              <a:cs typeface="Calibri" panose="020F0502020204030204" pitchFamily="34" charset="0"/>
            </a:endParaRPr>
          </a:p>
          <a:p>
            <a:pPr marL="349868" indent="-342900" defTabSz="914400">
              <a:spcBef>
                <a:spcPts val="300"/>
              </a:spcBef>
              <a:spcAft>
                <a:spcPts val="300"/>
              </a:spcAft>
              <a:buFont typeface="Wingdings" panose="05000000000000000000" pitchFamily="2" charset="2"/>
              <a:buChar char="§"/>
              <a:tabLst>
                <a:tab pos="1090613" algn="l"/>
              </a:tabLst>
            </a:pPr>
            <a:endParaRPr lang="en-US" altLang="ja-JP" sz="2800"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9" name="표 8"/>
          <p:cNvGraphicFramePr>
            <a:graphicFrameLocks noGrp="1"/>
          </p:cNvGraphicFramePr>
          <p:nvPr>
            <p:extLst>
              <p:ext uri="{D42A27DB-BD31-4B8C-83A1-F6EECF244321}">
                <p14:modId xmlns:p14="http://schemas.microsoft.com/office/powerpoint/2010/main" val="4069983019"/>
              </p:ext>
            </p:extLst>
          </p:nvPr>
        </p:nvGraphicFramePr>
        <p:xfrm>
          <a:off x="3742613" y="2603424"/>
          <a:ext cx="4706774" cy="1447800"/>
        </p:xfrm>
        <a:graphic>
          <a:graphicData uri="http://schemas.openxmlformats.org/drawingml/2006/table">
            <a:tbl>
              <a:tblPr>
                <a:tableStyleId>{616DA210-FB5B-4158-B5E0-FEB733F419BA}</a:tableStyleId>
              </a:tblPr>
              <a:tblGrid>
                <a:gridCol w="2060289">
                  <a:extLst>
                    <a:ext uri="{9D8B030D-6E8A-4147-A177-3AD203B41FA5}">
                      <a16:colId xmlns:a16="http://schemas.microsoft.com/office/drawing/2014/main" val="1781516431"/>
                    </a:ext>
                  </a:extLst>
                </a:gridCol>
                <a:gridCol w="2646485">
                  <a:extLst>
                    <a:ext uri="{9D8B030D-6E8A-4147-A177-3AD203B41FA5}">
                      <a16:colId xmlns:a16="http://schemas.microsoft.com/office/drawing/2014/main" val="3547666487"/>
                    </a:ext>
                  </a:extLst>
                </a:gridCol>
              </a:tblGrid>
              <a:tr h="136724">
                <a:tc>
                  <a:txBody>
                    <a:bodyPr/>
                    <a:lstStyle/>
                    <a:p>
                      <a:pPr algn="ctr" latinLnBrk="1"/>
                      <a:r>
                        <a:rPr lang="en-US" altLang="ko-KR" sz="11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Parameters</a:t>
                      </a:r>
                      <a:endParaRPr lang="ko-KR" altLang="en-US" sz="11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latinLnBrk="1"/>
                      <a:r>
                        <a:rPr lang="en-US" altLang="ko-KR" sz="11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Values</a:t>
                      </a:r>
                      <a:endParaRPr lang="ko-KR" altLang="en-US" sz="1100" b="1" u="none" strike="noStrike"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911756466"/>
                  </a:ext>
                </a:extLst>
              </a:tr>
              <a:tr h="402130">
                <a:tc>
                  <a:txBody>
                    <a:bodyPr/>
                    <a:lstStyle/>
                    <a:p>
                      <a:pPr algn="ctr" latinLnBrk="1"/>
                      <a:r>
                        <a:rPr lang="en-US" altLang="ko-KR" sz="1100" dirty="0">
                          <a:latin typeface="Calibri" panose="020F0502020204030204" pitchFamily="34" charset="0"/>
                          <a:cs typeface="Calibri" panose="020F0502020204030204" pitchFamily="34" charset="0"/>
                        </a:rPr>
                        <a:t>Number of BS antenna elements</a:t>
                      </a:r>
                      <a:endParaRPr lang="ko-KR" altLang="en-US" sz="11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latinLnBrk="1">
                        <a:buFont typeface="Wingdings" panose="05000000000000000000" pitchFamily="2" charset="2"/>
                        <a:buChar char="§"/>
                      </a:pPr>
                      <a:r>
                        <a:rPr lang="en-US" altLang="ko-KR" sz="1100" dirty="0">
                          <a:solidFill>
                            <a:schemeClr val="tx1"/>
                          </a:solidFill>
                          <a:latin typeface="Calibri" panose="020F0502020204030204" pitchFamily="34" charset="0"/>
                          <a:cs typeface="Calibri" panose="020F0502020204030204" pitchFamily="34" charset="0"/>
                        </a:rPr>
                        <a:t>700 MHz: Up to 64 </a:t>
                      </a:r>
                      <a:r>
                        <a:rPr lang="en-US" altLang="ko-KR" sz="1100" dirty="0" err="1">
                          <a:solidFill>
                            <a:schemeClr val="tx1"/>
                          </a:solidFill>
                          <a:latin typeface="Calibri" panose="020F0502020204030204" pitchFamily="34" charset="0"/>
                          <a:cs typeface="Calibri" panose="020F0502020204030204" pitchFamily="34" charset="0"/>
                        </a:rPr>
                        <a:t>Tx</a:t>
                      </a:r>
                      <a:r>
                        <a:rPr lang="en-US" altLang="ko-KR" sz="1100" dirty="0">
                          <a:solidFill>
                            <a:schemeClr val="tx1"/>
                          </a:solidFill>
                          <a:latin typeface="Calibri" panose="020F0502020204030204" pitchFamily="34" charset="0"/>
                          <a:cs typeface="Calibri" panose="020F0502020204030204" pitchFamily="34" charset="0"/>
                        </a:rPr>
                        <a:t>/Rx</a:t>
                      </a:r>
                    </a:p>
                    <a:p>
                      <a:pPr marL="171450" indent="-171450" algn="l" latinLnBrk="1">
                        <a:buFont typeface="Wingdings" panose="05000000000000000000" pitchFamily="2" charset="2"/>
                        <a:buChar char="§"/>
                      </a:pPr>
                      <a:r>
                        <a:rPr lang="en-US" altLang="ko-KR" sz="1100" dirty="0">
                          <a:solidFill>
                            <a:schemeClr val="tx1"/>
                          </a:solidFill>
                          <a:latin typeface="Calibri" panose="020F0502020204030204" pitchFamily="34" charset="0"/>
                          <a:cs typeface="Calibri" panose="020F0502020204030204" pitchFamily="34" charset="0"/>
                        </a:rPr>
                        <a:t>4 GHz:</a:t>
                      </a:r>
                      <a:r>
                        <a:rPr lang="en-US" altLang="ko-KR" sz="1100" baseline="0" dirty="0">
                          <a:solidFill>
                            <a:schemeClr val="tx1"/>
                          </a:solidFill>
                          <a:latin typeface="Calibri" panose="020F0502020204030204" pitchFamily="34" charset="0"/>
                          <a:cs typeface="Calibri" panose="020F0502020204030204" pitchFamily="34" charset="0"/>
                        </a:rPr>
                        <a:t> Up to 256 </a:t>
                      </a:r>
                      <a:r>
                        <a:rPr lang="en-US" altLang="ko-KR" sz="1100" baseline="0" dirty="0" err="1">
                          <a:solidFill>
                            <a:schemeClr val="tx1"/>
                          </a:solidFill>
                          <a:latin typeface="Calibri" panose="020F0502020204030204" pitchFamily="34" charset="0"/>
                          <a:cs typeface="Calibri" panose="020F0502020204030204" pitchFamily="34" charset="0"/>
                        </a:rPr>
                        <a:t>Tx</a:t>
                      </a:r>
                      <a:r>
                        <a:rPr lang="en-US" altLang="ko-KR" sz="1100" baseline="0" dirty="0">
                          <a:solidFill>
                            <a:schemeClr val="tx1"/>
                          </a:solidFill>
                          <a:latin typeface="Calibri" panose="020F0502020204030204" pitchFamily="34" charset="0"/>
                          <a:cs typeface="Calibri" panose="020F0502020204030204" pitchFamily="34" charset="0"/>
                        </a:rPr>
                        <a:t>/Rx</a:t>
                      </a:r>
                      <a:endParaRPr lang="en-US" altLang="ko-KR" sz="1100" dirty="0">
                        <a:solidFill>
                          <a:schemeClr val="tx1"/>
                        </a:solidFill>
                        <a:latin typeface="Calibri" panose="020F0502020204030204" pitchFamily="34" charset="0"/>
                        <a:cs typeface="Calibri" panose="020F0502020204030204" pitchFamily="34" charset="0"/>
                      </a:endParaRPr>
                    </a:p>
                    <a:p>
                      <a:pPr marL="171450" marR="0" indent="-171450" algn="l" defTabSz="91440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100" b="0" dirty="0">
                          <a:solidFill>
                            <a:schemeClr val="tx1"/>
                          </a:solidFill>
                          <a:latin typeface="Calibri" panose="020F0502020204030204" pitchFamily="34" charset="0"/>
                          <a:cs typeface="Calibri" panose="020F0502020204030204" pitchFamily="34" charset="0"/>
                        </a:rPr>
                        <a:t>7 GHz:</a:t>
                      </a:r>
                      <a:r>
                        <a:rPr lang="en-US" altLang="ko-KR" sz="1100" b="0" baseline="0" dirty="0">
                          <a:solidFill>
                            <a:schemeClr val="tx1"/>
                          </a:solidFill>
                          <a:latin typeface="Calibri" panose="020F0502020204030204" pitchFamily="34" charset="0"/>
                          <a:cs typeface="Calibri" panose="020F0502020204030204" pitchFamily="34" charset="0"/>
                        </a:rPr>
                        <a:t> Up to 1024 </a:t>
                      </a:r>
                      <a:r>
                        <a:rPr lang="en-US" altLang="ko-KR" sz="1100" b="0" baseline="0" dirty="0" err="1">
                          <a:solidFill>
                            <a:schemeClr val="tx1"/>
                          </a:solidFill>
                          <a:latin typeface="Calibri" panose="020F0502020204030204" pitchFamily="34" charset="0"/>
                          <a:cs typeface="Calibri" panose="020F0502020204030204" pitchFamily="34" charset="0"/>
                        </a:rPr>
                        <a:t>Tx</a:t>
                      </a:r>
                      <a:r>
                        <a:rPr lang="en-US" altLang="ko-KR" sz="1100" b="0" baseline="0" dirty="0">
                          <a:solidFill>
                            <a:schemeClr val="tx1"/>
                          </a:solidFill>
                          <a:latin typeface="Calibri" panose="020F0502020204030204" pitchFamily="34" charset="0"/>
                          <a:cs typeface="Calibri" panose="020F0502020204030204" pitchFamily="34" charset="0"/>
                        </a:rPr>
                        <a:t>/Rx</a:t>
                      </a:r>
                      <a:endParaRPr lang="en-US" altLang="ko-KR" sz="1100" b="0" dirty="0">
                        <a:solidFill>
                          <a:schemeClr val="tx1"/>
                        </a:solidFill>
                        <a:latin typeface="Calibri" panose="020F0502020204030204" pitchFamily="34" charset="0"/>
                        <a:cs typeface="Calibri" panose="020F0502020204030204" pitchFamily="34" charset="0"/>
                      </a:endParaRPr>
                    </a:p>
                    <a:p>
                      <a:pPr marL="171450" indent="-171450" algn="l" latinLnBrk="1">
                        <a:buFont typeface="Wingdings" panose="05000000000000000000" pitchFamily="2" charset="2"/>
                        <a:buChar char="§"/>
                      </a:pPr>
                      <a:r>
                        <a:rPr lang="en-US" altLang="ko-KR" sz="1100" dirty="0">
                          <a:solidFill>
                            <a:schemeClr val="tx1"/>
                          </a:solidFill>
                          <a:latin typeface="Calibri" panose="020F0502020204030204" pitchFamily="34" charset="0"/>
                          <a:cs typeface="Calibri" panose="020F0502020204030204" pitchFamily="34" charset="0"/>
                        </a:rPr>
                        <a:t>30 GHz: Up to 1536 </a:t>
                      </a:r>
                      <a:r>
                        <a:rPr lang="en-US" altLang="ko-KR" sz="1100" dirty="0" err="1">
                          <a:solidFill>
                            <a:schemeClr val="tx1"/>
                          </a:solidFill>
                          <a:latin typeface="Calibri" panose="020F0502020204030204" pitchFamily="34" charset="0"/>
                          <a:cs typeface="Calibri" panose="020F0502020204030204" pitchFamily="34" charset="0"/>
                        </a:rPr>
                        <a:t>Tx</a:t>
                      </a:r>
                      <a:r>
                        <a:rPr lang="en-US" altLang="ko-KR" sz="1100" dirty="0">
                          <a:solidFill>
                            <a:schemeClr val="tx1"/>
                          </a:solidFill>
                          <a:latin typeface="Calibri" panose="020F0502020204030204" pitchFamily="34" charset="0"/>
                          <a:cs typeface="Calibri" panose="020F0502020204030204" pitchFamily="34" charset="0"/>
                        </a:rPr>
                        <a:t>/Rx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9736631"/>
                  </a:ext>
                </a:extLst>
              </a:tr>
              <a:tr h="225193">
                <a:tc>
                  <a:txBody>
                    <a:bodyPr/>
                    <a:lstStyle/>
                    <a:p>
                      <a:pPr algn="ctr" latinLnBrk="1"/>
                      <a:r>
                        <a:rPr lang="en-US" altLang="ko-KR" sz="1100" dirty="0">
                          <a:latin typeface="Calibri" panose="020F0502020204030204" pitchFamily="34" charset="0"/>
                          <a:cs typeface="Calibri" panose="020F0502020204030204" pitchFamily="34" charset="0"/>
                        </a:rPr>
                        <a:t>Number of UE antenna elements</a:t>
                      </a:r>
                      <a:endParaRPr lang="ko-KR" altLang="en-US" sz="1100" dirty="0">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lgn="l" latinLnBrk="1">
                        <a:buFont typeface="Wingdings" panose="05000000000000000000" pitchFamily="2" charset="2"/>
                        <a:buChar char="§"/>
                      </a:pPr>
                      <a:r>
                        <a:rPr lang="en-US" altLang="ko-KR" sz="1100" dirty="0">
                          <a:solidFill>
                            <a:schemeClr val="tx1"/>
                          </a:solidFill>
                          <a:latin typeface="Calibri" panose="020F0502020204030204" pitchFamily="34" charset="0"/>
                          <a:cs typeface="Calibri" panose="020F0502020204030204" pitchFamily="34" charset="0"/>
                        </a:rPr>
                        <a:t>700 MHz / 4 GHz / </a:t>
                      </a:r>
                      <a:r>
                        <a:rPr lang="en-US" altLang="ko-KR" sz="1100" b="0" dirty="0">
                          <a:solidFill>
                            <a:schemeClr val="tx1"/>
                          </a:solidFill>
                          <a:latin typeface="Calibri" panose="020F0502020204030204" pitchFamily="34" charset="0"/>
                          <a:cs typeface="Calibri" panose="020F0502020204030204" pitchFamily="34" charset="0"/>
                        </a:rPr>
                        <a:t>7 GHz</a:t>
                      </a:r>
                      <a:r>
                        <a:rPr lang="en-US" altLang="ko-KR" sz="1100" dirty="0">
                          <a:solidFill>
                            <a:schemeClr val="tx1"/>
                          </a:solidFill>
                          <a:latin typeface="Calibri" panose="020F0502020204030204" pitchFamily="34" charset="0"/>
                          <a:cs typeface="Calibri" panose="020F0502020204030204" pitchFamily="34" charset="0"/>
                        </a:rPr>
                        <a:t>: Up to 8 Tx/Rx</a:t>
                      </a:r>
                    </a:p>
                    <a:p>
                      <a:pPr marL="171450" indent="-171450" algn="l" latinLnBrk="1">
                        <a:buFont typeface="Wingdings" panose="05000000000000000000" pitchFamily="2" charset="2"/>
                        <a:buChar char="§"/>
                      </a:pPr>
                      <a:r>
                        <a:rPr lang="en-US" altLang="ko-KR" sz="1100" dirty="0">
                          <a:solidFill>
                            <a:schemeClr val="tx1"/>
                          </a:solidFill>
                          <a:latin typeface="Calibri" panose="020F0502020204030204" pitchFamily="34" charset="0"/>
                          <a:cs typeface="Calibri" panose="020F0502020204030204" pitchFamily="34" charset="0"/>
                        </a:rPr>
                        <a:t>30 GHz: Up to 128 Tx/Rx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8017443"/>
                  </a:ext>
                </a:extLst>
              </a:tr>
            </a:tbl>
          </a:graphicData>
        </a:graphic>
      </p:graphicFrame>
    </p:spTree>
    <p:extLst>
      <p:ext uri="{BB962C8B-B14F-4D97-AF65-F5344CB8AC3E}">
        <p14:creationId xmlns:p14="http://schemas.microsoft.com/office/powerpoint/2010/main" val="2719158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idx="1"/>
          </p:nvPr>
        </p:nvSpPr>
        <p:spPr>
          <a:xfrm>
            <a:off x="2662603" y="2710859"/>
            <a:ext cx="6866795" cy="1436282"/>
          </a:xfrm>
        </p:spPr>
        <p:txBody>
          <a:bodyPr/>
          <a:lstStyle/>
          <a:p>
            <a:pPr algn="ctr"/>
            <a:r>
              <a:rPr lang="en-US" altLang="ko-KR" dirty="0">
                <a:latin typeface="Calibri" panose="020F0502020204030204" pitchFamily="34" charset="0"/>
                <a:ea typeface="Calibri" panose="020F0502020204030204" pitchFamily="34" charset="0"/>
                <a:cs typeface="Calibri" panose="020F0502020204030204" pitchFamily="34" charset="0"/>
              </a:rPr>
              <a:t>Thanks!</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7690310"/>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E0627B-C306-4245-9F22-903A5A9B3F43}">
  <ds:schemaRefs>
    <ds:schemaRef ds:uri="http://schemas.microsoft.com/sharepoint/v3/contenttype/forms"/>
  </ds:schemaRefs>
</ds:datastoreItem>
</file>

<file path=customXml/itemProps3.xml><?xml version="1.0" encoding="utf-8"?>
<ds:datastoreItem xmlns:ds="http://schemas.openxmlformats.org/officeDocument/2006/customXml" ds:itemID="{D04C05A0-4031-458C-93F9-657B34B48EEA}">
  <ds:schemaRefs>
    <ds:schemaRef ds:uri="http://schemas.microsoft.com/office/2006/metadata/properties"/>
    <ds:schemaRef ds:uri="http://schemas.microsoft.com/office/infopath/2007/PartnerControls"/>
    <ds:schemaRef ds:uri="http://schemas.microsoft.com/office/2006/documentManagement/types"/>
    <ds:schemaRef ds:uri="http://purl.org/dc/terms/"/>
    <ds:schemaRef ds:uri="http://www.w3.org/XML/1998/namespace"/>
    <ds:schemaRef ds:uri="http://purl.org/dc/elements/1.1/"/>
    <ds:schemaRef ds:uri="http://schemas.openxmlformats.org/package/2006/metadata/core-properties"/>
    <ds:schemaRef ds:uri="http://purl.org/dc/dcmityp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33710</TotalTime>
  <Words>1445</Words>
  <Application>Microsoft Office PowerPoint</Application>
  <PresentationFormat>와이드스크린</PresentationFormat>
  <Paragraphs>239</Paragraphs>
  <Slides>8</Slides>
  <Notes>0</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8</vt:i4>
      </vt:variant>
    </vt:vector>
  </HeadingPairs>
  <TitlesOfParts>
    <vt:vector size="20" baseType="lpstr">
      <vt:lpstr>SamsungOneKorean 400</vt:lpstr>
      <vt:lpstr>SamsungOneKoreanOTF 400</vt:lpstr>
      <vt:lpstr>SimSun</vt:lpstr>
      <vt:lpstr>Yu Gothic</vt:lpstr>
      <vt:lpstr>맑은 고딕</vt:lpstr>
      <vt:lpstr>Calibri</vt:lpstr>
      <vt:lpstr>Samsung Sharp Sans Bold</vt:lpstr>
      <vt:lpstr>SamsungOne 400</vt:lpstr>
      <vt:lpstr>SamsungOne 700</vt:lpstr>
      <vt:lpstr>Times New Roman</vt:lpstr>
      <vt:lpstr>Wingdings</vt:lpstr>
      <vt:lpstr>Samsung Master</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Juho Lee</cp:lastModifiedBy>
  <cp:revision>1325</cp:revision>
  <cp:lastPrinted>2017-12-18T22:10:10Z</cp:lastPrinted>
  <dcterms:created xsi:type="dcterms:W3CDTF">2017-12-10T01:01:38Z</dcterms:created>
  <dcterms:modified xsi:type="dcterms:W3CDTF">2025-09-03T08:02:20Z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y fmtid="{D5CDD505-2E9C-101B-9397-08002B2CF9AE}" pid="6" name="FLCMData">
    <vt:lpwstr>C61B5B02CA10F9B49F72AEE64E0DF32B7EA81335621E9C5704DF956A12E6FFC893E2B3B13C66A47AD0F5B87E25492D3464712FFE836949AB642615D6DC7FA693</vt:lpwstr>
  </property>
</Properties>
</file>