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12"/>
  </p:notesMasterIdLst>
  <p:handoutMasterIdLst>
    <p:handoutMasterId r:id="rId13"/>
  </p:handoutMasterIdLst>
  <p:sldIdLst>
    <p:sldId id="1122" r:id="rId3"/>
    <p:sldId id="1123" r:id="rId4"/>
    <p:sldId id="1137" r:id="rId5"/>
    <p:sldId id="1116" r:id="rId6"/>
    <p:sldId id="1127" r:id="rId7"/>
    <p:sldId id="1128" r:id="rId8"/>
    <p:sldId id="1132" r:id="rId9"/>
    <p:sldId id="1135" r:id="rId10"/>
    <p:sldId id="1126" r:id="rId11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18" d="100"/>
          <a:sy n="118" d="100"/>
        </p:scale>
        <p:origin x="108" y="7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GB"/>
              <a:t>Number of Submitted TDocs</a:t>
            </a:r>
            <a:r>
              <a:rPr lang="en-GB" baseline="0"/>
              <a:t> in Last Six Meetings</a:t>
            </a:r>
          </a:p>
        </c:rich>
      </c:tx>
      <c:layout>
        <c:manualLayout>
          <c:xMode val="edge"/>
          <c:yMode val="edge"/>
          <c:x val="0.19382222980250211"/>
          <c:y val="2.24842970861828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1054100514725496"/>
          <c:y val="0.11574869040951472"/>
          <c:w val="0.72995976477870661"/>
          <c:h val="0.7823885109599375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'1YD'!$C$1</c:f>
              <c:strCache>
                <c:ptCount val="1"/>
                <c:pt idx="0">
                  <c:v>5G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'1YD'!$A$2:$A$7</c:f>
              <c:strCache>
                <c:ptCount val="6"/>
                <c:pt idx="0">
                  <c:v>RAN3#125bis</c:v>
                </c:pt>
                <c:pt idx="1">
                  <c:v>RAN3#126</c:v>
                </c:pt>
                <c:pt idx="2">
                  <c:v>RAN3#127</c:v>
                </c:pt>
                <c:pt idx="3">
                  <c:v>RAN3#127bis</c:v>
                </c:pt>
                <c:pt idx="4">
                  <c:v>RAN3#128</c:v>
                </c:pt>
                <c:pt idx="5">
                  <c:v>RAN3#129</c:v>
                </c:pt>
              </c:strCache>
              <c:extLst/>
            </c:strRef>
          </c:cat>
          <c:val>
            <c:numRef>
              <c:f>'1YD'!$C$2:$C$7</c:f>
              <c:numCache>
                <c:formatCode>General</c:formatCode>
                <c:ptCount val="6"/>
                <c:pt idx="0">
                  <c:v>655</c:v>
                </c:pt>
                <c:pt idx="1">
                  <c:v>639</c:v>
                </c:pt>
                <c:pt idx="2">
                  <c:v>692</c:v>
                </c:pt>
                <c:pt idx="3">
                  <c:v>774</c:v>
                </c:pt>
                <c:pt idx="4">
                  <c:v>735</c:v>
                </c:pt>
                <c:pt idx="5">
                  <c:v>718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3251-4F47-9D58-0916305359E0}"/>
            </c:ext>
          </c:extLst>
        </c:ser>
        <c:ser>
          <c:idx val="7"/>
          <c:order val="1"/>
          <c:tx>
            <c:strRef>
              <c:f>'1YD'!$D$1</c:f>
              <c:strCache>
                <c:ptCount val="1"/>
                <c:pt idx="0">
                  <c:v>6G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</c:spPr>
          <c:invertIfNegative val="0"/>
          <c:cat>
            <c:strRef>
              <c:f>'1YD'!$A$2:$A$7</c:f>
              <c:strCache>
                <c:ptCount val="6"/>
                <c:pt idx="0">
                  <c:v>RAN3#125bis</c:v>
                </c:pt>
                <c:pt idx="1">
                  <c:v>RAN3#126</c:v>
                </c:pt>
                <c:pt idx="2">
                  <c:v>RAN3#127</c:v>
                </c:pt>
                <c:pt idx="3">
                  <c:v>RAN3#127bis</c:v>
                </c:pt>
                <c:pt idx="4">
                  <c:v>RAN3#128</c:v>
                </c:pt>
                <c:pt idx="5">
                  <c:v>RAN3#129</c:v>
                </c:pt>
              </c:strCache>
              <c:extLst/>
            </c:strRef>
          </c:cat>
          <c:val>
            <c:numRef>
              <c:f>'1YD'!$D$2:$D$7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3251-4F47-9D58-0916305359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11866672"/>
        <c:axId val="411872176"/>
      </c:barChart>
      <c:catAx>
        <c:axId val="411866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1187217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1187217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  <a:prstDash val="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Total TDocs</a:t>
                </a:r>
              </a:p>
            </c:rich>
          </c:tx>
          <c:layout>
            <c:manualLayout>
              <c:xMode val="edge"/>
              <c:yMode val="edge"/>
              <c:x val="0"/>
              <c:y val="0.46258503401360546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41186667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784E875A-8036-4E50-AAE2-74E76B30A743}" type="datetime1">
              <a:rPr lang="en-US" altLang="en-US"/>
              <a:t>9/12/2025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2A4B04D7-3789-4F32-9499-E8374F030933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B89C7F3B-24C1-4B5F-971D-D5AFFE1F67D9}" type="datetime1">
              <a:rPr lang="en-US" altLang="en-US"/>
              <a:t>9/12/2025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EA3D43F7-C9C4-4514-BC7F-7D2FCC069B69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0343C-FBCD-42C3-AACD-B5AA74353676}" type="datetimeFigureOut">
              <a:rPr lang="en-GB"/>
              <a:t>12/09/2025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718B9-4C96-4226-863E-8E1EA39190B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50753-3575-4F52-B817-E7E9AF1363CA}" type="datetimeFigureOut">
              <a:rPr lang="en-GB"/>
              <a:t>12/09/2025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D5696-A00A-4A2A-BD30-9AEBB15A845D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1189-AE49-4827-BDE5-28CC3E1C4314}" type="datetimeFigureOut">
              <a:rPr lang="en-GB"/>
              <a:t>12/09/2025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22BD3-C1E6-48BD-80CC-FA7B833911E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88C4A-5642-4E6C-9B28-41DDC44604FE}" type="datetimeFigureOut">
              <a:rPr lang="en-GB"/>
              <a:t>12/09/2025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154C3-04C3-4AA7-84D1-90506079F07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432F9-9752-43EB-B744-66C2E6481D6B}" type="datetimeFigureOut">
              <a:rPr lang="en-GB"/>
              <a:t>12/09/2025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A419F-F111-445B-B827-A97B2F329BDA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C9589-D4CE-4156-BE31-E7BDBD2AA434}" type="datetimeFigureOut">
              <a:rPr lang="en-GB"/>
              <a:t>12/09/2025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5216A-F311-4CF9-8DFA-8402D941FA5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56226-9BDA-4AD0-A792-E0DD69992CF3}" type="datetimeFigureOut">
              <a:rPr lang="en-GB"/>
              <a:t>12/09/2025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0BB87-90C5-4FE2-89FF-AFD5D3AEC45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61C40-E681-4743-B1CA-9FA8AEFB0CB1}" type="datetimeFigureOut">
              <a:rPr lang="en-GB"/>
              <a:t>12/09/2025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14EEE-F7B3-4E87-A38B-0AF817E9EFF4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85C56-DAD3-42E0-9A54-B489C4DB7AE7}" type="datetimeFigureOut">
              <a:rPr lang="en-GB"/>
              <a:t>12/09/2025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07B72-312B-479E-85C7-7B4A4B2A569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31C0B-2020-46AF-BBB9-1DBBFB92E7E9}" type="datetimeFigureOut">
              <a:rPr lang="en-GB"/>
              <a:t>12/09/2025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8F71B-B3FF-46EE-8C3C-8301E9A1FAC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063EC-49B2-4DD3-8145-2F5E9469766A}" type="datetimeFigureOut">
              <a:rPr lang="en-GB"/>
              <a:t>12/09/2025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A17A9-6565-410F-872E-9034178CDB13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0F1E97C-408B-4814-B45C-2C76DE0198E8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DB8CC96-388D-46F7-AEF7-BF78AAFAC8AB}" type="datetimeFigureOut">
              <a:rPr lang="en-GB"/>
              <a:t>12/09/2025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06EC865-E8EC-4CD3-A6AF-64AE10858931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RP-251869.zip" TargetMode="External"/><Relationship Id="rId3" Type="http://schemas.openxmlformats.org/officeDocument/2006/relationships/hyperlink" Target="https://www.3gpp.org/ftp/Information/WI_Sheet/RP-243009.zip" TargetMode="External"/><Relationship Id="rId7" Type="http://schemas.openxmlformats.org/officeDocument/2006/relationships/hyperlink" Target="https://www.3gpp.org/ftp/Information/WI_Sheet/RP-251868.zip" TargetMode="External"/><Relationship Id="rId2" Type="http://schemas.openxmlformats.org/officeDocument/2006/relationships/hyperlink" Target="https://www.3gpp.org/ftp/Information/WI_Sheet/RP-251245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RP-241264.zip" TargetMode="External"/><Relationship Id="rId5" Type="http://schemas.openxmlformats.org/officeDocument/2006/relationships/hyperlink" Target="https://www.3gpp.org/ftp/Information/WI_Sheet/RP-240323.zip" TargetMode="External"/><Relationship Id="rId4" Type="http://schemas.openxmlformats.org/officeDocument/2006/relationships/hyperlink" Target="https://www.3gpp.org/ftp/Information/WI_Sheet/RP-234038.zip" TargetMode="External"/><Relationship Id="rId9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77852" y="2269671"/>
            <a:ext cx="6400800" cy="1903940"/>
          </a:xfrm>
        </p:spPr>
        <p:txBody>
          <a:bodyPr/>
          <a:lstStyle/>
          <a:p>
            <a:r>
              <a:rPr kumimoji="0" lang="en-GB" altLang="ja-JP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Status Report RAN WG</a:t>
            </a:r>
            <a:r>
              <a:rPr kumimoji="0" lang="en-US" alt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3</a:t>
            </a:r>
            <a:endParaRPr kumimoji="0" lang="en-US" altLang="ja-JP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altLang="en-US" dirty="0"/>
          </a:p>
          <a:p>
            <a:r>
              <a:rPr lang="en-US" altLang="en-US" sz="2400" dirty="0"/>
              <a:t>3GPP RAN WG3 Chair</a:t>
            </a:r>
          </a:p>
          <a:p>
            <a:r>
              <a:rPr lang="en-US" sz="2400" dirty="0"/>
              <a:t>Sean Kelley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C29497-044C-A274-BD2A-682DD6BE23BC}"/>
              </a:ext>
            </a:extLst>
          </p:cNvPr>
          <p:cNvSpPr txBox="1"/>
          <p:nvPr/>
        </p:nvSpPr>
        <p:spPr>
          <a:xfrm>
            <a:off x="325801" y="303655"/>
            <a:ext cx="14830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RP-251897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7214853"/>
              </p:ext>
            </p:extLst>
          </p:nvPr>
        </p:nvGraphicFramePr>
        <p:xfrm>
          <a:off x="1159206" y="1065379"/>
          <a:ext cx="6453716" cy="6096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96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RAN3#129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August 25 – 29,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Bengaluru, India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 b="1" dirty="0"/>
                        <a:t>RAN#109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September 15 – 18,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Beijing, China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485775" y="2147455"/>
            <a:ext cx="8388350" cy="256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kern="0" dirty="0"/>
              <a:t>Total of 718 </a:t>
            </a:r>
            <a:r>
              <a:rPr lang="en-US" sz="1600" kern="0" dirty="0" err="1"/>
              <a:t>Tdocs</a:t>
            </a:r>
            <a:r>
              <a:rPr lang="en-US" sz="1600" kern="0" dirty="0"/>
              <a:t> were submitted in Q3 prior to submission deadline (excluding </a:t>
            </a:r>
            <a:r>
              <a:rPr lang="en-US" sz="1600" kern="0" dirty="0" err="1"/>
              <a:t>LSin</a:t>
            </a:r>
            <a:r>
              <a:rPr lang="en-US" sz="1600" kern="0" dirty="0"/>
              <a:t>)</a:t>
            </a:r>
          </a:p>
          <a:p>
            <a:pPr lvl="1"/>
            <a:r>
              <a:rPr lang="en-US" sz="1200" kern="0" dirty="0"/>
              <a:t>80% Rel-19 WIs having TU allocation</a:t>
            </a:r>
          </a:p>
          <a:p>
            <a:pPr lvl="1"/>
            <a:r>
              <a:rPr lang="en-US" sz="1200" kern="0" dirty="0"/>
              <a:t>12% maintenance of legacy releases (Rel-18 and earlier)</a:t>
            </a:r>
          </a:p>
          <a:p>
            <a:pPr lvl="1"/>
            <a:r>
              <a:rPr lang="en-US" sz="1200" kern="0" dirty="0"/>
              <a:t>8% other</a:t>
            </a:r>
          </a:p>
          <a:p>
            <a:r>
              <a:rPr lang="en-US" sz="1600" kern="0" dirty="0"/>
              <a:t>Release 19 work was completed in RAN3 including:</a:t>
            </a:r>
          </a:p>
          <a:p>
            <a:pPr lvl="1"/>
            <a:r>
              <a:rPr lang="en-US" sz="1200" kern="0" dirty="0"/>
              <a:t>3	 RAN3-led work items</a:t>
            </a:r>
          </a:p>
          <a:p>
            <a:pPr lvl="1"/>
            <a:r>
              <a:rPr lang="en-US" sz="1200" kern="0" dirty="0"/>
              <a:t>12	 work items led by other RAN WGs</a:t>
            </a:r>
          </a:p>
          <a:p>
            <a:pPr lvl="1"/>
            <a:r>
              <a:rPr lang="en-US" sz="1200" kern="0" dirty="0"/>
              <a:t>3	 small cross-TSG work items: UAS_Ph3 (SA2), TEI19_TIME_SUB_EPS (SA2), </a:t>
            </a:r>
            <a:r>
              <a:rPr lang="en-US" sz="1200" kern="0" dirty="0" err="1"/>
              <a:t>TraceQoE_OAM</a:t>
            </a:r>
            <a:r>
              <a:rPr lang="en-US" sz="1200" kern="0" dirty="0"/>
              <a:t> (SA5)</a:t>
            </a:r>
          </a:p>
          <a:p>
            <a:pPr lvl="1"/>
            <a:r>
              <a:rPr lang="en-US" sz="1200" kern="0" dirty="0"/>
              <a:t>3	 TEI19 topics</a:t>
            </a:r>
          </a:p>
          <a:p>
            <a:pPr lvl="1"/>
            <a:endParaRPr lang="en-US" sz="1200" kern="0" dirty="0"/>
          </a:p>
          <a:p>
            <a:pPr lvl="1"/>
            <a:endParaRPr lang="en-US" sz="1200" kern="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AD0537-57E9-096B-30D5-16C7F9FED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AE486-F4D8-7A10-84B3-7B2DDC75C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Tdocs</a:t>
            </a:r>
            <a:r>
              <a:rPr lang="en-US" dirty="0"/>
              <a:t> Submitted per meeting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14C55FC-B6CB-0EDB-4D9C-0AA43F9E4287}"/>
              </a:ext>
            </a:extLst>
          </p:cNvPr>
          <p:cNvSpPr txBox="1"/>
          <p:nvPr/>
        </p:nvSpPr>
        <p:spPr bwMode="auto">
          <a:xfrm>
            <a:off x="6466505" y="1368862"/>
            <a:ext cx="2407620" cy="3344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1600" dirty="0">
                <a:latin typeface="Calibri" panose="020F0502020204030204" pitchFamily="34" charset="0"/>
              </a:rPr>
              <a:t>Number of </a:t>
            </a:r>
            <a:r>
              <a:rPr lang="en-US" altLang="zh-CN" sz="1600" dirty="0" err="1">
                <a:latin typeface="Calibri" panose="020F0502020204030204" pitchFamily="34" charset="0"/>
              </a:rPr>
              <a:t>TDocs</a:t>
            </a:r>
            <a:r>
              <a:rPr lang="en-US" altLang="zh-CN" sz="1600" dirty="0">
                <a:latin typeface="Calibri" panose="020F0502020204030204" pitchFamily="34" charset="0"/>
              </a:rPr>
              <a:t> has been stable for the past year</a:t>
            </a:r>
            <a:endParaRPr lang="en-US" sz="1600" kern="0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00000000-0008-0000-0500-000002000000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18267928"/>
              </p:ext>
            </p:extLst>
          </p:nvPr>
        </p:nvGraphicFramePr>
        <p:xfrm>
          <a:off x="231458" y="916365"/>
          <a:ext cx="7085330" cy="4249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0524589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dirty="0"/>
              <a:t>RAN3 progress -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0296978"/>
              </p:ext>
            </p:extLst>
          </p:nvPr>
        </p:nvGraphicFramePr>
        <p:xfrm>
          <a:off x="337116" y="1335996"/>
          <a:ext cx="8469767" cy="238887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8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5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4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1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1051124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   Core part: Enhancements for Artificial Intelligence (AI)/Machine Learning (ML) for NG-RAN 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 err="1"/>
                        <a:t>NR_AIML_NGRAN_enh</a:t>
                      </a:r>
                      <a:r>
                        <a:rPr lang="en-US" sz="900" dirty="0"/>
                        <a:t>-Core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9/9/2025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80%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hlinkClick r:id="rId2"/>
                        </a:rPr>
                        <a:t>RP-251245</a:t>
                      </a:r>
                      <a:endParaRPr lang="en-US" sz="900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Status Report in RP-252150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WI summary in RP-252149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91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1051125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   Core part: Additional topological enhancements for NR 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NR_WAB_5GFemto-Core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9/9/2025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85%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hlinkClick r:id="rId3"/>
                        </a:rPr>
                        <a:t>RP-243009</a:t>
                      </a:r>
                      <a:endParaRPr lang="en-US" sz="900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  <a:sym typeface="+mn-ea"/>
                        </a:rPr>
                        <a:t>Status Report in RP-252481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  <a:sym typeface="+mn-ea"/>
                        </a:rPr>
                        <a:t>WI summary in RP-252480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91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1021092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   Core part: Data collection for SON (Self-Organising Networks)/MDT (Minimization of Drive Tests) in NR standalone and MR-DC (Multi-Radio Dual Connectivity) Phase 4 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fr-FR" sz="900"/>
                        <a:t>NR_ENDC_SON_MDT_Ph4-Core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9/9/2025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85%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hlinkClick r:id="rId4"/>
                        </a:rPr>
                        <a:t>RP-234038</a:t>
                      </a:r>
                      <a:endParaRPr lang="en-US" sz="900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  <a:sym typeface="+mn-ea"/>
                        </a:rPr>
                        <a:t>Status Report in RP-252558</a:t>
                      </a: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  <a:sym typeface="+mn-ea"/>
                        </a:rPr>
                        <a:t>WI summary in RP-252559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1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1020083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Study on enhancements for Artificial Intelligence (AI)/Machine Learning (ML) for NG-RAN 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FS_NR_AIML_NGRAN_enh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9/9/2024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hlinkClick r:id="rId5"/>
                        </a:rPr>
                        <a:t>RP-240323</a:t>
                      </a:r>
                      <a:endParaRPr lang="en-US" sz="900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Completed, TR 38.743 approved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91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1020082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Study on additional topological enhancements for NR 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/>
                        <a:t>FS_NR_WAB_5GFemto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9/9/2024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hlinkClick r:id="rId6"/>
                        </a:rPr>
                        <a:t>RP-241264</a:t>
                      </a:r>
                      <a:endParaRPr lang="en-US" sz="900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Completed, TR 38.799 approved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91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rgbClr val="FF0000"/>
                          </a:solidFill>
                        </a:rPr>
                        <a:t>1080074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rgbClr val="FF0000"/>
                          </a:solidFill>
                        </a:rPr>
                        <a:t>Study on Artificial Intelligence (AI)/Machine Learning (ML) for NG-RAN Phase 3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n-NO" sz="900" dirty="0">
                          <a:solidFill>
                            <a:srgbClr val="FF0000"/>
                          </a:solidFill>
                        </a:rPr>
                        <a:t>FS_NR_AIML_NGRAN_Ph3</a:t>
                      </a:r>
                      <a:endParaRPr lang="en-US" sz="900" dirty="0">
                        <a:solidFill>
                          <a:srgbClr val="FF0000"/>
                        </a:solidFill>
                      </a:endParaRP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rgbClr val="FF0000"/>
                          </a:solidFill>
                        </a:rPr>
                        <a:t>3/3/2026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900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7"/>
                        </a:rPr>
                        <a:t>RP-251868</a:t>
                      </a:r>
                      <a:endParaRPr lang="en-US" sz="900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  <a:sym typeface="+mn-ea"/>
                        </a:rPr>
                        <a:t>Status Report in RP-252455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09381128"/>
                  </a:ext>
                </a:extLst>
              </a:tr>
              <a:tr h="2291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rgbClr val="FF0000"/>
                          </a:solidFill>
                        </a:rPr>
                        <a:t>1081092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rgbClr val="FF0000"/>
                          </a:solidFill>
                        </a:rPr>
                        <a:t>Core part: Data collection for SON (Self-</a:t>
                      </a:r>
                      <a:r>
                        <a:rPr lang="en-US" sz="900" dirty="0" err="1">
                          <a:solidFill>
                            <a:srgbClr val="FF0000"/>
                          </a:solidFill>
                        </a:rPr>
                        <a:t>Organising</a:t>
                      </a:r>
                      <a:r>
                        <a:rPr lang="en-US" sz="900" dirty="0">
                          <a:solidFill>
                            <a:srgbClr val="FF0000"/>
                          </a:solidFill>
                        </a:rPr>
                        <a:t> Networks)/MDT (Minimization of Drive Tests) in NR Phase 5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rgbClr val="FF0000"/>
                          </a:solidFill>
                        </a:rPr>
                        <a:t>NR_SON_MDT_Ph5-Core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rgbClr val="FF0000"/>
                          </a:solidFill>
                        </a:rPr>
                        <a:t>3/3/2027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900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8"/>
                        </a:rPr>
                        <a:t>RP-251869</a:t>
                      </a:r>
                      <a:endParaRPr lang="en-US" sz="900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  <a:sym typeface="+mn-ea"/>
                        </a:rPr>
                        <a:t>Status Report in RP-252561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96613778"/>
                  </a:ext>
                </a:extLst>
              </a:tr>
            </a:tbl>
          </a:graphicData>
        </a:graphic>
      </p:graphicFrame>
      <p:sp>
        <p:nvSpPr>
          <p:cNvPr id="6177" name="Text Box 50"/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9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Maintenance up to Rel-18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>
                <a:sym typeface="+mn-ea"/>
              </a:rPr>
              <a:t>List of RAN3 CRs to RAN in RP-251898</a:t>
            </a:r>
            <a:endParaRPr lang="en-US" sz="1600" dirty="0"/>
          </a:p>
          <a:p>
            <a:r>
              <a:rPr lang="en-US" sz="1600" dirty="0"/>
              <a:t>7 CRs were agreed</a:t>
            </a:r>
          </a:p>
          <a:p>
            <a:pPr lvl="1"/>
            <a:r>
              <a:rPr lang="en-US" sz="1200" dirty="0"/>
              <a:t>Rel-16: 1 </a:t>
            </a:r>
            <a:r>
              <a:rPr lang="en-US" sz="1200" dirty="0" err="1"/>
              <a:t>Cat.F</a:t>
            </a:r>
            <a:r>
              <a:rPr lang="en-US" sz="1200" dirty="0"/>
              <a:t> CR</a:t>
            </a:r>
          </a:p>
          <a:p>
            <a:pPr lvl="1"/>
            <a:r>
              <a:rPr lang="en-US" sz="1200" dirty="0"/>
              <a:t>Rel-17: 0 </a:t>
            </a:r>
            <a:r>
              <a:rPr lang="en-US" sz="1200" dirty="0" err="1"/>
              <a:t>Cat.F</a:t>
            </a:r>
            <a:r>
              <a:rPr lang="en-US" sz="1200" dirty="0"/>
              <a:t> CRs (plus 1 </a:t>
            </a:r>
            <a:r>
              <a:rPr lang="en-US" sz="1200" dirty="0" err="1"/>
              <a:t>Cat.A</a:t>
            </a:r>
            <a:r>
              <a:rPr lang="en-US" sz="1200" dirty="0"/>
              <a:t> CR)</a:t>
            </a:r>
          </a:p>
          <a:p>
            <a:pPr lvl="1"/>
            <a:r>
              <a:rPr lang="en-US" sz="1200" dirty="0"/>
              <a:t>Rel-18: 4 </a:t>
            </a:r>
            <a:r>
              <a:rPr lang="en-US" sz="1200" dirty="0" err="1"/>
              <a:t>Cat.F</a:t>
            </a:r>
            <a:r>
              <a:rPr lang="en-US" sz="1200" dirty="0"/>
              <a:t> CRs (plus 1 </a:t>
            </a:r>
            <a:r>
              <a:rPr lang="en-US" sz="1200" dirty="0" err="1"/>
              <a:t>Cat.A</a:t>
            </a:r>
            <a:r>
              <a:rPr lang="en-US" sz="1200" dirty="0"/>
              <a:t> CR)</a:t>
            </a:r>
            <a:endParaRPr lang="en-US" sz="1200" kern="0" dirty="0"/>
          </a:p>
          <a:p>
            <a:pPr lvl="1"/>
            <a:r>
              <a:rPr lang="en-US" sz="1200" dirty="0"/>
              <a:t>1 CR is non-backwards compatible (NBC)</a:t>
            </a:r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pPr marL="457200" lvl="1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600" dirty="0"/>
          </a:p>
          <a:p>
            <a:r>
              <a:rPr lang="en-US" sz="1600" dirty="0"/>
              <a:t>4 </a:t>
            </a:r>
            <a:r>
              <a:rPr lang="en-US" sz="1600" dirty="0" err="1"/>
              <a:t>draftCRs</a:t>
            </a:r>
            <a:r>
              <a:rPr lang="en-US" sz="1600" dirty="0"/>
              <a:t> for RAN2-owned Stage 2 specifications were endorsed and sent to RAN2 for agreement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8A0319B-0B87-C592-E489-E353B361D8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217651"/>
              </p:ext>
            </p:extLst>
          </p:nvPr>
        </p:nvGraphicFramePr>
        <p:xfrm>
          <a:off x="337185" y="2633100"/>
          <a:ext cx="8321040" cy="739859"/>
        </p:xfrm>
        <a:graphic>
          <a:graphicData uri="http://schemas.openxmlformats.org/drawingml/2006/table">
            <a:tbl>
              <a:tblPr/>
              <a:tblGrid>
                <a:gridCol w="548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52179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  <a:endParaRPr lang="en-US" sz="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372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R3-255613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Intra-CU LTM shared preamble index limit per DU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LG Electronics Inc., Huawei, Samsung, Google, NEC, ZTE, CATT, Qualcomm, CMCC, China Telecom, Ericsson, Nokia, Lenovo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NR_Mob_enh2-Core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1586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RP-252690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WI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090613"/>
            <a:ext cx="8143533" cy="3622675"/>
          </a:xfrm>
        </p:spPr>
        <p:txBody>
          <a:bodyPr/>
          <a:lstStyle/>
          <a:p>
            <a:r>
              <a:rPr lang="en-US" sz="1800" dirty="0"/>
              <a:t>Release 19 work was completed in RAN3</a:t>
            </a:r>
          </a:p>
          <a:p>
            <a:r>
              <a:rPr lang="en-US" sz="1800" dirty="0"/>
              <a:t>For work items led by RAN WGs</a:t>
            </a:r>
          </a:p>
          <a:p>
            <a:pPr lvl="1"/>
            <a:r>
              <a:rPr lang="en-US" sz="1400" dirty="0"/>
              <a:t>66 CRs were agreed and sent to RAN#109 for approval</a:t>
            </a:r>
          </a:p>
          <a:p>
            <a:pPr lvl="1"/>
            <a:r>
              <a:rPr lang="en-US" sz="1400" dirty="0"/>
              <a:t>21 </a:t>
            </a:r>
            <a:r>
              <a:rPr lang="en-US" sz="1400" dirty="0" err="1"/>
              <a:t>draftCRs</a:t>
            </a:r>
            <a:r>
              <a:rPr lang="en-US" sz="1400" dirty="0"/>
              <a:t> for RAN2-owned Stage 2 specifications were endorsed and sent to RAN2 for agreement</a:t>
            </a:r>
          </a:p>
          <a:p>
            <a:pPr lvl="1"/>
            <a:r>
              <a:rPr lang="en-US" sz="1400" dirty="0"/>
              <a:t>3 CRs were endorsed and sent to RAN#109 for approval pending WID revision to include the relevant specifications</a:t>
            </a:r>
          </a:p>
          <a:p>
            <a:r>
              <a:rPr lang="en-US" sz="1800" dirty="0"/>
              <a:t>Cross-WG alignment to be finalized during the maintenance phase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TEI19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090615"/>
            <a:ext cx="8172803" cy="1481136"/>
          </a:xfrm>
        </p:spPr>
        <p:txBody>
          <a:bodyPr/>
          <a:lstStyle/>
          <a:p>
            <a:r>
              <a:rPr lang="en-US" sz="1400" dirty="0"/>
              <a:t>[</a:t>
            </a:r>
            <a:r>
              <a:rPr lang="en-US" sz="1400" dirty="0" err="1"/>
              <a:t>Inactivity_Timer_FWA</a:t>
            </a:r>
            <a:r>
              <a:rPr lang="en-US" sz="1400" dirty="0"/>
              <a:t>] Inactivity Timer for Fixed Wireless Access</a:t>
            </a:r>
          </a:p>
          <a:p>
            <a:pPr lvl="1"/>
            <a:r>
              <a:rPr lang="en-US" altLang="zh-CN" sz="1200" dirty="0">
                <a:solidFill>
                  <a:srgbClr val="000000"/>
                </a:solidFill>
                <a:sym typeface="+mn-ea"/>
              </a:rPr>
              <a:t>Enables the gNB-CU-CP to deactivate user inactivity monitoring in the gNB-CU-UP</a:t>
            </a:r>
          </a:p>
          <a:p>
            <a:r>
              <a:rPr lang="en-US" sz="1400" dirty="0"/>
              <a:t>[ECID_enh1] E-CID measurement enhancement</a:t>
            </a:r>
          </a:p>
          <a:p>
            <a:pPr lvl="1"/>
            <a:r>
              <a:rPr lang="en-US" altLang="zh-CN" sz="1200" dirty="0">
                <a:solidFill>
                  <a:srgbClr val="000000"/>
                </a:solidFill>
                <a:sym typeface="+mn-ea"/>
              </a:rPr>
              <a:t>Enables the gNB to report the NR Angle of Arrival per TRP in the E-CID Measurement procedures</a:t>
            </a:r>
          </a:p>
          <a:p>
            <a:r>
              <a:rPr lang="en-US" altLang="zh-CN" sz="1400" dirty="0">
                <a:solidFill>
                  <a:srgbClr val="000000"/>
                </a:solidFill>
                <a:sym typeface="+mn-ea"/>
              </a:rPr>
              <a:t>[5GB_CASMuting] Support of Muting of always-on signals in 5G broadcast</a:t>
            </a:r>
          </a:p>
          <a:p>
            <a:pPr lvl="1"/>
            <a:r>
              <a:rPr lang="en-US" altLang="zh-CN" sz="1200" dirty="0">
                <a:solidFill>
                  <a:srgbClr val="000000"/>
                </a:solidFill>
                <a:sym typeface="+mn-ea"/>
              </a:rPr>
              <a:t>MCE can inform the CAS Muting Parameters (K_CAS and N_CAS) to the gNB</a:t>
            </a:r>
          </a:p>
          <a:p>
            <a:endParaRPr lang="en-US" altLang="zh-CN" sz="1600" dirty="0">
              <a:solidFill>
                <a:srgbClr val="000000"/>
              </a:solidFill>
              <a:sym typeface="+mn-ea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EDF3448-D6F7-D6B2-1B33-3E6D4858FA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1088547"/>
              </p:ext>
            </p:extLst>
          </p:nvPr>
        </p:nvGraphicFramePr>
        <p:xfrm>
          <a:off x="411480" y="2648578"/>
          <a:ext cx="8321040" cy="2107334"/>
        </p:xfrm>
        <a:graphic>
          <a:graphicData uri="http://schemas.openxmlformats.org/drawingml/2006/table">
            <a:tbl>
              <a:tblPr/>
              <a:tblGrid>
                <a:gridCol w="548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78534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R3-255119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Inactivity Timer for Fixed Wireless Access [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Inactivity_Timer_FWA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Nokia, Ericsson, Huawei, ZTE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37.483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RP-252686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79609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R3-255120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Inactivity Timer for Fixed Wireless Access [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Inactivity_Timer_FWA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Nokia, ZTE, 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0455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RP-252686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764789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R3-255123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E-CID measurement enhancement [ECID_enh1]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NTT Docomo, Nokia, Polaris Wireless, ZTE, CATT, Huawei, Samsung, China Telecom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38.455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0186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RP-252686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R3-255124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E-CID measurement enhancement [ECID_enh1]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NTT Docomo, Nokia, Polaris Wireless, ZTE, CATT, Huawei, Samsung, China Telecom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RP-252686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R3-255773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of Muting of always-on signals in 5G broadcast [5GB_CASMuting]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Qualcomm Incorporated, EBU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36.443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0134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RP-25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2686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148317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3753582"/>
              </p:ext>
            </p:extLst>
          </p:nvPr>
        </p:nvGraphicFramePr>
        <p:xfrm>
          <a:off x="1095375" y="1243014"/>
          <a:ext cx="6453716" cy="6096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96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RAN3#129bis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13 – 17 October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Prague, Czech Republic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RAN3#130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17 – 21 November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Dallas, USA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061685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485775" y="2004014"/>
            <a:ext cx="8388350" cy="2709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/>
              <a:t>Release 20:</a:t>
            </a:r>
          </a:p>
          <a:p>
            <a:pPr lvl="1"/>
            <a:r>
              <a:rPr lang="en-US" sz="1400" kern="0" dirty="0"/>
              <a:t>Begin 6G study, with initial focus on RAN3-led topics</a:t>
            </a:r>
          </a:p>
          <a:p>
            <a:pPr lvl="1"/>
            <a:r>
              <a:rPr lang="en-US" sz="1400" kern="0" dirty="0"/>
              <a:t>Begin 5GA topics having TU allocations in Q4:</a:t>
            </a:r>
          </a:p>
          <a:p>
            <a:pPr lvl="2"/>
            <a:r>
              <a:rPr lang="en-US" sz="1000" kern="0" dirty="0"/>
              <a:t>SON/MDT, Ambient IoT, AI/ML for NG-RAN (study), and ISAC (study)</a:t>
            </a:r>
          </a:p>
          <a:p>
            <a:r>
              <a:rPr lang="en-US" sz="1800" kern="0" dirty="0"/>
              <a:t>Release 19:</a:t>
            </a:r>
          </a:p>
          <a:p>
            <a:pPr lvl="1"/>
            <a:r>
              <a:rPr lang="en-US" sz="1400" kern="0" dirty="0"/>
              <a:t>Address technical corrections and perform editorial cleanup</a:t>
            </a:r>
          </a:p>
          <a:p>
            <a:pPr lvl="1"/>
            <a:r>
              <a:rPr lang="en-US" sz="1400" kern="0" dirty="0"/>
              <a:t>Prepare for ASN.1 freeze in December</a:t>
            </a:r>
          </a:p>
          <a:p>
            <a:r>
              <a:rPr lang="en-US" sz="1800" kern="0" dirty="0"/>
              <a:t>Release 18 and earlier:</a:t>
            </a:r>
          </a:p>
          <a:p>
            <a:pPr lvl="1"/>
            <a:r>
              <a:rPr lang="en-US" sz="1400" kern="0" dirty="0"/>
              <a:t>Continue handling essential corrections as needed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090614"/>
            <a:ext cx="8241913" cy="1696437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1400" b="1" dirty="0"/>
              <a:t>TSDSI</a:t>
            </a:r>
            <a:r>
              <a:rPr lang="en-US" sz="1400" dirty="0"/>
              <a:t>, for their warm hospitality and excellent meeting arrangements in Bengaluru</a:t>
            </a:r>
          </a:p>
          <a:p>
            <a:pPr>
              <a:spcBef>
                <a:spcPts val="300"/>
              </a:spcBef>
            </a:pPr>
            <a:r>
              <a:rPr lang="en-US" sz="1400" b="1" dirty="0"/>
              <a:t>Seonggu Shim</a:t>
            </a:r>
            <a:r>
              <a:rPr lang="en-US" sz="1400" dirty="0"/>
              <a:t> (RAN3 Secretary), for his tireless support and responsiveness at all hours</a:t>
            </a:r>
          </a:p>
          <a:p>
            <a:pPr>
              <a:spcBef>
                <a:spcPts val="300"/>
              </a:spcBef>
            </a:pPr>
            <a:r>
              <a:rPr lang="en-US" sz="1400" b="1" dirty="0"/>
              <a:t>Lixiang Xu</a:t>
            </a:r>
            <a:r>
              <a:rPr lang="en-US" sz="1400" dirty="0"/>
              <a:t> (RAN3 Vice Chair), for skillfully leading the SON/MDT session</a:t>
            </a:r>
          </a:p>
          <a:p>
            <a:pPr>
              <a:spcBef>
                <a:spcPts val="300"/>
              </a:spcBef>
            </a:pPr>
            <a:r>
              <a:rPr lang="en-US" sz="1400" b="1" dirty="0"/>
              <a:t>All RAN3 rapporteurs and moderators</a:t>
            </a:r>
            <a:r>
              <a:rPr lang="en-US" sz="1400" dirty="0"/>
              <a:t>, for enabling productive offline discussions and driving progress during the meeting</a:t>
            </a:r>
          </a:p>
          <a:p>
            <a:pPr>
              <a:spcBef>
                <a:spcPts val="300"/>
              </a:spcBef>
            </a:pPr>
            <a:r>
              <a:rPr lang="en-US" sz="1400" b="1" dirty="0"/>
              <a:t>All RAN3 delegates</a:t>
            </a:r>
            <a:r>
              <a:rPr lang="en-US" sz="1400" dirty="0"/>
              <a:t>, for their constructive and cooperative spirit enabling the successful completion of  Release 19</a:t>
            </a:r>
          </a:p>
        </p:txBody>
      </p:sp>
      <p:pic>
        <p:nvPicPr>
          <p:cNvPr id="10" name="Picture 9" descr="A group of men standing at a podium&#10;&#10;AI-generated content may be incorrect.">
            <a:extLst>
              <a:ext uri="{FF2B5EF4-FFF2-40B4-BE49-F238E27FC236}">
                <a16:creationId xmlns:a16="http://schemas.microsoft.com/office/drawing/2014/main" id="{78ED860D-1FF7-4752-15AE-3E4E475FF1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21" y="2848965"/>
            <a:ext cx="2552202" cy="1825227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A34BDF-53D4-C4F8-8C50-623894FB14CC}"/>
              </a:ext>
            </a:extLst>
          </p:cNvPr>
          <p:cNvSpPr txBox="1">
            <a:spLocks/>
          </p:cNvSpPr>
          <p:nvPr/>
        </p:nvSpPr>
        <p:spPr bwMode="auto">
          <a:xfrm>
            <a:off x="3195215" y="3241466"/>
            <a:ext cx="5247927" cy="1149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300"/>
              </a:spcBef>
            </a:pPr>
            <a:r>
              <a:rPr lang="en-US" sz="1400" b="1" kern="0" dirty="0"/>
              <a:t>A very special thanks to Gen Cao </a:t>
            </a:r>
            <a:r>
              <a:rPr lang="en-US" sz="1400" kern="0" dirty="0"/>
              <a:t>(outgoing RAN3 Vice Chair)</a:t>
            </a:r>
          </a:p>
          <a:p>
            <a:pPr marL="365760" lvl="1" indent="0">
              <a:spcBef>
                <a:spcPts val="300"/>
              </a:spcBef>
              <a:buNone/>
            </a:pPr>
            <a:r>
              <a:rPr lang="en-US" sz="1200" kern="0" dirty="0"/>
              <a:t>For four years of dedicated service to RAN3, guiding the group through many challenges and successful milestones.</a:t>
            </a:r>
          </a:p>
          <a:p>
            <a:pPr>
              <a:spcBef>
                <a:spcPts val="300"/>
              </a:spcBef>
            </a:pPr>
            <a:r>
              <a:rPr lang="en-US" sz="1400" b="1" kern="0" dirty="0"/>
              <a:t>And congratulations to </a:t>
            </a:r>
            <a:r>
              <a:rPr lang="en-US" sz="1400" b="1" kern="0" dirty="0" err="1"/>
              <a:t>Xudong</a:t>
            </a:r>
            <a:r>
              <a:rPr lang="en-US" sz="1400" b="1" kern="0" dirty="0"/>
              <a:t> Yang</a:t>
            </a:r>
            <a:r>
              <a:rPr lang="en-US" sz="1400" kern="0" dirty="0"/>
              <a:t> (incoming RAN3 Vice Chair)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1245</TotalTime>
  <Words>1131</Words>
  <Application>Microsoft Office PowerPoint</Application>
  <PresentationFormat>On-screen Show (16:9)</PresentationFormat>
  <Paragraphs>228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Century Gothic</vt:lpstr>
      <vt:lpstr>Times New Roman</vt:lpstr>
      <vt:lpstr>Office Theme</vt:lpstr>
      <vt:lpstr>Custom Design</vt:lpstr>
      <vt:lpstr>PowerPoint Presentation</vt:lpstr>
      <vt:lpstr>Executive Summary</vt:lpstr>
      <vt:lpstr>Tdocs Submitted per meeting</vt:lpstr>
      <vt:lpstr>RAN3 progress - Summary</vt:lpstr>
      <vt:lpstr>Maintenance up to Rel-18</vt:lpstr>
      <vt:lpstr>Release 19 WI summary</vt:lpstr>
      <vt:lpstr>TEI19 summary</vt:lpstr>
      <vt:lpstr>Next Steps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RAN3 Chair</cp:lastModifiedBy>
  <cp:revision>1943</cp:revision>
  <cp:lastPrinted>2017-02-24T12:37:00Z</cp:lastPrinted>
  <dcterms:created xsi:type="dcterms:W3CDTF">2008-08-30T09:32:00Z</dcterms:created>
  <dcterms:modified xsi:type="dcterms:W3CDTF">2025-09-12T14:44:48Z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ICV">
    <vt:lpwstr>0E6FBAF8C71241A7B617E6320A3D7C52</vt:lpwstr>
  </property>
  <property fmtid="{D5CDD505-2E9C-101B-9397-08002B2CF9AE}" pid="4" name="KSOProductBuildVer">
    <vt:lpwstr>2052-11.8.2.12085</vt:lpwstr>
  </property>
</Properties>
</file>