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7"/>
  </p:notesMasterIdLst>
  <p:handoutMasterIdLst>
    <p:handoutMasterId r:id="rId28"/>
  </p:handoutMasterIdLst>
  <p:sldIdLst>
    <p:sldId id="341" r:id="rId5"/>
    <p:sldId id="363" r:id="rId6"/>
    <p:sldId id="394" r:id="rId7"/>
    <p:sldId id="366" r:id="rId8"/>
    <p:sldId id="377" r:id="rId9"/>
    <p:sldId id="368" r:id="rId10"/>
    <p:sldId id="389" r:id="rId11"/>
    <p:sldId id="387" r:id="rId12"/>
    <p:sldId id="390" r:id="rId13"/>
    <p:sldId id="392" r:id="rId14"/>
    <p:sldId id="380" r:id="rId15"/>
    <p:sldId id="370" r:id="rId16"/>
    <p:sldId id="393" r:id="rId17"/>
    <p:sldId id="391" r:id="rId18"/>
    <p:sldId id="381" r:id="rId19"/>
    <p:sldId id="371" r:id="rId20"/>
    <p:sldId id="372" r:id="rId21"/>
    <p:sldId id="373" r:id="rId22"/>
    <p:sldId id="374" r:id="rId23"/>
    <p:sldId id="375" r:id="rId24"/>
    <p:sldId id="365" r:id="rId25"/>
    <p:sldId id="379" r:id="rId2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00FF00"/>
    <a:srgbClr val="2A6EA8"/>
    <a:srgbClr val="00FF99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A797C16-0880-4DCF-968F-A93EADEDAA77}" v="2" dt="2025-11-04T13:45:56.86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73" autoAdjust="0"/>
    <p:restoredTop sz="96652" autoAdjust="0"/>
  </p:normalViewPr>
  <p:slideViewPr>
    <p:cSldViewPr snapToGrid="0">
      <p:cViewPr varScale="1">
        <p:scale>
          <a:sx n="61" d="100"/>
          <a:sy n="61" d="100"/>
        </p:scale>
        <p:origin x="84" y="10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1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RUSE Heiko" userId="6df0c6f2-9039-445f-84a1-de8320938006" providerId="ADAL" clId="{0A216160-145C-40C1-884C-8D6EC777FA84}"/>
    <pc:docChg chg="custSel addSld modSld">
      <pc:chgData name="KRUSE Heiko" userId="6df0c6f2-9039-445f-84a1-de8320938006" providerId="ADAL" clId="{0A216160-145C-40C1-884C-8D6EC777FA84}" dt="2025-11-04T13:58:51.435" v="386" actId="15"/>
      <pc:docMkLst>
        <pc:docMk/>
      </pc:docMkLst>
      <pc:sldChg chg="modSp add mod">
        <pc:chgData name="KRUSE Heiko" userId="6df0c6f2-9039-445f-84a1-de8320938006" providerId="ADAL" clId="{0A216160-145C-40C1-884C-8D6EC777FA84}" dt="2025-11-04T13:58:51.435" v="386" actId="15"/>
        <pc:sldMkLst>
          <pc:docMk/>
          <pc:sldMk cId="805604001" sldId="394"/>
        </pc:sldMkLst>
        <pc:spChg chg="mod">
          <ac:chgData name="KRUSE Heiko" userId="6df0c6f2-9039-445f-84a1-de8320938006" providerId="ADAL" clId="{0A216160-145C-40C1-884C-8D6EC777FA84}" dt="2025-11-04T13:58:51.435" v="386" actId="15"/>
          <ac:spMkLst>
            <pc:docMk/>
            <pc:sldMk cId="805604001" sldId="394"/>
            <ac:spMk id="3" creationId="{63EFB97A-ADE1-F5BE-638F-D31CF32ACAD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6201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WG6 #124</a:t>
            </a:r>
          </a:p>
          <a:p>
            <a:pPr eaLnBrk="1" hangingPunct="1">
              <a:defRPr/>
            </a:pPr>
            <a:r>
              <a:rPr lang="en-US" altLang="en-US" sz="1200" b="1" baseline="0" dirty="0">
                <a:latin typeface="Arial "/>
              </a:rPr>
              <a:t>Dallas, US ,</a:t>
            </a:r>
            <a:r>
              <a:rPr lang="en-US" altLang="en-US" sz="1200" b="1" dirty="0">
                <a:latin typeface="Arial "/>
              </a:rPr>
              <a:t> 18</a:t>
            </a:r>
            <a:r>
              <a:rPr lang="en-US" altLang="en-US" sz="1200" b="1" baseline="0" dirty="0">
                <a:latin typeface="Arial "/>
              </a:rPr>
              <a:t> - 21 November </a:t>
            </a:r>
            <a:r>
              <a:rPr lang="en-US" altLang="en-US" sz="1200" b="1" dirty="0">
                <a:latin typeface="Arial "/>
              </a:rPr>
              <a:t>2025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C6-2</a:t>
            </a:r>
            <a:r>
              <a:rPr lang="sv-SE" altLang="en-US" sz="1200" b="1" baseline="0" dirty="0">
                <a:latin typeface="Arial "/>
              </a:rPr>
              <a:t>50613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hyperlink" Target="mailto:heiko.kruse@idemia.com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Report from TSG CT#109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Rel-19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7610" y="5491867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 dirty="0">
                <a:latin typeface="Arial" panose="020B0604020202020204" pitchFamily="34" charset="0"/>
              </a:rPr>
              <a:t>      -  Updated text since last plenary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A0F269C8-A71B-55F4-20A3-2B1E86301E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2732453"/>
              </p:ext>
            </p:extLst>
          </p:nvPr>
        </p:nvGraphicFramePr>
        <p:xfrm>
          <a:off x="838200" y="1816481"/>
          <a:ext cx="10691270" cy="2414658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709131011"/>
                    </a:ext>
                  </a:extLst>
                </a:gridCol>
                <a:gridCol w="3958874">
                  <a:extLst>
                    <a:ext uri="{9D8B030D-6E8A-4147-A177-3AD203B41FA5}">
                      <a16:colId xmlns:a16="http://schemas.microsoft.com/office/drawing/2014/main" val="1703260332"/>
                    </a:ext>
                  </a:extLst>
                </a:gridCol>
                <a:gridCol w="1539801">
                  <a:extLst>
                    <a:ext uri="{9D8B030D-6E8A-4147-A177-3AD203B41FA5}">
                      <a16:colId xmlns:a16="http://schemas.microsoft.com/office/drawing/2014/main" val="18251887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43529429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3992609077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1608724548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1789861045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1025468436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364462241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4672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1040002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Update UE conformance test specification to 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UEConTest_R18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06/25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40%</a:t>
                      </a:r>
                      <a:endParaRPr lang="de-DE" sz="10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CP-241022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69675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105016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 conformance test for NB-IoT/eMTC Non-Terrestrial Networks in EPS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IoT_SAT_UEConTest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CP-242075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679753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105070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Next Generation Real time Communication services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NG_RTC_Ph2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CP-242250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922947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105008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method</a:t>
                      </a: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of </a:t>
                      </a: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GBA_U Based APIs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TEST_</a:t>
                      </a: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GBA_U_API</a:t>
                      </a: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06/25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CP-242028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627531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strike="noStrike" baseline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105040</a:t>
                      </a:r>
                      <a:endParaRPr lang="de-DE" sz="1000" strike="noStrike" baseline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strike="noStrike" baseline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Proximity-based Services in 5GS Phase 3</a:t>
                      </a:r>
                      <a:endParaRPr lang="de-DE" sz="1000" strike="noStrike" baseline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strike="noStrike" baseline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5G_ProSe_Ph3</a:t>
                      </a:r>
                      <a:endParaRPr lang="de-DE" sz="1000" strike="noStrike" baseline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strike="noStrike" baseline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strike="noStrike" baseline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strike="noStrike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09/25</a:t>
                      </a:r>
                      <a:endParaRPr lang="de-DE" sz="1000" strike="noStrike" baseline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strike="noStrike" baseline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90%</a:t>
                      </a:r>
                      <a:endParaRPr lang="de-DE" sz="1000" strike="noStrike" baseline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strike="noStrike" baseline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CP-242108</a:t>
                      </a:r>
                      <a:endParaRPr lang="de-DE" sz="1000" strike="noStrike" baseline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8853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1080003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Harmonization of test case definitions for cross-RAT usability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TestHarmon_CrossRAT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03/26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strike="noStrike" baseline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CP-251036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2562015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1080022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MINT support in EPS for 5G-only national roaming UE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MINT_Ph2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09/25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strike="noStrike" baseline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CP-251282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7381767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endParaRPr lang="de-DE" sz="1000" strike="sngStrike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endParaRPr lang="de-DE" sz="1000" strike="sngStrik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endParaRPr lang="de-DE" sz="1000" strike="sngStrike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endParaRPr lang="de-DE" sz="1000" strike="sngStrike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endParaRPr lang="de-DE" sz="1000" strike="sngStrike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endParaRPr lang="de-DE" sz="1000" strike="sngStrike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endParaRPr lang="de-DE" sz="1000" strike="sngStrike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endParaRPr lang="de-DE" sz="1000" strike="sngStrike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endParaRPr lang="de-DE" sz="1000" strike="sngStrik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78952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8926165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Exception</a:t>
            </a:r>
            <a:r>
              <a:rPr lang="de-DE" dirty="0"/>
              <a:t> </a:t>
            </a:r>
            <a:r>
              <a:rPr lang="de-DE" dirty="0" err="1"/>
              <a:t>sheets</a:t>
            </a:r>
            <a:endParaRPr lang="de-DE" dirty="0"/>
          </a:p>
        </p:txBody>
      </p:sp>
      <p:graphicFrame>
        <p:nvGraphicFramePr>
          <p:cNvPr id="9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3089790"/>
              </p:ext>
            </p:extLst>
          </p:nvPr>
        </p:nvGraphicFramePr>
        <p:xfrm>
          <a:off x="224631" y="2288981"/>
          <a:ext cx="11742738" cy="2653047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Rapporteur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800" b="0" u="none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CP-252017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MINT support in EPS for 5G-only national roaming UE</a:t>
                      </a:r>
                      <a:endParaRPr lang="de-DE" sz="1800" dirty="0">
                        <a:effectLst/>
                        <a:latin typeface="Arial 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8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CT6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r>
                        <a:rPr lang="de-DE" sz="18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Li Mingxue, China Telecom 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800" b="0" u="none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CP-252177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Rel-19 Work Item Exception for </a:t>
                      </a:r>
                      <a:r>
                        <a:rPr lang="en-US" sz="1800" dirty="0" err="1"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LoSePLMN</a:t>
                      </a:r>
                      <a:r>
                        <a:rPr lang="en-US" sz="1800" dirty="0"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-CT with CT6 aspects</a:t>
                      </a:r>
                      <a:endParaRPr lang="de-DE" sz="1800" dirty="0">
                        <a:effectLst/>
                        <a:latin typeface="Arial 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8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Vodafone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r>
                        <a:rPr lang="de-DE" sz="18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Yang Lu; Vodafone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93387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8775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6307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716277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7904973"/>
              </p:ext>
            </p:extLst>
          </p:nvPr>
        </p:nvGraphicFramePr>
        <p:xfrm>
          <a:off x="809898" y="1999343"/>
          <a:ext cx="10411095" cy="1074113"/>
        </p:xfrm>
        <a:graphic>
          <a:graphicData uri="http://schemas.openxmlformats.org/drawingml/2006/table">
            <a:tbl>
              <a:tblPr firstRow="1" firstCol="1" bandRow="1"/>
              <a:tblGrid>
                <a:gridCol w="12176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997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810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5216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19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Made a lot of progress and majority of work items finalized</a:t>
            </a:r>
          </a:p>
          <a:p>
            <a:r>
              <a:rPr lang="en-US" dirty="0"/>
              <a:t>Exception for MINT_Ph2</a:t>
            </a:r>
          </a:p>
          <a:p>
            <a:r>
              <a:rPr lang="en-US" dirty="0"/>
              <a:t>Outstanding decision on </a:t>
            </a:r>
            <a:r>
              <a:rPr lang="en-US" dirty="0" err="1"/>
              <a:t>LoSePLMN</a:t>
            </a:r>
            <a:r>
              <a:rPr lang="en-US" dirty="0"/>
              <a:t>-CT</a:t>
            </a:r>
          </a:p>
          <a:p>
            <a:endParaRPr lang="en-US" dirty="0"/>
          </a:p>
          <a:p>
            <a:r>
              <a:rPr lang="en-US" dirty="0"/>
              <a:t>Test work item on Harmonization of test case definitions for cross-RAT usability not started yet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2253920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work items 100%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416300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work items completed.</a:t>
            </a:r>
          </a:p>
          <a:p>
            <a:r>
              <a:rPr lang="en-US" dirty="0"/>
              <a:t>No CRs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242743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CRs</a:t>
            </a:r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551964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990600" y="19780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 hangingPunct="1">
              <a:spcAft>
                <a:spcPts val="0"/>
              </a:spcAft>
            </a:pPr>
            <a:endParaRPr lang="en-GB" dirty="0"/>
          </a:p>
          <a:p>
            <a:r>
              <a:rPr lang="en-GB" dirty="0"/>
              <a:t>In CR-pack CP-252029 the CRs C6-250500 and C6-250508 related to WID </a:t>
            </a:r>
            <a:r>
              <a:rPr lang="en-GB" dirty="0" err="1"/>
              <a:t>LoSePLMN</a:t>
            </a:r>
            <a:r>
              <a:rPr lang="en-GB" dirty="0"/>
              <a:t>-CT depend on approval of CT1 CRs </a:t>
            </a:r>
            <a:r>
              <a:rPr lang="fr-FR" dirty="0"/>
              <a:t>TS22.011 CR#0373, </a:t>
            </a:r>
            <a:r>
              <a:rPr lang="en-GB" dirty="0"/>
              <a:t>TS23.122 CR#1344</a:t>
            </a:r>
            <a:r>
              <a:rPr lang="de-DE" dirty="0"/>
              <a:t>, </a:t>
            </a:r>
            <a:r>
              <a:rPr lang="en-GB" dirty="0"/>
              <a:t>TS24.368 CR#0087</a:t>
            </a:r>
          </a:p>
          <a:p>
            <a:r>
              <a:rPr lang="en-GB" dirty="0"/>
              <a:t>As the CT1 CRs have been postponed, also the CR-pack in CP-252029 should be postponed</a:t>
            </a:r>
          </a:p>
          <a:p>
            <a:r>
              <a:rPr lang="en-GB" dirty="0"/>
              <a:t>There is a related exception sheet as a company contribution in CP-252177</a:t>
            </a:r>
            <a:endParaRPr lang="en-US" dirty="0"/>
          </a:p>
          <a:p>
            <a:pPr marL="457200" lvl="1" indent="0" fontAlgn="auto" hangingPunct="1">
              <a:spcAft>
                <a:spcPts val="0"/>
              </a:spcAft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Re-</a:t>
            </a:r>
            <a:r>
              <a:rPr lang="fr-FR" altLang="en-US" sz="1800" dirty="0" err="1"/>
              <a:t>elected</a:t>
            </a:r>
            <a:r>
              <a:rPr lang="fr-FR" altLang="en-US" sz="1800" dirty="0"/>
              <a:t> at CT6#122 (05/25)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heiko.kruse@idemia.com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Re-</a:t>
            </a:r>
            <a:r>
              <a:rPr lang="fr-FR" altLang="en-US" sz="1800" dirty="0" err="1"/>
              <a:t>elected</a:t>
            </a:r>
            <a:r>
              <a:rPr lang="fr-FR" altLang="en-US" sz="1800" dirty="0"/>
              <a:t> at CT6#117 (11/23)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FBFBB973-D27F-006E-08CF-DD31A7D66B2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2941" y="2034816"/>
            <a:ext cx="1233351" cy="155563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Heiko Kruse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WG6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333F87-5112-8134-D168-827D8CC52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Status </a:t>
            </a:r>
            <a:r>
              <a:rPr lang="de-DE" dirty="0" err="1"/>
              <a:t>of</a:t>
            </a:r>
            <a:r>
              <a:rPr lang="de-DE" dirty="0"/>
              <a:t> CT6 </a:t>
            </a:r>
            <a:r>
              <a:rPr lang="de-DE" dirty="0" err="1"/>
              <a:t>contributions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CT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3EFB97A-ADE1-F5BE-638F-D31CF32ACA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All CRs </a:t>
            </a:r>
            <a:r>
              <a:rPr lang="de-DE" dirty="0" err="1"/>
              <a:t>were</a:t>
            </a:r>
            <a:r>
              <a:rPr lang="de-DE" dirty="0"/>
              <a:t> </a:t>
            </a:r>
            <a:r>
              <a:rPr lang="de-DE" dirty="0" err="1"/>
              <a:t>approved</a:t>
            </a:r>
            <a:r>
              <a:rPr lang="de-DE" dirty="0"/>
              <a:t> </a:t>
            </a:r>
            <a:r>
              <a:rPr lang="de-DE" dirty="0" err="1"/>
              <a:t>without</a:t>
            </a:r>
            <a:r>
              <a:rPr lang="de-DE" dirty="0"/>
              <a:t> </a:t>
            </a:r>
            <a:r>
              <a:rPr lang="de-DE" dirty="0" err="1"/>
              <a:t>comments</a:t>
            </a:r>
            <a:endParaRPr lang="de-DE" dirty="0"/>
          </a:p>
          <a:p>
            <a:r>
              <a:rPr lang="de-DE" dirty="0"/>
              <a:t>2 Work item </a:t>
            </a:r>
            <a:r>
              <a:rPr lang="de-DE" dirty="0" err="1"/>
              <a:t>exceptions</a:t>
            </a:r>
            <a:r>
              <a:rPr lang="de-DE" dirty="0"/>
              <a:t> </a:t>
            </a:r>
            <a:r>
              <a:rPr lang="de-DE" dirty="0" err="1"/>
              <a:t>approved</a:t>
            </a:r>
            <a:endParaRPr lang="de-DE" dirty="0"/>
          </a:p>
          <a:p>
            <a:r>
              <a:rPr lang="de-DE" dirty="0"/>
              <a:t>2 CRs </a:t>
            </a:r>
            <a:r>
              <a:rPr lang="en-GB" dirty="0"/>
              <a:t>In CR-pack CP-252029, the CRs C6-250500 and C6-250508 related to WID </a:t>
            </a:r>
            <a:r>
              <a:rPr lang="en-GB" dirty="0" err="1"/>
              <a:t>LoSePLMN</a:t>
            </a:r>
            <a:r>
              <a:rPr lang="en-GB" dirty="0"/>
              <a:t>-CT depended on approval of CT1 CRs </a:t>
            </a:r>
            <a:r>
              <a:rPr lang="fr-FR" dirty="0"/>
              <a:t>TS22.011 CR#0373, </a:t>
            </a:r>
            <a:r>
              <a:rPr lang="en-GB" dirty="0"/>
              <a:t>TS23.122 CR#1344</a:t>
            </a:r>
            <a:r>
              <a:rPr lang="de-DE" dirty="0"/>
              <a:t>, </a:t>
            </a:r>
            <a:r>
              <a:rPr lang="en-GB" dirty="0"/>
              <a:t>TS24.368 CR#0087</a:t>
            </a:r>
          </a:p>
          <a:p>
            <a:pPr lvl="1"/>
            <a:r>
              <a:rPr lang="en-GB" dirty="0"/>
              <a:t>As no CT1 CRs were approved, the CT6 CRs are also not approved. </a:t>
            </a:r>
          </a:p>
          <a:p>
            <a:r>
              <a:rPr lang="en-GB" dirty="0"/>
              <a:t>Terms of Reference Postponed due to discussion about alignment across all CT WGs.</a:t>
            </a:r>
          </a:p>
          <a:p>
            <a:pPr lvl="1"/>
            <a:r>
              <a:rPr lang="en-GB" dirty="0"/>
              <a:t>Dedicated call on </a:t>
            </a:r>
            <a:r>
              <a:rPr lang="en-GB" dirty="0" err="1"/>
              <a:t>ToRs</a:t>
            </a:r>
            <a:r>
              <a:rPr lang="en-GB" dirty="0"/>
              <a:t>, but discussion ongoing vie email. CT6 seems to be fixed, at least no more comments. 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0560400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47716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CT6#123</a:t>
            </a:r>
          </a:p>
          <a:p>
            <a:pPr lvl="3"/>
            <a:r>
              <a:rPr lang="en-US" altLang="fr-FR" dirty="0"/>
              <a:t>(26  – 29 August 2025, Gothenburg, SE)</a:t>
            </a:r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593702" y="1825626"/>
            <a:ext cx="4947716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CT6#124</a:t>
            </a:r>
          </a:p>
          <a:p>
            <a:pPr lvl="3"/>
            <a:r>
              <a:rPr lang="en-US" altLang="fr-FR" dirty="0"/>
              <a:t>(18  – 21 November 2025, Dallas, US)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47675" y="1833309"/>
            <a:ext cx="5915025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117</a:t>
            </a:r>
          </a:p>
          <a:p>
            <a:pPr marL="457200" lvl="1" indent="0">
              <a:buNone/>
            </a:pPr>
            <a:r>
              <a:rPr lang="en-US" dirty="0"/>
              <a:t>Agreed CRs </a:t>
            </a:r>
          </a:p>
          <a:p>
            <a:pPr lvl="1"/>
            <a:r>
              <a:rPr lang="en-US" dirty="0"/>
              <a:t>28</a:t>
            </a:r>
          </a:p>
          <a:p>
            <a:pPr lvl="1"/>
            <a:r>
              <a:rPr lang="en-US" dirty="0"/>
              <a:t>Cat A(1)/B (9)/C (0)/F (16)/D (2) </a:t>
            </a:r>
          </a:p>
          <a:p>
            <a:pPr lvl="1"/>
            <a:r>
              <a:rPr lang="en-US" dirty="0"/>
              <a:t>Rel-15(0) / Rel-16(0) / Re-17(0) / Rel-18 (23) / Rel-19(5)</a:t>
            </a:r>
          </a:p>
          <a:p>
            <a:pPr lvl="1"/>
            <a:r>
              <a:rPr lang="en-US" dirty="0"/>
              <a:t>Postponed: </a:t>
            </a:r>
          </a:p>
          <a:p>
            <a:pPr lvl="2"/>
            <a:r>
              <a:rPr lang="en-GB" dirty="0"/>
              <a:t>0 CRs </a:t>
            </a:r>
            <a:endParaRPr lang="en-US" dirty="0"/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none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/>
              <a:t>CT6#123: 103 registered (95 F2F, 8 online), </a:t>
            </a:r>
          </a:p>
          <a:p>
            <a:pPr lvl="2"/>
            <a:r>
              <a:rPr lang="en-US" altLang="fr-FR" dirty="0"/>
              <a:t>81 attended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30129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  <a:p>
            <a:endParaRPr lang="en-US" altLang="fr-FR" dirty="0"/>
          </a:p>
          <a:p>
            <a:pPr lvl="1"/>
            <a:r>
              <a:rPr lang="en-US" altLang="fr-FR" dirty="0"/>
              <a:t>Terms of Reference have been updated</a:t>
            </a:r>
          </a:p>
          <a:p>
            <a:pPr lvl="2"/>
            <a:r>
              <a:rPr lang="en-US" altLang="fr-FR" dirty="0"/>
              <a:t>Some editorial corrections</a:t>
            </a:r>
          </a:p>
          <a:p>
            <a:pPr lvl="2"/>
            <a:r>
              <a:rPr lang="en-US" altLang="fr-FR" dirty="0"/>
              <a:t>Addition of tasks</a:t>
            </a:r>
          </a:p>
          <a:p>
            <a:pPr lvl="2"/>
            <a:r>
              <a:rPr lang="en-US" altLang="fr-FR" dirty="0"/>
              <a:t>Addition of 6G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Revised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0588700"/>
              </p:ext>
            </p:extLst>
          </p:nvPr>
        </p:nvGraphicFramePr>
        <p:xfrm>
          <a:off x="209550" y="2282825"/>
          <a:ext cx="11742738" cy="2503523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r>
                        <a:rPr lang="de-DE" sz="1600" dirty="0">
                          <a:effectLst/>
                          <a:latin typeface="Arial 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C6-250445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Revised WID on CT aspects of MINT support in EPS for 5G-only national roaming UE </a:t>
                      </a:r>
                      <a:endParaRPr lang="de-DE" sz="1600" dirty="0">
                        <a:effectLst/>
                        <a:latin typeface="Arial 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effectLst/>
                          <a:latin typeface="Arial 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China Telecommunications </a:t>
                      </a:r>
                      <a:r>
                        <a:rPr lang="de-DE" sz="1600" dirty="0" err="1">
                          <a:effectLst/>
                          <a:latin typeface="Arial 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Corp</a:t>
                      </a:r>
                      <a:endParaRPr lang="de-DE" sz="1600" dirty="0">
                        <a:effectLst/>
                        <a:latin typeface="Arial 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  <a:latin typeface="Arial 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For CT6, the expected work includes to: </a:t>
                      </a:r>
                    </a:p>
                    <a:p>
                      <a:r>
                        <a:rPr lang="en-US" sz="1600" dirty="0">
                          <a:effectLst/>
                          <a:latin typeface="Arial 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	add parameters required for disaster roaming services to be pre-configured in USIM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893073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fr-FR" sz="3600" dirty="0"/>
              <a:t>New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2173202"/>
              </p:ext>
            </p:extLst>
          </p:nvPr>
        </p:nvGraphicFramePr>
        <p:xfrm>
          <a:off x="173255" y="1917065"/>
          <a:ext cx="11779033" cy="3215489"/>
        </p:xfrm>
        <a:graphic>
          <a:graphicData uri="http://schemas.openxmlformats.org/drawingml/2006/table">
            <a:tbl>
              <a:tblPr firstRow="1" firstCol="1" bandRow="1"/>
              <a:tblGrid>
                <a:gridCol w="14893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endParaRPr lang="en-US" sz="1600" b="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fontAlgn="base" hangingPunct="0"/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endParaRPr lang="en-US" sz="105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799253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0809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299861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Rel-16, Rel-17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99616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>
                <a:latin typeface="Arial" panose="020B0604020202020204" pitchFamily="34" charset="0"/>
              </a:rPr>
            </a:br>
            <a:r>
              <a:rPr lang="fi-FI" altLang="de-DE" sz="100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>
                <a:latin typeface="Arial" panose="020B0604020202020204" pitchFamily="34" charset="0"/>
              </a:rPr>
              <a:t>      -  Updated text since last plenary</a:t>
            </a:r>
            <a:endParaRPr lang="fi-FI" altLang="de-DE" sz="1000" dirty="0">
              <a:latin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0193972"/>
              </p:ext>
            </p:extLst>
          </p:nvPr>
        </p:nvGraphicFramePr>
        <p:xfrm>
          <a:off x="662530" y="1855068"/>
          <a:ext cx="10691270" cy="3331436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4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910008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 on CT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on UICC-terminal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interface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testing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UEs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with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non-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removable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UICCs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nrUICC_UEConTest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CP-210086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797461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920061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Enhancement for the 5G Control Plane Steering of Roaming for UE in CONNECTED mode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eCPSOR_CON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CP-210148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29308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920081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Enhancement for Proximity based Services in 5GS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5G_ProSe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 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CP-212105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4449067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5GC architecture for satellite networks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5GSAT_ARCH-CT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980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architecture enhancements for 3GPP support of advanced V2X services - Phase 2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eV2XARC_Ph2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CP-211116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6718485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CT4 aspects on CT aspects of Support for Minimization of service Interruption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MINT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CP-212166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242697"/>
                  </a:ext>
                </a:extLst>
              </a:tr>
              <a:tr h="3634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 voice service support and network usability guarantee for UE’s E-UTRA capability disabled scenario in 5GS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ING_5GS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CP-212231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3713616"/>
                  </a:ext>
                </a:extLst>
              </a:tr>
              <a:tr h="374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NB-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Non-Terrestrial Networks in EPS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IoT_SAT_ARCH_EPS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CP-213079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4651999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Architecture Enhancement for NR Reduced Capability Devices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ARCH_NR_REDCAP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CP-213210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Non-Seamless WLAN offload authentication in 5GS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NSWO_5G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CP-220095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490599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Rel-18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7610" y="5491867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 dirty="0">
                <a:latin typeface="Arial" panose="020B0604020202020204" pitchFamily="34" charset="0"/>
              </a:rPr>
              <a:t>      -  Updated text since last plenary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A0F269C8-A71B-55F4-20A3-2B1E86301E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0880799"/>
              </p:ext>
            </p:extLst>
          </p:nvPr>
        </p:nvGraphicFramePr>
        <p:xfrm>
          <a:off x="838200" y="1816481"/>
          <a:ext cx="10691270" cy="3222801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709131011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1703260332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18251887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43529429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3992609077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1608724548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1789861045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1025468436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364462241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4672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960004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SID on GBA_U Based APIs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FS_GBA_U_API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CP-2201185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69675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960005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Study on new UICC application for NSSAA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FS_NS_Slice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-USIM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CP-2201186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922947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970057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Signal level Enhanced Network SElection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SENSE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 / 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12/22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CP-222237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77009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980063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proximity based services in 5GS Phase 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5G_ProSe_Ph2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CT-wide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CP-223110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8096555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990062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 of Further Architecture Enhancement for UAV and UAM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UAS_Ph2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CT-wide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CP-230191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627531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990004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Update UE conformance test specification to Rel-17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UEConTest_R17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04/24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CP-230022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8853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990079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 pre-configuration for 5MBS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UEConfig5MBS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CP-230201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671035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1000022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MBS support for V2X services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TEI18_MBS4V2X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 / 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CP-231290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9734105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1000002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Enhancement of Network Slicing UICC application for network slice-specific authentication and authorization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eNS_UICC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CP-231351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236297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1000003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 on GBA_U Based APIs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GBA_U_APIs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CP-231107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91721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990023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Next Generation Real time Communication services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NG_RTC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CP-233211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093855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1000021</a:t>
                      </a:r>
                      <a:endParaRPr lang="de-DE" sz="1000" dirty="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MPS_WLAN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MPS_WLAN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06/24</a:t>
                      </a:r>
                      <a:endParaRPr lang="de-DE" sz="100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CP-240299</a:t>
                      </a:r>
                      <a:endParaRPr lang="de-DE" sz="1000" dirty="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66352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773988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CCEB695-5FB1-4EE1-B888-4F632DBDA49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066E587-E4AB-4EDB-8382-5767820443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C33B36D-6A2D-443D-93E6-64C898FCAB74}">
  <ds:schemaRefs>
    <ds:schemaRef ds:uri="http://purl.org/dc/elements/1.1/"/>
    <ds:schemaRef ds:uri="http://schemas.microsoft.com/office/2006/metadata/properties"/>
    <ds:schemaRef ds:uri="34d3e54b-d462-4f51-83b6-6cd7f4b454d5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c9fe69cb-1d4b-461a-8155-8bb96486ee7c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1477</Words>
  <Application>Microsoft Office PowerPoint</Application>
  <PresentationFormat>Breitbild</PresentationFormat>
  <Paragraphs>434</Paragraphs>
  <Slides>22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22</vt:i4>
      </vt:variant>
    </vt:vector>
  </HeadingPairs>
  <TitlesOfParts>
    <vt:vector size="30" baseType="lpstr">
      <vt:lpstr>MS PGothic</vt:lpstr>
      <vt:lpstr>Arial</vt:lpstr>
      <vt:lpstr>Arial </vt:lpstr>
      <vt:lpstr>Arial Narrow</vt:lpstr>
      <vt:lpstr>Calibri</vt:lpstr>
      <vt:lpstr>Calibri Light</vt:lpstr>
      <vt:lpstr>Times New Roman</vt:lpstr>
      <vt:lpstr>Office Theme</vt:lpstr>
      <vt:lpstr>Report from TSG CT#109</vt:lpstr>
      <vt:lpstr>TSG CT WG6 Officials</vt:lpstr>
      <vt:lpstr>Status of CT6 contributions to CT</vt:lpstr>
      <vt:lpstr>Meeting Calendar</vt:lpstr>
      <vt:lpstr>TSG WG CT6 Statistics</vt:lpstr>
      <vt:lpstr>Revised agreed/endorsed  Study/Work Items</vt:lpstr>
      <vt:lpstr>New agreed/endorsed  Study/Work Items</vt:lpstr>
      <vt:lpstr>Work Plan Rel-16, Rel-17 </vt:lpstr>
      <vt:lpstr>Work Plan Rel-18</vt:lpstr>
      <vt:lpstr>Work Plan Rel-19</vt:lpstr>
      <vt:lpstr>Exception sheets</vt:lpstr>
      <vt:lpstr>TS/TR sent to CT plenary</vt:lpstr>
      <vt:lpstr>Release 19 Status</vt:lpstr>
      <vt:lpstr>Release 18 Status</vt:lpstr>
      <vt:lpstr>Release 17 Status</vt:lpstr>
      <vt:lpstr>Release 16 Status</vt:lpstr>
      <vt:lpstr>Release 15 Status</vt:lpstr>
      <vt:lpstr>Backward Incompatible Changes</vt:lpstr>
      <vt:lpstr>For Information to CT</vt:lpstr>
      <vt:lpstr>For Action to CT</vt:lpstr>
      <vt:lpstr>Acknowledgement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674</cp:revision>
  <dcterms:created xsi:type="dcterms:W3CDTF">2010-02-05T13:52:04Z</dcterms:created>
  <dcterms:modified xsi:type="dcterms:W3CDTF">2025-11-04T13:58:56Z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  <property fmtid="{D5CDD505-2E9C-101B-9397-08002B2CF9AE}" pid="11" name="ContentTypeId">
    <vt:lpwstr>0x010100DA7C26965712CC42B0B36C7EA2FCF6DE</vt:lpwstr>
  </property>
</Properties>
</file>