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1"/>
  </p:sldMasterIdLst>
  <p:notesMasterIdLst>
    <p:notesMasterId r:id="rId6"/>
  </p:notesMasterIdLst>
  <p:handoutMasterIdLst>
    <p:handoutMasterId r:id="rId7"/>
  </p:handoutMasterIdLst>
  <p:sldIdLst>
    <p:sldId id="341" r:id="rId2"/>
    <p:sldId id="396" r:id="rId3"/>
    <p:sldId id="398" r:id="rId4"/>
    <p:sldId id="397" r:id="rId5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24FC24"/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7" autoAdjust="0"/>
    <p:restoredTop sz="99112" autoAdjust="0"/>
  </p:normalViewPr>
  <p:slideViewPr>
    <p:cSldViewPr snapToGrid="0">
      <p:cViewPr varScale="1">
        <p:scale>
          <a:sx n="88" d="100"/>
          <a:sy n="88" d="100"/>
        </p:scale>
        <p:origin x="91" y="15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3296" y="68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99782B-1646-48C5-B03C-2D29BD990979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1126333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D5440688-9C35-4353-934E-C9AE90237507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2299438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44839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34779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922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/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/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9" name="TextBox 7"/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2019</a:t>
            </a:r>
          </a:p>
        </p:txBody>
      </p:sp>
      <p:pic>
        <p:nvPicPr>
          <p:cNvPr id="1031" name="Picture 1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/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defRPr/>
            </a:pPr>
            <a:fld id="{4F90773A-FBA2-44A3-9C23-E06B115DB1E3}" type="slidenum">
              <a:rPr lang="en-GB" altLang="en-US" sz="1400" smtClean="0">
                <a:latin typeface="Calibri" pitchFamily="34" charset="0"/>
              </a:rPr>
              <a:pPr>
                <a:defRPr/>
              </a:pPr>
              <a:t>‹#›</a:t>
            </a:fld>
            <a:endParaRPr lang="en-GB" altLang="en-US" sz="1400" dirty="0">
              <a:latin typeface="Calibri" pitchFamily="34" charset="0"/>
            </a:endParaRPr>
          </a:p>
        </p:txBody>
      </p:sp>
      <p:sp>
        <p:nvSpPr>
          <p:cNvPr id="11" name="Text Box 14"/>
          <p:cNvSpPr txBox="1">
            <a:spLocks noChangeArrowheads="1"/>
          </p:cNvSpPr>
          <p:nvPr userDrawn="1"/>
        </p:nvSpPr>
        <p:spPr bwMode="auto">
          <a:xfrm>
            <a:off x="133350" y="57348"/>
            <a:ext cx="434285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TSG CT WG4#131</a:t>
            </a:r>
          </a:p>
          <a:p>
            <a:pPr eaLnBrk="1" hangingPunct="1">
              <a:defRPr/>
            </a:pPr>
            <a:r>
              <a:rPr lang="en-US" altLang="en-US" sz="1200" b="1" dirty="0">
                <a:latin typeface="Arial "/>
              </a:rPr>
              <a:t>Sophia Antipolis, France; 13th – 17th October 2025</a:t>
            </a:r>
            <a:r>
              <a:rPr lang="sv-SE" altLang="en-US" sz="1200" b="1" dirty="0">
                <a:latin typeface="Arial "/>
              </a:rPr>
              <a:t>	</a:t>
            </a:r>
          </a:p>
        </p:txBody>
      </p:sp>
      <p:sp>
        <p:nvSpPr>
          <p:cNvPr id="13" name="Text Box 14"/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latin typeface="Arial "/>
              </a:rPr>
              <a:t>C4-254</a:t>
            </a:r>
            <a:r>
              <a:rPr lang="en-US" altLang="zh-CN" sz="1200" b="1" dirty="0" err="1">
                <a:latin typeface="Arial "/>
              </a:rPr>
              <a:t>abc</a:t>
            </a:r>
            <a:r>
              <a:rPr lang="sv-SE" altLang="en-US" sz="1200" b="1" dirty="0">
                <a:latin typeface="Arial "/>
              </a:rPr>
              <a:t>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7" r:id="rId1"/>
    <p:sldLayoutId id="2147485165" r:id="rId2"/>
    <p:sldLayoutId id="2147485166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618305" y="1460116"/>
            <a:ext cx="10162903" cy="2387600"/>
          </a:xfrm>
        </p:spPr>
        <p:txBody>
          <a:bodyPr/>
          <a:lstStyle/>
          <a:p>
            <a:pPr eaLnBrk="1" hangingPunct="1"/>
            <a:r>
              <a:rPr lang="en-US" altLang="en-US" dirty="0"/>
              <a:t>Consensus on 6G studies in CT4</a:t>
            </a:r>
            <a:endParaRPr lang="en-GB" altLang="en-US" dirty="0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On General Aspects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509" y="1825625"/>
            <a:ext cx="11521439" cy="4351338"/>
          </a:xfrm>
        </p:spPr>
        <p:txBody>
          <a:bodyPr/>
          <a:lstStyle/>
          <a:p>
            <a:r>
              <a:rPr lang="de-DE" dirty="0"/>
              <a:t>It should be able to already start the studies CT4 on:</a:t>
            </a:r>
          </a:p>
          <a:p>
            <a:pPr lvl="1"/>
            <a:r>
              <a:rPr lang="de-DE" dirty="0"/>
              <a:t>Stage2 works which are under remit of CT4, assuming close coordination with SA WGs</a:t>
            </a:r>
          </a:p>
          <a:p>
            <a:pPr lvl="1"/>
            <a:r>
              <a:rPr lang="de-DE" dirty="0"/>
              <a:t>General protocol aspects which are not specific to certain feature defined by stage2</a:t>
            </a:r>
            <a:endParaRPr lang="en-US" dirty="0"/>
          </a:p>
          <a:p>
            <a:pPr marL="228600" marR="0" lvl="0" indent="-22860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de-DE" altLang="zh-C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CT4 studies should be based on at least one of the following:</a:t>
            </a:r>
          </a:p>
          <a:p>
            <a:pPr marL="685800" marR="0" lvl="1" indent="-228600" algn="l" defTabSz="914400" rtl="0" eaLnBrk="0" fontAlgn="base" latinLnBrk="0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C00000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de-DE" dirty="0">
                <a:solidFill>
                  <a:prstClr val="black"/>
                </a:solidFill>
                <a:latin typeface="Calibri" panose="020F0502020204030204"/>
              </a:rPr>
              <a:t>Stage2 requirement/design which has been documented in stage1/2</a:t>
            </a:r>
          </a:p>
          <a:p>
            <a:pPr marL="685800" marR="0" lvl="1" indent="-228600" algn="l" defTabSz="914400" rtl="0" eaLnBrk="0" fontAlgn="base" latinLnBrk="0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C00000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de-DE" dirty="0">
                <a:solidFill>
                  <a:prstClr val="black"/>
                </a:solidFill>
                <a:latin typeface="Calibri" panose="020F0502020204030204"/>
              </a:rPr>
              <a:t>Reasonable assumption on stage1/2</a:t>
            </a:r>
          </a:p>
          <a:p>
            <a:pPr marL="228600" marR="0" lvl="0" indent="-22860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Working flow (stage2</a:t>
            </a: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stage3) solely shall not be used as the argument for blocking doing certain study work, i.e. technical argument shall be provided</a:t>
            </a:r>
            <a:endParaRPr lang="en-US" dirty="0"/>
          </a:p>
          <a:p>
            <a:r>
              <a:rPr lang="en-US" dirty="0"/>
              <a:t>CT4 expertise should be fully leveraged, findings during the study will be communicated with stage2 when necessary</a:t>
            </a:r>
          </a:p>
        </p:txBody>
      </p:sp>
    </p:spTree>
    <p:extLst>
      <p:ext uri="{BB962C8B-B14F-4D97-AF65-F5344CB8AC3E}">
        <p14:creationId xmlns:p14="http://schemas.microsoft.com/office/powerpoint/2010/main" val="1845213094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On General Aspects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509" y="1825625"/>
            <a:ext cx="11521439" cy="4351338"/>
          </a:xfrm>
        </p:spPr>
        <p:txBody>
          <a:bodyPr/>
          <a:lstStyle/>
          <a:p>
            <a:r>
              <a:rPr lang="de-DE" dirty="0"/>
              <a:t> Study items shall be well scoped to avoid excessive fragmentation and ensure effective progress</a:t>
            </a:r>
          </a:p>
          <a:p>
            <a:r>
              <a:rPr lang="de-DE" dirty="0"/>
              <a:t>1~2 SID quota (out of 5) should be reserved for the potential new study work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2551480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On Specific 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Following topics to be studied (not all the studies are necessarily to be started already):</a:t>
            </a:r>
          </a:p>
          <a:p>
            <a:pPr lvl="1"/>
            <a:r>
              <a:rPr lang="de-DE" dirty="0"/>
              <a:t>Control plane</a:t>
            </a:r>
          </a:p>
          <a:p>
            <a:pPr lvl="1"/>
            <a:r>
              <a:rPr lang="de-DE" dirty="0"/>
              <a:t>User plane</a:t>
            </a:r>
          </a:p>
          <a:p>
            <a:pPr lvl="1"/>
            <a:r>
              <a:rPr lang="de-DE" dirty="0"/>
              <a:t>Data framework</a:t>
            </a:r>
          </a:p>
          <a:p>
            <a:pPr lvl="1"/>
            <a:r>
              <a:rPr lang="de-DE" dirty="0"/>
              <a:t>AI related</a:t>
            </a:r>
          </a:p>
          <a:p>
            <a:pPr lvl="1"/>
            <a:r>
              <a:rPr lang="de-DE" dirty="0"/>
              <a:t>Resiliency</a:t>
            </a:r>
          </a:p>
          <a:p>
            <a:r>
              <a:rPr lang="en-US" dirty="0"/>
              <a:t>AI protocol study should be part of the control plane study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3829352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75917</TotalTime>
  <Words>203</Words>
  <Application>Microsoft Office PowerPoint</Application>
  <PresentationFormat>宽屏</PresentationFormat>
  <Paragraphs>23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0" baseType="lpstr">
      <vt:lpstr>Arial </vt:lpstr>
      <vt:lpstr>Arial</vt:lpstr>
      <vt:lpstr>Calibri</vt:lpstr>
      <vt:lpstr>Calibri Light</vt:lpstr>
      <vt:lpstr>Times New Roman</vt:lpstr>
      <vt:lpstr>Office Theme</vt:lpstr>
      <vt:lpstr>Consensus on 6G studies in CT4</vt:lpstr>
      <vt:lpstr>On General Aspects</vt:lpstr>
      <vt:lpstr>On General Aspects (cont.)</vt:lpstr>
      <vt:lpstr>On Specific Topics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rapporteur</cp:lastModifiedBy>
  <cp:revision>1188</cp:revision>
  <dcterms:created xsi:type="dcterms:W3CDTF">2010-02-05T13:52:04Z</dcterms:created>
  <dcterms:modified xsi:type="dcterms:W3CDTF">2025-10-17T05:06:41Z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(3)OESPK6gW5UMOTGX816RJDzHCiwvreGEJteo+ZmByIk5dClsk9rZPxc6z8Z88powIUC/AnW/G
8uM9CnWbghBs0ZpuD+yi/sgzpJCvFUUrAyqoeDx2nstQskPPK6Xu5gucaaWSzdq2u9l+/rwq
d9V7iNKaGTblaqkPgC2/p8HT+kB9K6m/uJfpBZk7T0j16JS8yZQth7B63MEEzyiF+zO3hPKh
C+QPdZ6PhGSjC0F8cQ</vt:lpwstr>
  </property>
  <property fmtid="{D5CDD505-2E9C-101B-9397-08002B2CF9AE}" pid="3" name="_2015_ms_pID_7253431">
    <vt:lpwstr>n7W+nUKzBkgOZBrRxVDFzuIvl21jIz7iUEtprEEWeKfQBmDjFpLBzx
R8q2QWdicoCl4NYsispm2bPUyvy+DHrKAsJlcBrB0v9i9SIMxhVzJkhN8zEpdv/RJABqkmUV
4Qq00/j1nVCyctaWaryyCf6ttFgBZ12X5Dr+vjx3cSrTJn7FVGDUvZA8Jgj4hpp4odhHWxGc
eCLh+OQ15tlL10QctcirNuJkfPXu4zwmC+ae</vt:lpwstr>
  </property>
  <property fmtid="{D5CDD505-2E9C-101B-9397-08002B2CF9AE}" pid="4" name="_2015_ms_pID_7253432">
    <vt:lpwstr>Ag==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1676828981</vt:lpwstr>
  </property>
</Properties>
</file>