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2"/>
  </p:notesMasterIdLst>
  <p:sldIdLst>
    <p:sldId id="2712" r:id="rId2"/>
    <p:sldId id="2724" r:id="rId3"/>
    <p:sldId id="2747" r:id="rId4"/>
    <p:sldId id="2733" r:id="rId5"/>
    <p:sldId id="2746" r:id="rId6"/>
    <p:sldId id="2748" r:id="rId7"/>
    <p:sldId id="2749" r:id="rId8"/>
    <p:sldId id="2737" r:id="rId9"/>
    <p:sldId id="2750" r:id="rId10"/>
    <p:sldId id="268"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5A9E"/>
    <a:srgbClr val="202323"/>
    <a:srgbClr val="B2B2B2"/>
    <a:srgbClr val="CCD8EC"/>
    <a:srgbClr val="FFC403"/>
    <a:srgbClr val="FFC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72"/>
    <p:restoredTop sz="93333" autoAdjust="0"/>
  </p:normalViewPr>
  <p:slideViewPr>
    <p:cSldViewPr snapToGrid="0">
      <p:cViewPr varScale="1">
        <p:scale>
          <a:sx n="64" d="100"/>
          <a:sy n="64" d="100"/>
        </p:scale>
        <p:origin x="824" y="52"/>
      </p:cViewPr>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D0AA89-C06F-A848-A654-2F2449F72107}" type="datetimeFigureOut">
              <a:rPr kumimoji="1" lang="zh-CN" altLang="en-US" smtClean="0"/>
              <a:t>2025/10/6</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A156CB-D033-C240-B214-3841F0D4D1BA}"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2</a:t>
            </a:fld>
            <a:endParaRPr kumimoji="1" lang="zh-CN" altLang="en-US"/>
          </a:p>
        </p:txBody>
      </p:sp>
    </p:spTree>
    <p:extLst>
      <p:ext uri="{BB962C8B-B14F-4D97-AF65-F5344CB8AC3E}">
        <p14:creationId xmlns:p14="http://schemas.microsoft.com/office/powerpoint/2010/main" val="3341804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3</a:t>
            </a:fld>
            <a:endParaRPr kumimoji="1" lang="zh-CN" altLang="en-US"/>
          </a:p>
        </p:txBody>
      </p:sp>
    </p:spTree>
    <p:extLst>
      <p:ext uri="{BB962C8B-B14F-4D97-AF65-F5344CB8AC3E}">
        <p14:creationId xmlns:p14="http://schemas.microsoft.com/office/powerpoint/2010/main" val="4263597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4</a:t>
            </a:fld>
            <a:endParaRPr kumimoji="1" lang="zh-CN" altLang="en-US"/>
          </a:p>
        </p:txBody>
      </p:sp>
    </p:spTree>
    <p:extLst>
      <p:ext uri="{BB962C8B-B14F-4D97-AF65-F5344CB8AC3E}">
        <p14:creationId xmlns:p14="http://schemas.microsoft.com/office/powerpoint/2010/main" val="41811466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5</a:t>
            </a:fld>
            <a:endParaRPr kumimoji="1" lang="zh-CN" altLang="en-US"/>
          </a:p>
        </p:txBody>
      </p:sp>
    </p:spTree>
    <p:extLst>
      <p:ext uri="{BB962C8B-B14F-4D97-AF65-F5344CB8AC3E}">
        <p14:creationId xmlns:p14="http://schemas.microsoft.com/office/powerpoint/2010/main" val="3496660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en-US" altLang="zh-CN"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6</a:t>
            </a:fld>
            <a:endParaRPr kumimoji="1" lang="zh-CN" altLang="en-US"/>
          </a:p>
        </p:txBody>
      </p:sp>
    </p:spTree>
    <p:extLst>
      <p:ext uri="{BB962C8B-B14F-4D97-AF65-F5344CB8AC3E}">
        <p14:creationId xmlns:p14="http://schemas.microsoft.com/office/powerpoint/2010/main" val="11676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7</a:t>
            </a:fld>
            <a:endParaRPr kumimoji="1" lang="zh-CN" altLang="en-US"/>
          </a:p>
        </p:txBody>
      </p:sp>
    </p:spTree>
    <p:extLst>
      <p:ext uri="{BB962C8B-B14F-4D97-AF65-F5344CB8AC3E}">
        <p14:creationId xmlns:p14="http://schemas.microsoft.com/office/powerpoint/2010/main" val="35055253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8</a:t>
            </a:fld>
            <a:endParaRPr kumimoji="1" lang="zh-CN" altLang="en-US"/>
          </a:p>
        </p:txBody>
      </p:sp>
    </p:spTree>
    <p:extLst>
      <p:ext uri="{BB962C8B-B14F-4D97-AF65-F5344CB8AC3E}">
        <p14:creationId xmlns:p14="http://schemas.microsoft.com/office/powerpoint/2010/main" val="667901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6AA156CB-D033-C240-B214-3841F0D4D1BA}" type="slidenum">
              <a:rPr kumimoji="1" lang="zh-CN" altLang="en-US" smtClean="0"/>
              <a:t>9</a:t>
            </a:fld>
            <a:endParaRPr kumimoji="1" lang="zh-CN" altLang="en-US"/>
          </a:p>
        </p:txBody>
      </p:sp>
    </p:spTree>
    <p:extLst>
      <p:ext uri="{BB962C8B-B14F-4D97-AF65-F5344CB8AC3E}">
        <p14:creationId xmlns:p14="http://schemas.microsoft.com/office/powerpoint/2010/main" val="11741391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573" y="322"/>
            <a:ext cx="12190853" cy="6857354"/>
          </a:xfrm>
          <a:prstGeom prst="rect">
            <a:avLst/>
          </a:prstGeom>
        </p:spPr>
      </p:pic>
      <p:pic>
        <p:nvPicPr>
          <p:cNvPr id="7" name="图片 6" descr="卡通人物&#10;&#10;中度可信度描述已自动生成"/>
          <p:cNvPicPr>
            <a:picLocks noChangeAspect="1"/>
          </p:cNvPicPr>
          <p:nvPr userDrawn="1"/>
        </p:nvPicPr>
        <p:blipFill>
          <a:blip r:embed="rId3"/>
          <a:stretch>
            <a:fillRect/>
          </a:stretch>
        </p:blipFill>
        <p:spPr>
          <a:xfrm>
            <a:off x="434972" y="404925"/>
            <a:ext cx="2065949" cy="320911"/>
          </a:xfrm>
          <a:prstGeom prst="rect">
            <a:avLst/>
          </a:prstGeom>
        </p:spPr>
      </p:pic>
      <p:pic>
        <p:nvPicPr>
          <p:cNvPr id="6" name="图片 5"/>
          <p:cNvPicPr>
            <a:picLocks noChangeAspect="1"/>
          </p:cNvPicPr>
          <p:nvPr userDrawn="1"/>
        </p:nvPicPr>
        <p:blipFill>
          <a:blip r:embed="rId4"/>
          <a:stretch>
            <a:fillRect/>
          </a:stretch>
        </p:blipFill>
        <p:spPr>
          <a:xfrm>
            <a:off x="434972" y="6222999"/>
            <a:ext cx="1884334" cy="2525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8AEE2D24-1670-F04C-856F-A16E101F22BE}" type="datetimeFigureOut">
              <a:rPr kumimoji="1" lang="zh-CN" altLang="en-US" smtClean="0"/>
              <a:t>2025/10/6</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8AEE2D24-1670-F04C-856F-A16E101F22BE}" type="datetimeFigureOut">
              <a:rPr kumimoji="1" lang="zh-CN" altLang="en-US" smtClean="0"/>
              <a:t>2025/10/6</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8AEE2D24-1670-F04C-856F-A16E101F22BE}" type="datetimeFigureOut">
              <a:rPr kumimoji="1" lang="zh-CN" altLang="en-US" smtClean="0"/>
              <a:t>2025/10/6</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8AEE2D24-1670-F04C-856F-A16E101F22BE}" type="datetimeFigureOut">
              <a:rPr kumimoji="1" lang="zh-CN" altLang="en-US" smtClean="0"/>
              <a:t>2025/10/6</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a:ln>
            <a:noFill/>
          </a:ln>
        </p:spPr>
        <p:txBody>
          <a:bodyPr rtlCol="0">
            <a:normAutofit/>
          </a:bodyPr>
          <a:lstStyle/>
          <a:p>
            <a:pPr lvl="0"/>
            <a:endParaRPr lang="en-ID" noProof="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Blank">
    <p:bg>
      <p:bgPr>
        <a:solidFill>
          <a:schemeClr val="bg2"/>
        </a:solidFill>
        <a:effectLst/>
      </p:bgPr>
    </p:bg>
    <p:spTree>
      <p:nvGrpSpPr>
        <p:cNvPr id="1" name=""/>
        <p:cNvGrpSpPr/>
        <p:nvPr/>
      </p:nvGrpSpPr>
      <p:grpSpPr>
        <a:xfrm>
          <a:off x="0" y="0"/>
          <a:ext cx="0" cy="0"/>
          <a:chOff x="0" y="0"/>
          <a:chExt cx="0" cy="0"/>
        </a:xfrm>
      </p:grpSpPr>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573" y="322"/>
            <a:ext cx="12190853" cy="6857354"/>
          </a:xfrm>
          <a:prstGeom prst="rect">
            <a:avLst/>
          </a:prstGeom>
        </p:spPr>
      </p:pic>
      <p:pic>
        <p:nvPicPr>
          <p:cNvPr id="7" name="图片 6" descr="卡通人物&#10;&#10;中度可信度描述已自动生成"/>
          <p:cNvPicPr>
            <a:picLocks noChangeAspect="1"/>
          </p:cNvPicPr>
          <p:nvPr userDrawn="1"/>
        </p:nvPicPr>
        <p:blipFill>
          <a:blip r:embed="rId3"/>
          <a:stretch>
            <a:fillRect/>
          </a:stretch>
        </p:blipFill>
        <p:spPr>
          <a:xfrm>
            <a:off x="434972" y="404925"/>
            <a:ext cx="2065949" cy="320911"/>
          </a:xfrm>
          <a:prstGeom prst="rect">
            <a:avLst/>
          </a:prstGeom>
        </p:spPr>
      </p:pic>
      <p:pic>
        <p:nvPicPr>
          <p:cNvPr id="6" name="图片 5"/>
          <p:cNvPicPr>
            <a:picLocks noChangeAspect="1"/>
          </p:cNvPicPr>
          <p:nvPr userDrawn="1"/>
        </p:nvPicPr>
        <p:blipFill>
          <a:blip r:embed="rId4"/>
          <a:stretch>
            <a:fillRect/>
          </a:stretch>
        </p:blipFill>
        <p:spPr>
          <a:xfrm>
            <a:off x="434972" y="6222999"/>
            <a:ext cx="1884334" cy="2525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10" name="文本框 9"/>
          <p:cNvSpPr txBox="1"/>
          <p:nvPr userDrawn="1"/>
        </p:nvSpPr>
        <p:spPr>
          <a:xfrm>
            <a:off x="11769043" y="6567715"/>
            <a:ext cx="320922" cy="215444"/>
          </a:xfrm>
          <a:prstGeom prst="rect">
            <a:avLst/>
          </a:prstGeom>
          <a:noFill/>
        </p:spPr>
        <p:txBody>
          <a:bodyPr wrap="none" rtlCol="0">
            <a:spAutoFit/>
          </a:bodyPr>
          <a:lstStyle/>
          <a:p>
            <a:fld id="{45B5931A-C677-47E1-8352-D717ED7A2349}" type="slidenum">
              <a:rPr lang="zh-CN" altLang="en-US" sz="800" smtClean="0">
                <a:solidFill>
                  <a:schemeClr val="bg2">
                    <a:lumMod val="75000"/>
                  </a:schemeClr>
                </a:solidFill>
                <a:latin typeface="微软雅黑" panose="020B0503020204020204" pitchFamily="34" charset="-122"/>
                <a:ea typeface="微软雅黑" panose="020B0503020204020204" pitchFamily="34" charset="-122"/>
              </a:rPr>
              <a:t>‹#›</a:t>
            </a:fld>
            <a:endParaRPr lang="zh-CN" altLang="en-US" sz="800" dirty="0">
              <a:solidFill>
                <a:schemeClr val="bg2">
                  <a:lumMod val="75000"/>
                </a:schemeClr>
              </a:solidFill>
              <a:latin typeface="微软雅黑" panose="020B0503020204020204" pitchFamily="34" charset="-122"/>
              <a:ea typeface="微软雅黑" panose="020B0503020204020204" pitchFamily="34" charset="-122"/>
            </a:endParaRPr>
          </a:p>
        </p:txBody>
      </p:sp>
      <p:pic>
        <p:nvPicPr>
          <p:cNvPr id="11" name="图片 10" descr="卡通人物&#10;&#10;中度可信度描述已自动生成"/>
          <p:cNvPicPr>
            <a:picLocks noChangeAspect="1"/>
          </p:cNvPicPr>
          <p:nvPr userDrawn="1"/>
        </p:nvPicPr>
        <p:blipFill>
          <a:blip r:embed="rId2"/>
          <a:stretch>
            <a:fillRect/>
          </a:stretch>
        </p:blipFill>
        <p:spPr>
          <a:xfrm>
            <a:off x="9940674" y="442554"/>
            <a:ext cx="1796563" cy="279066"/>
          </a:xfrm>
          <a:prstGeom prst="rect">
            <a:avLst/>
          </a:prstGeom>
        </p:spPr>
      </p:pic>
      <p:pic>
        <p:nvPicPr>
          <p:cNvPr id="5" name="图片 4"/>
          <p:cNvPicPr>
            <a:picLocks noChangeAspect="1"/>
          </p:cNvPicPr>
          <p:nvPr userDrawn="1"/>
        </p:nvPicPr>
        <p:blipFill>
          <a:blip r:embed="rId3"/>
          <a:stretch>
            <a:fillRect/>
          </a:stretch>
        </p:blipFill>
        <p:spPr>
          <a:xfrm>
            <a:off x="83867" y="6600175"/>
            <a:ext cx="1557207" cy="20866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7" name="图片 16" descr="卡通人物&#10;&#10;中度可信度描述已自动生成"/>
          <p:cNvPicPr>
            <a:picLocks noChangeAspect="1"/>
          </p:cNvPicPr>
          <p:nvPr userDrawn="1"/>
        </p:nvPicPr>
        <p:blipFill>
          <a:blip r:embed="rId2"/>
          <a:stretch>
            <a:fillRect/>
          </a:stretch>
        </p:blipFill>
        <p:spPr>
          <a:xfrm>
            <a:off x="9940674" y="442554"/>
            <a:ext cx="1796563" cy="279066"/>
          </a:xfrm>
          <a:prstGeom prst="rect">
            <a:avLst/>
          </a:prstGeom>
        </p:spPr>
      </p:pic>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10" name="文本框 9"/>
          <p:cNvSpPr txBox="1"/>
          <p:nvPr userDrawn="1"/>
        </p:nvSpPr>
        <p:spPr>
          <a:xfrm>
            <a:off x="11769043" y="6567715"/>
            <a:ext cx="320922" cy="215444"/>
          </a:xfrm>
          <a:prstGeom prst="rect">
            <a:avLst/>
          </a:prstGeom>
          <a:noFill/>
        </p:spPr>
        <p:txBody>
          <a:bodyPr wrap="none" rtlCol="0">
            <a:spAutoFit/>
          </a:bodyPr>
          <a:lstStyle/>
          <a:p>
            <a:fld id="{45B5931A-C677-47E1-8352-D717ED7A2349}" type="slidenum">
              <a:rPr lang="zh-CN" altLang="en-US" sz="800" smtClean="0">
                <a:solidFill>
                  <a:schemeClr val="bg2">
                    <a:lumMod val="75000"/>
                  </a:schemeClr>
                </a:solidFill>
                <a:latin typeface="微软雅黑" panose="020B0503020204020204" pitchFamily="34" charset="-122"/>
                <a:ea typeface="微软雅黑" panose="020B0503020204020204" pitchFamily="34" charset="-122"/>
              </a:rPr>
              <a:t>‹#›</a:t>
            </a:fld>
            <a:endParaRPr lang="zh-CN" altLang="en-US" sz="800" dirty="0">
              <a:solidFill>
                <a:schemeClr val="bg2">
                  <a:lumMod val="7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userDrawn="1"/>
        </p:nvPicPr>
        <p:blipFill>
          <a:blip r:embed="rId3"/>
          <a:stretch>
            <a:fillRect/>
          </a:stretch>
        </p:blipFill>
        <p:spPr>
          <a:xfrm>
            <a:off x="83867" y="6600175"/>
            <a:ext cx="1557207" cy="20866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8AEE2D24-1670-F04C-856F-A16E101F22BE}" type="datetimeFigureOut">
              <a:rPr kumimoji="1" lang="zh-CN" altLang="en-US" smtClean="0"/>
              <a:t>2025/10/6</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8AEE2D24-1670-F04C-856F-A16E101F22BE}" type="datetimeFigureOut">
              <a:rPr kumimoji="1" lang="zh-CN" altLang="en-US" smtClean="0"/>
              <a:t>2025/10/6</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8AEE2D24-1670-F04C-856F-A16E101F22BE}" type="datetimeFigureOut">
              <a:rPr kumimoji="1" lang="zh-CN" altLang="en-US" smtClean="0"/>
              <a:t>2025/10/6</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8AEE2D24-1670-F04C-856F-A16E101F22BE}" type="datetimeFigureOut">
              <a:rPr kumimoji="1" lang="zh-CN" altLang="en-US" smtClean="0"/>
              <a:t>2025/10/6</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BB61A168-F344-774E-ABE8-99F5515F97BA}" type="slidenum">
              <a:rPr kumimoji="1" lang="zh-CN" altLang="en-US" smtClean="0"/>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AEE2D24-1670-F04C-856F-A16E101F22BE}" type="datetimeFigureOut">
              <a:rPr kumimoji="1" lang="zh-CN" altLang="en-US" smtClean="0"/>
              <a:t>2025/10/6</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B61A168-F344-774E-ABE8-99F5515F97BA}"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8.png"/><Relationship Id="rId12" Type="http://schemas.openxmlformats.org/officeDocument/2006/relationships/image" Target="../media/image14.sv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8.svg"/><Relationship Id="rId11" Type="http://schemas.openxmlformats.org/officeDocument/2006/relationships/image" Target="../media/image10.pn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6.emf"/><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788848" y="3126144"/>
            <a:ext cx="9028372" cy="830997"/>
          </a:xfrm>
          <a:prstGeom prst="rect">
            <a:avLst/>
          </a:prstGeom>
          <a:noFill/>
        </p:spPr>
        <p:txBody>
          <a:bodyPr wrap="square" rtlCol="0">
            <a:spAutoFit/>
          </a:bodyPr>
          <a:lstStyle/>
          <a:p>
            <a:pPr algn="dist"/>
            <a:r>
              <a:rPr lang="en-US" altLang="zh-CN" sz="4800" b="1" dirty="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China Telecom View on 6G SID</a:t>
            </a:r>
          </a:p>
        </p:txBody>
      </p:sp>
      <p:sp>
        <p:nvSpPr>
          <p:cNvPr id="7" name="小李PPT1"/>
          <p:cNvSpPr txBox="1"/>
          <p:nvPr/>
        </p:nvSpPr>
        <p:spPr>
          <a:xfrm>
            <a:off x="9000940" y="185226"/>
            <a:ext cx="2239716" cy="523220"/>
          </a:xfrm>
          <a:prstGeom prst="rect">
            <a:avLst/>
          </a:prstGeom>
          <a:noFill/>
        </p:spPr>
        <p:txBody>
          <a:bodyPr wrap="none" rtlCol="0">
            <a:spAutoFit/>
          </a:bodyPr>
          <a:lstStyle/>
          <a:p>
            <a:pPr lvl="0">
              <a:defRPr/>
            </a:pPr>
            <a:r>
              <a:rPr lang="en-US" altLang="zh-CN" sz="2800" b="1" dirty="0" smtClean="0">
                <a:solidFill>
                  <a:schemeClr val="accent1"/>
                </a:solidFill>
                <a:latin typeface="微软雅黑" panose="020B0503020204020204" pitchFamily="34" charset="-122"/>
                <a:ea typeface="微软雅黑" panose="020B0503020204020204" pitchFamily="34" charset="-122"/>
                <a:cs typeface="Alibaba PuHuiTi B" pitchFamily="18" charset="-122"/>
              </a:rPr>
              <a:t> C1-256453</a:t>
            </a:r>
            <a:endParaRPr lang="zh-CN" altLang="en-US" sz="2800" b="1" dirty="0">
              <a:solidFill>
                <a:schemeClr val="accent1"/>
              </a:solidFill>
              <a:latin typeface="微软雅黑" panose="020B0503020204020204" pitchFamily="34" charset="-122"/>
              <a:ea typeface="微软雅黑" panose="020B0503020204020204" pitchFamily="34" charset="-122"/>
              <a:cs typeface="Alibaba PuHuiTi B" pitchFamily="18"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Box 1"/>
          <p:cNvSpPr txBox="1"/>
          <p:nvPr/>
        </p:nvSpPr>
        <p:spPr>
          <a:xfrm>
            <a:off x="1454048" y="1859340"/>
            <a:ext cx="9283903" cy="1569660"/>
          </a:xfrm>
          <a:prstGeom prst="rect">
            <a:avLst/>
          </a:prstGeom>
          <a:noFill/>
        </p:spPr>
        <p:txBody>
          <a:bodyPr wrap="square">
            <a:spAutoFit/>
          </a:bodyPr>
          <a:lstStyle/>
          <a:p>
            <a:pPr algn="ctr"/>
            <a:r>
              <a:rPr lang="id-ID" sz="96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THANK YOU</a:t>
            </a:r>
            <a:endParaRPr lang="en-ID" sz="96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63836" y="244861"/>
            <a:ext cx="2840842" cy="523220"/>
          </a:xfrm>
          <a:prstGeom prst="rect">
            <a:avLst/>
          </a:prstGeom>
          <a:noFill/>
        </p:spPr>
        <p:txBody>
          <a:bodyPr wrap="non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1.  CT Timeline</a:t>
            </a:r>
            <a:endParaRPr lang="zh-CN" altLang="en-US" sz="2800" b="1" dirty="0">
              <a:solidFill>
                <a:schemeClr val="accent1"/>
              </a:solidFill>
              <a:latin typeface="微软雅黑" panose="020B0503020204020204" pitchFamily="34" charset="-122"/>
              <a:ea typeface="微软雅黑" panose="020B0503020204020204" pitchFamily="34" charset="-122"/>
              <a:cs typeface="Alibaba PuHuiTi B" pitchFamily="18" charset="-122"/>
            </a:endParaRPr>
          </a:p>
        </p:txBody>
      </p:sp>
      <p:cxnSp>
        <p:nvCxnSpPr>
          <p:cNvPr id="56" name="直线连接符 55"/>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sp>
        <p:nvSpPr>
          <p:cNvPr id="77" name="Rounded Rectangle"/>
          <p:cNvSpPr/>
          <p:nvPr/>
        </p:nvSpPr>
        <p:spPr>
          <a:xfrm>
            <a:off x="1200630" y="1312933"/>
            <a:ext cx="487779" cy="4218149"/>
          </a:xfrm>
          <a:prstGeom prst="roundRect">
            <a:avLst>
              <a:gd name="adj" fmla="val 14313"/>
            </a:avLst>
          </a:prstGeom>
          <a:solidFill>
            <a:schemeClr val="bg1">
              <a:lumMod val="7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78" name="Shape"/>
          <p:cNvSpPr/>
          <p:nvPr/>
        </p:nvSpPr>
        <p:spPr>
          <a:xfrm>
            <a:off x="1200621"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rgbClr val="00B0F0"/>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79" name="Placeholder text"/>
          <p:cNvSpPr txBox="1"/>
          <p:nvPr/>
        </p:nvSpPr>
        <p:spPr>
          <a:xfrm>
            <a:off x="1296021"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Q4</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80" name="Rounded Rectangle"/>
          <p:cNvSpPr/>
          <p:nvPr/>
        </p:nvSpPr>
        <p:spPr>
          <a:xfrm>
            <a:off x="1773017" y="1312934"/>
            <a:ext cx="487779" cy="4218151"/>
          </a:xfrm>
          <a:prstGeom prst="roundRect">
            <a:avLst>
              <a:gd name="adj" fmla="val 14313"/>
            </a:avLst>
          </a:prstGeom>
          <a:solidFill>
            <a:schemeClr val="tx2">
              <a:lumMod val="40000"/>
              <a:lumOff val="6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81" name="Shape"/>
          <p:cNvSpPr/>
          <p:nvPr/>
        </p:nvSpPr>
        <p:spPr>
          <a:xfrm>
            <a:off x="1773008"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tx2">
              <a:lumMod val="60000"/>
              <a:lumOff val="4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82" name="Placeholder text"/>
          <p:cNvSpPr txBox="1"/>
          <p:nvPr/>
        </p:nvSpPr>
        <p:spPr>
          <a:xfrm>
            <a:off x="1868409"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Q1</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83" name="Rounded Rectangle"/>
          <p:cNvSpPr/>
          <p:nvPr/>
        </p:nvSpPr>
        <p:spPr>
          <a:xfrm>
            <a:off x="2345405" y="1312934"/>
            <a:ext cx="487779" cy="4218149"/>
          </a:xfrm>
          <a:prstGeom prst="roundRect">
            <a:avLst>
              <a:gd name="adj" fmla="val 14313"/>
            </a:avLst>
          </a:prstGeom>
          <a:solidFill>
            <a:schemeClr val="tx2">
              <a:lumMod val="40000"/>
              <a:lumOff val="6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84" name="Shape"/>
          <p:cNvSpPr/>
          <p:nvPr/>
        </p:nvSpPr>
        <p:spPr>
          <a:xfrm>
            <a:off x="2345396"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tx2">
              <a:lumMod val="60000"/>
              <a:lumOff val="4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85" name="Placeholder text"/>
          <p:cNvSpPr txBox="1"/>
          <p:nvPr/>
        </p:nvSpPr>
        <p:spPr>
          <a:xfrm>
            <a:off x="2440796"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Q2</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86" name="Rounded Rectangle"/>
          <p:cNvSpPr/>
          <p:nvPr/>
        </p:nvSpPr>
        <p:spPr>
          <a:xfrm>
            <a:off x="2906987" y="1312932"/>
            <a:ext cx="487779" cy="4218149"/>
          </a:xfrm>
          <a:prstGeom prst="roundRect">
            <a:avLst>
              <a:gd name="adj" fmla="val 14313"/>
            </a:avLst>
          </a:prstGeom>
          <a:solidFill>
            <a:schemeClr val="tx2">
              <a:lumMod val="40000"/>
              <a:lumOff val="6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87" name="Shape"/>
          <p:cNvSpPr/>
          <p:nvPr/>
        </p:nvSpPr>
        <p:spPr>
          <a:xfrm>
            <a:off x="2906985"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tx2">
              <a:lumMod val="60000"/>
              <a:lumOff val="4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88" name="Placeholder text"/>
          <p:cNvSpPr txBox="1"/>
          <p:nvPr/>
        </p:nvSpPr>
        <p:spPr>
          <a:xfrm>
            <a:off x="3002385"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Q3</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89" name="Rounded Rectangle"/>
          <p:cNvSpPr/>
          <p:nvPr/>
        </p:nvSpPr>
        <p:spPr>
          <a:xfrm>
            <a:off x="3479382" y="1312934"/>
            <a:ext cx="487779" cy="4218149"/>
          </a:xfrm>
          <a:prstGeom prst="roundRect">
            <a:avLst>
              <a:gd name="adj" fmla="val 14313"/>
            </a:avLst>
          </a:prstGeom>
          <a:solidFill>
            <a:schemeClr val="tx2">
              <a:lumMod val="40000"/>
              <a:lumOff val="6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90" name="Shape"/>
          <p:cNvSpPr/>
          <p:nvPr/>
        </p:nvSpPr>
        <p:spPr>
          <a:xfrm>
            <a:off x="3479372"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tx2">
              <a:lumMod val="60000"/>
              <a:lumOff val="4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91" name="Placeholder text"/>
          <p:cNvSpPr txBox="1"/>
          <p:nvPr/>
        </p:nvSpPr>
        <p:spPr>
          <a:xfrm>
            <a:off x="3574773"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Q4</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92" name="Rounded Rectangle"/>
          <p:cNvSpPr/>
          <p:nvPr/>
        </p:nvSpPr>
        <p:spPr>
          <a:xfrm>
            <a:off x="4062568" y="1312934"/>
            <a:ext cx="487779" cy="4218149"/>
          </a:xfrm>
          <a:prstGeom prst="roundRect">
            <a:avLst>
              <a:gd name="adj" fmla="val 14313"/>
            </a:avLst>
          </a:prstGeom>
          <a:solidFill>
            <a:schemeClr val="accent2">
              <a:lumMod val="60000"/>
              <a:lumOff val="4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93" name="Shape"/>
          <p:cNvSpPr/>
          <p:nvPr/>
        </p:nvSpPr>
        <p:spPr>
          <a:xfrm>
            <a:off x="4062559"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rgbClr val="DB4A41"/>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94" name="Placeholder text"/>
          <p:cNvSpPr txBox="1"/>
          <p:nvPr/>
        </p:nvSpPr>
        <p:spPr>
          <a:xfrm>
            <a:off x="4157959"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Q1</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95" name="Rounded Rectangle"/>
          <p:cNvSpPr/>
          <p:nvPr/>
        </p:nvSpPr>
        <p:spPr>
          <a:xfrm>
            <a:off x="4634955" y="1312934"/>
            <a:ext cx="487779" cy="4218148"/>
          </a:xfrm>
          <a:prstGeom prst="roundRect">
            <a:avLst>
              <a:gd name="adj" fmla="val 14313"/>
            </a:avLst>
          </a:prstGeom>
          <a:solidFill>
            <a:schemeClr val="accent2">
              <a:lumMod val="60000"/>
              <a:lumOff val="4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96" name="Shape"/>
          <p:cNvSpPr/>
          <p:nvPr/>
        </p:nvSpPr>
        <p:spPr>
          <a:xfrm>
            <a:off x="4634946"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rgbClr val="DB4A41"/>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97" name="Placeholder text"/>
          <p:cNvSpPr txBox="1"/>
          <p:nvPr/>
        </p:nvSpPr>
        <p:spPr>
          <a:xfrm>
            <a:off x="4730347"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Q2</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98" name="Rounded Rectangle"/>
          <p:cNvSpPr/>
          <p:nvPr/>
        </p:nvSpPr>
        <p:spPr>
          <a:xfrm>
            <a:off x="5196544" y="1312934"/>
            <a:ext cx="487779" cy="4218149"/>
          </a:xfrm>
          <a:prstGeom prst="roundRect">
            <a:avLst>
              <a:gd name="adj" fmla="val 14313"/>
            </a:avLst>
          </a:prstGeom>
          <a:solidFill>
            <a:schemeClr val="accent2">
              <a:lumMod val="60000"/>
              <a:lumOff val="4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99" name="Shape"/>
          <p:cNvSpPr/>
          <p:nvPr/>
        </p:nvSpPr>
        <p:spPr>
          <a:xfrm>
            <a:off x="5196535"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rgbClr val="DB4A41"/>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00" name="Placeholder text"/>
          <p:cNvSpPr txBox="1"/>
          <p:nvPr/>
        </p:nvSpPr>
        <p:spPr>
          <a:xfrm>
            <a:off x="5291936"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Q3</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01" name="Rounded Rectangle"/>
          <p:cNvSpPr/>
          <p:nvPr/>
        </p:nvSpPr>
        <p:spPr>
          <a:xfrm>
            <a:off x="5768932" y="1312934"/>
            <a:ext cx="487779" cy="4218149"/>
          </a:xfrm>
          <a:prstGeom prst="roundRect">
            <a:avLst>
              <a:gd name="adj" fmla="val 14313"/>
            </a:avLst>
          </a:prstGeom>
          <a:solidFill>
            <a:schemeClr val="accent2">
              <a:lumMod val="60000"/>
              <a:lumOff val="40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02" name="Shape"/>
          <p:cNvSpPr/>
          <p:nvPr/>
        </p:nvSpPr>
        <p:spPr>
          <a:xfrm>
            <a:off x="5768923"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rgbClr val="DB4A41"/>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03" name="Placeholder text"/>
          <p:cNvSpPr txBox="1"/>
          <p:nvPr/>
        </p:nvSpPr>
        <p:spPr>
          <a:xfrm>
            <a:off x="5864323"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Q4</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04" name="Rounded Rectangle"/>
          <p:cNvSpPr/>
          <p:nvPr/>
        </p:nvSpPr>
        <p:spPr>
          <a:xfrm>
            <a:off x="6352118" y="1312934"/>
            <a:ext cx="487779" cy="4218149"/>
          </a:xfrm>
          <a:prstGeom prst="roundRect">
            <a:avLst>
              <a:gd name="adj" fmla="val 14313"/>
            </a:avLst>
          </a:prstGeom>
          <a:solidFill>
            <a:schemeClr val="bg2">
              <a:lumMod val="7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05" name="Shape"/>
          <p:cNvSpPr/>
          <p:nvPr/>
        </p:nvSpPr>
        <p:spPr>
          <a:xfrm>
            <a:off x="6352109"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bg2">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06" name="Placeholder text"/>
          <p:cNvSpPr txBox="1"/>
          <p:nvPr/>
        </p:nvSpPr>
        <p:spPr>
          <a:xfrm>
            <a:off x="6447510"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Q1</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07" name="Rounded Rectangle"/>
          <p:cNvSpPr/>
          <p:nvPr/>
        </p:nvSpPr>
        <p:spPr>
          <a:xfrm>
            <a:off x="6924506" y="1312934"/>
            <a:ext cx="487779" cy="4218149"/>
          </a:xfrm>
          <a:prstGeom prst="roundRect">
            <a:avLst>
              <a:gd name="adj" fmla="val 14313"/>
            </a:avLst>
          </a:prstGeom>
          <a:solidFill>
            <a:schemeClr val="bg2">
              <a:lumMod val="7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08" name="Shape"/>
          <p:cNvSpPr/>
          <p:nvPr/>
        </p:nvSpPr>
        <p:spPr>
          <a:xfrm>
            <a:off x="6924497"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bg2">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09" name="Placeholder text"/>
          <p:cNvSpPr txBox="1"/>
          <p:nvPr/>
        </p:nvSpPr>
        <p:spPr>
          <a:xfrm>
            <a:off x="7019897"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Q2</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10" name="Rounded Rectangle"/>
          <p:cNvSpPr/>
          <p:nvPr/>
        </p:nvSpPr>
        <p:spPr>
          <a:xfrm>
            <a:off x="7486095" y="1312934"/>
            <a:ext cx="487779" cy="4218149"/>
          </a:xfrm>
          <a:prstGeom prst="roundRect">
            <a:avLst>
              <a:gd name="adj" fmla="val 14313"/>
            </a:avLst>
          </a:prstGeom>
          <a:solidFill>
            <a:schemeClr val="bg2">
              <a:lumMod val="7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11" name="Shape"/>
          <p:cNvSpPr/>
          <p:nvPr/>
        </p:nvSpPr>
        <p:spPr>
          <a:xfrm>
            <a:off x="7486086"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bg2">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12" name="Placeholder text"/>
          <p:cNvSpPr txBox="1"/>
          <p:nvPr/>
        </p:nvSpPr>
        <p:spPr>
          <a:xfrm>
            <a:off x="7581486"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Q3</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13" name="Rounded Rectangle"/>
          <p:cNvSpPr/>
          <p:nvPr/>
        </p:nvSpPr>
        <p:spPr>
          <a:xfrm>
            <a:off x="8058483" y="1312934"/>
            <a:ext cx="487779" cy="4218149"/>
          </a:xfrm>
          <a:prstGeom prst="roundRect">
            <a:avLst>
              <a:gd name="adj" fmla="val 14313"/>
            </a:avLst>
          </a:prstGeom>
          <a:solidFill>
            <a:schemeClr val="bg2">
              <a:lumMod val="7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14" name="Shape"/>
          <p:cNvSpPr/>
          <p:nvPr/>
        </p:nvSpPr>
        <p:spPr>
          <a:xfrm>
            <a:off x="8058473"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bg2">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15" name="Placeholder text"/>
          <p:cNvSpPr txBox="1"/>
          <p:nvPr/>
        </p:nvSpPr>
        <p:spPr>
          <a:xfrm>
            <a:off x="8153874"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Q4</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16" name="Rounded Rectangle"/>
          <p:cNvSpPr/>
          <p:nvPr/>
        </p:nvSpPr>
        <p:spPr>
          <a:xfrm>
            <a:off x="8641669" y="1312934"/>
            <a:ext cx="487779" cy="4218149"/>
          </a:xfrm>
          <a:prstGeom prst="roundRect">
            <a:avLst>
              <a:gd name="adj" fmla="val 14313"/>
            </a:avLst>
          </a:prstGeom>
          <a:solidFill>
            <a:schemeClr val="bg1">
              <a:lumMod val="6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17" name="Shape"/>
          <p:cNvSpPr/>
          <p:nvPr/>
        </p:nvSpPr>
        <p:spPr>
          <a:xfrm>
            <a:off x="8641659"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accent3">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18" name="Placeholder text"/>
          <p:cNvSpPr txBox="1"/>
          <p:nvPr/>
        </p:nvSpPr>
        <p:spPr>
          <a:xfrm>
            <a:off x="8737060"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Q1</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19" name="Rounded Rectangle"/>
          <p:cNvSpPr/>
          <p:nvPr/>
        </p:nvSpPr>
        <p:spPr>
          <a:xfrm>
            <a:off x="9214056" y="1312934"/>
            <a:ext cx="487779" cy="4218149"/>
          </a:xfrm>
          <a:prstGeom prst="roundRect">
            <a:avLst>
              <a:gd name="adj" fmla="val 14313"/>
            </a:avLst>
          </a:prstGeom>
          <a:solidFill>
            <a:schemeClr val="bg1">
              <a:lumMod val="6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20" name="Shape"/>
          <p:cNvSpPr/>
          <p:nvPr/>
        </p:nvSpPr>
        <p:spPr>
          <a:xfrm>
            <a:off x="9214047"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accent3">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21" name="Placeholder text"/>
          <p:cNvSpPr txBox="1"/>
          <p:nvPr/>
        </p:nvSpPr>
        <p:spPr>
          <a:xfrm>
            <a:off x="9309448"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Q2</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22" name="Rounded Rectangle"/>
          <p:cNvSpPr/>
          <p:nvPr/>
        </p:nvSpPr>
        <p:spPr>
          <a:xfrm>
            <a:off x="9775645" y="1312934"/>
            <a:ext cx="487779" cy="4218149"/>
          </a:xfrm>
          <a:prstGeom prst="roundRect">
            <a:avLst>
              <a:gd name="adj" fmla="val 14313"/>
            </a:avLst>
          </a:prstGeom>
          <a:solidFill>
            <a:schemeClr val="bg1">
              <a:lumMod val="6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23" name="Shape"/>
          <p:cNvSpPr/>
          <p:nvPr/>
        </p:nvSpPr>
        <p:spPr>
          <a:xfrm>
            <a:off x="9775636"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accent3">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24" name="Placeholder text"/>
          <p:cNvSpPr txBox="1"/>
          <p:nvPr/>
        </p:nvSpPr>
        <p:spPr>
          <a:xfrm>
            <a:off x="9871037"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Q3</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25" name="Rounded Rectangle"/>
          <p:cNvSpPr/>
          <p:nvPr/>
        </p:nvSpPr>
        <p:spPr>
          <a:xfrm>
            <a:off x="10348033" y="1312934"/>
            <a:ext cx="487779" cy="4218149"/>
          </a:xfrm>
          <a:prstGeom prst="roundRect">
            <a:avLst>
              <a:gd name="adj" fmla="val 14313"/>
            </a:avLst>
          </a:prstGeom>
          <a:solidFill>
            <a:schemeClr val="bg1">
              <a:lumMod val="65000"/>
              <a:alpha val="20000"/>
            </a:schemeClr>
          </a:solidFill>
          <a:ln w="12700" cap="flat">
            <a:noFill/>
            <a:miter lim="400000"/>
          </a:ln>
          <a:effectLst/>
        </p:spPr>
        <p:txBody>
          <a:bodyPr wrap="square" lIns="0" tIns="0" rIns="0" bIns="0" numCol="1" anchor="ctr">
            <a:noAutofit/>
          </a:bodyPr>
          <a:lstStyle/>
          <a:p>
            <a:endParaRPr sz="900">
              <a:solidFill>
                <a:schemeClr val="bg1"/>
              </a:solidFill>
              <a:latin typeface="微软雅黑" panose="020B0503020204020204" pitchFamily="34" charset="-122"/>
              <a:ea typeface="微软雅黑" panose="020B0503020204020204" pitchFamily="34" charset="-122"/>
            </a:endParaRPr>
          </a:p>
        </p:txBody>
      </p:sp>
      <p:sp>
        <p:nvSpPr>
          <p:cNvPr id="126" name="Shape"/>
          <p:cNvSpPr/>
          <p:nvPr/>
        </p:nvSpPr>
        <p:spPr>
          <a:xfrm>
            <a:off x="10348024" y="1312940"/>
            <a:ext cx="487788" cy="333786"/>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340" y="0"/>
                  <a:pt x="2506" y="0"/>
                  <a:pt x="1951" y="382"/>
                </a:cubicBezTo>
                <a:cubicBezTo>
                  <a:pt x="1152" y="861"/>
                  <a:pt x="523" y="1897"/>
                  <a:pt x="232" y="3215"/>
                </a:cubicBezTo>
                <a:cubicBezTo>
                  <a:pt x="0" y="4128"/>
                  <a:pt x="0" y="5503"/>
                  <a:pt x="0" y="7787"/>
                </a:cubicBezTo>
                <a:lnTo>
                  <a:pt x="0" y="21600"/>
                </a:lnTo>
                <a:lnTo>
                  <a:pt x="21600" y="21600"/>
                </a:lnTo>
                <a:lnTo>
                  <a:pt x="21600" y="7787"/>
                </a:lnTo>
                <a:cubicBezTo>
                  <a:pt x="21600" y="5503"/>
                  <a:pt x="21600" y="4128"/>
                  <a:pt x="21368" y="3215"/>
                </a:cubicBezTo>
                <a:cubicBezTo>
                  <a:pt x="21077" y="1897"/>
                  <a:pt x="20448" y="861"/>
                  <a:pt x="19649" y="382"/>
                </a:cubicBezTo>
                <a:cubicBezTo>
                  <a:pt x="19094" y="0"/>
                  <a:pt x="18260" y="0"/>
                  <a:pt x="16873" y="0"/>
                </a:cubicBezTo>
                <a:lnTo>
                  <a:pt x="4727" y="0"/>
                </a:lnTo>
                <a:close/>
              </a:path>
            </a:pathLst>
          </a:custGeom>
          <a:solidFill>
            <a:schemeClr val="accent3">
              <a:lumMod val="50000"/>
            </a:schemeClr>
          </a:solidFill>
          <a:ln w="12700" cap="flat">
            <a:noFill/>
            <a:miter lim="400000"/>
          </a:ln>
          <a:effectLst/>
        </p:spPr>
        <p:txBody>
          <a:bodyPr wrap="square" lIns="0" tIns="0" rIns="0" bIns="0" numCol="1" anchor="ctr">
            <a:noAutofit/>
          </a:bodyPr>
          <a:lstStyle/>
          <a:p>
            <a:endParaRPr sz="900">
              <a:solidFill>
                <a:srgbClr val="00B050"/>
              </a:solidFill>
              <a:latin typeface="微软雅黑" panose="020B0503020204020204" pitchFamily="34" charset="-122"/>
              <a:ea typeface="微软雅黑" panose="020B0503020204020204" pitchFamily="34" charset="-122"/>
            </a:endParaRPr>
          </a:p>
        </p:txBody>
      </p:sp>
      <p:sp>
        <p:nvSpPr>
          <p:cNvPr id="127" name="Placeholder text"/>
          <p:cNvSpPr txBox="1"/>
          <p:nvPr/>
        </p:nvSpPr>
        <p:spPr>
          <a:xfrm>
            <a:off x="10443424" y="1353491"/>
            <a:ext cx="296984"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b="1" dirty="0">
                <a:solidFill>
                  <a:schemeClr val="bg1"/>
                </a:solidFill>
                <a:latin typeface="微软雅黑" panose="020B0503020204020204" pitchFamily="34" charset="-122"/>
                <a:ea typeface="微软雅黑" panose="020B0503020204020204" pitchFamily="34" charset="-122"/>
              </a:rPr>
              <a:t>Q4</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28" name="五边形 127"/>
          <p:cNvSpPr/>
          <p:nvPr/>
        </p:nvSpPr>
        <p:spPr bwMode="auto">
          <a:xfrm>
            <a:off x="1200621" y="1934327"/>
            <a:ext cx="3349726" cy="287601"/>
          </a:xfrm>
          <a:prstGeom prst="homePlate">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29" name="五边形 128"/>
          <p:cNvSpPr/>
          <p:nvPr/>
        </p:nvSpPr>
        <p:spPr bwMode="auto">
          <a:xfrm>
            <a:off x="2906985" y="2463338"/>
            <a:ext cx="3371324" cy="287601"/>
          </a:xfrm>
          <a:prstGeom prst="homePlate">
            <a:avLst/>
          </a:prstGeom>
          <a:solidFill>
            <a:schemeClr val="tx2">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31" name="五边形 130"/>
          <p:cNvSpPr/>
          <p:nvPr/>
        </p:nvSpPr>
        <p:spPr bwMode="auto">
          <a:xfrm>
            <a:off x="2906985" y="2942673"/>
            <a:ext cx="1081773" cy="775425"/>
          </a:xfrm>
          <a:prstGeom prst="homePlate">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32" name="五边形 131"/>
          <p:cNvSpPr/>
          <p:nvPr/>
        </p:nvSpPr>
        <p:spPr bwMode="auto">
          <a:xfrm>
            <a:off x="3475042" y="3901343"/>
            <a:ext cx="1064507" cy="680707"/>
          </a:xfrm>
          <a:prstGeom prst="homePlate">
            <a:avLst/>
          </a:prstGeom>
          <a:solidFill>
            <a:schemeClr val="tx2">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33" name="文本框 132"/>
          <p:cNvSpPr txBox="1"/>
          <p:nvPr/>
        </p:nvSpPr>
        <p:spPr>
          <a:xfrm>
            <a:off x="1105216" y="932518"/>
            <a:ext cx="667792" cy="287601"/>
          </a:xfrm>
          <a:prstGeom prst="rect">
            <a:avLst/>
          </a:prstGeom>
          <a:solidFill>
            <a:schemeClr val="bg1"/>
          </a:solidFill>
        </p:spPr>
        <p:txBody>
          <a:bodyPr wrap="non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sz="1100" b="1" dirty="0">
                <a:latin typeface="+mn-lt"/>
                <a:ea typeface="+mn-ea"/>
                <a:cs typeface="微软雅黑" charset="0"/>
                <a:sym typeface="Calibri" pitchFamily="34" charset="0"/>
              </a:rPr>
              <a:t>2024</a:t>
            </a:r>
          </a:p>
        </p:txBody>
      </p:sp>
      <p:sp>
        <p:nvSpPr>
          <p:cNvPr id="134" name="文本框 133"/>
          <p:cNvSpPr txBox="1"/>
          <p:nvPr/>
        </p:nvSpPr>
        <p:spPr>
          <a:xfrm>
            <a:off x="2536201" y="930967"/>
            <a:ext cx="667792" cy="287601"/>
          </a:xfrm>
          <a:prstGeom prst="rect">
            <a:avLst/>
          </a:prstGeom>
          <a:solidFill>
            <a:schemeClr val="bg1"/>
          </a:solidFill>
        </p:spPr>
        <p:txBody>
          <a:bodyPr wrap="non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sz="1100" b="1" dirty="0">
                <a:latin typeface="+mn-lt"/>
                <a:ea typeface="+mn-ea"/>
                <a:cs typeface="微软雅黑" charset="0"/>
                <a:sym typeface="Calibri" pitchFamily="34" charset="0"/>
              </a:rPr>
              <a:t>2025</a:t>
            </a:r>
          </a:p>
        </p:txBody>
      </p:sp>
      <p:sp>
        <p:nvSpPr>
          <p:cNvPr id="135" name="Placeholder text"/>
          <p:cNvSpPr txBox="1"/>
          <p:nvPr/>
        </p:nvSpPr>
        <p:spPr>
          <a:xfrm>
            <a:off x="1296022" y="1959205"/>
            <a:ext cx="572388"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dirty="0">
                <a:solidFill>
                  <a:schemeClr val="bg1"/>
                </a:solidFill>
                <a:latin typeface="微软雅黑" panose="020B0503020204020204" pitchFamily="34" charset="-122"/>
                <a:ea typeface="微软雅黑" panose="020B0503020204020204" pitchFamily="34" charset="-122"/>
              </a:rPr>
              <a:t>SA1 SI</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136" name="文本框 135"/>
          <p:cNvSpPr txBox="1"/>
          <p:nvPr/>
        </p:nvSpPr>
        <p:spPr>
          <a:xfrm>
            <a:off x="4825745" y="924579"/>
            <a:ext cx="667792" cy="287601"/>
          </a:xfrm>
          <a:prstGeom prst="rect">
            <a:avLst/>
          </a:prstGeom>
          <a:solidFill>
            <a:schemeClr val="bg1"/>
          </a:solidFill>
        </p:spPr>
        <p:txBody>
          <a:bodyPr wrap="non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sz="1100" b="1" dirty="0">
                <a:latin typeface="+mn-lt"/>
                <a:ea typeface="+mn-ea"/>
                <a:cs typeface="微软雅黑" charset="0"/>
                <a:sym typeface="Calibri" pitchFamily="34" charset="0"/>
              </a:rPr>
              <a:t>2026</a:t>
            </a:r>
          </a:p>
        </p:txBody>
      </p:sp>
      <p:sp>
        <p:nvSpPr>
          <p:cNvPr id="137" name="文本框 136"/>
          <p:cNvSpPr txBox="1"/>
          <p:nvPr/>
        </p:nvSpPr>
        <p:spPr>
          <a:xfrm>
            <a:off x="7115295" y="924579"/>
            <a:ext cx="667792" cy="287601"/>
          </a:xfrm>
          <a:prstGeom prst="rect">
            <a:avLst/>
          </a:prstGeom>
          <a:solidFill>
            <a:schemeClr val="bg1"/>
          </a:solidFill>
        </p:spPr>
        <p:txBody>
          <a:bodyPr wrap="non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sz="1100" b="1" dirty="0">
                <a:latin typeface="+mn-lt"/>
                <a:ea typeface="+mn-ea"/>
                <a:cs typeface="微软雅黑" charset="0"/>
                <a:sym typeface="Calibri" pitchFamily="34" charset="0"/>
              </a:rPr>
              <a:t>2027</a:t>
            </a:r>
          </a:p>
        </p:txBody>
      </p:sp>
      <p:sp>
        <p:nvSpPr>
          <p:cNvPr id="138" name="文本框 137"/>
          <p:cNvSpPr txBox="1"/>
          <p:nvPr/>
        </p:nvSpPr>
        <p:spPr>
          <a:xfrm>
            <a:off x="9404846" y="930967"/>
            <a:ext cx="667792" cy="287601"/>
          </a:xfrm>
          <a:prstGeom prst="rect">
            <a:avLst/>
          </a:prstGeom>
          <a:solidFill>
            <a:schemeClr val="bg1"/>
          </a:solidFill>
        </p:spPr>
        <p:txBody>
          <a:bodyPr wrap="non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sz="1100" b="1" dirty="0">
                <a:latin typeface="+mn-lt"/>
                <a:ea typeface="+mn-ea"/>
                <a:cs typeface="微软雅黑" charset="0"/>
                <a:sym typeface="Calibri" pitchFamily="34" charset="0"/>
              </a:rPr>
              <a:t>2028</a:t>
            </a:r>
          </a:p>
        </p:txBody>
      </p:sp>
      <p:sp>
        <p:nvSpPr>
          <p:cNvPr id="139" name="Placeholder text"/>
          <p:cNvSpPr txBox="1"/>
          <p:nvPr/>
        </p:nvSpPr>
        <p:spPr>
          <a:xfrm>
            <a:off x="2917793" y="2480798"/>
            <a:ext cx="572388" cy="252683"/>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pPr algn="ctr"/>
            <a:r>
              <a:rPr lang="en-US" altLang="zh-CN" sz="900" dirty="0">
                <a:solidFill>
                  <a:schemeClr val="bg1"/>
                </a:solidFill>
                <a:latin typeface="微软雅黑" panose="020B0503020204020204" pitchFamily="34" charset="-122"/>
                <a:ea typeface="微软雅黑" panose="020B0503020204020204" pitchFamily="34" charset="-122"/>
              </a:rPr>
              <a:t>SA2 SI</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141" name="Placeholder text"/>
          <p:cNvSpPr txBox="1"/>
          <p:nvPr/>
        </p:nvSpPr>
        <p:spPr>
          <a:xfrm>
            <a:off x="2920531" y="3095550"/>
            <a:ext cx="1117677" cy="723900"/>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r>
              <a:rPr lang="en-US" altLang="zh-CN" sz="800" dirty="0">
                <a:solidFill>
                  <a:schemeClr val="bg1"/>
                </a:solidFill>
                <a:latin typeface="微软雅黑" panose="020B0503020204020204" pitchFamily="34" charset="-122"/>
                <a:ea typeface="微软雅黑" panose="020B0503020204020204" pitchFamily="34" charset="-122"/>
              </a:rPr>
              <a:t>SA3, SA5, </a:t>
            </a:r>
          </a:p>
          <a:p>
            <a:r>
              <a:rPr lang="en-US" altLang="zh-CN" sz="800" dirty="0">
                <a:solidFill>
                  <a:schemeClr val="bg1"/>
                </a:solidFill>
                <a:latin typeface="微软雅黑" panose="020B0503020204020204" pitchFamily="34" charset="-122"/>
                <a:ea typeface="微软雅黑" panose="020B0503020204020204" pitchFamily="34" charset="-122"/>
              </a:rPr>
              <a:t>SA6 start discuss and approve SI</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143" name="五边形 142"/>
          <p:cNvSpPr/>
          <p:nvPr/>
        </p:nvSpPr>
        <p:spPr bwMode="auto">
          <a:xfrm>
            <a:off x="3475456" y="3893479"/>
            <a:ext cx="3375241" cy="680707"/>
          </a:xfrm>
          <a:prstGeom prst="homePlate">
            <a:avLst/>
          </a:prstGeom>
          <a:solidFill>
            <a:schemeClr val="tx2">
              <a:lumMod val="60000"/>
              <a:lumOff val="40000"/>
              <a:alpha val="50000"/>
            </a:schemeClr>
          </a:solidFill>
          <a:ln w="19050" cap="flat" cmpd="sng" algn="ctr">
            <a:solidFill>
              <a:schemeClr val="tx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2" name="Placeholder text"/>
          <p:cNvSpPr txBox="1"/>
          <p:nvPr/>
        </p:nvSpPr>
        <p:spPr>
          <a:xfrm>
            <a:off x="3493918" y="3976491"/>
            <a:ext cx="854844" cy="297517"/>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r>
              <a:rPr lang="en-US" altLang="zh-CN" sz="800" dirty="0">
                <a:solidFill>
                  <a:schemeClr val="bg1"/>
                </a:solidFill>
                <a:latin typeface="微软雅黑" panose="020B0503020204020204" pitchFamily="34" charset="-122"/>
                <a:ea typeface="微软雅黑" panose="020B0503020204020204" pitchFamily="34" charset="-122"/>
              </a:rPr>
              <a:t>CT start discuss and approve SI</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144" name="五边形 143"/>
          <p:cNvSpPr/>
          <p:nvPr/>
        </p:nvSpPr>
        <p:spPr bwMode="auto">
          <a:xfrm>
            <a:off x="5768923" y="4764146"/>
            <a:ext cx="1064507" cy="680707"/>
          </a:xfrm>
          <a:prstGeom prst="homePlate">
            <a:avLst/>
          </a:prstGeom>
          <a:solidFill>
            <a:schemeClr val="tx2">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6" name="五边形 145"/>
          <p:cNvSpPr/>
          <p:nvPr/>
        </p:nvSpPr>
        <p:spPr bwMode="auto">
          <a:xfrm>
            <a:off x="5779729" y="4764146"/>
            <a:ext cx="4483696" cy="680707"/>
          </a:xfrm>
          <a:prstGeom prst="homePlate">
            <a:avLst/>
          </a:prstGeom>
          <a:solidFill>
            <a:schemeClr val="tx2">
              <a:lumMod val="60000"/>
              <a:lumOff val="40000"/>
              <a:alpha val="50000"/>
            </a:schemeClr>
          </a:solidFill>
          <a:ln w="19050" cap="flat" cmpd="sng" algn="ctr">
            <a:solidFill>
              <a:schemeClr val="tx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5" name="Placeholder text"/>
          <p:cNvSpPr txBox="1"/>
          <p:nvPr/>
        </p:nvSpPr>
        <p:spPr>
          <a:xfrm>
            <a:off x="5807324" y="4824970"/>
            <a:ext cx="854844" cy="559998"/>
          </a:xfrm>
          <a:prstGeom prst="rect">
            <a:avLst/>
          </a:prstGeom>
          <a:noFill/>
          <a:ln w="12700" cap="flat">
            <a:noFill/>
            <a:miter lim="400000"/>
          </a:ln>
          <a:effectLst/>
        </p:spPr>
        <p:txBody>
          <a:bodyPr wrap="square" lIns="25400" tIns="25400" rIns="25400" bIns="25400" numCol="1" anchor="t">
            <a:spAutoFit/>
          </a:bodyPr>
          <a:lstStyle>
            <a:lvl1pPr defTabSz="457200">
              <a:defRPr sz="2600">
                <a:solidFill>
                  <a:srgbClr val="FFFFFF"/>
                </a:solidFill>
                <a:latin typeface="DM Sans Medium"/>
                <a:ea typeface="DM Sans Medium"/>
                <a:cs typeface="DM Sans Medium"/>
                <a:sym typeface="DM Sans Medium"/>
              </a:defRPr>
            </a:lvl1pPr>
          </a:lstStyle>
          <a:p>
            <a:r>
              <a:rPr lang="en-US" altLang="zh-CN" sz="800" dirty="0">
                <a:solidFill>
                  <a:schemeClr val="bg1"/>
                </a:solidFill>
                <a:latin typeface="微软雅黑" panose="020B0503020204020204" pitchFamily="34" charset="-122"/>
                <a:ea typeface="微软雅黑" panose="020B0503020204020204" pitchFamily="34" charset="-122"/>
              </a:rPr>
              <a:t>CT approve SI related to stage 2</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148" name="五边形 147"/>
          <p:cNvSpPr/>
          <p:nvPr/>
        </p:nvSpPr>
        <p:spPr bwMode="auto">
          <a:xfrm>
            <a:off x="4937760" y="2465856"/>
            <a:ext cx="1902137" cy="282858"/>
          </a:xfrm>
          <a:prstGeom prst="homePlate">
            <a:avLst/>
          </a:prstGeom>
          <a:noFill/>
          <a:ln w="19050" cap="flat" cmpd="sng" algn="ctr">
            <a:solidFill>
              <a:schemeClr val="tx2">
                <a:lumMod val="60000"/>
                <a:lumOff val="40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 </a:t>
            </a:r>
          </a:p>
        </p:txBody>
      </p:sp>
      <p:sp>
        <p:nvSpPr>
          <p:cNvPr id="74" name="文本框 73"/>
          <p:cNvSpPr txBox="1"/>
          <p:nvPr/>
        </p:nvSpPr>
        <p:spPr>
          <a:xfrm>
            <a:off x="1020943" y="5698503"/>
            <a:ext cx="10560465" cy="907941"/>
          </a:xfrm>
          <a:prstGeom prst="rect">
            <a:avLst/>
          </a:prstGeom>
          <a:noFill/>
        </p:spPr>
        <p:txBody>
          <a:bodyPr wrap="square" rtlCol="0">
            <a:spAutoFit/>
          </a:bodyPr>
          <a:lstStyle/>
          <a:p>
            <a:pPr marL="285750" indent="-285750">
              <a:spcAft>
                <a:spcPts val="600"/>
              </a:spcAft>
              <a:buFont typeface="Wingdings" panose="05000000000000000000" pitchFamily="2" charset="2"/>
              <a:buChar char="Ø"/>
            </a:pPr>
            <a:r>
              <a:rPr lang="en-US" altLang="zh-CN" sz="1600" dirty="0">
                <a:latin typeface="Times New Roman" panose="02020603050405020304" pitchFamily="18" charset="0"/>
                <a:cs typeface="Times New Roman" panose="02020603050405020304" pitchFamily="18" charset="0"/>
              </a:rPr>
              <a:t>It is recommended that CT WGs start to discuss SI that independent with stage2 from 2025 Q4, and SI should be approved before 2026 Q1.</a:t>
            </a:r>
          </a:p>
          <a:p>
            <a:pPr marL="285750" indent="-285750">
              <a:spcAft>
                <a:spcPts val="600"/>
              </a:spcAft>
              <a:buFont typeface="Wingdings" panose="05000000000000000000" pitchFamily="2" charset="2"/>
              <a:buChar char="Ø"/>
            </a:pPr>
            <a:r>
              <a:rPr lang="en-US" altLang="zh-CN" sz="1600" dirty="0">
                <a:latin typeface="Times New Roman" panose="02020603050405020304" pitchFamily="18" charset="0"/>
                <a:cs typeface="Times New Roman" panose="02020603050405020304" pitchFamily="18" charset="0"/>
              </a:rPr>
              <a:t>The SI that related to stage2 should be approved after stable requirement and conclusion from stage2.</a:t>
            </a:r>
            <a:endParaRPr lang="zh-CN" alt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86761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36404" y="232567"/>
            <a:ext cx="2934265" cy="523220"/>
          </a:xfrm>
          <a:prstGeom prst="rect">
            <a:avLst/>
          </a:prstGeom>
          <a:noFill/>
        </p:spPr>
        <p:txBody>
          <a:bodyPr wrap="non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2.1</a:t>
            </a:r>
            <a:r>
              <a:rPr lang="zh-CN" altLang="en-US"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  </a:t>
            </a: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Motivation</a:t>
            </a:r>
          </a:p>
        </p:txBody>
      </p:sp>
      <p:cxnSp>
        <p:nvCxnSpPr>
          <p:cNvPr id="56" name="直线连接符 55"/>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矩形 1"/>
          <p:cNvSpPr/>
          <p:nvPr/>
        </p:nvSpPr>
        <p:spPr>
          <a:xfrm>
            <a:off x="4476308" y="821519"/>
            <a:ext cx="3880572" cy="369332"/>
          </a:xfrm>
          <a:prstGeom prst="rect">
            <a:avLst/>
          </a:prstGeom>
        </p:spPr>
        <p:txBody>
          <a:bodyPr wrap="square">
            <a:spAutoFit/>
          </a:bodyPr>
          <a:lstStyle/>
          <a:p>
            <a:pPr marL="285750" indent="-285750">
              <a:spcAft>
                <a:spcPts val="1200"/>
              </a:spcAft>
              <a:buFont typeface="Wingdings" panose="05000000000000000000" pitchFamily="2" charset="2"/>
              <a:buChar char="Ø"/>
            </a:pPr>
            <a:r>
              <a:rPr lang="en-US" altLang="zh-CN" dirty="0"/>
              <a:t> </a:t>
            </a:r>
            <a:r>
              <a:rPr lang="en-US" altLang="zh-CN" b="1" dirty="0">
                <a:latin typeface="Times New Roman" panose="02020603050405020304" pitchFamily="18" charset="0"/>
                <a:cs typeface="Times New Roman" panose="02020603050405020304" pitchFamily="18" charset="0"/>
              </a:rPr>
              <a:t>AI agent </a:t>
            </a:r>
          </a:p>
        </p:txBody>
      </p:sp>
      <p:sp>
        <p:nvSpPr>
          <p:cNvPr id="6" name="矩形 5"/>
          <p:cNvSpPr/>
          <p:nvPr/>
        </p:nvSpPr>
        <p:spPr>
          <a:xfrm>
            <a:off x="336404" y="766103"/>
            <a:ext cx="4139903" cy="461665"/>
          </a:xfrm>
          <a:prstGeom prst="rect">
            <a:avLst/>
          </a:prstGeom>
        </p:spPr>
        <p:txBody>
          <a:bodyPr wrap="square">
            <a:spAutoFit/>
          </a:bodyPr>
          <a:lstStyle/>
          <a:p>
            <a:pPr marL="342900" indent="-342900">
              <a:spcAft>
                <a:spcPts val="1200"/>
              </a:spcAft>
              <a:buFont typeface="Wingdings" panose="05000000000000000000" pitchFamily="2" charset="2"/>
              <a:buChar char="Ø"/>
            </a:pPr>
            <a:r>
              <a:rPr lang="en-US" altLang="zh-CN" sz="2400" dirty="0"/>
              <a:t> </a:t>
            </a:r>
            <a:r>
              <a:rPr lang="en-US" altLang="zh-CN" b="1" dirty="0">
                <a:latin typeface="Times New Roman" panose="02020603050405020304" pitchFamily="18" charset="0"/>
                <a:cs typeface="Times New Roman" panose="02020603050405020304" pitchFamily="18" charset="0"/>
              </a:rPr>
              <a:t>Sensing service</a:t>
            </a:r>
            <a:endParaRPr lang="zh-CN" altLang="zh-CN" b="1" dirty="0">
              <a:latin typeface="Times New Roman" panose="02020603050405020304" pitchFamily="18" charset="0"/>
              <a:cs typeface="Times New Roman" panose="02020603050405020304" pitchFamily="18" charset="0"/>
            </a:endParaRPr>
          </a:p>
        </p:txBody>
      </p:sp>
      <p:sp>
        <p:nvSpPr>
          <p:cNvPr id="11" name="文本框 10"/>
          <p:cNvSpPr txBox="1"/>
          <p:nvPr/>
        </p:nvSpPr>
        <p:spPr>
          <a:xfrm>
            <a:off x="0" y="6323768"/>
            <a:ext cx="12213097" cy="338554"/>
          </a:xfrm>
          <a:prstGeom prst="rect">
            <a:avLst/>
          </a:prstGeom>
          <a:noFill/>
        </p:spPr>
        <p:txBody>
          <a:bodyPr wrap="square" rtlCol="0">
            <a:spAutoFit/>
          </a:bodyPr>
          <a:lstStyle/>
          <a:p>
            <a:r>
              <a:rPr lang="en-US" altLang="zh-CN" sz="1600" b="1" dirty="0">
                <a:solidFill>
                  <a:schemeClr val="accent1"/>
                </a:solidFill>
                <a:latin typeface="Times New Roman" panose="02020603050405020304" pitchFamily="18" charset="0"/>
                <a:cs typeface="Times New Roman" panose="02020603050405020304" pitchFamily="18" charset="0"/>
              </a:rPr>
              <a:t>Proposal: New Protocols for control plane, user plane and data framework need to be studied because of the new requirement in 6G </a:t>
            </a:r>
            <a:endParaRPr lang="zh-CN" altLang="en-US" sz="1600" b="1" dirty="0">
              <a:solidFill>
                <a:schemeClr val="accent1"/>
              </a:solidFill>
              <a:latin typeface="Times New Roman" panose="02020603050405020304" pitchFamily="18" charset="0"/>
              <a:cs typeface="Times New Roman" panose="02020603050405020304" pitchFamily="18" charset="0"/>
            </a:endParaRPr>
          </a:p>
        </p:txBody>
      </p:sp>
      <p:cxnSp>
        <p:nvCxnSpPr>
          <p:cNvPr id="17" name="直接连接符 16"/>
          <p:cNvCxnSpPr/>
          <p:nvPr/>
        </p:nvCxnSpPr>
        <p:spPr>
          <a:xfrm>
            <a:off x="4332960" y="905255"/>
            <a:ext cx="0" cy="5410485"/>
          </a:xfrm>
          <a:prstGeom prst="line">
            <a:avLst/>
          </a:prstGeom>
          <a:ln w="25400">
            <a:solidFill>
              <a:schemeClr val="accent1"/>
            </a:solidFill>
          </a:ln>
        </p:spPr>
        <p:style>
          <a:lnRef idx="2">
            <a:schemeClr val="dk1"/>
          </a:lnRef>
          <a:fillRef idx="0">
            <a:schemeClr val="dk1"/>
          </a:fillRef>
          <a:effectRef idx="1">
            <a:schemeClr val="dk1"/>
          </a:effectRef>
          <a:fontRef idx="minor">
            <a:schemeClr val="tx1"/>
          </a:fontRef>
        </p:style>
      </p:cxnSp>
      <p:cxnSp>
        <p:nvCxnSpPr>
          <p:cNvPr id="19" name="直接连接符 18"/>
          <p:cNvCxnSpPr/>
          <p:nvPr/>
        </p:nvCxnSpPr>
        <p:spPr>
          <a:xfrm>
            <a:off x="8231289" y="905255"/>
            <a:ext cx="0" cy="5410485"/>
          </a:xfrm>
          <a:prstGeom prst="line">
            <a:avLst/>
          </a:prstGeom>
          <a:ln w="25400">
            <a:solidFill>
              <a:schemeClr val="accent1"/>
            </a:solidFill>
          </a:ln>
        </p:spPr>
        <p:style>
          <a:lnRef idx="2">
            <a:schemeClr val="dk1"/>
          </a:lnRef>
          <a:fillRef idx="0">
            <a:schemeClr val="dk1"/>
          </a:fillRef>
          <a:effectRef idx="1">
            <a:schemeClr val="dk1"/>
          </a:effectRef>
          <a:fontRef idx="minor">
            <a:schemeClr val="tx1"/>
          </a:fontRef>
        </p:style>
      </p:cxnSp>
      <p:sp>
        <p:nvSpPr>
          <p:cNvPr id="15" name="矩形 14"/>
          <p:cNvSpPr/>
          <p:nvPr/>
        </p:nvSpPr>
        <p:spPr>
          <a:xfrm>
            <a:off x="4348465" y="1161423"/>
            <a:ext cx="3914331" cy="3447098"/>
          </a:xfrm>
          <a:prstGeom prst="rect">
            <a:avLst/>
          </a:prstGeom>
        </p:spPr>
        <p:txBody>
          <a:bodyPr wrap="square">
            <a:spAutoFit/>
          </a:bodyPr>
          <a:lstStyle/>
          <a:p>
            <a:pPr marL="285750" indent="-285750">
              <a:spcAft>
                <a:spcPts val="1200"/>
              </a:spcAft>
              <a:buFont typeface="Wingdings" panose="05000000000000000000" pitchFamily="2" charset="2"/>
              <a:buChar char="l"/>
            </a:pPr>
            <a:r>
              <a:rPr lang="en-US" altLang="zh-CN" sz="1400" b="1" dirty="0">
                <a:solidFill>
                  <a:schemeClr val="accent1"/>
                </a:solidFill>
                <a:latin typeface="Times New Roman" panose="02020603050405020304" pitchFamily="18" charset="0"/>
                <a:cs typeface="Times New Roman" panose="02020603050405020304" pitchFamily="18" charset="0"/>
              </a:rPr>
              <a:t>Requirement</a:t>
            </a:r>
          </a:p>
          <a:p>
            <a:pPr marL="285750" indent="-285750">
              <a:spcAft>
                <a:spcPts val="12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Use cases and requirement for 6G in SA1 includes </a:t>
            </a:r>
            <a:r>
              <a:rPr lang="it-IT" altLang="zh-CN" sz="1400" dirty="0">
                <a:latin typeface="Times New Roman" panose="02020603050405020304" pitchFamily="18" charset="0"/>
                <a:cs typeface="Times New Roman" panose="02020603050405020304" pitchFamily="18" charset="0"/>
              </a:rPr>
              <a:t>AI Agent in UE and Network AI agent.</a:t>
            </a:r>
          </a:p>
          <a:p>
            <a:pPr marL="285750" indent="-285750">
              <a:spcAft>
                <a:spcPts val="12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Multiple AI Agent protocols developed by AI companies have been applied in different scenarios.</a:t>
            </a:r>
          </a:p>
          <a:p>
            <a:pPr marL="285750" indent="-285750">
              <a:spcAft>
                <a:spcPts val="12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Agent in UE might have influence on Control Plane (NAS) and User Plane, Network AI agent might have influence on Control Plane and Data Framework.</a:t>
            </a:r>
          </a:p>
          <a:p>
            <a:pPr marL="285750" indent="-285750">
              <a:spcAft>
                <a:spcPts val="1200"/>
              </a:spcAft>
              <a:buFont typeface="Times New Roman" panose="02020603050405020304" pitchFamily="18" charset="0"/>
              <a:buChar char="-"/>
            </a:pPr>
            <a:endParaRPr lang="en-US" altLang="zh-CN" sz="1400" dirty="0">
              <a:latin typeface="Times New Roman" panose="02020603050405020304" pitchFamily="18" charset="0"/>
              <a:cs typeface="Times New Roman" panose="02020603050405020304" pitchFamily="18" charset="0"/>
            </a:endParaRPr>
          </a:p>
          <a:p>
            <a:pPr marL="285750" indent="-285750">
              <a:spcAft>
                <a:spcPts val="1200"/>
              </a:spcAft>
              <a:buFont typeface="Times New Roman" panose="02020603050405020304" pitchFamily="18" charset="0"/>
              <a:buChar char="-"/>
            </a:pPr>
            <a:endParaRPr lang="it-IT" altLang="zh-CN" sz="1400" dirty="0">
              <a:latin typeface="Times New Roman" panose="02020603050405020304" pitchFamily="18" charset="0"/>
              <a:cs typeface="Times New Roman" panose="02020603050405020304" pitchFamily="18" charset="0"/>
            </a:endParaRPr>
          </a:p>
        </p:txBody>
      </p:sp>
      <p:sp>
        <p:nvSpPr>
          <p:cNvPr id="18" name="矩形 17"/>
          <p:cNvSpPr/>
          <p:nvPr/>
        </p:nvSpPr>
        <p:spPr>
          <a:xfrm>
            <a:off x="4519149" y="5469453"/>
            <a:ext cx="3712637" cy="738664"/>
          </a:xfrm>
          <a:prstGeom prst="rect">
            <a:avLst/>
          </a:prstGeom>
        </p:spPr>
        <p:txBody>
          <a:bodyPr wrap="square">
            <a:spAutoFit/>
          </a:bodyPr>
          <a:lstStyle/>
          <a:p>
            <a:pPr eaLnBrk="0" hangingPunct="0">
              <a:spcBef>
                <a:spcPct val="20000"/>
              </a:spcBef>
            </a:pPr>
            <a:r>
              <a:rPr lang="en-US" altLang="zh-CN" sz="1400" b="1" dirty="0">
                <a:latin typeface="Times New Roman" panose="02020603050405020304" pitchFamily="18" charset="0"/>
                <a:cs typeface="Times New Roman" panose="02020603050405020304" pitchFamily="18" charset="0"/>
              </a:rPr>
              <a:t>Observation:</a:t>
            </a:r>
            <a:r>
              <a:rPr lang="zh-CN" altLang="en-US" sz="1400" b="1" dirty="0">
                <a:solidFill>
                  <a:srgbClr val="FF0000"/>
                </a:solidFill>
                <a:latin typeface="Times New Roman" panose="02020603050405020304" pitchFamily="18" charset="0"/>
                <a:cs typeface="Times New Roman" panose="02020603050405020304" pitchFamily="18" charset="0"/>
              </a:rPr>
              <a:t> </a:t>
            </a:r>
            <a:r>
              <a:rPr lang="en-US" altLang="zh-CN" sz="1400" b="1" dirty="0">
                <a:latin typeface="Times New Roman" panose="02020603050405020304" pitchFamily="18" charset="0"/>
                <a:cs typeface="Times New Roman" panose="02020603050405020304" pitchFamily="18" charset="0"/>
              </a:rPr>
              <a:t>Protocols for AI agent needs to be studied to fulfil different use cases and requirement in 6G</a:t>
            </a:r>
          </a:p>
        </p:txBody>
      </p:sp>
      <p:sp>
        <p:nvSpPr>
          <p:cNvPr id="23" name="矩形 22"/>
          <p:cNvSpPr/>
          <p:nvPr/>
        </p:nvSpPr>
        <p:spPr>
          <a:xfrm>
            <a:off x="8372385" y="821519"/>
            <a:ext cx="3880572" cy="369332"/>
          </a:xfrm>
          <a:prstGeom prst="rect">
            <a:avLst/>
          </a:prstGeom>
        </p:spPr>
        <p:txBody>
          <a:bodyPr wrap="square">
            <a:spAutoFit/>
          </a:bodyPr>
          <a:lstStyle/>
          <a:p>
            <a:pPr marL="285750" indent="-285750">
              <a:spcAft>
                <a:spcPts val="1200"/>
              </a:spcAft>
              <a:buFont typeface="Wingdings" panose="05000000000000000000" pitchFamily="2" charset="2"/>
              <a:buChar char="Ø"/>
            </a:pPr>
            <a:r>
              <a:rPr lang="en-US" altLang="zh-CN" dirty="0"/>
              <a:t> </a:t>
            </a:r>
            <a:r>
              <a:rPr lang="en-US" altLang="zh-CN" b="1" dirty="0">
                <a:latin typeface="Times New Roman" panose="02020603050405020304" pitchFamily="18" charset="0"/>
                <a:cs typeface="Times New Roman" panose="02020603050405020304" pitchFamily="18" charset="0"/>
              </a:rPr>
              <a:t>Localized Networks </a:t>
            </a:r>
          </a:p>
        </p:txBody>
      </p:sp>
      <p:sp>
        <p:nvSpPr>
          <p:cNvPr id="20" name="矩形 19"/>
          <p:cNvSpPr/>
          <p:nvPr/>
        </p:nvSpPr>
        <p:spPr>
          <a:xfrm>
            <a:off x="385303" y="1159775"/>
            <a:ext cx="3947657" cy="2339102"/>
          </a:xfrm>
          <a:prstGeom prst="rect">
            <a:avLst/>
          </a:prstGeom>
        </p:spPr>
        <p:txBody>
          <a:bodyPr wrap="square">
            <a:spAutoFit/>
          </a:bodyPr>
          <a:lstStyle/>
          <a:p>
            <a:pPr marL="285750" indent="-285750">
              <a:spcBef>
                <a:spcPts val="600"/>
              </a:spcBef>
              <a:spcAft>
                <a:spcPts val="600"/>
              </a:spcAft>
              <a:buFont typeface="Wingdings" panose="05000000000000000000" pitchFamily="2" charset="2"/>
              <a:buChar char="l"/>
            </a:pPr>
            <a:r>
              <a:rPr lang="en-US" altLang="zh-CN" sz="1400" b="1" dirty="0">
                <a:solidFill>
                  <a:schemeClr val="accent1"/>
                </a:solidFill>
                <a:latin typeface="Times New Roman" panose="02020603050405020304" pitchFamily="18" charset="0"/>
                <a:cs typeface="Times New Roman" panose="02020603050405020304" pitchFamily="18" charset="0"/>
              </a:rPr>
              <a:t>Requirement:</a:t>
            </a:r>
          </a:p>
          <a:p>
            <a:pPr marL="285750" indent="-285750">
              <a:spcBef>
                <a:spcPts val="600"/>
              </a:spcBef>
              <a:spcAft>
                <a:spcPts val="6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6G new NAS mechanism put forward the requirement to design new protocols for the sensing signaling control,</a:t>
            </a:r>
            <a:r>
              <a:rPr lang="zh-CN" altLang="en-US" sz="1400" dirty="0">
                <a:latin typeface="Times New Roman" panose="02020603050405020304" pitchFamily="18" charset="0"/>
                <a:cs typeface="Times New Roman" panose="02020603050405020304" pitchFamily="18" charset="0"/>
              </a:rPr>
              <a:t> </a:t>
            </a:r>
            <a:r>
              <a:rPr lang="en-US" altLang="zh-CN" sz="1400" dirty="0">
                <a:latin typeface="Times New Roman" panose="02020603050405020304" pitchFamily="18" charset="0"/>
                <a:cs typeface="Times New Roman" panose="02020603050405020304" pitchFamily="18" charset="0"/>
              </a:rPr>
              <a:t>which requires the enhancement on control plane protocols.</a:t>
            </a:r>
          </a:p>
          <a:p>
            <a:pPr marL="285750" indent="-285750">
              <a:spcBef>
                <a:spcPts val="600"/>
              </a:spcBef>
              <a:spcAft>
                <a:spcPts val="6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The interaction between the Sensing Function and the 6G Data Framework NFs also requires new data framework protocols for sensing data collection and transfer.</a:t>
            </a:r>
            <a:endParaRPr lang="zh-CN" altLang="zh-CN" sz="1400" dirty="0">
              <a:latin typeface="Times New Roman" panose="02020603050405020304" pitchFamily="18" charset="0"/>
              <a:cs typeface="Times New Roman" panose="02020603050405020304" pitchFamily="18" charset="0"/>
            </a:endParaRPr>
          </a:p>
        </p:txBody>
      </p:sp>
      <p:sp>
        <p:nvSpPr>
          <p:cNvPr id="25" name="矩形 24"/>
          <p:cNvSpPr/>
          <p:nvPr/>
        </p:nvSpPr>
        <p:spPr>
          <a:xfrm>
            <a:off x="8372385" y="1159775"/>
            <a:ext cx="3477415" cy="307777"/>
          </a:xfrm>
          <a:prstGeom prst="rect">
            <a:avLst/>
          </a:prstGeom>
        </p:spPr>
        <p:txBody>
          <a:bodyPr wrap="square">
            <a:spAutoFit/>
          </a:bodyPr>
          <a:lstStyle/>
          <a:p>
            <a:pPr marL="285750" indent="-285750">
              <a:spcAft>
                <a:spcPts val="1200"/>
              </a:spcAft>
              <a:buFont typeface="Wingdings" panose="05000000000000000000" pitchFamily="2" charset="2"/>
              <a:buChar char="l"/>
            </a:pPr>
            <a:r>
              <a:rPr lang="en-US" altLang="zh-CN" sz="1400" b="1" dirty="0">
                <a:solidFill>
                  <a:schemeClr val="accent1"/>
                </a:solidFill>
                <a:latin typeface="Times New Roman" panose="02020603050405020304" pitchFamily="18" charset="0"/>
                <a:cs typeface="Times New Roman" panose="02020603050405020304" pitchFamily="18" charset="0"/>
              </a:rPr>
              <a:t>Requirement</a:t>
            </a:r>
          </a:p>
        </p:txBody>
      </p:sp>
      <p:sp>
        <p:nvSpPr>
          <p:cNvPr id="21" name="矩形 20"/>
          <p:cNvSpPr/>
          <p:nvPr/>
        </p:nvSpPr>
        <p:spPr>
          <a:xfrm>
            <a:off x="8372385" y="1529107"/>
            <a:ext cx="3709035" cy="1969770"/>
          </a:xfrm>
          <a:prstGeom prst="rect">
            <a:avLst/>
          </a:prstGeom>
        </p:spPr>
        <p:txBody>
          <a:bodyPr wrap="square">
            <a:spAutoFit/>
          </a:bodyPr>
          <a:lstStyle/>
          <a:p>
            <a:pPr marL="285750" indent="-285750">
              <a:spcAft>
                <a:spcPts val="6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Customized networking with reconfigurable and programmable NFs and services;</a:t>
            </a:r>
          </a:p>
          <a:p>
            <a:pPr marL="285750" indent="-285750">
              <a:spcAft>
                <a:spcPts val="6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Resource and services sharing for users in different network or moving between different networks;</a:t>
            </a:r>
          </a:p>
          <a:p>
            <a:pPr marL="285750" indent="-285750">
              <a:spcAft>
                <a:spcPts val="600"/>
              </a:spcAft>
              <a:buFont typeface="Times New Roman" panose="02020603050405020304" pitchFamily="18" charset="0"/>
              <a:buChar char="-"/>
            </a:pPr>
            <a:r>
              <a:rPr lang="en-US" altLang="zh-CN" sz="1400" dirty="0">
                <a:latin typeface="Times New Roman" panose="02020603050405020304" pitchFamily="18" charset="0"/>
                <a:cs typeface="Times New Roman" panose="02020603050405020304" pitchFamily="18" charset="0"/>
              </a:rPr>
              <a:t>Secure interactions such as service registration, service discovery, signal proxy, and traffic transmission between networks.</a:t>
            </a:r>
          </a:p>
        </p:txBody>
      </p:sp>
      <p:sp>
        <p:nvSpPr>
          <p:cNvPr id="27" name="矩形 26"/>
          <p:cNvSpPr/>
          <p:nvPr/>
        </p:nvSpPr>
        <p:spPr>
          <a:xfrm>
            <a:off x="8207515" y="5469453"/>
            <a:ext cx="4045444" cy="954107"/>
          </a:xfrm>
          <a:prstGeom prst="rect">
            <a:avLst/>
          </a:prstGeom>
        </p:spPr>
        <p:txBody>
          <a:bodyPr wrap="square">
            <a:spAutoFit/>
          </a:bodyPr>
          <a:lstStyle/>
          <a:p>
            <a:pPr eaLnBrk="0" hangingPunct="0">
              <a:spcBef>
                <a:spcPct val="20000"/>
              </a:spcBef>
            </a:pPr>
            <a:r>
              <a:rPr lang="en-US" altLang="zh-CN" sz="1400" b="1" dirty="0">
                <a:latin typeface="Times New Roman" panose="02020603050405020304" pitchFamily="18" charset="0"/>
                <a:cs typeface="Times New Roman" panose="02020603050405020304" pitchFamily="18" charset="0"/>
              </a:rPr>
              <a:t>Observation: Protocol to fulfil the requirement for localized  network needs to be studied, including control plane, user plane and data framework aspects.</a:t>
            </a:r>
          </a:p>
        </p:txBody>
      </p:sp>
      <p:pic>
        <p:nvPicPr>
          <p:cNvPr id="28" name="图片 27"/>
          <p:cNvPicPr>
            <a:picLocks noChangeAspect="1"/>
          </p:cNvPicPr>
          <p:nvPr/>
        </p:nvPicPr>
        <p:blipFill>
          <a:blip r:embed="rId3"/>
          <a:stretch>
            <a:fillRect/>
          </a:stretch>
        </p:blipFill>
        <p:spPr>
          <a:xfrm>
            <a:off x="9046890" y="3696301"/>
            <a:ext cx="2583806" cy="1608731"/>
          </a:xfrm>
          <a:prstGeom prst="rect">
            <a:avLst/>
          </a:prstGeom>
        </p:spPr>
      </p:pic>
      <p:sp>
        <p:nvSpPr>
          <p:cNvPr id="30" name="矩形 29"/>
          <p:cNvSpPr/>
          <p:nvPr/>
        </p:nvSpPr>
        <p:spPr>
          <a:xfrm>
            <a:off x="180993" y="5469453"/>
            <a:ext cx="4004684" cy="738664"/>
          </a:xfrm>
          <a:prstGeom prst="rect">
            <a:avLst/>
          </a:prstGeom>
        </p:spPr>
        <p:txBody>
          <a:bodyPr wrap="square">
            <a:spAutoFit/>
          </a:bodyPr>
          <a:lstStyle/>
          <a:p>
            <a:r>
              <a:rPr lang="en-US" altLang="zh-CN" sz="1400" b="1" dirty="0">
                <a:latin typeface="Times New Roman" panose="02020603050405020304" pitchFamily="18" charset="0"/>
                <a:cs typeface="Times New Roman" panose="02020603050405020304" pitchFamily="18" charset="0"/>
              </a:rPr>
              <a:t>Observation: New protocols shall be designed for sensing service, including the control plane protocols and data framework protocols</a:t>
            </a:r>
            <a:r>
              <a:rPr lang="en-US" altLang="zh-CN" sz="1400" dirty="0">
                <a:latin typeface="Times New Roman" panose="02020603050405020304" pitchFamily="18" charset="0"/>
                <a:cs typeface="Times New Roman" panose="02020603050405020304" pitchFamily="18" charset="0"/>
              </a:rPr>
              <a:t>.</a:t>
            </a:r>
            <a:endParaRPr lang="zh-CN" altLang="zh-CN" sz="1400" dirty="0">
              <a:latin typeface="Times New Roman" panose="02020603050405020304" pitchFamily="18" charset="0"/>
              <a:cs typeface="Times New Roman" panose="02020603050405020304" pitchFamily="18" charset="0"/>
            </a:endParaRPr>
          </a:p>
        </p:txBody>
      </p:sp>
      <p:pic>
        <p:nvPicPr>
          <p:cNvPr id="24" name="图片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5685" y="3554883"/>
            <a:ext cx="3841073" cy="1643521"/>
          </a:xfrm>
          <a:prstGeom prst="rect">
            <a:avLst/>
          </a:prstGeom>
        </p:spPr>
      </p:pic>
      <p:grpSp>
        <p:nvGrpSpPr>
          <p:cNvPr id="26" name="组合 25"/>
          <p:cNvGrpSpPr/>
          <p:nvPr/>
        </p:nvGrpSpPr>
        <p:grpSpPr>
          <a:xfrm>
            <a:off x="5184826" y="3724648"/>
            <a:ext cx="2331106" cy="1657651"/>
            <a:chOff x="5002773" y="4005764"/>
            <a:chExt cx="2380624" cy="1850358"/>
          </a:xfrm>
        </p:grpSpPr>
        <p:sp>
          <p:nvSpPr>
            <p:cNvPr id="29" name="椭圆 28">
              <a:extLst>
                <a:ext uri="{FF2B5EF4-FFF2-40B4-BE49-F238E27FC236}">
                  <a16:creationId xmlns:a16="http://schemas.microsoft.com/office/drawing/2014/main" id="{6EBB7418-552B-9B6C-E459-878D5C25E17E}"/>
                </a:ext>
              </a:extLst>
            </p:cNvPr>
            <p:cNvSpPr/>
            <p:nvPr/>
          </p:nvSpPr>
          <p:spPr>
            <a:xfrm>
              <a:off x="5241606" y="5061455"/>
              <a:ext cx="1915886" cy="461763"/>
            </a:xfrm>
            <a:prstGeom prst="ellipse">
              <a:avLst/>
            </a:prstGeom>
            <a:noFill/>
            <a:ln w="28575">
              <a:solidFill>
                <a:srgbClr val="202323"/>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形 4">
              <a:extLst>
                <a:ext uri="{FF2B5EF4-FFF2-40B4-BE49-F238E27FC236}">
                  <a16:creationId xmlns:a16="http://schemas.microsoft.com/office/drawing/2014/main" id="{C3E08602-6A3B-9DF4-32D0-2EEE927D0995}"/>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5002773" y="5163370"/>
              <a:ext cx="446456" cy="446456"/>
            </a:xfrm>
            <a:prstGeom prst="rect">
              <a:avLst/>
            </a:prstGeom>
          </p:spPr>
        </p:pic>
        <p:pic>
          <p:nvPicPr>
            <p:cNvPr id="32" name="图形 7">
              <a:extLst>
                <a:ext uri="{FF2B5EF4-FFF2-40B4-BE49-F238E27FC236}">
                  <a16:creationId xmlns:a16="http://schemas.microsoft.com/office/drawing/2014/main" id="{CB247536-63C8-A660-996E-6335DE903D8C}"/>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5889002" y="5282908"/>
              <a:ext cx="573214" cy="573214"/>
            </a:xfrm>
            <a:prstGeom prst="rect">
              <a:avLst/>
            </a:prstGeom>
          </p:spPr>
        </p:pic>
        <p:pic>
          <p:nvPicPr>
            <p:cNvPr id="33" name="图形 12">
              <a:extLst>
                <a:ext uri="{FF2B5EF4-FFF2-40B4-BE49-F238E27FC236}">
                  <a16:creationId xmlns:a16="http://schemas.microsoft.com/office/drawing/2014/main" id="{5E42C3EB-4715-C2D0-2CAA-81A2811E32A1}"/>
                </a:ext>
              </a:extLst>
            </p:cNvPr>
            <p:cNvPicPr>
              <a:picLocks noChangeAspect="1"/>
            </p:cNvPicPr>
            <p:nvPr/>
          </p:nvPicPr>
          <p:blipFill>
            <a:blip r:embed="rId9">
              <a:extLst>
                <a:ext uri="{96DAC541-7B7A-43D3-8B79-37D633B846F1}">
                  <asvg:svgBlip xmlns="" xmlns:asvg="http://schemas.microsoft.com/office/drawing/2016/SVG/main" r:embed="rId10"/>
                </a:ext>
              </a:extLst>
            </a:blip>
            <a:stretch>
              <a:fillRect/>
            </a:stretch>
          </p:blipFill>
          <p:spPr>
            <a:xfrm>
              <a:off x="6921634" y="5178939"/>
              <a:ext cx="461763" cy="461763"/>
            </a:xfrm>
            <a:prstGeom prst="rect">
              <a:avLst/>
            </a:prstGeom>
          </p:spPr>
        </p:pic>
        <p:pic>
          <p:nvPicPr>
            <p:cNvPr id="34" name="图形 13">
              <a:extLst>
                <a:ext uri="{FF2B5EF4-FFF2-40B4-BE49-F238E27FC236}">
                  <a16:creationId xmlns:a16="http://schemas.microsoft.com/office/drawing/2014/main" id="{F1DF4794-103E-DBA4-0D1A-CD7B262D24D6}"/>
                </a:ext>
              </a:extLst>
            </p:cNvPr>
            <p:cNvPicPr>
              <a:picLocks noChangeAspect="1"/>
            </p:cNvPicPr>
            <p:nvPr/>
          </p:nvPicPr>
          <p:blipFill>
            <a:blip r:embed="rId11">
              <a:extLst>
                <a:ext uri="{96DAC541-7B7A-43D3-8B79-37D633B846F1}">
                  <asvg:svgBlip xmlns="" xmlns:asvg="http://schemas.microsoft.com/office/drawing/2016/SVG/main" r:embed="rId12"/>
                </a:ext>
              </a:extLst>
            </a:blip>
            <a:stretch>
              <a:fillRect/>
            </a:stretch>
          </p:blipFill>
          <p:spPr>
            <a:xfrm>
              <a:off x="5627181" y="4005764"/>
              <a:ext cx="1256943" cy="920373"/>
            </a:xfrm>
            <a:prstGeom prst="rect">
              <a:avLst/>
            </a:prstGeom>
          </p:spPr>
        </p:pic>
      </p:grpSp>
    </p:spTree>
    <p:extLst>
      <p:ext uri="{BB962C8B-B14F-4D97-AF65-F5344CB8AC3E}">
        <p14:creationId xmlns:p14="http://schemas.microsoft.com/office/powerpoint/2010/main" val="3476626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36404" y="248307"/>
            <a:ext cx="9657452" cy="523220"/>
          </a:xfrm>
          <a:prstGeom prst="rect">
            <a:avLst/>
          </a:prstGeom>
          <a:noFill/>
        </p:spPr>
        <p:txBody>
          <a:bodyPr wrap="non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2.2.1  6G Potential Protocol: Control Plane-New NAS</a:t>
            </a:r>
          </a:p>
        </p:txBody>
      </p:sp>
      <p:cxnSp>
        <p:nvCxnSpPr>
          <p:cNvPr id="56" name="直线连接符 55"/>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文本框 3"/>
          <p:cNvSpPr txBox="1"/>
          <p:nvPr/>
        </p:nvSpPr>
        <p:spPr>
          <a:xfrm>
            <a:off x="887984" y="3618387"/>
            <a:ext cx="10716769" cy="2852772"/>
          </a:xfrm>
          <a:prstGeom prst="rect">
            <a:avLst/>
          </a:prstGeom>
          <a:noFill/>
        </p:spPr>
        <p:txBody>
          <a:bodyPr wrap="square" rtlCol="0">
            <a:noAutofit/>
          </a:bodyPr>
          <a:lstStyle/>
          <a:p>
            <a:pPr marL="285750" indent="-285750" eaLnBrk="0" hangingPunct="0">
              <a:spcBef>
                <a:spcPct val="20000"/>
              </a:spcBef>
              <a:spcAft>
                <a:spcPts val="1200"/>
              </a:spcAft>
              <a:buFont typeface="Times New Roman" panose="02020603050405020304" pitchFamily="18" charset="0"/>
              <a:buChar char="-"/>
            </a:pPr>
            <a:r>
              <a:rPr lang="en-US" altLang="zh-CN" sz="1600" dirty="0">
                <a:latin typeface="Times New Roman" panose="02020603050405020304" pitchFamily="18" charset="0"/>
                <a:cs typeface="Times New Roman" panose="02020603050405020304" pitchFamily="18" charset="0"/>
              </a:rPr>
              <a:t>In 6G system the NAS design should also inherently support connectivity services with considering </a:t>
            </a:r>
            <a:r>
              <a:rPr lang="en-US" altLang="zh-CN" sz="1600" b="1" dirty="0">
                <a:latin typeface="Times New Roman" panose="02020603050405020304" pitchFamily="18" charset="0"/>
                <a:cs typeface="Times New Roman" panose="02020603050405020304" pitchFamily="18" charset="0"/>
              </a:rPr>
              <a:t>very well-structured modularity</a:t>
            </a:r>
            <a:r>
              <a:rPr lang="en-US" altLang="zh-CN" sz="1600" dirty="0">
                <a:latin typeface="Times New Roman" panose="02020603050405020304" pitchFamily="18" charset="0"/>
                <a:cs typeface="Times New Roman" panose="02020603050405020304" pitchFamily="18" charset="0"/>
              </a:rPr>
              <a:t>.</a:t>
            </a:r>
          </a:p>
          <a:p>
            <a:pPr marL="285750" indent="-285750" eaLnBrk="0" hangingPunct="0">
              <a:spcBef>
                <a:spcPct val="20000"/>
              </a:spcBef>
              <a:spcAft>
                <a:spcPts val="1200"/>
              </a:spcAft>
              <a:buFont typeface="Times New Roman" panose="02020603050405020304" pitchFamily="18" charset="0"/>
              <a:buChar char="-"/>
            </a:pPr>
            <a:r>
              <a:rPr lang="en-US" altLang="zh-CN" sz="1600" dirty="0">
                <a:latin typeface="Times New Roman" panose="02020603050405020304" pitchFamily="18" charset="0"/>
                <a:cs typeface="Times New Roman" panose="02020603050405020304" pitchFamily="18" charset="0"/>
              </a:rPr>
              <a:t>In order to </a:t>
            </a:r>
            <a:r>
              <a:rPr lang="en-US" altLang="zh-CN" sz="1600" b="1" dirty="0">
                <a:latin typeface="Times New Roman" panose="02020603050405020304" pitchFamily="18" charset="0"/>
                <a:cs typeface="Times New Roman" panose="02020603050405020304" pitchFamily="18" charset="0"/>
              </a:rPr>
              <a:t>support beyond connectivity services </a:t>
            </a:r>
            <a:r>
              <a:rPr lang="en-US" altLang="zh-CN" sz="1600" dirty="0">
                <a:latin typeface="Times New Roman" panose="02020603050405020304" pitchFamily="18" charset="0"/>
                <a:cs typeface="Times New Roman" panose="02020603050405020304" pitchFamily="18" charset="0"/>
              </a:rPr>
              <a:t>in 6G system, </a:t>
            </a:r>
            <a:r>
              <a:rPr lang="en-US" altLang="zh-CN" sz="1600" b="1" dirty="0">
                <a:latin typeface="Times New Roman" panose="02020603050405020304" pitchFamily="18" charset="0"/>
                <a:cs typeface="Times New Roman" panose="02020603050405020304" pitchFamily="18" charset="0"/>
              </a:rPr>
              <a:t>new NAS functionality sets </a:t>
            </a:r>
            <a:r>
              <a:rPr lang="en-US" altLang="zh-CN" sz="1600" dirty="0">
                <a:latin typeface="Times New Roman" panose="02020603050405020304" pitchFamily="18" charset="0"/>
                <a:cs typeface="Times New Roman" panose="02020603050405020304" pitchFamily="18" charset="0"/>
              </a:rPr>
              <a:t>can be estimated and the corresponding NAS procedure need to be studied as well. The introduction of a new NAS functionality should have no impact on other NAS functionality</a:t>
            </a:r>
            <a:r>
              <a:rPr lang="en-US" altLang="zh-CN" sz="1600" i="1" dirty="0">
                <a:latin typeface="Times New Roman" panose="02020603050405020304" pitchFamily="18" charset="0"/>
                <a:cs typeface="Times New Roman" panose="02020603050405020304" pitchFamily="18" charset="0"/>
              </a:rPr>
              <a:t>.</a:t>
            </a:r>
          </a:p>
          <a:p>
            <a:pPr marL="285750" indent="-285750" eaLnBrk="0" hangingPunct="0">
              <a:spcBef>
                <a:spcPct val="20000"/>
              </a:spcBef>
              <a:spcAft>
                <a:spcPts val="1200"/>
              </a:spcAft>
              <a:buFont typeface="Times New Roman" panose="02020603050405020304" pitchFamily="18" charset="0"/>
              <a:buChar char="-"/>
            </a:pPr>
            <a:r>
              <a:rPr lang="en-US" altLang="zh-CN" sz="1600" dirty="0">
                <a:latin typeface="Times New Roman" panose="02020603050405020304" pitchFamily="18" charset="0"/>
                <a:cs typeface="Times New Roman" panose="02020603050405020304" pitchFamily="18" charset="0"/>
              </a:rPr>
              <a:t>It is necessary to study a future-proven method to support NAS transmission for beyond connectivity services, to meet </a:t>
            </a:r>
            <a:r>
              <a:rPr lang="en-US" altLang="zh-CN" sz="1600" b="1" dirty="0">
                <a:latin typeface="Times New Roman" panose="02020603050405020304" pitchFamily="18" charset="0"/>
                <a:cs typeface="Times New Roman" panose="02020603050405020304" pitchFamily="18" charset="0"/>
              </a:rPr>
              <a:t>the scalability and efficiency requirement</a:t>
            </a:r>
            <a:r>
              <a:rPr lang="en-US" altLang="zh-CN" sz="1600" dirty="0">
                <a:latin typeface="Times New Roman" panose="02020603050405020304" pitchFamily="18" charset="0"/>
                <a:cs typeface="Times New Roman" panose="02020603050405020304" pitchFamily="18" charset="0"/>
              </a:rPr>
              <a:t>.</a:t>
            </a:r>
          </a:p>
          <a:p>
            <a:pPr marL="285750" indent="-285750" eaLnBrk="0" hangingPunct="0">
              <a:spcBef>
                <a:spcPct val="20000"/>
              </a:spcBef>
              <a:spcAft>
                <a:spcPts val="1200"/>
              </a:spcAft>
              <a:buFont typeface="Times New Roman" panose="02020603050405020304" pitchFamily="18" charset="0"/>
              <a:buChar char="-"/>
            </a:pPr>
            <a:r>
              <a:rPr lang="en-US" altLang="zh-CN" sz="1600" dirty="0">
                <a:latin typeface="Times New Roman" panose="02020603050405020304" pitchFamily="18" charset="0"/>
                <a:cs typeface="Times New Roman" panose="02020603050405020304" pitchFamily="18" charset="0"/>
              </a:rPr>
              <a:t>In 6G core network the NAS delivery and transmission mechanism is to be defined, to work in </a:t>
            </a:r>
            <a:r>
              <a:rPr lang="en-US" altLang="zh-CN" sz="1600" b="1" dirty="0">
                <a:latin typeface="Times New Roman" panose="02020603050405020304" pitchFamily="18" charset="0"/>
                <a:cs typeface="Times New Roman" panose="02020603050405020304" pitchFamily="18" charset="0"/>
              </a:rPr>
              <a:t>coordination with RAN</a:t>
            </a:r>
            <a:r>
              <a:rPr lang="en-US" altLang="zh-CN" sz="1600" dirty="0">
                <a:latin typeface="Times New Roman" panose="02020603050405020304" pitchFamily="18" charset="0"/>
                <a:cs typeface="Times New Roman" panose="02020603050405020304" pitchFamily="18" charset="0"/>
              </a:rPr>
              <a:t>.</a:t>
            </a:r>
          </a:p>
        </p:txBody>
      </p:sp>
      <p:sp>
        <p:nvSpPr>
          <p:cNvPr id="2" name="文本框 1"/>
          <p:cNvSpPr txBox="1"/>
          <p:nvPr/>
        </p:nvSpPr>
        <p:spPr>
          <a:xfrm>
            <a:off x="548638" y="982356"/>
            <a:ext cx="3853239"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Requirement / Motivation</a:t>
            </a:r>
            <a:endParaRPr lang="zh-CN" altLang="en-US" b="1"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548638" y="3227553"/>
            <a:ext cx="3853239"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Considerations on Protocol </a:t>
            </a:r>
            <a:endParaRPr lang="zh-CN" altLang="en-US" b="1" dirty="0">
              <a:latin typeface="Times New Roman" panose="02020603050405020304" pitchFamily="18" charset="0"/>
              <a:cs typeface="Times New Roman" panose="02020603050405020304" pitchFamily="18" charset="0"/>
            </a:endParaRPr>
          </a:p>
        </p:txBody>
      </p:sp>
      <p:sp>
        <p:nvSpPr>
          <p:cNvPr id="6" name="矩形 5"/>
          <p:cNvSpPr/>
          <p:nvPr/>
        </p:nvSpPr>
        <p:spPr>
          <a:xfrm>
            <a:off x="887983" y="1387923"/>
            <a:ext cx="10716769" cy="1729704"/>
          </a:xfrm>
          <a:prstGeom prst="rect">
            <a:avLst/>
          </a:prstGeom>
        </p:spPr>
        <p:txBody>
          <a:bodyPr wrap="square">
            <a:spAutoFit/>
          </a:bodyPr>
          <a:lstStyle/>
          <a:p>
            <a:pPr marL="285750" indent="-285750" eaLnBrk="0" hangingPunct="0">
              <a:spcBef>
                <a:spcPct val="20000"/>
              </a:spcBef>
              <a:spcAft>
                <a:spcPts val="1200"/>
              </a:spcAft>
              <a:buFont typeface="Times New Roman" panose="02020603050405020304" pitchFamily="18" charset="0"/>
              <a:buChar char="-"/>
            </a:pPr>
            <a:r>
              <a:rPr lang="en-US" altLang="zh-CN" sz="1600" dirty="0">
                <a:latin typeface="Times New Roman" panose="02020603050405020304" pitchFamily="18" charset="0"/>
                <a:cs typeface="Times New Roman" panose="02020603050405020304" pitchFamily="18" charset="0"/>
              </a:rPr>
              <a:t>5G NAS functionality combination does not support well internal modularity which leads to coupling between different NFs.</a:t>
            </a:r>
          </a:p>
          <a:p>
            <a:pPr marL="285750" indent="-285750" eaLnBrk="0" hangingPunct="0">
              <a:spcBef>
                <a:spcPct val="20000"/>
              </a:spcBef>
              <a:spcAft>
                <a:spcPts val="1200"/>
              </a:spcAft>
              <a:buFont typeface="Times New Roman" panose="02020603050405020304" pitchFamily="18" charset="0"/>
              <a:buChar char="-"/>
            </a:pPr>
            <a:r>
              <a:rPr lang="en-US" altLang="zh-CN" sz="1600" dirty="0">
                <a:latin typeface="Times New Roman" panose="02020603050405020304" pitchFamily="18" charset="0"/>
                <a:cs typeface="Times New Roman" panose="02020603050405020304" pitchFamily="18" charset="0"/>
              </a:rPr>
              <a:t>This issue brings complexity to network operation, longer time to roll out new services, and also difficulty to cost control  of UE implementation using different NAS functionality set.</a:t>
            </a:r>
          </a:p>
          <a:p>
            <a:pPr marL="285750" indent="-285750" eaLnBrk="0" hangingPunct="0">
              <a:spcBef>
                <a:spcPct val="20000"/>
              </a:spcBef>
              <a:spcAft>
                <a:spcPts val="1200"/>
              </a:spcAft>
              <a:buFont typeface="Times New Roman" panose="02020603050405020304" pitchFamily="18" charset="0"/>
              <a:buChar char="-"/>
            </a:pPr>
            <a:r>
              <a:rPr lang="en-US" altLang="zh-CN" sz="1600" dirty="0">
                <a:latin typeface="Times New Roman" panose="02020603050405020304" pitchFamily="18" charset="0"/>
                <a:cs typeface="Times New Roman" panose="02020603050405020304" pitchFamily="18" charset="0"/>
              </a:rPr>
              <a:t>The inadequate modularity may also lead to more communication delay and resource consumption regarding more and more new services may occur in the future.</a:t>
            </a:r>
          </a:p>
        </p:txBody>
      </p:sp>
    </p:spTree>
    <p:extLst>
      <p:ext uri="{BB962C8B-B14F-4D97-AF65-F5344CB8AC3E}">
        <p14:creationId xmlns:p14="http://schemas.microsoft.com/office/powerpoint/2010/main" val="18422017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36404" y="248307"/>
            <a:ext cx="9318769" cy="523220"/>
          </a:xfrm>
          <a:prstGeom prst="rect">
            <a:avLst/>
          </a:prstGeom>
          <a:noFill/>
        </p:spPr>
        <p:txBody>
          <a:bodyPr wrap="non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2.2.2  6G Potential Protocol: Control Plane-HTTP/3</a:t>
            </a:r>
          </a:p>
        </p:txBody>
      </p:sp>
      <p:cxnSp>
        <p:nvCxnSpPr>
          <p:cNvPr id="56" name="直线连接符 55"/>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图片 6">
            <a:extLst>
              <a:ext uri="{FF2B5EF4-FFF2-40B4-BE49-F238E27FC236}">
                <a16:creationId xmlns:a16="http://schemas.microsoft.com/office/drawing/2014/main" id="{13BBCB17-2B21-2005-9822-AEC6F97C88B8}"/>
              </a:ext>
            </a:extLst>
          </p:cNvPr>
          <p:cNvPicPr>
            <a:picLocks noChangeAspect="1"/>
          </p:cNvPicPr>
          <p:nvPr/>
        </p:nvPicPr>
        <p:blipFill>
          <a:blip r:embed="rId3"/>
          <a:stretch>
            <a:fillRect/>
          </a:stretch>
        </p:blipFill>
        <p:spPr>
          <a:xfrm>
            <a:off x="8613752" y="1021866"/>
            <a:ext cx="3375657" cy="3242988"/>
          </a:xfrm>
          <a:prstGeom prst="rect">
            <a:avLst/>
          </a:prstGeom>
        </p:spPr>
      </p:pic>
      <p:sp>
        <p:nvSpPr>
          <p:cNvPr id="8" name="文本框 7">
            <a:extLst>
              <a:ext uri="{FF2B5EF4-FFF2-40B4-BE49-F238E27FC236}">
                <a16:creationId xmlns:a16="http://schemas.microsoft.com/office/drawing/2014/main" id="{898C29D9-BD85-397F-1507-2B307D29EB85}"/>
              </a:ext>
            </a:extLst>
          </p:cNvPr>
          <p:cNvSpPr txBox="1"/>
          <p:nvPr/>
        </p:nvSpPr>
        <p:spPr>
          <a:xfrm>
            <a:off x="18790" y="773977"/>
            <a:ext cx="8797553" cy="2754600"/>
          </a:xfrm>
          <a:prstGeom prst="rect">
            <a:avLst/>
          </a:prstGeom>
          <a:noFill/>
        </p:spPr>
        <p:txBody>
          <a:bodyPr wrap="square">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Requirements for HTTP/3 </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altLang="zh-CN" sz="1400" b="1" i="0" u="none" strike="noStrike" kern="1200" cap="none" spc="0" normalizeH="0" baseline="0" noProof="0" dirty="0">
                <a:ln>
                  <a:noFill/>
                </a:ln>
                <a:solidFill>
                  <a:srgbClr val="842423"/>
                </a:solidFill>
                <a:effectLst/>
                <a:uLnTx/>
                <a:uFillTx/>
                <a:latin typeface="Times New Roman" panose="02020603050405020304" pitchFamily="18" charset="0"/>
                <a:ea typeface="等线" panose="02010600030101010101" pitchFamily="2" charset="-122"/>
                <a:cs typeface="Times New Roman" panose="02020603050405020304" pitchFamily="18" charset="0"/>
              </a:rPr>
              <a:t>High Connection Establishment Latency</a:t>
            </a:r>
            <a:r>
              <a:rPr kumimoji="0" lang="zh-CN" altLang="en-US" sz="1400" b="1" i="0" u="none" strike="noStrike" kern="1200" cap="none" spc="0" normalizeH="0" baseline="0" noProof="0" dirty="0">
                <a:ln>
                  <a:noFill/>
                </a:ln>
                <a:solidFill>
                  <a:srgbClr val="842423"/>
                </a:solidFill>
                <a:effectLst/>
                <a:uLnTx/>
                <a:uFillTx/>
                <a:latin typeface="Times New Roman" panose="02020603050405020304" pitchFamily="18" charset="0"/>
                <a:ea typeface="等线" panose="02010600030101010101" pitchFamily="2" charset="-122"/>
                <a:cs typeface="Times New Roman" panose="02020603050405020304" pitchFamily="18" charset="0"/>
              </a:rPr>
              <a:t>：</a:t>
            </a:r>
            <a:r>
              <a:rPr kumimoji="0" lang="en-US" altLang="zh-CN" sz="1400" b="0" i="0" u="none" strike="noStrike" kern="1200" cap="none" spc="0" normalizeH="0" baseline="0" noProof="0" dirty="0">
                <a:ln>
                  <a:noFill/>
                </a:ln>
                <a:solidFill>
                  <a:srgbClr val="383535"/>
                </a:solidFill>
                <a:effectLst/>
                <a:uLnTx/>
                <a:uFillTx/>
                <a:latin typeface="Times New Roman" panose="02020603050405020304" pitchFamily="18" charset="0"/>
                <a:ea typeface="等线" panose="02010600030101010101" pitchFamily="2" charset="-122"/>
                <a:cs typeface="Times New Roman" panose="02020603050405020304" pitchFamily="18" charset="0"/>
              </a:rPr>
              <a:t>HTTP/2 over TCP + TLS requires multiple round trips (RTT) to establish a secure connection</a:t>
            </a:r>
            <a:r>
              <a:rPr lang="en-US" altLang="zh-CN" sz="1400" dirty="0">
                <a:solidFill>
                  <a:srgbClr val="383535"/>
                </a:solidFill>
                <a:latin typeface="Times New Roman" panose="02020603050405020304" pitchFamily="18" charset="0"/>
                <a:ea typeface="等线" panose="02010600030101010101" pitchFamily="2" charset="-122"/>
                <a:cs typeface="Times New Roman" panose="02020603050405020304" pitchFamily="18" charset="0"/>
              </a:rPr>
              <a:t>,</a:t>
            </a:r>
            <a:r>
              <a:rPr lang="zh-CN" altLang="en-US" sz="1400" dirty="0">
                <a:solidFill>
                  <a:srgbClr val="383535"/>
                </a:solidFill>
                <a:latin typeface="Times New Roman" panose="02020603050405020304" pitchFamily="18" charset="0"/>
                <a:ea typeface="等线" panose="02010600030101010101" pitchFamily="2" charset="-122"/>
                <a:cs typeface="Times New Roman" panose="02020603050405020304" pitchFamily="18" charset="0"/>
              </a:rPr>
              <a:t> </a:t>
            </a:r>
            <a:r>
              <a:rPr kumimoji="0" lang="en-US" altLang="zh-CN" sz="1400" b="0" i="0" u="none" strike="noStrike" kern="1200" cap="none" spc="0" normalizeH="0" baseline="0" noProof="0" dirty="0">
                <a:ln>
                  <a:noFill/>
                </a:ln>
                <a:solidFill>
                  <a:srgbClr val="383535"/>
                </a:solidFill>
                <a:effectLst/>
                <a:uLnTx/>
                <a:uFillTx/>
                <a:latin typeface="Times New Roman" panose="02020603050405020304" pitchFamily="18" charset="0"/>
                <a:ea typeface="等线" panose="02010600030101010101" pitchFamily="2" charset="-122"/>
                <a:cs typeface="Times New Roman" panose="02020603050405020304" pitchFamily="18" charset="0"/>
              </a:rPr>
              <a:t>establishing a secure connection requires 2-3 RTT of latency</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altLang="zh-CN" sz="1400" b="1" i="0" u="none" strike="noStrike" kern="1200" cap="none" spc="0" normalizeH="0" baseline="0" noProof="0" dirty="0">
                <a:ln>
                  <a:noFill/>
                </a:ln>
                <a:solidFill>
                  <a:srgbClr val="842423"/>
                </a:solidFill>
                <a:effectLst/>
                <a:uLnTx/>
                <a:uFillTx/>
                <a:latin typeface="Times New Roman" panose="02020603050405020304" pitchFamily="18" charset="0"/>
                <a:ea typeface="等线" panose="02010600030101010101" pitchFamily="2" charset="-122"/>
                <a:cs typeface="Times New Roman" panose="02020603050405020304" pitchFamily="18" charset="0"/>
              </a:rPr>
              <a:t>Head-of-Line Blocking (HoLB) Problem</a:t>
            </a:r>
            <a:r>
              <a:rPr kumimoji="0" lang="zh-CN" altLang="en-US" sz="1400" b="1" i="0" u="none" strike="noStrike" kern="1200" cap="none" spc="0" normalizeH="0" baseline="0" noProof="0" dirty="0">
                <a:ln>
                  <a:noFill/>
                </a:ln>
                <a:solidFill>
                  <a:srgbClr val="842423"/>
                </a:solidFill>
                <a:effectLst/>
                <a:uLnTx/>
                <a:uFillTx/>
                <a:latin typeface="Times New Roman" panose="02020603050405020304" pitchFamily="18" charset="0"/>
                <a:ea typeface="等线" panose="02010600030101010101" pitchFamily="2" charset="-122"/>
                <a:cs typeface="Times New Roman" panose="02020603050405020304" pitchFamily="18" charset="0"/>
              </a:rPr>
              <a:t>：</a:t>
            </a:r>
            <a:r>
              <a:rPr kumimoji="0" lang="en-US" altLang="zh-CN" sz="1400" b="0" i="0" u="none" strike="noStrike" kern="1200" cap="none" spc="0" normalizeH="0" baseline="0" noProof="0" dirty="0">
                <a:ln>
                  <a:noFill/>
                </a:ln>
                <a:solidFill>
                  <a:srgbClr val="383535"/>
                </a:solidFill>
                <a:effectLst/>
                <a:uLnTx/>
                <a:uFillTx/>
                <a:latin typeface="Times New Roman" panose="02020603050405020304" pitchFamily="18" charset="0"/>
                <a:ea typeface="等线" panose="02010600030101010101" pitchFamily="2" charset="-122"/>
                <a:cs typeface="Times New Roman" panose="02020603050405020304" pitchFamily="18" charset="0"/>
              </a:rPr>
              <a:t>TCP guarantees in-order delivery of the byte stream. If any single IP packet is lost in the network, the entire TCP connection halts and waits for that packet to be retransmitted. </a:t>
            </a:r>
          </a:p>
          <a:p>
            <a:pPr marL="285750" lvl="0" indent="-285750">
              <a:spcAft>
                <a:spcPts val="600"/>
              </a:spcAft>
              <a:buFont typeface="Arial" panose="020B0604020202020204" pitchFamily="34" charset="0"/>
              <a:buChar char="•"/>
              <a:defRPr/>
            </a:pPr>
            <a:r>
              <a:rPr lang="en-US" altLang="zh-CN" sz="1400" b="1" dirty="0">
                <a:solidFill>
                  <a:srgbClr val="842423"/>
                </a:solidFill>
                <a:latin typeface="Times New Roman" panose="02020603050405020304" pitchFamily="18" charset="0"/>
                <a:ea typeface="等线" panose="02010600030101010101" pitchFamily="2" charset="-122"/>
                <a:cs typeface="Times New Roman" panose="02020603050405020304" pitchFamily="18" charset="0"/>
              </a:rPr>
              <a:t>Poor Network Switching and Connection Migration Capability</a:t>
            </a:r>
            <a:r>
              <a:rPr lang="zh-CN" altLang="en-US" sz="1400" b="1" dirty="0">
                <a:solidFill>
                  <a:srgbClr val="842423"/>
                </a:solidFill>
                <a:latin typeface="Times New Roman" panose="02020603050405020304" pitchFamily="18" charset="0"/>
                <a:ea typeface="等线" panose="02010600030101010101" pitchFamily="2" charset="-122"/>
                <a:cs typeface="Times New Roman" panose="02020603050405020304" pitchFamily="18" charset="0"/>
              </a:rPr>
              <a:t>：</a:t>
            </a:r>
            <a:r>
              <a:rPr kumimoji="0" lang="en-US" altLang="zh-CN" sz="1400" b="0" i="0" u="none" strike="noStrike" kern="1200" cap="none" spc="0" normalizeH="0" baseline="0" noProof="0" dirty="0">
                <a:ln>
                  <a:noFill/>
                </a:ln>
                <a:solidFill>
                  <a:srgbClr val="383535"/>
                </a:solidFill>
                <a:effectLst/>
                <a:uLnTx/>
                <a:uFillTx/>
                <a:latin typeface="Times New Roman" panose="02020603050405020304" pitchFamily="18" charset="0"/>
                <a:ea typeface="等线" panose="02010600030101010101" pitchFamily="2" charset="-122"/>
                <a:cs typeface="Times New Roman" panose="02020603050405020304" pitchFamily="18" charset="0"/>
              </a:rPr>
              <a:t>A TCP connection is uniquely identified by a four-tuple If the IP address of either endpoint changes (e.g., a network element instance fails), the existing TCP connection breaks completely.</a:t>
            </a:r>
          </a:p>
          <a:p>
            <a:pPr marL="285750" lvl="0" indent="-285750">
              <a:spcAft>
                <a:spcPts val="600"/>
              </a:spcAft>
              <a:buFont typeface="Arial" panose="020B0604020202020204" pitchFamily="34" charset="0"/>
              <a:buChar char="•"/>
              <a:defRPr/>
            </a:pPr>
            <a:r>
              <a:rPr lang="en-US" altLang="zh-CN" sz="1400" b="1" dirty="0">
                <a:solidFill>
                  <a:srgbClr val="842423"/>
                </a:solidFill>
                <a:latin typeface="Times New Roman" panose="02020603050405020304" pitchFamily="18" charset="0"/>
                <a:ea typeface="等线" panose="02010600030101010101" pitchFamily="2" charset="-122"/>
                <a:cs typeface="Times New Roman" panose="02020603050405020304" pitchFamily="18" charset="0"/>
              </a:rPr>
              <a:t>Inflexible Congestion Control</a:t>
            </a:r>
            <a:r>
              <a:rPr lang="zh-CN" altLang="en-US" sz="1400" b="1" dirty="0">
                <a:solidFill>
                  <a:srgbClr val="842423"/>
                </a:solidFill>
                <a:latin typeface="Times New Roman" panose="02020603050405020304" pitchFamily="18" charset="0"/>
                <a:ea typeface="等线" panose="02010600030101010101" pitchFamily="2" charset="-122"/>
                <a:cs typeface="Times New Roman" panose="02020603050405020304" pitchFamily="18" charset="0"/>
              </a:rPr>
              <a:t>：</a:t>
            </a:r>
            <a:r>
              <a:rPr kumimoji="0" lang="en-US" altLang="zh-CN" sz="1400" b="0" i="0" u="none" strike="noStrike" kern="1200" cap="none" spc="0" normalizeH="0" baseline="0" noProof="0" dirty="0">
                <a:ln>
                  <a:noFill/>
                </a:ln>
                <a:solidFill>
                  <a:srgbClr val="383535"/>
                </a:solidFill>
                <a:effectLst/>
                <a:uLnTx/>
                <a:uFillTx/>
                <a:latin typeface="Times New Roman" panose="02020603050405020304" pitchFamily="18" charset="0"/>
                <a:ea typeface="等线" panose="02010600030101010101" pitchFamily="2" charset="-122"/>
                <a:cs typeface="Times New Roman" panose="02020603050405020304" pitchFamily="18" charset="0"/>
              </a:rPr>
              <a:t>HTTP/2 relies on the underlying TCP's congestion control (e.g., CUBIC, BBR). TCP's congestion control is applied to the entire connection and cannot set different priorities or policies for different streams.</a:t>
            </a:r>
          </a:p>
        </p:txBody>
      </p:sp>
      <p:sp>
        <p:nvSpPr>
          <p:cNvPr id="9" name="文本框 8"/>
          <p:cNvSpPr txBox="1"/>
          <p:nvPr/>
        </p:nvSpPr>
        <p:spPr>
          <a:xfrm>
            <a:off x="18790" y="3409550"/>
            <a:ext cx="8797553" cy="3262990"/>
          </a:xfrm>
          <a:prstGeom prst="rect">
            <a:avLst/>
          </a:prstGeom>
          <a:noFill/>
        </p:spPr>
        <p:txBody>
          <a:bodyPr wrap="square" rtlCol="0">
            <a:noAutofit/>
          </a:bodyPr>
          <a:lstStyle/>
          <a:p>
            <a:pPr marL="285750" indent="-285750">
              <a:spcAft>
                <a:spcPts val="600"/>
              </a:spcAft>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Advantages of HTTP/3 over HTTP/2:</a:t>
            </a:r>
          </a:p>
          <a:p>
            <a:pPr marL="285750" indent="-285750">
              <a:spcAft>
                <a:spcPts val="600"/>
              </a:spcAft>
              <a:buFont typeface="Arial" panose="020B0604020202020204" pitchFamily="34" charset="0"/>
              <a:buChar char="•"/>
            </a:pPr>
            <a:r>
              <a:rPr lang="en-US" altLang="zh-CN" sz="1400" b="1" dirty="0">
                <a:solidFill>
                  <a:schemeClr val="accent1"/>
                </a:solidFill>
                <a:latin typeface="Times New Roman" panose="02020603050405020304" pitchFamily="18" charset="0"/>
                <a:cs typeface="Times New Roman" panose="02020603050405020304" pitchFamily="18" charset="0"/>
              </a:rPr>
              <a:t>Faster Connection Establishment: </a:t>
            </a:r>
            <a:r>
              <a:rPr lang="en-US" altLang="zh-CN" sz="1400" dirty="0">
                <a:latin typeface="Times New Roman" panose="02020603050405020304" pitchFamily="18" charset="0"/>
                <a:cs typeface="Times New Roman" panose="02020603050405020304" pitchFamily="18" charset="0"/>
              </a:rPr>
              <a:t>HTTP/3 utilizes the QUIC transport protocol, which operates over UDP. It combines the transport and cryptographic handshakes into a single step, significantly reducing round-trip times (RTT) during connection setup.</a:t>
            </a:r>
          </a:p>
          <a:p>
            <a:pPr marL="285750" indent="-285750">
              <a:spcAft>
                <a:spcPts val="600"/>
              </a:spcAft>
              <a:buFont typeface="Arial" panose="020B0604020202020204" pitchFamily="34" charset="0"/>
              <a:buChar char="•"/>
            </a:pPr>
            <a:r>
              <a:rPr lang="en-US" altLang="zh-CN" sz="1400" b="1" dirty="0">
                <a:solidFill>
                  <a:schemeClr val="accent1"/>
                </a:solidFill>
                <a:latin typeface="Times New Roman" panose="02020603050405020304" pitchFamily="18" charset="0"/>
                <a:cs typeface="Times New Roman" panose="02020603050405020304" pitchFamily="18" charset="0"/>
              </a:rPr>
              <a:t>Reduced Latency and Improved Performance: </a:t>
            </a:r>
            <a:r>
              <a:rPr lang="en-US" altLang="zh-CN" sz="1400" dirty="0">
                <a:latin typeface="Times New Roman" panose="02020603050405020304" pitchFamily="18" charset="0"/>
                <a:cs typeface="Times New Roman" panose="02020603050405020304" pitchFamily="18" charset="0"/>
              </a:rPr>
              <a:t>HTTP/3 demonstrates superior performance under unreliable network conditions, such as high packet loss. It eliminates HoLB at the transport layer, enabling multiple streams to be transmitted concurrently without mutual interference.</a:t>
            </a:r>
          </a:p>
          <a:p>
            <a:pPr marL="285750" indent="-285750">
              <a:spcAft>
                <a:spcPts val="600"/>
              </a:spcAft>
              <a:buFont typeface="Arial" panose="020B0604020202020204" pitchFamily="34" charset="0"/>
              <a:buChar char="•"/>
            </a:pPr>
            <a:r>
              <a:rPr lang="en-US" altLang="zh-CN" sz="1400" b="1" dirty="0">
                <a:solidFill>
                  <a:schemeClr val="accent1"/>
                </a:solidFill>
                <a:latin typeface="Times New Roman" panose="02020603050405020304" pitchFamily="18" charset="0"/>
                <a:cs typeface="Times New Roman" panose="02020603050405020304" pitchFamily="18" charset="0"/>
              </a:rPr>
              <a:t>Advanced Congestion and Flow Control: </a:t>
            </a:r>
            <a:r>
              <a:rPr lang="en-US" altLang="zh-CN" sz="1400" dirty="0">
                <a:latin typeface="Times New Roman" panose="02020603050405020304" pitchFamily="18" charset="0"/>
                <a:cs typeface="Times New Roman" panose="02020603050405020304" pitchFamily="18" charset="0"/>
              </a:rPr>
              <a:t>The built-in QUIC protocol employs modern congestion control algorithms that adapt efficiently to varying network conditions. It supports both connection-level and stream-level flow control, improving overall network.</a:t>
            </a:r>
          </a:p>
          <a:p>
            <a:pPr marL="285750" indent="-285750">
              <a:spcAft>
                <a:spcPts val="600"/>
              </a:spcAft>
              <a:buFont typeface="Arial" panose="020B0604020202020204" pitchFamily="34" charset="0"/>
              <a:buChar char="•"/>
            </a:pPr>
            <a:r>
              <a:rPr lang="en-US" altLang="zh-CN" sz="1400" b="1" dirty="0">
                <a:solidFill>
                  <a:schemeClr val="accent1"/>
                </a:solidFill>
                <a:latin typeface="Times New Roman" panose="02020603050405020304" pitchFamily="18" charset="0"/>
                <a:cs typeface="Times New Roman" panose="02020603050405020304" pitchFamily="18" charset="0"/>
              </a:rPr>
              <a:t>Advanced Congestion Control: </a:t>
            </a:r>
            <a:r>
              <a:rPr lang="en-US" altLang="zh-CN" sz="1400" dirty="0">
                <a:latin typeface="Times New Roman" panose="02020603050405020304" pitchFamily="18" charset="0"/>
                <a:cs typeface="Times New Roman" panose="02020603050405020304" pitchFamily="18" charset="0"/>
              </a:rPr>
              <a:t>QUIC uses a Connection ID (CID) to uniquely identify a connection, which is independent of IP addresses. When IP change occurs, the connection can migrate seamlessly without any handshake as long as the client and server can maintain the same Connection ID. </a:t>
            </a:r>
          </a:p>
        </p:txBody>
      </p:sp>
      <p:sp>
        <p:nvSpPr>
          <p:cNvPr id="2" name="矩形 1">
            <a:extLst>
              <a:ext uri="{FF2B5EF4-FFF2-40B4-BE49-F238E27FC236}">
                <a16:creationId xmlns:a16="http://schemas.microsoft.com/office/drawing/2014/main" id="{F06439A1-9D70-9037-CBEF-D87D6FF617C1}"/>
              </a:ext>
            </a:extLst>
          </p:cNvPr>
          <p:cNvSpPr/>
          <p:nvPr/>
        </p:nvSpPr>
        <p:spPr>
          <a:xfrm>
            <a:off x="8715047" y="4777393"/>
            <a:ext cx="3375658" cy="646331"/>
          </a:xfrm>
          <a:prstGeom prst="rect">
            <a:avLst/>
          </a:prstGeom>
        </p:spPr>
        <p:txBody>
          <a:bodyPr wrap="square">
            <a:spAutoFit/>
          </a:bodyPr>
          <a:lstStyle/>
          <a:p>
            <a:r>
              <a:rPr kumimoji="1" lang="en-US" altLang="zh-CN"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Proposal</a:t>
            </a:r>
            <a:r>
              <a:rPr kumimoji="1" lang="zh-CN" altLang="en-US"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a:t>
            </a:r>
            <a:r>
              <a:rPr kumimoji="1" lang="en-US" altLang="zh-CN"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HTTP/3 should be considered for 6G Control Plane</a:t>
            </a:r>
          </a:p>
        </p:txBody>
      </p:sp>
    </p:spTree>
    <p:extLst>
      <p:ext uri="{BB962C8B-B14F-4D97-AF65-F5344CB8AC3E}">
        <p14:creationId xmlns:p14="http://schemas.microsoft.com/office/powerpoint/2010/main" val="12454391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36404" y="248307"/>
            <a:ext cx="7249870" cy="523220"/>
          </a:xfrm>
          <a:prstGeom prst="rect">
            <a:avLst/>
          </a:prstGeom>
          <a:noFill/>
        </p:spPr>
        <p:txBody>
          <a:bodyPr wrap="non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2.2.3  6G Potential Protocol: </a:t>
            </a: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sym typeface="+mn-ea"/>
              </a:rPr>
              <a:t>User Plane</a:t>
            </a:r>
            <a:endPar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endParaRPr>
          </a:p>
        </p:txBody>
      </p:sp>
      <p:cxnSp>
        <p:nvCxnSpPr>
          <p:cNvPr id="56" name="直线连接符 55"/>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文本框 5"/>
          <p:cNvSpPr txBox="1"/>
          <p:nvPr/>
        </p:nvSpPr>
        <p:spPr>
          <a:xfrm>
            <a:off x="548639" y="982356"/>
            <a:ext cx="3853239"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Requirement / Motivation</a:t>
            </a:r>
            <a:endParaRPr lang="zh-CN" altLang="en-US" b="1"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548639" y="2750346"/>
            <a:ext cx="3853239"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Consideration on Protocol </a:t>
            </a:r>
            <a:endParaRPr lang="zh-CN" altLang="en-US" b="1" dirty="0">
              <a:latin typeface="Times New Roman" panose="02020603050405020304" pitchFamily="18" charset="0"/>
              <a:cs typeface="Times New Roman" panose="02020603050405020304" pitchFamily="18" charset="0"/>
            </a:endParaRPr>
          </a:p>
        </p:txBody>
      </p:sp>
      <p:sp>
        <p:nvSpPr>
          <p:cNvPr id="2" name="矩形 1"/>
          <p:cNvSpPr/>
          <p:nvPr/>
        </p:nvSpPr>
        <p:spPr>
          <a:xfrm>
            <a:off x="739602" y="1396531"/>
            <a:ext cx="11143972" cy="1254125"/>
          </a:xfrm>
          <a:prstGeom prst="rect">
            <a:avLst/>
          </a:prstGeom>
        </p:spPr>
        <p:txBody>
          <a:bodyPr wrap="square">
            <a:spAutoFit/>
          </a:bodyPr>
          <a:lstStyle/>
          <a:p>
            <a:pPr marL="285750" indent="-285750" eaLnBrk="0" hangingPunct="0">
              <a:spcBef>
                <a:spcPct val="20000"/>
              </a:spcBef>
              <a:buFont typeface="Wingdings" panose="05000000000000000000" pitchFamily="2" charset="2"/>
              <a:buChar char="l"/>
            </a:pPr>
            <a:r>
              <a:rPr kumimoji="1" lang="en-US" altLang="zh-CN" sz="1400"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Existing Challenges for 5G User Plane Protocol</a:t>
            </a:r>
          </a:p>
          <a:p>
            <a:pPr marL="742950" lvl="1" indent="-285750" eaLnBrk="0" hangingPunct="0">
              <a:spcBef>
                <a:spcPct val="20000"/>
              </a:spcBef>
              <a:buFont typeface="Times New Roman" panose="02020603050405020304" pitchFamily="18" charset="0"/>
              <a:buChar char="-"/>
            </a:pPr>
            <a:r>
              <a:rPr kumimoji="1" lang="en-US" altLang="zh-CN" sz="1400" dirty="0" err="1">
                <a:latin typeface="Times New Roman" panose="02020603050405020304" pitchFamily="18" charset="0"/>
                <a:cs typeface="Times New Roman" panose="02020603050405020304" pitchFamily="18" charset="0"/>
                <a:sym typeface="Calibri" panose="020F0502020204030204" pitchFamily="34" charset="0"/>
              </a:rPr>
              <a:t>Stateful</a:t>
            </a: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 Tunnels: GTP-U necessitates that nodes maintain state for each tunnel. This adds complexity and hinders scalability as the number of devices and services grows.</a:t>
            </a:r>
          </a:p>
          <a:p>
            <a:pPr marL="742950" lvl="1" indent="-285750" eaLnBrk="0" hangingPunct="0">
              <a:spcBef>
                <a:spcPct val="20000"/>
              </a:spcBef>
              <a:buFont typeface="Times New Roman" panose="02020603050405020304" pitchFamily="18" charset="0"/>
              <a:buChar char="-"/>
            </a:pP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Limited Programmability: The fixed, per-tunnel paths of GTP-U make it difficult to implement advanced traffic engineering or dynamic service function chaining (SFC).</a:t>
            </a:r>
          </a:p>
        </p:txBody>
      </p:sp>
      <p:sp>
        <p:nvSpPr>
          <p:cNvPr id="3" name="矩形 2"/>
          <p:cNvSpPr/>
          <p:nvPr/>
        </p:nvSpPr>
        <p:spPr>
          <a:xfrm>
            <a:off x="940233" y="3393002"/>
            <a:ext cx="10943341" cy="2632075"/>
          </a:xfrm>
          <a:prstGeom prst="rect">
            <a:avLst/>
          </a:prstGeom>
        </p:spPr>
        <p:txBody>
          <a:bodyPr wrap="square">
            <a:spAutoFit/>
          </a:bodyPr>
          <a:lstStyle/>
          <a:p>
            <a:pPr marL="285750" indent="-285750" eaLnBrk="0" hangingPunct="0">
              <a:spcBef>
                <a:spcPct val="20000"/>
              </a:spcBef>
              <a:buFont typeface="Wingdings" panose="05000000000000000000" pitchFamily="2" charset="2"/>
              <a:buChar char="l"/>
            </a:pPr>
            <a:r>
              <a:rPr kumimoji="1" lang="en-US" altLang="zh-CN" sz="1400"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Enhanced GTP-U:</a:t>
            </a:r>
          </a:p>
          <a:p>
            <a:pPr marL="742950" lvl="1" indent="-285750" eaLnBrk="0" hangingPunct="0">
              <a:spcBef>
                <a:spcPct val="20000"/>
              </a:spcBef>
              <a:buFont typeface="Times New Roman" panose="02020603050405020304" pitchFamily="18" charset="0"/>
              <a:buChar char="-"/>
            </a:pPr>
            <a:r>
              <a:rPr kumimoji="1" lang="en-US" altLang="zh-CN" sz="1400" b="1" dirty="0">
                <a:latin typeface="Times New Roman" panose="02020603050405020304" pitchFamily="18" charset="0"/>
                <a:cs typeface="Times New Roman" panose="02020603050405020304" pitchFamily="18" charset="0"/>
                <a:sym typeface="Calibri" panose="020F0502020204030204" pitchFamily="34" charset="0"/>
              </a:rPr>
              <a:t>Concept:</a:t>
            </a: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 Adds enhancements to the existing protocol to address limitations.</a:t>
            </a:r>
          </a:p>
          <a:p>
            <a:pPr marL="742950" lvl="1" indent="-285750" eaLnBrk="0" hangingPunct="0">
              <a:spcBef>
                <a:spcPct val="20000"/>
              </a:spcBef>
              <a:buFont typeface="Times New Roman" panose="02020603050405020304" pitchFamily="18" charset="0"/>
              <a:buChar char="-"/>
            </a:pPr>
            <a:r>
              <a:rPr kumimoji="1" lang="en-US" altLang="zh-CN" sz="1400" b="1" dirty="0">
                <a:latin typeface="Times New Roman" panose="02020603050405020304" pitchFamily="18" charset="0"/>
                <a:cs typeface="Times New Roman" panose="02020603050405020304" pitchFamily="18" charset="0"/>
                <a:sym typeface="Calibri" panose="020F0502020204030204" pitchFamily="34" charset="0"/>
              </a:rPr>
              <a:t>Pro:</a:t>
            </a: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 Leverage existing 5G infrastructure.</a:t>
            </a:r>
          </a:p>
          <a:p>
            <a:pPr marL="742950" lvl="1" indent="-285750" eaLnBrk="0" hangingPunct="0">
              <a:spcBef>
                <a:spcPct val="20000"/>
              </a:spcBef>
              <a:buFont typeface="Times New Roman" panose="02020603050405020304" pitchFamily="18" charset="0"/>
              <a:buChar char="-"/>
            </a:pPr>
            <a:r>
              <a:rPr kumimoji="1" lang="en-US" altLang="zh-CN" sz="1400" b="1" dirty="0">
                <a:latin typeface="Times New Roman" panose="02020603050405020304" pitchFamily="18" charset="0"/>
                <a:cs typeface="Times New Roman" panose="02020603050405020304" pitchFamily="18" charset="0"/>
                <a:sym typeface="Calibri" panose="020F0502020204030204" pitchFamily="34" charset="0"/>
              </a:rPr>
              <a:t>Con:</a:t>
            </a: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 May not be flexible enough to meet future 6G demands.</a:t>
            </a:r>
          </a:p>
          <a:p>
            <a:pPr marL="285750" indent="-285750" eaLnBrk="0" hangingPunct="0">
              <a:spcBef>
                <a:spcPct val="20000"/>
              </a:spcBef>
              <a:buFont typeface="Wingdings" panose="05000000000000000000" pitchFamily="2" charset="2"/>
              <a:buChar char="l"/>
            </a:pPr>
            <a:r>
              <a:rPr kumimoji="1" lang="en-US" altLang="zh-CN" sz="1400"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SRv6</a:t>
            </a:r>
          </a:p>
          <a:p>
            <a:pPr marL="742950" lvl="1" indent="-285750" eaLnBrk="0" hangingPunct="0">
              <a:spcBef>
                <a:spcPct val="20000"/>
              </a:spcBef>
              <a:buFont typeface="Times New Roman" panose="02020603050405020304" pitchFamily="18" charset="0"/>
              <a:buChar char="-"/>
            </a:pPr>
            <a:r>
              <a:rPr kumimoji="1" lang="en-US" altLang="zh-CN" sz="1400" b="1" dirty="0">
                <a:latin typeface="Times New Roman" panose="02020603050405020304" pitchFamily="18" charset="0"/>
                <a:cs typeface="Times New Roman" panose="02020603050405020304" pitchFamily="18" charset="0"/>
                <a:sym typeface="Calibri" panose="020F0502020204030204" pitchFamily="34" charset="0"/>
              </a:rPr>
              <a:t>Concept: </a:t>
            </a: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Shifts routing intelligence from the network to the packet source.</a:t>
            </a:r>
          </a:p>
          <a:p>
            <a:pPr marL="742950" lvl="1" indent="-285750" eaLnBrk="0" hangingPunct="0">
              <a:spcBef>
                <a:spcPct val="20000"/>
              </a:spcBef>
              <a:buFont typeface="Times New Roman" panose="02020603050405020304" pitchFamily="18" charset="0"/>
              <a:buChar char="-"/>
            </a:pPr>
            <a:r>
              <a:rPr kumimoji="1" lang="en-US" altLang="zh-CN" sz="1400" b="1" dirty="0">
                <a:latin typeface="Times New Roman" panose="02020603050405020304" pitchFamily="18" charset="0"/>
                <a:cs typeface="Times New Roman" panose="02020603050405020304" pitchFamily="18" charset="0"/>
                <a:sym typeface="Calibri" panose="020F0502020204030204" pitchFamily="34" charset="0"/>
              </a:rPr>
              <a:t>Pros:</a:t>
            </a:r>
          </a:p>
          <a:p>
            <a:pPr marL="1200150" lvl="2" indent="-285750" eaLnBrk="0" hangingPunct="0">
              <a:spcBef>
                <a:spcPct val="20000"/>
              </a:spcBef>
              <a:buFont typeface="Times New Roman" panose="02020603050405020304" pitchFamily="18" charset="0"/>
              <a:buChar char="-"/>
            </a:pP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High Programmability: Potential traffic engineering and service function chains by simply manipulating the Segment list.</a:t>
            </a:r>
          </a:p>
          <a:p>
            <a:pPr marL="1200150" lvl="2" indent="-285750" eaLnBrk="0" hangingPunct="0">
              <a:spcBef>
                <a:spcPct val="20000"/>
              </a:spcBef>
              <a:buFont typeface="Times New Roman" panose="02020603050405020304" pitchFamily="18" charset="0"/>
              <a:buChar char="-"/>
            </a:pP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Enhanced Scalability: SRv6's stateless for support a massive number of devices and diverse services.</a:t>
            </a:r>
          </a:p>
          <a:p>
            <a:pPr marL="742950" lvl="1" indent="-285750" eaLnBrk="0" hangingPunct="0">
              <a:spcBef>
                <a:spcPct val="20000"/>
              </a:spcBef>
              <a:buFont typeface="Times New Roman" panose="02020603050405020304" pitchFamily="18" charset="0"/>
              <a:buChar char="-"/>
            </a:pPr>
            <a:r>
              <a:rPr kumimoji="1" lang="en-US" altLang="zh-CN" sz="1400" b="1" dirty="0">
                <a:latin typeface="Times New Roman" panose="02020603050405020304" pitchFamily="18" charset="0"/>
                <a:cs typeface="Times New Roman" panose="02020603050405020304" pitchFamily="18" charset="0"/>
                <a:sym typeface="Calibri" panose="020F0502020204030204" pitchFamily="34" charset="0"/>
              </a:rPr>
              <a:t>Cons:</a:t>
            </a:r>
            <a:r>
              <a:rPr kumimoji="1" lang="en-US" altLang="zh-CN" sz="1400" dirty="0">
                <a:latin typeface="Times New Roman" panose="02020603050405020304" pitchFamily="18" charset="0"/>
                <a:cs typeface="Times New Roman" panose="02020603050405020304" pitchFamily="18" charset="0"/>
                <a:sym typeface="Calibri" panose="020F0502020204030204" pitchFamily="34" charset="0"/>
              </a:rPr>
              <a:t> Requires a significant paradigm shift from the current network architecture.</a:t>
            </a:r>
          </a:p>
        </p:txBody>
      </p:sp>
      <p:sp>
        <p:nvSpPr>
          <p:cNvPr id="9" name="矩形 8"/>
          <p:cNvSpPr/>
          <p:nvPr/>
        </p:nvSpPr>
        <p:spPr>
          <a:xfrm>
            <a:off x="668913" y="6062021"/>
            <a:ext cx="11068324" cy="369332"/>
          </a:xfrm>
          <a:prstGeom prst="rect">
            <a:avLst/>
          </a:prstGeom>
        </p:spPr>
        <p:txBody>
          <a:bodyPr wrap="square">
            <a:spAutoFit/>
          </a:bodyPr>
          <a:lstStyle/>
          <a:p>
            <a:r>
              <a:rPr kumimoji="1" lang="en-US" altLang="zh-CN"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Proposal</a:t>
            </a:r>
            <a:r>
              <a:rPr kumimoji="1" lang="zh-CN" altLang="en-US"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a:t>
            </a:r>
            <a:r>
              <a:rPr kumimoji="1" lang="en-US" altLang="zh-CN" b="1" dirty="0">
                <a:solidFill>
                  <a:schemeClr val="accent1"/>
                </a:solidFill>
                <a:latin typeface="Times New Roman" panose="02020603050405020304" pitchFamily="18" charset="0"/>
                <a:cs typeface="Times New Roman" panose="02020603050405020304" pitchFamily="18" charset="0"/>
                <a:sym typeface="Calibri" panose="020F0502020204030204" pitchFamily="34" charset="0"/>
              </a:rPr>
              <a:t>User Plane Protocols for 6G need to be studied and evaluated to resolve the challenges faced in 5G</a:t>
            </a:r>
          </a:p>
        </p:txBody>
      </p:sp>
      <p:sp>
        <p:nvSpPr>
          <p:cNvPr id="4" name="文本框 3"/>
          <p:cNvSpPr txBox="1"/>
          <p:nvPr/>
        </p:nvSpPr>
        <p:spPr>
          <a:xfrm>
            <a:off x="739602" y="3095225"/>
            <a:ext cx="8967816" cy="338554"/>
          </a:xfrm>
          <a:prstGeom prst="rect">
            <a:avLst/>
          </a:prstGeom>
          <a:noFill/>
        </p:spPr>
        <p:txBody>
          <a:bodyPr wrap="square" rtlCol="0">
            <a:spAutoFit/>
          </a:bodyPr>
          <a:lstStyle/>
          <a:p>
            <a:r>
              <a:rPr lang="en-US" altLang="zh-CN" sz="1600" dirty="0">
                <a:latin typeface="Times New Roman" panose="02020603050405020304" pitchFamily="18" charset="0"/>
                <a:cs typeface="Times New Roman" panose="02020603050405020304" pitchFamily="18" charset="0"/>
              </a:rPr>
              <a:t>To resolve the challenges mentioned above, some potential user plane protocols are listed in the following:  </a:t>
            </a:r>
            <a:endParaRPr lang="zh-CN" alt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197789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36404" y="248307"/>
            <a:ext cx="8317342" cy="523220"/>
          </a:xfrm>
          <a:prstGeom prst="rect">
            <a:avLst/>
          </a:prstGeom>
          <a:noFill/>
        </p:spPr>
        <p:txBody>
          <a:bodyPr wrap="non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2.2.4  6G Potential Protocol: Data Framework</a:t>
            </a:r>
          </a:p>
        </p:txBody>
      </p:sp>
      <p:cxnSp>
        <p:nvCxnSpPr>
          <p:cNvPr id="56" name="直线连接符 55"/>
          <p:cNvCxnSpPr/>
          <p:nvPr/>
        </p:nvCxnSpPr>
        <p:spPr>
          <a:xfrm>
            <a:off x="454763" y="794282"/>
            <a:ext cx="11282474"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文本框 1">
            <a:extLst>
              <a:ext uri="{FF2B5EF4-FFF2-40B4-BE49-F238E27FC236}">
                <a16:creationId xmlns:a16="http://schemas.microsoft.com/office/drawing/2014/main" id="{437A14BD-6C24-BF18-0D84-DD364701E28E}"/>
              </a:ext>
            </a:extLst>
          </p:cNvPr>
          <p:cNvSpPr txBox="1"/>
          <p:nvPr/>
        </p:nvSpPr>
        <p:spPr>
          <a:xfrm>
            <a:off x="600741" y="3173015"/>
            <a:ext cx="10741513" cy="3227785"/>
          </a:xfrm>
          <a:prstGeom prst="rect">
            <a:avLst/>
          </a:prstGeom>
          <a:noFill/>
        </p:spPr>
        <p:txBody>
          <a:bodyPr wrap="square" rtlCol="0">
            <a:noAutofit/>
          </a:bodyPr>
          <a:lstStyle/>
          <a:p>
            <a:pPr marL="285750" indent="-285750" eaLnBrk="0" hangingPunct="0">
              <a:spcBef>
                <a:spcPct val="20000"/>
              </a:spcBef>
              <a:buFont typeface="Times New Roman" panose="02020603050405020304" pitchFamily="18" charset="0"/>
              <a:buChar char="-"/>
            </a:pPr>
            <a:r>
              <a:rPr kumimoji="1" lang="en-US" altLang="zh-CN" sz="1600" dirty="0">
                <a:latin typeface="Times New Roman" panose="02020603050405020304" pitchFamily="18" charset="0"/>
                <a:cs typeface="Times New Roman" panose="02020603050405020304" pitchFamily="18" charset="0"/>
                <a:sym typeface="Calibri" pitchFamily="34" charset="0"/>
              </a:rPr>
              <a:t>In 5G system, AI related data is collected via following protocols, and no unified protocol is used for data collection.</a:t>
            </a:r>
          </a:p>
          <a:p>
            <a:pPr marL="742950" lvl="1" indent="-285750" eaLnBrk="0" hangingPunct="0">
              <a:spcBef>
                <a:spcPct val="20000"/>
              </a:spcBef>
              <a:buFont typeface="Wingdings" panose="05000000000000000000" pitchFamily="2" charset="2"/>
              <a:buChar char="ü"/>
            </a:pPr>
            <a:r>
              <a:rPr kumimoji="1" lang="en-US" altLang="zh-CN" sz="1600" dirty="0">
                <a:latin typeface="Times New Roman" panose="02020603050405020304" pitchFamily="18" charset="0"/>
                <a:cs typeface="Times New Roman" panose="02020603050405020304" pitchFamily="18" charset="0"/>
                <a:sym typeface="Calibri" pitchFamily="34" charset="0"/>
              </a:rPr>
              <a:t>Data from NFs via SBI using http/2.</a:t>
            </a:r>
          </a:p>
          <a:p>
            <a:pPr marL="742950" lvl="1" indent="-285750" eaLnBrk="0" hangingPunct="0">
              <a:spcBef>
                <a:spcPts val="600"/>
              </a:spcBef>
              <a:spcAft>
                <a:spcPts val="600"/>
              </a:spcAft>
              <a:buFont typeface="Wingdings" panose="05000000000000000000" pitchFamily="2" charset="2"/>
              <a:buChar char="ü"/>
            </a:pPr>
            <a:r>
              <a:rPr kumimoji="1" lang="en-US" altLang="zh-CN" sz="1600" dirty="0">
                <a:latin typeface="Times New Roman" panose="02020603050405020304" pitchFamily="18" charset="0"/>
                <a:cs typeface="Times New Roman" panose="02020603050405020304" pitchFamily="18" charset="0"/>
                <a:sym typeface="Calibri" pitchFamily="34" charset="0"/>
              </a:rPr>
              <a:t>Data from UE via user plane using GTP-U, LPP</a:t>
            </a:r>
          </a:p>
          <a:p>
            <a:pPr marL="285750" indent="-285750" eaLnBrk="0" hangingPunct="0">
              <a:spcBef>
                <a:spcPts val="600"/>
              </a:spcBef>
              <a:spcAft>
                <a:spcPts val="600"/>
              </a:spcAft>
              <a:buFontTx/>
              <a:buChar char="-"/>
            </a:pPr>
            <a:r>
              <a:rPr kumimoji="1" lang="en-US" altLang="zh-CN" sz="1600" dirty="0">
                <a:latin typeface="Times New Roman" panose="02020603050405020304" pitchFamily="18" charset="0"/>
                <a:cs typeface="Times New Roman" panose="02020603050405020304" pitchFamily="18" charset="0"/>
                <a:sym typeface="Calibri" pitchFamily="34" charset="0"/>
              </a:rPr>
              <a:t>For large data transmission, QUIC is proposed as a potential protocol for its high transmission efficiency and high security, but it is less in compatibility. </a:t>
            </a:r>
          </a:p>
          <a:p>
            <a:pPr marL="285750" indent="-285750" eaLnBrk="0" hangingPunct="0">
              <a:spcBef>
                <a:spcPct val="20000"/>
              </a:spcBef>
              <a:spcAft>
                <a:spcPts val="600"/>
              </a:spcAft>
              <a:buFontTx/>
              <a:buChar char="-"/>
            </a:pPr>
            <a:r>
              <a:rPr lang="en-US" altLang="zh-CN" sz="1600" dirty="0">
                <a:latin typeface="Times New Roman" panose="02020603050405020304" pitchFamily="18" charset="0"/>
                <a:cs typeface="Times New Roman" panose="02020603050405020304" pitchFamily="18" charset="0"/>
              </a:rPr>
              <a:t>For data access of high real-time demands and large data amounts, data protocols based on RDMA technology—such as </a:t>
            </a:r>
            <a:r>
              <a:rPr lang="en-US" altLang="zh-CN" sz="1600" dirty="0" err="1">
                <a:latin typeface="Times New Roman" panose="02020603050405020304" pitchFamily="18" charset="0"/>
                <a:cs typeface="Times New Roman" panose="02020603050405020304" pitchFamily="18" charset="0"/>
              </a:rPr>
              <a:t>RoCE</a:t>
            </a:r>
            <a:r>
              <a:rPr lang="en-US" altLang="zh-CN" sz="1600" dirty="0">
                <a:latin typeface="Times New Roman" panose="02020603050405020304" pitchFamily="18" charset="0"/>
                <a:cs typeface="Times New Roman" panose="02020603050405020304" pitchFamily="18" charset="0"/>
              </a:rPr>
              <a:t>—may be considered. These protocols possess zero-copy feature to achieve ultra-low latency and high-throughput performance, though they also exhibit greater hardware dependency.</a:t>
            </a:r>
          </a:p>
          <a:p>
            <a:pPr marL="285750" indent="-285750" eaLnBrk="0" hangingPunct="0">
              <a:spcBef>
                <a:spcPct val="20000"/>
              </a:spcBef>
              <a:spcAft>
                <a:spcPts val="600"/>
              </a:spcAft>
              <a:buFontTx/>
              <a:buChar char="-"/>
            </a:pPr>
            <a:r>
              <a:rPr lang="en-US" altLang="zh-CN" sz="1600" dirty="0">
                <a:latin typeface="Times New Roman" panose="02020603050405020304" pitchFamily="18" charset="0"/>
                <a:cs typeface="Times New Roman" panose="02020603050405020304" pitchFamily="18" charset="0"/>
              </a:rPr>
              <a:t>Data from different sources, serving different purposes, may have distinct transmission requirements., e.g. security requirement, efficiency requirement, real-time requirement, resulting in a diverse demand for data protocols. Hence, the negotiation mechanism for data protocols between data providers and consumers might be considered.</a:t>
            </a:r>
          </a:p>
          <a:p>
            <a:pPr eaLnBrk="0" hangingPunct="0">
              <a:spcBef>
                <a:spcPct val="20000"/>
              </a:spcBef>
            </a:pPr>
            <a:endParaRPr kumimoji="1" lang="en-US" altLang="zh-CN" sz="1600" dirty="0">
              <a:latin typeface="Times New Roman" panose="02020603050405020304" pitchFamily="18" charset="0"/>
              <a:cs typeface="Times New Roman" panose="02020603050405020304" pitchFamily="18" charset="0"/>
              <a:sym typeface="Calibri" pitchFamily="34" charset="0"/>
            </a:endParaRPr>
          </a:p>
        </p:txBody>
      </p:sp>
      <p:sp>
        <p:nvSpPr>
          <p:cNvPr id="3" name="矩形 2"/>
          <p:cNvSpPr/>
          <p:nvPr/>
        </p:nvSpPr>
        <p:spPr>
          <a:xfrm>
            <a:off x="1635155" y="6488668"/>
            <a:ext cx="10912549" cy="369332"/>
          </a:xfrm>
          <a:prstGeom prst="rect">
            <a:avLst/>
          </a:prstGeom>
        </p:spPr>
        <p:txBody>
          <a:bodyPr wrap="square">
            <a:spAutoFit/>
          </a:bodyPr>
          <a:lstStyle/>
          <a:p>
            <a:r>
              <a:rPr kumimoji="1" lang="en-US" altLang="zh-CN" b="1" dirty="0">
                <a:solidFill>
                  <a:schemeClr val="accent1"/>
                </a:solidFill>
                <a:latin typeface="Times New Roman" panose="02020603050405020304" pitchFamily="18" charset="0"/>
                <a:cs typeface="Times New Roman" panose="02020603050405020304" pitchFamily="18" charset="0"/>
                <a:sym typeface="Calibri" pitchFamily="34" charset="0"/>
              </a:rPr>
              <a:t>Proposal: Analyze the specific use cases first and then determine the applicable protocol.</a:t>
            </a:r>
            <a:endParaRPr lang="zh-CN" altLang="en-US" dirty="0">
              <a:solidFill>
                <a:schemeClr val="accent1"/>
              </a:solidFill>
            </a:endParaRPr>
          </a:p>
        </p:txBody>
      </p:sp>
      <p:sp>
        <p:nvSpPr>
          <p:cNvPr id="6" name="文本框 5"/>
          <p:cNvSpPr txBox="1"/>
          <p:nvPr/>
        </p:nvSpPr>
        <p:spPr>
          <a:xfrm>
            <a:off x="454761" y="1014283"/>
            <a:ext cx="3853239"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Requirement / Motivation</a:t>
            </a:r>
            <a:endParaRPr lang="zh-CN" altLang="en-US" b="1"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454762" y="2791675"/>
            <a:ext cx="3853239"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Consideration on Protocol </a:t>
            </a:r>
            <a:endParaRPr lang="zh-CN" altLang="en-US" b="1" dirty="0">
              <a:latin typeface="Times New Roman" panose="02020603050405020304" pitchFamily="18" charset="0"/>
              <a:cs typeface="Times New Roman" panose="02020603050405020304" pitchFamily="18" charset="0"/>
            </a:endParaRPr>
          </a:p>
        </p:txBody>
      </p:sp>
      <p:sp>
        <p:nvSpPr>
          <p:cNvPr id="4" name="矩形 3"/>
          <p:cNvSpPr/>
          <p:nvPr/>
        </p:nvSpPr>
        <p:spPr>
          <a:xfrm>
            <a:off x="815159" y="1360191"/>
            <a:ext cx="10527095" cy="1231106"/>
          </a:xfrm>
          <a:prstGeom prst="rect">
            <a:avLst/>
          </a:prstGeom>
        </p:spPr>
        <p:txBody>
          <a:bodyPr wrap="square">
            <a:spAutoFit/>
          </a:bodyPr>
          <a:lstStyle/>
          <a:p>
            <a:pPr marL="342900" indent="-342900" eaLnBrk="0" hangingPunct="0">
              <a:spcAft>
                <a:spcPts val="600"/>
              </a:spcAft>
              <a:buFont typeface="Times New Roman" panose="02020603050405020304" pitchFamily="18" charset="0"/>
              <a:buChar char="-"/>
            </a:pPr>
            <a:r>
              <a:rPr kumimoji="1" lang="en-US" altLang="zh-CN" sz="1600" dirty="0">
                <a:latin typeface="Times New Roman" panose="02020603050405020304" pitchFamily="18" charset="0"/>
                <a:cs typeface="Times New Roman" panose="02020603050405020304" pitchFamily="18" charset="0"/>
                <a:sym typeface="Calibri" pitchFamily="34" charset="0"/>
              </a:rPr>
              <a:t>A large amount of data transferred in 6GS, e.g. sensing data, AI data, existing protocol has low efficiency on large amount data transmission.</a:t>
            </a:r>
          </a:p>
          <a:p>
            <a:pPr marL="342900" indent="-342900" eaLnBrk="0" hangingPunct="0">
              <a:spcAft>
                <a:spcPts val="600"/>
              </a:spcAft>
              <a:buFont typeface="Times New Roman" panose="02020603050405020304" pitchFamily="18" charset="0"/>
              <a:buChar char="-"/>
            </a:pPr>
            <a:r>
              <a:rPr kumimoji="1" lang="en-US" altLang="zh-CN" sz="1600" dirty="0">
                <a:latin typeface="Times New Roman" panose="02020603050405020304" pitchFamily="18" charset="0"/>
                <a:cs typeface="Times New Roman" panose="02020603050405020304" pitchFamily="18" charset="0"/>
                <a:sym typeface="Calibri" pitchFamily="34" charset="0"/>
              </a:rPr>
              <a:t>Potential data sources, including UEs,</a:t>
            </a:r>
            <a:r>
              <a:rPr kumimoji="1" lang="zh-CN" altLang="en-US" sz="1600" dirty="0">
                <a:latin typeface="Times New Roman" panose="02020603050405020304" pitchFamily="18" charset="0"/>
                <a:cs typeface="Times New Roman" panose="02020603050405020304" pitchFamily="18" charset="0"/>
                <a:sym typeface="Calibri" pitchFamily="34" charset="0"/>
              </a:rPr>
              <a:t> </a:t>
            </a:r>
            <a:r>
              <a:rPr kumimoji="1" lang="en-US" altLang="zh-CN" sz="1600" dirty="0">
                <a:latin typeface="Times New Roman" panose="02020603050405020304" pitchFamily="18" charset="0"/>
                <a:cs typeface="Times New Roman" panose="02020603050405020304" pitchFamily="18" charset="0"/>
                <a:sym typeface="Calibri" pitchFamily="34" charset="0"/>
              </a:rPr>
              <a:t>NFs, OAM, RAN, 3</a:t>
            </a:r>
            <a:r>
              <a:rPr kumimoji="1" lang="en-US" altLang="zh-CN" sz="1600" baseline="30000" dirty="0">
                <a:latin typeface="Times New Roman" panose="02020603050405020304" pitchFamily="18" charset="0"/>
                <a:cs typeface="Times New Roman" panose="02020603050405020304" pitchFamily="18" charset="0"/>
                <a:sym typeface="Calibri" pitchFamily="34" charset="0"/>
              </a:rPr>
              <a:t>rd</a:t>
            </a:r>
            <a:r>
              <a:rPr kumimoji="1" lang="en-US" altLang="zh-CN" sz="1600" dirty="0">
                <a:latin typeface="Times New Roman" panose="02020603050405020304" pitchFamily="18" charset="0"/>
                <a:cs typeface="Times New Roman" panose="02020603050405020304" pitchFamily="18" charset="0"/>
                <a:sym typeface="Calibri" pitchFamily="34" charset="0"/>
              </a:rPr>
              <a:t> party.</a:t>
            </a:r>
          </a:p>
          <a:p>
            <a:pPr marL="342900" indent="-342900" eaLnBrk="0" hangingPunct="0">
              <a:spcAft>
                <a:spcPts val="600"/>
              </a:spcAft>
              <a:buFont typeface="Times New Roman" panose="02020603050405020304" pitchFamily="18" charset="0"/>
              <a:buChar char="-"/>
            </a:pPr>
            <a:r>
              <a:rPr kumimoji="1" lang="en-US" altLang="zh-CN" sz="1600" dirty="0">
                <a:latin typeface="Times New Roman" panose="02020603050405020304" pitchFamily="18" charset="0"/>
                <a:cs typeface="Times New Roman" panose="02020603050405020304" pitchFamily="18" charset="0"/>
                <a:sym typeface="Calibri" pitchFamily="34" charset="0"/>
              </a:rPr>
              <a:t>More requirement on data security and user privacy.</a:t>
            </a:r>
          </a:p>
        </p:txBody>
      </p:sp>
    </p:spTree>
    <p:extLst>
      <p:ext uri="{BB962C8B-B14F-4D97-AF65-F5344CB8AC3E}">
        <p14:creationId xmlns:p14="http://schemas.microsoft.com/office/powerpoint/2010/main" val="10523848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36404" y="248307"/>
            <a:ext cx="5276456" cy="523220"/>
          </a:xfrm>
          <a:prstGeom prst="rect">
            <a:avLst/>
          </a:prstGeom>
          <a:noFill/>
        </p:spPr>
        <p:txBody>
          <a:bodyPr wrap="squar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3.  Advice for </a:t>
            </a:r>
            <a:r>
              <a:rPr lang="en-US" altLang="zh-CN" sz="2800" b="1" dirty="0" smtClean="0">
                <a:solidFill>
                  <a:schemeClr val="accent1"/>
                </a:solidFill>
                <a:latin typeface="微软雅黑" panose="020B0503020204020204" pitchFamily="34" charset="-122"/>
                <a:ea typeface="微软雅黑" panose="020B0503020204020204" pitchFamily="34" charset="-122"/>
                <a:cs typeface="Alibaba PuHuiTi B" pitchFamily="18" charset="-122"/>
              </a:rPr>
              <a:t>CT1 </a:t>
            </a:r>
            <a:r>
              <a:rPr lang="en-US" altLang="zh-CN" sz="1600" b="1" dirty="0" smtClean="0">
                <a:solidFill>
                  <a:schemeClr val="accent1"/>
                </a:solidFill>
                <a:latin typeface="微软雅黑" panose="020B0503020204020204" pitchFamily="34" charset="-122"/>
                <a:ea typeface="微软雅黑" panose="020B0503020204020204" pitchFamily="34" charset="-122"/>
                <a:cs typeface="Alibaba PuHuiTi B" pitchFamily="18" charset="-122"/>
              </a:rPr>
              <a:t>-1</a:t>
            </a:r>
            <a:endParaRPr lang="en-US" altLang="zh-CN" sz="1600" b="1" dirty="0">
              <a:solidFill>
                <a:schemeClr val="accent1"/>
              </a:solidFill>
              <a:latin typeface="微软雅黑" panose="020B0503020204020204" pitchFamily="34" charset="-122"/>
              <a:ea typeface="微软雅黑" panose="020B0503020204020204" pitchFamily="34" charset="-122"/>
              <a:cs typeface="Alibaba PuHuiTi B" pitchFamily="18" charset="-122"/>
            </a:endParaRPr>
          </a:p>
        </p:txBody>
      </p:sp>
      <p:cxnSp>
        <p:nvCxnSpPr>
          <p:cNvPr id="56" name="直线连接符 55"/>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矩形 1"/>
          <p:cNvSpPr/>
          <p:nvPr/>
        </p:nvSpPr>
        <p:spPr>
          <a:xfrm>
            <a:off x="230526" y="3426850"/>
            <a:ext cx="11400833" cy="2539157"/>
          </a:xfrm>
          <a:prstGeom prst="rect">
            <a:avLst/>
          </a:prstGeom>
        </p:spPr>
        <p:txBody>
          <a:bodyPr wrap="square">
            <a:spAutoFit/>
          </a:bodyPr>
          <a:lstStyle/>
          <a:p>
            <a:pPr marL="285750" indent="-285750">
              <a:buFont typeface="Times New Roman" panose="02020603050405020304" pitchFamily="18" charset="0"/>
              <a:buChar char="-"/>
            </a:pPr>
            <a:r>
              <a:rPr lang="en-US" altLang="zh-CN" dirty="0">
                <a:latin typeface="Times New Roman" panose="02020603050405020304" pitchFamily="18" charset="0"/>
                <a:cs typeface="Times New Roman" panose="02020603050405020304" pitchFamily="18" charset="0"/>
              </a:rPr>
              <a:t>In </a:t>
            </a:r>
            <a:r>
              <a:rPr lang="en-US" altLang="zh-CN" dirty="0" smtClean="0">
                <a:latin typeface="Times New Roman" panose="02020603050405020304" pitchFamily="18" charset="0"/>
                <a:cs typeface="Times New Roman" panose="02020603050405020304" pitchFamily="18" charset="0"/>
              </a:rPr>
              <a:t>CT1, </a:t>
            </a:r>
            <a:r>
              <a:rPr lang="en-US" altLang="zh-CN" dirty="0">
                <a:latin typeface="Times New Roman" panose="02020603050405020304" pitchFamily="18" charset="0"/>
                <a:cs typeface="Times New Roman" panose="02020603050405020304" pitchFamily="18" charset="0"/>
              </a:rPr>
              <a:t>we promote the </a:t>
            </a:r>
            <a:r>
              <a:rPr lang="en-US" altLang="zh-CN" dirty="0" smtClean="0">
                <a:latin typeface="Times New Roman" panose="02020603050405020304" pitchFamily="18" charset="0"/>
                <a:cs typeface="Times New Roman" panose="02020603050405020304" pitchFamily="18" charset="0"/>
              </a:rPr>
              <a:t>study </a:t>
            </a:r>
            <a:r>
              <a:rPr lang="en-US" altLang="zh-CN" dirty="0">
                <a:latin typeface="Times New Roman" panose="02020603050405020304" pitchFamily="18" charset="0"/>
                <a:cs typeface="Times New Roman" panose="02020603050405020304" pitchFamily="18" charset="0"/>
              </a:rPr>
              <a:t>of PLMN Selection for </a:t>
            </a:r>
            <a:r>
              <a:rPr lang="en-US" altLang="zh-CN" dirty="0" err="1">
                <a:latin typeface="Times New Roman" panose="02020603050405020304" pitchFamily="18" charset="0"/>
                <a:cs typeface="Times New Roman" panose="02020603050405020304" pitchFamily="18" charset="0"/>
              </a:rPr>
              <a:t>DualSteer</a:t>
            </a:r>
            <a:r>
              <a:rPr lang="en-US" altLang="zh-CN" dirty="0">
                <a:latin typeface="Times New Roman" panose="02020603050405020304" pitchFamily="18" charset="0"/>
                <a:cs typeface="Times New Roman" panose="02020603050405020304" pitchFamily="18" charset="0"/>
              </a:rPr>
              <a:t> Device in </a:t>
            </a:r>
            <a:r>
              <a:rPr lang="en-US" altLang="zh-CN" dirty="0" smtClean="0">
                <a:latin typeface="Times New Roman" panose="02020603050405020304" pitchFamily="18" charset="0"/>
                <a:cs typeface="Times New Roman" panose="02020603050405020304" pitchFamily="18" charset="0"/>
              </a:rPr>
              <a:t>6G :</a:t>
            </a:r>
            <a:endParaRPr lang="en-US" altLang="zh-CN" dirty="0">
              <a:latin typeface="Times New Roman" panose="02020603050405020304" pitchFamily="18" charset="0"/>
              <a:cs typeface="Times New Roman" panose="02020603050405020304" pitchFamily="18" charset="0"/>
            </a:endParaRPr>
          </a:p>
          <a:p>
            <a:pPr marL="1200150" lvl="2" indent="-285750">
              <a:spcAft>
                <a:spcPts val="600"/>
              </a:spcAft>
              <a:buFont typeface="Wingdings" panose="05000000000000000000" pitchFamily="2" charset="2"/>
              <a:buChar char="ü"/>
            </a:pPr>
            <a:r>
              <a:rPr lang="en-US" altLang="zh-CN" b="1" dirty="0">
                <a:latin typeface="Times New Roman" panose="02020603050405020304" pitchFamily="18" charset="0"/>
                <a:cs typeface="Times New Roman" panose="02020603050405020304" pitchFamily="18" charset="0"/>
              </a:rPr>
              <a:t>Study whether and how to enhance the procedure to support the PLMN selection for the </a:t>
            </a:r>
            <a:r>
              <a:rPr lang="en-US" altLang="zh-CN" b="1" dirty="0" err="1">
                <a:latin typeface="Times New Roman" panose="02020603050405020304" pitchFamily="18" charset="0"/>
                <a:cs typeface="Times New Roman" panose="02020603050405020304" pitchFamily="18" charset="0"/>
              </a:rPr>
              <a:t>DualSteer</a:t>
            </a:r>
            <a:r>
              <a:rPr lang="en-US" altLang="zh-CN" b="1" dirty="0">
                <a:latin typeface="Times New Roman" panose="02020603050405020304" pitchFamily="18" charset="0"/>
                <a:cs typeface="Times New Roman" panose="02020603050405020304" pitchFamily="18" charset="0"/>
              </a:rPr>
              <a:t> Device, including</a:t>
            </a:r>
            <a:r>
              <a:rPr lang="en-US" altLang="zh-CN" dirty="0" smtClean="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pPr marL="1657350" lvl="3" indent="-285750">
              <a:spcAft>
                <a:spcPts val="600"/>
              </a:spcAft>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 possible enhancement on the current information related to the PLMN selection, which are stored in the </a:t>
            </a:r>
            <a:r>
              <a:rPr lang="en-US" altLang="zh-CN" dirty="0" smtClean="0">
                <a:latin typeface="Times New Roman" panose="02020603050405020304" pitchFamily="18" charset="0"/>
                <a:cs typeface="Times New Roman" panose="02020603050405020304" pitchFamily="18" charset="0"/>
              </a:rPr>
              <a:t>USIM</a:t>
            </a:r>
            <a:r>
              <a:rPr lang="en-US" altLang="zh-CN" dirty="0">
                <a:latin typeface="Times New Roman" panose="02020603050405020304" pitchFamily="18" charset="0"/>
                <a:cs typeface="Times New Roman" panose="02020603050405020304" pitchFamily="18" charset="0"/>
              </a:rPr>
              <a:t>, ME, or </a:t>
            </a:r>
            <a:r>
              <a:rPr lang="en-US" altLang="zh-CN" dirty="0" smtClean="0">
                <a:latin typeface="Times New Roman" panose="02020603050405020304" pitchFamily="18" charset="0"/>
                <a:cs typeface="Times New Roman" panose="02020603050405020304" pitchFamily="18" charset="0"/>
              </a:rPr>
              <a:t>both;</a:t>
            </a:r>
            <a:endParaRPr lang="en-US" altLang="zh-CN" dirty="0">
              <a:latin typeface="Times New Roman" panose="02020603050405020304" pitchFamily="18" charset="0"/>
              <a:cs typeface="Times New Roman" panose="02020603050405020304" pitchFamily="18" charset="0"/>
            </a:endParaRPr>
          </a:p>
          <a:p>
            <a:pPr marL="1657350" lvl="3" indent="-285750">
              <a:spcAft>
                <a:spcPts val="600"/>
              </a:spcAft>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possible enhancement on the procedure of the first and the second PLMN selection for the </a:t>
            </a:r>
            <a:r>
              <a:rPr lang="en-US" altLang="zh-CN" dirty="0" err="1">
                <a:latin typeface="Times New Roman" panose="02020603050405020304" pitchFamily="18" charset="0"/>
                <a:cs typeface="Times New Roman" panose="02020603050405020304" pitchFamily="18" charset="0"/>
              </a:rPr>
              <a:t>DualSteer</a:t>
            </a:r>
            <a:r>
              <a:rPr lang="en-US" altLang="zh-CN" dirty="0">
                <a:latin typeface="Times New Roman" panose="02020603050405020304" pitchFamily="18" charset="0"/>
                <a:cs typeface="Times New Roman" panose="02020603050405020304" pitchFamily="18" charset="0"/>
              </a:rPr>
              <a:t> Device; </a:t>
            </a:r>
            <a:r>
              <a:rPr lang="en-US" altLang="zh-CN" dirty="0" smtClean="0">
                <a:latin typeface="Times New Roman" panose="02020603050405020304" pitchFamily="18" charset="0"/>
                <a:cs typeface="Times New Roman" panose="02020603050405020304" pitchFamily="18" charset="0"/>
              </a:rPr>
              <a:t>and</a:t>
            </a:r>
            <a:endParaRPr lang="en-US" altLang="zh-CN" dirty="0">
              <a:latin typeface="Times New Roman" panose="02020603050405020304" pitchFamily="18" charset="0"/>
              <a:cs typeface="Times New Roman" panose="02020603050405020304" pitchFamily="18" charset="0"/>
            </a:endParaRPr>
          </a:p>
          <a:p>
            <a:pPr marL="1657350" lvl="3" indent="-285750">
              <a:spcAft>
                <a:spcPts val="600"/>
              </a:spcAft>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possible enhancement on NAS protocol for the </a:t>
            </a:r>
            <a:r>
              <a:rPr lang="en-US" altLang="zh-CN" dirty="0" err="1">
                <a:latin typeface="Times New Roman" panose="02020603050405020304" pitchFamily="18" charset="0"/>
                <a:cs typeface="Times New Roman" panose="02020603050405020304" pitchFamily="18" charset="0"/>
              </a:rPr>
              <a:t>DualSteer</a:t>
            </a:r>
            <a:r>
              <a:rPr lang="en-US" altLang="zh-CN" dirty="0">
                <a:latin typeface="Times New Roman" panose="02020603050405020304" pitchFamily="18" charset="0"/>
                <a:cs typeface="Times New Roman" panose="02020603050405020304" pitchFamily="18" charset="0"/>
              </a:rPr>
              <a:t> Device to support PLMN Selection</a:t>
            </a:r>
            <a:r>
              <a:rPr lang="en-US" altLang="zh-CN" dirty="0" smtClean="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p:txBody>
      </p:sp>
      <p:sp>
        <p:nvSpPr>
          <p:cNvPr id="3" name="矩形 2"/>
          <p:cNvSpPr/>
          <p:nvPr/>
        </p:nvSpPr>
        <p:spPr>
          <a:xfrm>
            <a:off x="416993" y="1386497"/>
            <a:ext cx="11555123" cy="1200329"/>
          </a:xfrm>
          <a:prstGeom prst="rect">
            <a:avLst/>
          </a:prstGeom>
        </p:spPr>
        <p:txBody>
          <a:bodyPr wrap="square">
            <a:spAutoFit/>
          </a:bodyPr>
          <a:lstStyle/>
          <a:p>
            <a:pPr marL="285750" lvl="0" indent="-285750">
              <a:buFont typeface="Times New Roman" panose="02020603050405020304" pitchFamily="18" charset="0"/>
              <a:buChar char="-"/>
              <a:defRPr/>
            </a:pPr>
            <a:r>
              <a:rPr lang="en-US" altLang="zh-CN" dirty="0">
                <a:latin typeface="Times New Roman" panose="02020603050405020304" pitchFamily="18" charset="0"/>
                <a:cs typeface="Times New Roman" panose="02020603050405020304" pitchFamily="18" charset="0"/>
              </a:rPr>
              <a:t>It is recommended that CT WGs start to discuss SI that independent with stage 2 from 2025 Q4</a:t>
            </a:r>
            <a:r>
              <a:rPr kumimoji="1" lang="en-US" altLang="zh-CN" dirty="0">
                <a:latin typeface="Times New Roman" panose="02020603050405020304" pitchFamily="18" charset="0"/>
                <a:cs typeface="Times New Roman" panose="02020603050405020304" pitchFamily="18" charset="0"/>
                <a:sym typeface="Calibri" pitchFamily="34" charset="0"/>
              </a:rPr>
              <a:t>, but different CT WGs should to be coordinated to avoid redundant and clashing work, and also avoid approving SI without clearly requirement.</a:t>
            </a:r>
          </a:p>
          <a:p>
            <a:pPr marL="285750" lvl="0" indent="-285750">
              <a:buFont typeface="Times New Roman" panose="02020603050405020304" pitchFamily="18" charset="0"/>
              <a:buChar char="-"/>
              <a:defRPr/>
            </a:pPr>
            <a:r>
              <a:rPr kumimoji="1" lang="en-US" altLang="zh-CN" dirty="0">
                <a:latin typeface="Times New Roman" panose="02020603050405020304" pitchFamily="18" charset="0"/>
                <a:cs typeface="Times New Roman" panose="02020603050405020304" pitchFamily="18" charset="0"/>
                <a:sym typeface="Calibri" pitchFamily="34" charset="0"/>
              </a:rPr>
              <a:t>In </a:t>
            </a:r>
            <a:r>
              <a:rPr kumimoji="1" lang="en-US" altLang="zh-CN" dirty="0" smtClean="0">
                <a:latin typeface="Times New Roman" panose="02020603050405020304" pitchFamily="18" charset="0"/>
                <a:cs typeface="Times New Roman" panose="02020603050405020304" pitchFamily="18" charset="0"/>
                <a:sym typeface="Calibri" pitchFamily="34" charset="0"/>
              </a:rPr>
              <a:t>CT1, </a:t>
            </a:r>
            <a:r>
              <a:rPr kumimoji="1" lang="en-US" altLang="zh-CN" b="1" dirty="0">
                <a:latin typeface="Times New Roman" panose="02020603050405020304" pitchFamily="18" charset="0"/>
                <a:cs typeface="Times New Roman" panose="02020603050405020304" pitchFamily="18" charset="0"/>
                <a:sym typeface="Calibri" pitchFamily="34" charset="0"/>
              </a:rPr>
              <a:t>6G </a:t>
            </a:r>
            <a:r>
              <a:rPr kumimoji="1" lang="en-US" altLang="zh-CN" b="1" dirty="0" smtClean="0">
                <a:latin typeface="Times New Roman" panose="02020603050405020304" pitchFamily="18" charset="0"/>
                <a:cs typeface="Times New Roman" panose="02020603050405020304" pitchFamily="18" charset="0"/>
                <a:sym typeface="Calibri" pitchFamily="34" charset="0"/>
              </a:rPr>
              <a:t>PLMN Selection (e.g. for </a:t>
            </a:r>
            <a:r>
              <a:rPr kumimoji="1" lang="en-US" altLang="zh-CN" b="1" dirty="0" err="1" smtClean="0">
                <a:latin typeface="Times New Roman" panose="02020603050405020304" pitchFamily="18" charset="0"/>
                <a:cs typeface="Times New Roman" panose="02020603050405020304" pitchFamily="18" charset="0"/>
                <a:sym typeface="Calibri" pitchFamily="34" charset="0"/>
              </a:rPr>
              <a:t>DualSteer</a:t>
            </a:r>
            <a:r>
              <a:rPr kumimoji="1" lang="en-US" altLang="zh-CN" b="1" dirty="0" smtClean="0">
                <a:latin typeface="Times New Roman" panose="02020603050405020304" pitchFamily="18" charset="0"/>
                <a:cs typeface="Times New Roman" panose="02020603050405020304" pitchFamily="18" charset="0"/>
                <a:sym typeface="Calibri" pitchFamily="34" charset="0"/>
              </a:rPr>
              <a:t> Device) study, </a:t>
            </a:r>
            <a:r>
              <a:rPr kumimoji="1" lang="en-US" altLang="zh-CN" b="1" dirty="0">
                <a:latin typeface="Times New Roman" panose="02020603050405020304" pitchFamily="18" charset="0"/>
                <a:cs typeface="Times New Roman" panose="02020603050405020304" pitchFamily="18" charset="0"/>
                <a:sym typeface="Calibri" pitchFamily="34" charset="0"/>
              </a:rPr>
              <a:t>6G </a:t>
            </a:r>
            <a:r>
              <a:rPr kumimoji="1" lang="en-US" altLang="zh-CN" b="1" dirty="0" smtClean="0">
                <a:latin typeface="Times New Roman" panose="02020603050405020304" pitchFamily="18" charset="0"/>
                <a:cs typeface="Times New Roman" panose="02020603050405020304" pitchFamily="18" charset="0"/>
                <a:sym typeface="Calibri" pitchFamily="34" charset="0"/>
              </a:rPr>
              <a:t>Secure SMS study</a:t>
            </a:r>
            <a:r>
              <a:rPr kumimoji="1" lang="en-US" altLang="zh-CN" b="1" dirty="0">
                <a:latin typeface="Times New Roman" panose="02020603050405020304" pitchFamily="18" charset="0"/>
                <a:cs typeface="Times New Roman" panose="02020603050405020304" pitchFamily="18" charset="0"/>
                <a:sym typeface="Calibri" pitchFamily="34" charset="0"/>
              </a:rPr>
              <a:t>, 6G </a:t>
            </a:r>
            <a:r>
              <a:rPr kumimoji="1" lang="en-US" altLang="zh-CN" b="1" dirty="0" smtClean="0">
                <a:latin typeface="Times New Roman" panose="02020603050405020304" pitchFamily="18" charset="0"/>
                <a:cs typeface="Times New Roman" panose="02020603050405020304" pitchFamily="18" charset="0"/>
                <a:sym typeface="Calibri" pitchFamily="34" charset="0"/>
              </a:rPr>
              <a:t>UE-autonomous NAS parameters/procedures setting </a:t>
            </a:r>
            <a:r>
              <a:rPr kumimoji="1" lang="en-US" altLang="zh-CN" b="1" dirty="0">
                <a:latin typeface="Times New Roman" panose="02020603050405020304" pitchFamily="18" charset="0"/>
                <a:cs typeface="Times New Roman" panose="02020603050405020304" pitchFamily="18" charset="0"/>
                <a:sym typeface="Calibri" pitchFamily="34" charset="0"/>
              </a:rPr>
              <a:t>study, 6G </a:t>
            </a:r>
            <a:r>
              <a:rPr kumimoji="1" lang="en-US" altLang="zh-CN" b="1" dirty="0" smtClean="0">
                <a:latin typeface="Times New Roman" panose="02020603050405020304" pitchFamily="18" charset="0"/>
                <a:cs typeface="Times New Roman" panose="02020603050405020304" pitchFamily="18" charset="0"/>
                <a:sym typeface="Calibri" pitchFamily="34" charset="0"/>
              </a:rPr>
              <a:t>NAS protocol study…</a:t>
            </a:r>
            <a:endParaRPr kumimoji="1" lang="en-US" altLang="zh-CN" b="1" dirty="0">
              <a:latin typeface="Times New Roman" panose="02020603050405020304" pitchFamily="18" charset="0"/>
              <a:cs typeface="Times New Roman" panose="02020603050405020304" pitchFamily="18" charset="0"/>
              <a:sym typeface="Calibri" pitchFamily="34" charset="0"/>
            </a:endParaRPr>
          </a:p>
        </p:txBody>
      </p:sp>
      <p:sp>
        <p:nvSpPr>
          <p:cNvPr id="7" name="文本框 6"/>
          <p:cNvSpPr txBox="1"/>
          <p:nvPr/>
        </p:nvSpPr>
        <p:spPr>
          <a:xfrm>
            <a:off x="336404" y="990260"/>
            <a:ext cx="2909455"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General Advice</a:t>
            </a:r>
            <a:endParaRPr lang="zh-CN" altLang="en-US" b="1" dirty="0">
              <a:latin typeface="Times New Roman" panose="02020603050405020304" pitchFamily="18" charset="0"/>
              <a:cs typeface="Times New Roman" panose="02020603050405020304" pitchFamily="18" charset="0"/>
            </a:endParaRPr>
          </a:p>
        </p:txBody>
      </p:sp>
      <p:sp>
        <p:nvSpPr>
          <p:cNvPr id="10" name="文本框 9"/>
          <p:cNvSpPr txBox="1"/>
          <p:nvPr/>
        </p:nvSpPr>
        <p:spPr>
          <a:xfrm>
            <a:off x="230526" y="2865996"/>
            <a:ext cx="4576064"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Advice for 6G </a:t>
            </a:r>
            <a:r>
              <a:rPr lang="en-US" altLang="zh-CN" b="1" dirty="0" smtClean="0">
                <a:latin typeface="Times New Roman" panose="02020603050405020304" pitchFamily="18" charset="0"/>
                <a:cs typeface="Times New Roman" panose="02020603050405020304" pitchFamily="18" charset="0"/>
              </a:rPr>
              <a:t>PLMN Selection study</a:t>
            </a:r>
            <a:endParaRPr lang="zh-CN" alt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00813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小李PPT1"/>
          <p:cNvSpPr txBox="1"/>
          <p:nvPr/>
        </p:nvSpPr>
        <p:spPr>
          <a:xfrm>
            <a:off x="336404" y="248307"/>
            <a:ext cx="5276456" cy="523220"/>
          </a:xfrm>
          <a:prstGeom prst="rect">
            <a:avLst/>
          </a:prstGeom>
          <a:noFill/>
        </p:spPr>
        <p:txBody>
          <a:bodyPr wrap="square" rtlCol="0">
            <a:spAutoFit/>
          </a:bodyPr>
          <a:lstStyle/>
          <a:p>
            <a:pPr lvl="0">
              <a:defRPr/>
            </a:pPr>
            <a:r>
              <a:rPr lang="en-US" altLang="zh-CN" sz="2800" b="1" dirty="0">
                <a:solidFill>
                  <a:schemeClr val="accent1"/>
                </a:solidFill>
                <a:latin typeface="微软雅黑" panose="020B0503020204020204" pitchFamily="34" charset="-122"/>
                <a:ea typeface="微软雅黑" panose="020B0503020204020204" pitchFamily="34" charset="-122"/>
                <a:cs typeface="Alibaba PuHuiTi B" pitchFamily="18" charset="-122"/>
              </a:rPr>
              <a:t>3.  Advice for </a:t>
            </a:r>
            <a:r>
              <a:rPr lang="en-US" altLang="zh-CN" sz="2800" b="1" dirty="0" smtClean="0">
                <a:solidFill>
                  <a:schemeClr val="accent1"/>
                </a:solidFill>
                <a:latin typeface="微软雅黑" panose="020B0503020204020204" pitchFamily="34" charset="-122"/>
                <a:ea typeface="微软雅黑" panose="020B0503020204020204" pitchFamily="34" charset="-122"/>
                <a:cs typeface="Alibaba PuHuiTi B" pitchFamily="18" charset="-122"/>
              </a:rPr>
              <a:t>CT1 </a:t>
            </a:r>
            <a:r>
              <a:rPr lang="en-US" altLang="zh-CN" sz="1600" b="1" dirty="0" smtClean="0">
                <a:solidFill>
                  <a:schemeClr val="accent1"/>
                </a:solidFill>
                <a:latin typeface="微软雅黑" panose="020B0503020204020204" pitchFamily="34" charset="-122"/>
                <a:ea typeface="微软雅黑" panose="020B0503020204020204" pitchFamily="34" charset="-122"/>
                <a:cs typeface="Alibaba PuHuiTi B" pitchFamily="18" charset="-122"/>
              </a:rPr>
              <a:t>-2</a:t>
            </a:r>
            <a:endParaRPr lang="en-US" altLang="zh-CN" sz="1600" b="1" dirty="0">
              <a:solidFill>
                <a:schemeClr val="accent1"/>
              </a:solidFill>
              <a:latin typeface="微软雅黑" panose="020B0503020204020204" pitchFamily="34" charset="-122"/>
              <a:ea typeface="微软雅黑" panose="020B0503020204020204" pitchFamily="34" charset="-122"/>
              <a:cs typeface="Alibaba PuHuiTi B" pitchFamily="18" charset="-122"/>
            </a:endParaRPr>
          </a:p>
        </p:txBody>
      </p:sp>
      <p:cxnSp>
        <p:nvCxnSpPr>
          <p:cNvPr id="56" name="直线连接符 55"/>
          <p:cNvCxnSpPr/>
          <p:nvPr/>
        </p:nvCxnSpPr>
        <p:spPr>
          <a:xfrm>
            <a:off x="454763" y="798737"/>
            <a:ext cx="11282474"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矩形 1"/>
          <p:cNvSpPr/>
          <p:nvPr/>
        </p:nvSpPr>
        <p:spPr>
          <a:xfrm>
            <a:off x="395583" y="1405545"/>
            <a:ext cx="11400833" cy="2062103"/>
          </a:xfrm>
          <a:prstGeom prst="rect">
            <a:avLst/>
          </a:prstGeom>
        </p:spPr>
        <p:txBody>
          <a:bodyPr wrap="square">
            <a:spAutoFit/>
          </a:bodyPr>
          <a:lstStyle/>
          <a:p>
            <a:pPr marL="285750" indent="-285750">
              <a:buFont typeface="Times New Roman" panose="02020603050405020304" pitchFamily="18" charset="0"/>
              <a:buChar char="-"/>
            </a:pPr>
            <a:r>
              <a:rPr lang="en-US" altLang="zh-CN" dirty="0">
                <a:latin typeface="Times New Roman" panose="02020603050405020304" pitchFamily="18" charset="0"/>
                <a:cs typeface="Times New Roman" panose="02020603050405020304" pitchFamily="18" charset="0"/>
              </a:rPr>
              <a:t>In </a:t>
            </a:r>
            <a:r>
              <a:rPr lang="en-US" altLang="zh-CN" dirty="0" smtClean="0">
                <a:latin typeface="Times New Roman" panose="02020603050405020304" pitchFamily="18" charset="0"/>
                <a:cs typeface="Times New Roman" panose="02020603050405020304" pitchFamily="18" charset="0"/>
              </a:rPr>
              <a:t>CT1, </a:t>
            </a:r>
            <a:r>
              <a:rPr lang="en-US" altLang="zh-CN" dirty="0">
                <a:latin typeface="Times New Roman" panose="02020603050405020304" pitchFamily="18" charset="0"/>
                <a:cs typeface="Times New Roman" panose="02020603050405020304" pitchFamily="18" charset="0"/>
              </a:rPr>
              <a:t>we promote the </a:t>
            </a:r>
            <a:r>
              <a:rPr lang="en-US" altLang="zh-CN" dirty="0" smtClean="0">
                <a:latin typeface="Times New Roman" panose="02020603050405020304" pitchFamily="18" charset="0"/>
                <a:cs typeface="Times New Roman" panose="02020603050405020304" pitchFamily="18" charset="0"/>
              </a:rPr>
              <a:t>study </a:t>
            </a:r>
            <a:r>
              <a:rPr lang="en-US" altLang="zh-CN" dirty="0">
                <a:latin typeface="Times New Roman" panose="02020603050405020304" pitchFamily="18" charset="0"/>
                <a:cs typeface="Times New Roman" panose="02020603050405020304" pitchFamily="18" charset="0"/>
              </a:rPr>
              <a:t>of </a:t>
            </a:r>
            <a:r>
              <a:rPr lang="en-US" altLang="zh-CN" dirty="0" smtClean="0">
                <a:latin typeface="Times New Roman" panose="02020603050405020304" pitchFamily="18" charset="0"/>
                <a:cs typeface="Times New Roman" panose="02020603050405020304" pitchFamily="18" charset="0"/>
              </a:rPr>
              <a:t>6G Secure SMS:</a:t>
            </a:r>
            <a:endParaRPr lang="en-US" altLang="zh-CN" dirty="0">
              <a:latin typeface="Times New Roman" panose="02020603050405020304" pitchFamily="18" charset="0"/>
              <a:cs typeface="Times New Roman" panose="02020603050405020304" pitchFamily="18" charset="0"/>
            </a:endParaRPr>
          </a:p>
          <a:p>
            <a:pPr marL="1200150" lvl="2" indent="-285750">
              <a:spcAft>
                <a:spcPts val="600"/>
              </a:spcAft>
              <a:buFont typeface="Wingdings" panose="05000000000000000000" pitchFamily="2" charset="2"/>
              <a:buChar char="ü"/>
            </a:pPr>
            <a:r>
              <a:rPr lang="en-US" altLang="zh-CN" b="1" dirty="0">
                <a:latin typeface="Times New Roman" panose="02020603050405020304" pitchFamily="18" charset="0"/>
                <a:cs typeface="Times New Roman" panose="02020603050405020304" pitchFamily="18" charset="0"/>
              </a:rPr>
              <a:t>Study possible ways to build up the mechanism to support secure SMS, including</a:t>
            </a:r>
            <a:r>
              <a:rPr lang="en-US" altLang="zh-CN" dirty="0" smtClean="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pPr marL="1657350" lvl="3" indent="-285750">
              <a:spcAft>
                <a:spcPts val="600"/>
              </a:spcAft>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 Study what the central functions should be included.</a:t>
            </a:r>
          </a:p>
          <a:p>
            <a:pPr marL="1657350" lvl="3" indent="-285750">
              <a:spcAft>
                <a:spcPts val="600"/>
              </a:spcAft>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 </a:t>
            </a:r>
            <a:r>
              <a:rPr lang="en-US" altLang="zh-CN" dirty="0" smtClean="0">
                <a:latin typeface="Times New Roman" panose="02020603050405020304" pitchFamily="18" charset="0"/>
                <a:cs typeface="Times New Roman" panose="02020603050405020304" pitchFamily="18" charset="0"/>
              </a:rPr>
              <a:t>Study </a:t>
            </a:r>
            <a:r>
              <a:rPr lang="en-US" altLang="zh-CN" dirty="0">
                <a:latin typeface="Times New Roman" panose="02020603050405020304" pitchFamily="18" charset="0"/>
                <a:cs typeface="Times New Roman" panose="02020603050405020304" pitchFamily="18" charset="0"/>
              </a:rPr>
              <a:t>possible ways to verify the identity of the SMS sender.</a:t>
            </a:r>
          </a:p>
          <a:p>
            <a:pPr marL="1657350" lvl="3" indent="-285750">
              <a:spcAft>
                <a:spcPts val="600"/>
              </a:spcAft>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 </a:t>
            </a:r>
            <a:r>
              <a:rPr lang="en-US" altLang="zh-CN" dirty="0" smtClean="0">
                <a:latin typeface="Times New Roman" panose="02020603050405020304" pitchFamily="18" charset="0"/>
                <a:cs typeface="Times New Roman" panose="02020603050405020304" pitchFamily="18" charset="0"/>
              </a:rPr>
              <a:t>Study </a:t>
            </a:r>
            <a:r>
              <a:rPr lang="en-US" altLang="zh-CN" dirty="0">
                <a:latin typeface="Times New Roman" panose="02020603050405020304" pitchFamily="18" charset="0"/>
                <a:cs typeface="Times New Roman" panose="02020603050405020304" pitchFamily="18" charset="0"/>
              </a:rPr>
              <a:t>how to add sender verification and integrity protection to SMS message.</a:t>
            </a:r>
          </a:p>
          <a:p>
            <a:pPr marL="1657350" lvl="3" indent="-285750">
              <a:spcAft>
                <a:spcPts val="600"/>
              </a:spcAft>
              <a:buFont typeface="Wingdings" panose="05000000000000000000" pitchFamily="2" charset="2"/>
              <a:buChar char="Ø"/>
            </a:pPr>
            <a:r>
              <a:rPr lang="en-US" altLang="zh-CN" dirty="0" smtClean="0">
                <a:latin typeface="Times New Roman" panose="02020603050405020304" pitchFamily="18" charset="0"/>
                <a:cs typeface="Times New Roman" panose="02020603050405020304" pitchFamily="18" charset="0"/>
              </a:rPr>
              <a:t>Study </a:t>
            </a:r>
            <a:r>
              <a:rPr lang="en-US" altLang="zh-CN" dirty="0">
                <a:latin typeface="Times New Roman" panose="02020603050405020304" pitchFamily="18" charset="0"/>
                <a:cs typeface="Times New Roman" panose="02020603050405020304" pitchFamily="18" charset="0"/>
              </a:rPr>
              <a:t>how to support displaying additional information (e.g. brand name, logo, etc.) of the SMS sender</a:t>
            </a:r>
            <a:r>
              <a:rPr lang="en-US" altLang="zh-CN" dirty="0" smtClean="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p:txBody>
      </p:sp>
      <p:sp>
        <p:nvSpPr>
          <p:cNvPr id="10" name="文本框 9"/>
          <p:cNvSpPr txBox="1"/>
          <p:nvPr/>
        </p:nvSpPr>
        <p:spPr>
          <a:xfrm>
            <a:off x="336404" y="959211"/>
            <a:ext cx="4576064"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Advice for 6G </a:t>
            </a:r>
            <a:r>
              <a:rPr lang="en-US" altLang="zh-CN" b="1" dirty="0" smtClean="0">
                <a:latin typeface="Times New Roman" panose="02020603050405020304" pitchFamily="18" charset="0"/>
                <a:cs typeface="Times New Roman" panose="02020603050405020304" pitchFamily="18" charset="0"/>
              </a:rPr>
              <a:t>Secure SMS study</a:t>
            </a:r>
            <a:endParaRPr lang="zh-CN" altLang="en-US" b="1" dirty="0">
              <a:latin typeface="Times New Roman" panose="02020603050405020304" pitchFamily="18" charset="0"/>
              <a:cs typeface="Times New Roman" panose="02020603050405020304" pitchFamily="18" charset="0"/>
            </a:endParaRPr>
          </a:p>
        </p:txBody>
      </p:sp>
      <p:sp>
        <p:nvSpPr>
          <p:cNvPr id="8" name="文本框 7"/>
          <p:cNvSpPr txBox="1"/>
          <p:nvPr/>
        </p:nvSpPr>
        <p:spPr>
          <a:xfrm>
            <a:off x="395583" y="3591247"/>
            <a:ext cx="9123802" cy="369332"/>
          </a:xfrm>
          <a:prstGeom prst="rect">
            <a:avLst/>
          </a:prstGeom>
          <a:noFill/>
        </p:spPr>
        <p:txBody>
          <a:bodyPr wrap="square" rtlCol="0">
            <a:spAutoFit/>
          </a:bodyPr>
          <a:lstStyle/>
          <a:p>
            <a:pPr marL="285750" indent="-285750">
              <a:buFont typeface="Wingdings" panose="05000000000000000000" pitchFamily="2" charset="2"/>
              <a:buChar char="Ø"/>
            </a:pPr>
            <a:r>
              <a:rPr lang="en-US" altLang="zh-CN" b="1" dirty="0">
                <a:latin typeface="Times New Roman" panose="02020603050405020304" pitchFamily="18" charset="0"/>
                <a:cs typeface="Times New Roman" panose="02020603050405020304" pitchFamily="18" charset="0"/>
              </a:rPr>
              <a:t>Advice for 6G UE-autonomous NAS parameters/procedures setting study</a:t>
            </a:r>
            <a:endParaRPr lang="zh-CN" altLang="en-US" b="1" dirty="0">
              <a:latin typeface="Times New Roman" panose="02020603050405020304" pitchFamily="18" charset="0"/>
              <a:cs typeface="Times New Roman" panose="02020603050405020304" pitchFamily="18" charset="0"/>
            </a:endParaRPr>
          </a:p>
        </p:txBody>
      </p:sp>
      <p:sp>
        <p:nvSpPr>
          <p:cNvPr id="9" name="矩形 8"/>
          <p:cNvSpPr/>
          <p:nvPr/>
        </p:nvSpPr>
        <p:spPr>
          <a:xfrm>
            <a:off x="454763" y="3887956"/>
            <a:ext cx="11615317" cy="2970044"/>
          </a:xfrm>
          <a:prstGeom prst="rect">
            <a:avLst/>
          </a:prstGeom>
        </p:spPr>
        <p:txBody>
          <a:bodyPr wrap="square">
            <a:spAutoFit/>
          </a:bodyPr>
          <a:lstStyle/>
          <a:p>
            <a:pPr marL="285750" indent="-285750">
              <a:buFont typeface="Times New Roman" panose="02020603050405020304" pitchFamily="18" charset="0"/>
              <a:buChar char="-"/>
            </a:pPr>
            <a:r>
              <a:rPr lang="en-US" altLang="zh-CN" dirty="0">
                <a:latin typeface="Times New Roman" panose="02020603050405020304" pitchFamily="18" charset="0"/>
                <a:cs typeface="Times New Roman" panose="02020603050405020304" pitchFamily="18" charset="0"/>
              </a:rPr>
              <a:t>In </a:t>
            </a:r>
            <a:r>
              <a:rPr lang="en-US" altLang="zh-CN" dirty="0" smtClean="0">
                <a:latin typeface="Times New Roman" panose="02020603050405020304" pitchFamily="18" charset="0"/>
                <a:cs typeface="Times New Roman" panose="02020603050405020304" pitchFamily="18" charset="0"/>
              </a:rPr>
              <a:t>CT1, </a:t>
            </a:r>
            <a:r>
              <a:rPr lang="en-US" altLang="zh-CN" dirty="0">
                <a:latin typeface="Times New Roman" panose="02020603050405020304" pitchFamily="18" charset="0"/>
                <a:cs typeface="Times New Roman" panose="02020603050405020304" pitchFamily="18" charset="0"/>
              </a:rPr>
              <a:t>we </a:t>
            </a:r>
            <a:r>
              <a:rPr lang="en-US" altLang="zh-CN" dirty="0" smtClean="0">
                <a:latin typeface="Times New Roman" panose="02020603050405020304" pitchFamily="18" charset="0"/>
                <a:cs typeface="Times New Roman" panose="02020603050405020304" pitchFamily="18" charset="0"/>
              </a:rPr>
              <a:t>support </a:t>
            </a:r>
            <a:r>
              <a:rPr lang="en-US" altLang="zh-CN" dirty="0">
                <a:latin typeface="Times New Roman" panose="02020603050405020304" pitchFamily="18" charset="0"/>
                <a:cs typeface="Times New Roman" panose="02020603050405020304" pitchFamily="18" charset="0"/>
              </a:rPr>
              <a:t>the </a:t>
            </a:r>
            <a:r>
              <a:rPr lang="en-US" altLang="zh-CN" dirty="0" smtClean="0">
                <a:latin typeface="Times New Roman" panose="02020603050405020304" pitchFamily="18" charset="0"/>
                <a:cs typeface="Times New Roman" panose="02020603050405020304" pitchFamily="18" charset="0"/>
              </a:rPr>
              <a:t>study </a:t>
            </a:r>
            <a:r>
              <a:rPr lang="en-US" altLang="zh-CN" dirty="0">
                <a:latin typeface="Times New Roman" panose="02020603050405020304" pitchFamily="18" charset="0"/>
                <a:cs typeface="Times New Roman" panose="02020603050405020304" pitchFamily="18" charset="0"/>
              </a:rPr>
              <a:t>of 6G UE-autonomous NAS parameters/procedures setting</a:t>
            </a:r>
            <a:r>
              <a:rPr lang="en-US" altLang="zh-CN" dirty="0" smtClean="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pPr marL="1200150" lvl="2" indent="-285750">
              <a:spcAft>
                <a:spcPts val="600"/>
              </a:spcAft>
              <a:buFont typeface="Wingdings" panose="05000000000000000000" pitchFamily="2" charset="2"/>
              <a:buChar char="ü"/>
            </a:pPr>
            <a:r>
              <a:rPr lang="en-US" altLang="zh-CN" b="1" dirty="0" smtClean="0">
                <a:latin typeface="Times New Roman" panose="02020603050405020304" pitchFamily="18" charset="0"/>
                <a:cs typeface="Times New Roman" panose="02020603050405020304" pitchFamily="18" charset="0"/>
              </a:rPr>
              <a:t>Problem statement </a:t>
            </a:r>
            <a:r>
              <a:rPr lang="en-US" altLang="zh-CN" dirty="0" smtClean="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pPr marL="1657350" lvl="3" indent="-285750">
              <a:spcAft>
                <a:spcPts val="600"/>
              </a:spcAft>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  NAS procedures since 2G have been governed rigidly by fixed number of retries and timers </a:t>
            </a:r>
            <a:r>
              <a:rPr lang="en-US" altLang="zh-CN" dirty="0" smtClean="0">
                <a:latin typeface="Times New Roman" panose="02020603050405020304" pitchFamily="18" charset="0"/>
                <a:cs typeface="Times New Roman" panose="02020603050405020304" pitchFamily="18" charset="0"/>
              </a:rPr>
              <a:t>which </a:t>
            </a:r>
            <a:r>
              <a:rPr lang="en-US" altLang="zh-CN" dirty="0">
                <a:latin typeface="Times New Roman" panose="02020603050405020304" pitchFamily="18" charset="0"/>
                <a:cs typeface="Times New Roman" panose="02020603050405020304" pitchFamily="18" charset="0"/>
              </a:rPr>
              <a:t>are set in the specification or signaled by the network.</a:t>
            </a:r>
          </a:p>
          <a:p>
            <a:pPr marL="1657350" lvl="3" indent="-285750">
              <a:spcAft>
                <a:spcPts val="600"/>
              </a:spcAft>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  </a:t>
            </a:r>
            <a:r>
              <a:rPr lang="en-US" altLang="zh-CN" dirty="0" smtClean="0">
                <a:latin typeface="Times New Roman" panose="02020603050405020304" pitchFamily="18" charset="0"/>
                <a:cs typeface="Times New Roman" panose="02020603050405020304" pitchFamily="18" charset="0"/>
              </a:rPr>
              <a:t>In </a:t>
            </a:r>
            <a:r>
              <a:rPr lang="en-US" altLang="zh-CN" dirty="0">
                <a:latin typeface="Times New Roman" panose="02020603050405020304" pitchFamily="18" charset="0"/>
                <a:cs typeface="Times New Roman" panose="02020603050405020304" pitchFamily="18" charset="0"/>
              </a:rPr>
              <a:t>some scenario, some NAS procedure seems not needed or </a:t>
            </a:r>
            <a:r>
              <a:rPr lang="en-US" altLang="zh-CN" dirty="0" smtClean="0">
                <a:latin typeface="Times New Roman" panose="02020603050405020304" pitchFamily="18" charset="0"/>
                <a:cs typeface="Times New Roman" panose="02020603050405020304" pitchFamily="18" charset="0"/>
              </a:rPr>
              <a:t>meaningless.(e.g. repeated re-registration procedure for </a:t>
            </a:r>
            <a:r>
              <a:rPr lang="en-US" altLang="zh-CN" dirty="0" err="1" smtClean="0">
                <a:latin typeface="Times New Roman" panose="02020603050405020304" pitchFamily="18" charset="0"/>
                <a:cs typeface="Times New Roman" panose="02020603050405020304" pitchFamily="18" charset="0"/>
              </a:rPr>
              <a:t>VoWifi</a:t>
            </a:r>
            <a:r>
              <a:rPr lang="en-US" altLang="zh-CN" dirty="0">
                <a:latin typeface="Times New Roman" panose="02020603050405020304" pitchFamily="18" charset="0"/>
                <a:cs typeface="Times New Roman" panose="02020603050405020304" pitchFamily="18" charset="0"/>
              </a:rPr>
              <a:t> </a:t>
            </a:r>
            <a:r>
              <a:rPr lang="en-US" altLang="zh-CN" dirty="0" smtClean="0">
                <a:latin typeface="Times New Roman" panose="02020603050405020304" pitchFamily="18" charset="0"/>
                <a:cs typeface="Times New Roman" panose="02020603050405020304" pitchFamily="18" charset="0"/>
              </a:rPr>
              <a:t>case)</a:t>
            </a:r>
          </a:p>
          <a:p>
            <a:pPr marL="1200150" lvl="2" indent="-285750">
              <a:spcAft>
                <a:spcPts val="600"/>
              </a:spcAft>
              <a:buFont typeface="Wingdings" panose="05000000000000000000" pitchFamily="2" charset="2"/>
              <a:buChar char="ü"/>
            </a:pPr>
            <a:r>
              <a:rPr lang="en-US" altLang="zh-CN" b="1" dirty="0">
                <a:latin typeface="Times New Roman" panose="02020603050405020304" pitchFamily="18" charset="0"/>
                <a:cs typeface="Times New Roman" panose="02020603050405020304" pitchFamily="18" charset="0"/>
              </a:rPr>
              <a:t>Proposal:</a:t>
            </a:r>
          </a:p>
          <a:p>
            <a:pPr marL="1657350" lvl="3" indent="-285750">
              <a:spcAft>
                <a:spcPts val="600"/>
              </a:spcAft>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 Integrate into the 6G NAS framework a mechanism to allow the UE to autonomously </a:t>
            </a:r>
            <a:r>
              <a:rPr lang="en-US" altLang="zh-CN" dirty="0" smtClean="0">
                <a:latin typeface="Times New Roman" panose="02020603050405020304" pitchFamily="18" charset="0"/>
                <a:cs typeface="Times New Roman" panose="02020603050405020304" pitchFamily="18" charset="0"/>
              </a:rPr>
              <a:t>adjust the </a:t>
            </a:r>
            <a:r>
              <a:rPr lang="en-US" altLang="zh-CN" dirty="0">
                <a:latin typeface="Times New Roman" panose="02020603050405020304" pitchFamily="18" charset="0"/>
                <a:cs typeface="Times New Roman" panose="02020603050405020304" pitchFamily="18" charset="0"/>
              </a:rPr>
              <a:t>values of </a:t>
            </a:r>
            <a:r>
              <a:rPr lang="en-US" altLang="zh-CN" dirty="0" err="1" smtClean="0">
                <a:latin typeface="Times New Roman" panose="02020603050405020304" pitchFamily="18" charset="0"/>
                <a:cs typeface="Times New Roman" panose="02020603050405020304" pitchFamily="18" charset="0"/>
              </a:rPr>
              <a:t>of</a:t>
            </a:r>
            <a:r>
              <a:rPr lang="en-US" altLang="zh-CN" dirty="0" smtClean="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retries and </a:t>
            </a:r>
            <a:r>
              <a:rPr lang="en-US" altLang="zh-CN" dirty="0" smtClean="0">
                <a:latin typeface="Times New Roman" panose="02020603050405020304" pitchFamily="18" charset="0"/>
                <a:cs typeface="Times New Roman" panose="02020603050405020304" pitchFamily="18" charset="0"/>
              </a:rPr>
              <a:t>timers, and some procedure based </a:t>
            </a:r>
            <a:r>
              <a:rPr lang="en-US" altLang="zh-CN" dirty="0">
                <a:latin typeface="Times New Roman" panose="02020603050405020304" pitchFamily="18" charset="0"/>
                <a:cs typeface="Times New Roman" panose="02020603050405020304" pitchFamily="18" charset="0"/>
              </a:rPr>
              <a:t>on local </a:t>
            </a:r>
            <a:r>
              <a:rPr lang="en-US" altLang="zh-CN" dirty="0" smtClean="0">
                <a:latin typeface="Times New Roman" panose="02020603050405020304" pitchFamily="18" charset="0"/>
                <a:cs typeface="Times New Roman" panose="02020603050405020304" pitchFamily="18" charset="0"/>
              </a:rPr>
              <a:t>information.</a:t>
            </a:r>
            <a:endParaRPr lang="en-US" altLang="zh-C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23955528"/>
      </p:ext>
    </p:extLst>
  </p:cSld>
  <p:clrMapOvr>
    <a:masterClrMapping/>
  </p:clrMapOvr>
</p:sld>
</file>

<file path=ppt/theme/theme1.xml><?xml version="1.0" encoding="utf-8"?>
<a:theme xmlns:a="http://schemas.openxmlformats.org/drawingml/2006/main" name="Office 主题​​">
  <a:themeElements>
    <a:clrScheme name="高级商务红配色">
      <a:dk1>
        <a:srgbClr val="383535"/>
      </a:dk1>
      <a:lt1>
        <a:srgbClr val="FEFFFF"/>
      </a:lt1>
      <a:dk2>
        <a:srgbClr val="9EA0A0"/>
      </a:dk2>
      <a:lt2>
        <a:srgbClr val="EFEFEF"/>
      </a:lt2>
      <a:accent1>
        <a:srgbClr val="842423"/>
      </a:accent1>
      <a:accent2>
        <a:srgbClr val="B34335"/>
      </a:accent2>
      <a:accent3>
        <a:srgbClr val="E78439"/>
      </a:accent3>
      <a:accent4>
        <a:srgbClr val="EDA44D"/>
      </a:accent4>
      <a:accent5>
        <a:srgbClr val="C4C6C6"/>
      </a:accent5>
      <a:accent6>
        <a:srgbClr val="EFEDEF"/>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13005</TotalTime>
  <Words>1772</Words>
  <Application>Microsoft Office PowerPoint</Application>
  <PresentationFormat>宽屏</PresentationFormat>
  <Paragraphs>140</Paragraphs>
  <Slides>10</Slides>
  <Notes>8</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10</vt:i4>
      </vt:variant>
    </vt:vector>
  </HeadingPairs>
  <TitlesOfParts>
    <vt:vector size="22" baseType="lpstr">
      <vt:lpstr>Alibaba PuHuiTi B</vt:lpstr>
      <vt:lpstr>DM Sans Medium</vt:lpstr>
      <vt:lpstr>Open Sans</vt:lpstr>
      <vt:lpstr>等线</vt:lpstr>
      <vt:lpstr>等线 Light</vt:lpstr>
      <vt:lpstr>宋体</vt:lpstr>
      <vt:lpstr>微软雅黑</vt:lpstr>
      <vt:lpstr>Arial</vt:lpstr>
      <vt:lpstr>Calibri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中国电信研究院党建工作幻灯片模板</dc:title>
  <dc:creator>13701088630@139.com</dc:creator>
  <cp:lastModifiedBy>lmx1</cp:lastModifiedBy>
  <cp:revision>438</cp:revision>
  <dcterms:created xsi:type="dcterms:W3CDTF">2024-05-28T15:12:00Z</dcterms:created>
  <dcterms:modified xsi:type="dcterms:W3CDTF">2025-10-06T08:26:34Z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E4A519EC92EF4B4B83F2C1F916BB0347_12</vt:lpwstr>
  </property>
  <property fmtid="{D5CDD505-2E9C-101B-9397-08002B2CF9AE}" pid="3" name="KSOProductBuildVer">
    <vt:lpwstr>2052-12.8.2.18205</vt:lpwstr>
  </property>
</Properties>
</file>