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1"/>
  </p:notesMasterIdLst>
  <p:handoutMasterIdLst>
    <p:handoutMasterId r:id="rId32"/>
  </p:handoutMasterIdLst>
  <p:sldIdLst>
    <p:sldId id="341" r:id="rId2"/>
    <p:sldId id="363" r:id="rId3"/>
    <p:sldId id="366" r:id="rId4"/>
    <p:sldId id="377" r:id="rId5"/>
    <p:sldId id="448" r:id="rId6"/>
    <p:sldId id="449" r:id="rId7"/>
    <p:sldId id="450" r:id="rId8"/>
    <p:sldId id="451" r:id="rId9"/>
    <p:sldId id="473" r:id="rId10"/>
    <p:sldId id="499" r:id="rId11"/>
    <p:sldId id="500" r:id="rId12"/>
    <p:sldId id="501" r:id="rId13"/>
    <p:sldId id="477" r:id="rId14"/>
    <p:sldId id="370" r:id="rId15"/>
    <p:sldId id="394" r:id="rId16"/>
    <p:sldId id="395" r:id="rId17"/>
    <p:sldId id="459" r:id="rId18"/>
    <p:sldId id="503" r:id="rId19"/>
    <p:sldId id="502" r:id="rId20"/>
    <p:sldId id="373" r:id="rId21"/>
    <p:sldId id="516" r:id="rId22"/>
    <p:sldId id="491" r:id="rId23"/>
    <p:sldId id="520" r:id="rId24"/>
    <p:sldId id="365" r:id="rId25"/>
    <p:sldId id="376" r:id="rId26"/>
    <p:sldId id="519" r:id="rId27"/>
    <p:sldId id="521" r:id="rId28"/>
    <p:sldId id="522" r:id="rId29"/>
    <p:sldId id="379" r:id="rId30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ong Yue" initials="Yue" lastIdx="1" clrIdx="1">
    <p:extLst>
      <p:ext uri="{19B8F6BF-5375-455C-9EA6-DF929625EA0E}">
        <p15:presenceInfo xmlns:p15="http://schemas.microsoft.com/office/powerpoint/2012/main" userId="Song Yu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0000"/>
    <a:srgbClr val="0000FF"/>
    <a:srgbClr val="75B91A"/>
    <a:srgbClr val="FF6600"/>
    <a:srgbClr val="33CC33"/>
    <a:srgbClr val="000000"/>
    <a:srgbClr val="FFFFFF"/>
    <a:srgbClr val="694646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79" autoAdjust="0"/>
    <p:restoredTop sz="96513" autoAdjust="0"/>
  </p:normalViewPr>
  <p:slideViewPr>
    <p:cSldViewPr snapToGrid="0">
      <p:cViewPr varScale="1">
        <p:scale>
          <a:sx n="88" d="100"/>
          <a:sy n="88" d="100"/>
        </p:scale>
        <p:origin x="17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R16  CAT F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Sheet1!$A$2:$A$17</c:f>
              <c:strCache>
                <c:ptCount val="16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  <c:pt idx="13">
                  <c:v>CT#108</c:v>
                </c:pt>
                <c:pt idx="14">
                  <c:v>CT#109</c:v>
                </c:pt>
                <c:pt idx="15">
                  <c:v>CT#110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47</c:v>
                </c:pt>
                <c:pt idx="1">
                  <c:v>23</c:v>
                </c:pt>
                <c:pt idx="2">
                  <c:v>26</c:v>
                </c:pt>
                <c:pt idx="3">
                  <c:v>11</c:v>
                </c:pt>
                <c:pt idx="4">
                  <c:v>9</c:v>
                </c:pt>
                <c:pt idx="5">
                  <c:v>12</c:v>
                </c:pt>
                <c:pt idx="6">
                  <c:v>6</c:v>
                </c:pt>
                <c:pt idx="7">
                  <c:v>4</c:v>
                </c:pt>
                <c:pt idx="8">
                  <c:v>10</c:v>
                </c:pt>
                <c:pt idx="9">
                  <c:v>4</c:v>
                </c:pt>
                <c:pt idx="10">
                  <c:v>4</c:v>
                </c:pt>
                <c:pt idx="11">
                  <c:v>2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R17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Sheet1!$A$2:$A$17</c:f>
              <c:strCache>
                <c:ptCount val="16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  <c:pt idx="13">
                  <c:v>CT#108</c:v>
                </c:pt>
                <c:pt idx="14">
                  <c:v>CT#109</c:v>
                </c:pt>
                <c:pt idx="15">
                  <c:v>CT#110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152</c:v>
                </c:pt>
                <c:pt idx="1">
                  <c:v>128</c:v>
                </c:pt>
                <c:pt idx="2">
                  <c:v>187</c:v>
                </c:pt>
                <c:pt idx="3">
                  <c:v>81</c:v>
                </c:pt>
                <c:pt idx="4">
                  <c:v>46</c:v>
                </c:pt>
                <c:pt idx="5">
                  <c:v>47</c:v>
                </c:pt>
                <c:pt idx="6">
                  <c:v>37</c:v>
                </c:pt>
                <c:pt idx="7">
                  <c:v>45</c:v>
                </c:pt>
                <c:pt idx="8">
                  <c:v>41</c:v>
                </c:pt>
                <c:pt idx="9">
                  <c:v>17</c:v>
                </c:pt>
                <c:pt idx="10">
                  <c:v>11</c:v>
                </c:pt>
                <c:pt idx="11">
                  <c:v>9</c:v>
                </c:pt>
                <c:pt idx="12">
                  <c:v>9</c:v>
                </c:pt>
                <c:pt idx="13">
                  <c:v>10</c:v>
                </c:pt>
                <c:pt idx="14">
                  <c:v>3</c:v>
                </c:pt>
                <c:pt idx="15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R18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1.5787087422429697E-2"/>
          <c:y val="4.8248043062750314E-4"/>
          <c:w val="0.93395354906301031"/>
          <c:h val="0.647270925214266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CT#102</c:v>
                </c:pt>
                <c:pt idx="1">
                  <c:v>CT#103</c:v>
                </c:pt>
                <c:pt idx="2">
                  <c:v>CT#104</c:v>
                </c:pt>
                <c:pt idx="3">
                  <c:v>CT#105</c:v>
                </c:pt>
                <c:pt idx="4">
                  <c:v>CT#106</c:v>
                </c:pt>
                <c:pt idx="5">
                  <c:v>CT#107</c:v>
                </c:pt>
                <c:pt idx="6">
                  <c:v>CT#108</c:v>
                </c:pt>
                <c:pt idx="7">
                  <c:v>CT#109</c:v>
                </c:pt>
                <c:pt idx="8">
                  <c:v>CT#110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274</c:v>
                </c:pt>
                <c:pt idx="1">
                  <c:v>157</c:v>
                </c:pt>
                <c:pt idx="2">
                  <c:v>279</c:v>
                </c:pt>
                <c:pt idx="3">
                  <c:v>88</c:v>
                </c:pt>
                <c:pt idx="4">
                  <c:v>50</c:v>
                </c:pt>
                <c:pt idx="5">
                  <c:v>26</c:v>
                </c:pt>
                <c:pt idx="6">
                  <c:v>31</c:v>
                </c:pt>
                <c:pt idx="7">
                  <c:v>11</c:v>
                </c:pt>
                <c:pt idx="8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R19 CRs/</a:t>
            </a:r>
            <a:r>
              <a:rPr lang="en-US" altLang="zh-CN" sz="1600" dirty="0" err="1"/>
              <a:t>pCRs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  <c:pt idx="4">
                  <c:v>CT#109</c:v>
                </c:pt>
                <c:pt idx="5">
                  <c:v>CT#110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33</c:v>
                </c:pt>
                <c:pt idx="1">
                  <c:v>130</c:v>
                </c:pt>
                <c:pt idx="2">
                  <c:v>94</c:v>
                </c:pt>
                <c:pt idx="3">
                  <c:v>91</c:v>
                </c:pt>
                <c:pt idx="4">
                  <c:v>67</c:v>
                </c:pt>
                <c:pt idx="5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F/C/D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  <c:pt idx="4">
                  <c:v>CT#109</c:v>
                </c:pt>
                <c:pt idx="5">
                  <c:v>CT#110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73</c:v>
                </c:pt>
                <c:pt idx="1">
                  <c:v>112</c:v>
                </c:pt>
                <c:pt idx="2">
                  <c:v>90</c:v>
                </c:pt>
                <c:pt idx="3">
                  <c:v>144</c:v>
                </c:pt>
                <c:pt idx="4">
                  <c:v>121</c:v>
                </c:pt>
                <c:pt idx="5">
                  <c:v>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 </c:v>
                </c:pt>
              </c:strCache>
            </c:strRef>
          </c:tx>
          <c:spPr>
            <a:solidFill>
              <a:srgbClr val="75B91A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  <c:pt idx="4">
                  <c:v>CT#109</c:v>
                </c:pt>
                <c:pt idx="5">
                  <c:v>CT#110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12</c:v>
                </c:pt>
                <c:pt idx="1">
                  <c:v>15</c:v>
                </c:pt>
                <c:pt idx="2">
                  <c:v>8</c:v>
                </c:pt>
                <c:pt idx="3">
                  <c:v>29</c:v>
                </c:pt>
                <c:pt idx="4">
                  <c:v>17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3E-4DCB-A92C-6E388E61D6C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792" y="4415498"/>
            <a:ext cx="5138816" cy="41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084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CT#110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Baltimore, US;</a:t>
            </a:r>
            <a:r>
              <a:rPr lang="zh-CN" altLang="en-US" sz="1200" b="1" dirty="0">
                <a:latin typeface="Arial "/>
              </a:rPr>
              <a:t> </a:t>
            </a:r>
            <a:r>
              <a:rPr lang="en-US" altLang="zh-CN" sz="1200" b="1" dirty="0">
                <a:latin typeface="Arial "/>
              </a:rPr>
              <a:t>8</a:t>
            </a:r>
            <a:r>
              <a:rPr lang="en-US" altLang="en-US" sz="1200" b="1" dirty="0">
                <a:latin typeface="Arial "/>
              </a:rPr>
              <a:t>th – 9th </a:t>
            </a:r>
            <a:r>
              <a:rPr lang="en-US" altLang="zh-CN" sz="1200" b="1" dirty="0">
                <a:latin typeface="Arial "/>
              </a:rPr>
              <a:t>December</a:t>
            </a:r>
            <a:r>
              <a:rPr lang="en-US" altLang="en-US" sz="1200" b="1" dirty="0">
                <a:latin typeface="Arial "/>
              </a:rPr>
              <a:t> 2025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CP-253014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hyperlink" Target="mailto:li.zhijun3@zte.com.c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mailto:kimmo.kymalainen@3gpp.org" TargetMode="External"/><Relationship Id="rId10" Type="http://schemas.openxmlformats.org/officeDocument/2006/relationships/hyperlink" Target="mailto:aaskerup@cisco.com" TargetMode="External"/><Relationship Id="rId4" Type="http://schemas.openxmlformats.org/officeDocument/2006/relationships/hyperlink" Target="mailto:songyue@chinamobile.com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32_Dallas-2025-11/Docs/C4-255429.zi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10_Baltimore-2025-12/Docs/CP-253168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31_Sophia_Antipolis-2025-10/Docs/C4-254242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3980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CT#110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317650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Yue Song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CT4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304705"/>
              </p:ext>
            </p:extLst>
          </p:nvPr>
        </p:nvGraphicFramePr>
        <p:xfrm>
          <a:off x="129207" y="1785067"/>
          <a:ext cx="11820346" cy="3899614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MPS for IMS Messaging and SMS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MPS4msg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Identifying non-3GPP Devices Connecting behind a UE or 5G-RG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UIA_ARC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Subscription control for reference time distribution in EPS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TEI19_TIME_SUB_EPS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2024-12-9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 NR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Femto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5G_Femto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CT4 Aspects on Deferred 5GC-MT-LR Procedure for Periodic Location Events based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NRPPa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Periodic Measurement Reports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TEI19_DLPMR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CT4 Aspects of PRU Usage Extension supported by Core Network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TEI19_PRUE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CP-250017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IMS Disaster Prevention and Restoration Enhancement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IMS_RES-CT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CP-251016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on IMS resiliency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FS_IMSR</a:t>
                      </a:r>
                      <a:r>
                        <a:rPr lang="en-US" altLang="zh-CN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esil</a:t>
                      </a:r>
                      <a:endParaRPr lang="de-DE" sz="1100" b="0" i="0" u="none" strike="noStrike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CP-251280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     CT4 aspects on Advanced Media Delivery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AMD_PRO-MED-CT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CP-251037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1090001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Protocol for AI Data Collection from 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PAIDC_UPF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CP-252243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53535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29207" y="5710433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43891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698244"/>
              </p:ext>
            </p:extLst>
          </p:nvPr>
        </p:nvGraphicFramePr>
        <p:xfrm>
          <a:off x="129207" y="1785067"/>
          <a:ext cx="11820346" cy="3688474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Enhancing Parameter Provisioning with static UE IP address and UP security policy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TEI19_IP_SP_EXP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Providing per-subscriber VLAN instructions from UDM and DN-AAA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TEI19_VLANSUB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1040066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Protocol enhancements for Mission Critical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MCProtoc19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No actual contribution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1040068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Enhancement of controlling RAT utilization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ECRATU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1050102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Vehicle Mounted Relays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VMR_Ph2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1050049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Core Network Enhanced Support for Artificial Intelligence (AI)/Machine Learning (ML)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AIML_CN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1050086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QoS monitoring enhancement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TEI19_QME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1050069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Next Generation Real time Communication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NG_RTC_Ph2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1050043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integration of satellite components in the 5G architecture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5GSAT_Ph3_ARCH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1050039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Proximity-based Services in 5GS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5G_ProSe_Ph3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1050059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Multi Access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MASSS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23667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490832"/>
              </p:ext>
            </p:extLst>
          </p:nvPr>
        </p:nvGraphicFramePr>
        <p:xfrm>
          <a:off x="129207" y="1785067"/>
          <a:ext cx="11820346" cy="3622370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1050082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support in NPN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TEI19_ProSe_NPN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1060037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Extended Reality and Media service (XRM)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XRM_Ph2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1060047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Phase3 for UAS, UAV and UAM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UAS_Ph3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1070035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Energy Efficiency and Energy Saving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EnergySys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CP-250247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1070050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Support for PWS in Satellite E-UTRAN and Satellite NG-RAN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PWS_NTN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Stopped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CP-250132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Stopped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1070043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Network Controlled Network Slice Selection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TEI19_SliceSel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CP-250073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1080032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  CT4 aspects of Architecture support of Ambient power-enabled Internet of Things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AmbientIoT-CT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CP-251281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1090035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CT4 aspects of Minimization of Service Interruption During Core Network Failure Phase 2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MINT_Ph2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CP-252193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81591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Highlighting 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4CE639-F787-A845-F411-F5A6E074E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56" y="1991959"/>
            <a:ext cx="10856843" cy="3139093"/>
          </a:xfrm>
        </p:spPr>
        <p:txBody>
          <a:bodyPr/>
          <a:lstStyle/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All Rel-19 work items have been completed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The study item of </a:t>
            </a:r>
            <a:r>
              <a:rPr lang="en-US" altLang="ja-JP" sz="24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FS_IMSResil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has not been concluded</a:t>
            </a:r>
          </a:p>
        </p:txBody>
      </p:sp>
    </p:spTree>
    <p:extLst>
      <p:ext uri="{BB962C8B-B14F-4D97-AF65-F5344CB8AC3E}">
        <p14:creationId xmlns:p14="http://schemas.microsoft.com/office/powerpoint/2010/main" val="222271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315257"/>
              </p:ext>
            </p:extLst>
          </p:nvPr>
        </p:nvGraphicFramePr>
        <p:xfrm>
          <a:off x="776032" y="2116664"/>
          <a:ext cx="10411095" cy="1239518"/>
        </p:xfrm>
        <a:graphic>
          <a:graphicData uri="http://schemas.openxmlformats.org/drawingml/2006/table">
            <a:tbl>
              <a:tblPr firstRow="1" firstCol="1" bandRow="1"/>
              <a:tblGrid>
                <a:gridCol w="11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6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9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13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21988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66616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9248C151-D672-C511-2F5F-1282D1547C28}"/>
              </a:ext>
            </a:extLst>
          </p:cNvPr>
          <p:cNvSpPr txBox="1"/>
          <p:nvPr/>
        </p:nvSpPr>
        <p:spPr>
          <a:xfrm rot="20522904">
            <a:off x="3814797" y="2650952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Exception sheets to CT plenary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2B027C1B-BB9E-6B27-8396-DF654C2B4D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459057"/>
              </p:ext>
            </p:extLst>
          </p:nvPr>
        </p:nvGraphicFramePr>
        <p:xfrm>
          <a:off x="768208" y="1923770"/>
          <a:ext cx="10328230" cy="1376779"/>
        </p:xfrm>
        <a:graphic>
          <a:graphicData uri="http://schemas.openxmlformats.org/drawingml/2006/table">
            <a:tbl>
              <a:tblPr firstRow="1" firstCol="1" bandRow="1"/>
              <a:tblGrid>
                <a:gridCol w="1315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5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41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98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44061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66216"/>
                  </a:ext>
                </a:extLst>
              </a:tr>
            </a:tbl>
          </a:graphicData>
        </a:graphic>
      </p:graphicFrame>
      <p:sp>
        <p:nvSpPr>
          <p:cNvPr id="3" name="TextBox 4">
            <a:extLst>
              <a:ext uri="{FF2B5EF4-FFF2-40B4-BE49-F238E27FC236}">
                <a16:creationId xmlns:a16="http://schemas.microsoft.com/office/drawing/2014/main" id="{AC69D778-47C5-6154-64B7-D6EF96304C10}"/>
              </a:ext>
            </a:extLst>
          </p:cNvPr>
          <p:cNvSpPr txBox="1"/>
          <p:nvPr/>
        </p:nvSpPr>
        <p:spPr>
          <a:xfrm rot="20522904">
            <a:off x="3814797" y="2650952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83852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4919503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Rel-16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CR was agreed for Rel-16. 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5 CRs are with actual technical changes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6 CRs are API version update accordingly</a:t>
            </a: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4051679"/>
              </p:ext>
            </p:extLst>
          </p:nvPr>
        </p:nvGraphicFramePr>
        <p:xfrm>
          <a:off x="5712823" y="3084567"/>
          <a:ext cx="5342373" cy="2429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441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4815001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Rel-17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Rel-17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4 CRs are with actual technical changes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7 CRs are API version update accordingly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5012811"/>
              </p:ext>
            </p:extLst>
          </p:nvPr>
        </p:nvGraphicFramePr>
        <p:xfrm>
          <a:off x="6468164" y="2393066"/>
          <a:ext cx="5193660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449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9" y="2162801"/>
            <a:ext cx="53549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Rel-18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Rel-18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9 CRs are with actual technical changes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9 CRs are API version update accordingly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207014"/>
              </p:ext>
            </p:extLst>
          </p:nvPr>
        </p:nvGraphicFramePr>
        <p:xfrm>
          <a:off x="6737087" y="2471572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727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Rel-19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B CRs were agreed for Rel-19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F/C/D CRs were agreed for Rel-19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pCRs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were agreed for Rel-19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2448474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312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051201" y="2281520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4"/>
              </a:rPr>
              <a:t>songyue@chinamobile.com</a:t>
            </a:r>
            <a:endParaRPr 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5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19" y="4309321"/>
            <a:ext cx="1533082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C9D45-E89F-34E7-7BB9-9A8CFA2CB0E0}"/>
              </a:ext>
            </a:extLst>
          </p:cNvPr>
          <p:cNvSpPr txBox="1">
            <a:spLocks/>
          </p:cNvSpPr>
          <p:nvPr/>
        </p:nvSpPr>
        <p:spPr bwMode="auto">
          <a:xfrm>
            <a:off x="7458075" y="2271588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7"/>
              </a:rPr>
              <a:t>li.zhijun3</a:t>
            </a:r>
            <a:r>
              <a:rPr lang="en-US" altLang="en-US" sz="1800" dirty="0">
                <a:hlinkClick r:id="rId7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2520BF-DF7C-8135-34DE-D086C62B84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829860" y="2190286"/>
            <a:ext cx="1313758" cy="15714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4ACDC6-9DE8-0D49-DA77-0B8CCF6E497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89EF8E8-35F9-77C0-56DC-CD41E7CAEDAD}"/>
              </a:ext>
            </a:extLst>
          </p:cNvPr>
          <p:cNvSpPr txBox="1">
            <a:spLocks/>
          </p:cNvSpPr>
          <p:nvPr/>
        </p:nvSpPr>
        <p:spPr bwMode="auto">
          <a:xfrm>
            <a:off x="7458075" y="4422809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Anders </a:t>
            </a:r>
            <a:r>
              <a:rPr lang="en-US" altLang="en-US" sz="1800" dirty="0" err="1"/>
              <a:t>Askerup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zh-CN" sz="1800" dirty="0">
                <a:hlinkClick r:id="rId10"/>
              </a:rPr>
              <a:t>aaskerup@cisco.com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E84378-56F2-719C-AB46-B1EC48283D8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4577"/>
          <a:stretch/>
        </p:blipFill>
        <p:spPr>
          <a:xfrm>
            <a:off x="5699226" y="4165353"/>
            <a:ext cx="1575027" cy="1821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038503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F0487C95-C95A-E823-EE17-5242EE1A0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145" y="1869071"/>
            <a:ext cx="11170923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During the discussion on 6G studies, there was a common understanding that user plane protocol selection/design will be part of the study. </a:t>
            </a: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lang="en-US" altLang="zh-CN" sz="1800" i="1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NOTE: The term “user plane protocol” consists of two aspects, i.e. the user plane protocol used within core network (e.g. N9 interface in 5G), and the user plane protocol used b/w RAN and CN (e.g. N3 interface in 5G), the later is under remit of RAN3.</a:t>
            </a:r>
            <a:br>
              <a:rPr lang="en-US" altLang="zh-CN" sz="1800" i="1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For the sake of better coordination b/w RAN3 and CT4, RAN3 decided to hold their study on user plane protocol selection until CT4 provides preliminary outcome of their user plane study.</a:t>
            </a: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CT4</a:t>
            </a:r>
            <a:r>
              <a:rPr lang="zh-CN" altLang="en-US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will provide RAN3 with preliminary outcome not later than Dec. 2026</a:t>
            </a: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endParaRPr lang="en-US" altLang="zh-CN" sz="2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13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145" y="1869071"/>
            <a:ext cx="11170923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According to the guidance, Rel-20 6G studies in CT WGs target TSG#116 (June 2027). However SA3 6G study also targets the same meeting, which means there may be stage2 requirements not yet covered by CT studies by TSG#116. Two options may be considered to accommodate these requirements: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Opt-1: To approve the TR on TSG#116, adding new solutions by CRs to the TR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Opt-2: To extend the study by one quarter, i.e. to approve the TR on TSG#117</a:t>
            </a:r>
            <a:endParaRPr lang="en-US" altLang="zh-CN" sz="2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  CT is kindly requested to discuss this issue and provide guidance.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</p:spTree>
    <p:extLst>
      <p:ext uri="{BB962C8B-B14F-4D97-AF65-F5344CB8AC3E}">
        <p14:creationId xmlns:p14="http://schemas.microsoft.com/office/powerpoint/2010/main" val="416570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145" y="1869071"/>
            <a:ext cx="11170923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During the discussion on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AIoT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security services, CT4 identified a potential issue of stage2 requirement made by SA3, an LS (see 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2"/>
              </a:rPr>
              <a:t>C4-255429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 has been sent to SA3. Considering frozen of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AIoT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feature in Rel-19, CT is requested to report this issue to SA, seeking for a conclusion on the next SA3 meeting.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</p:spTree>
    <p:extLst>
      <p:ext uri="{BB962C8B-B14F-4D97-AF65-F5344CB8AC3E}">
        <p14:creationId xmlns:p14="http://schemas.microsoft.com/office/powerpoint/2010/main" val="139907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88505" y="1905137"/>
            <a:ext cx="10515600" cy="4351338"/>
          </a:xfrm>
        </p:spPr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 wants to: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hard work,  their dedication and their excellent team spirit and to be open for compromises during the discussions and in the offline discussion.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CT4 vice chairs for chairing the parallel sessions, their support  before and during the meeting.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WI and spec rapporteurs for their priceless coordination work and the pre-editing work of the 5GC specifications and check of the Open API files.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excellent work and support as MCC.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the Host of the meeting and the support during the meeting.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242" y="2991678"/>
            <a:ext cx="10515600" cy="1034084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049311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C4-255415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Define AIoT Device Identification Information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0734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23.369-0106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C4-255287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the length of Identification Information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23.369-0134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C4-255336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Introduction of new AVP and Experimental Result Code for TS 29.214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29.214-1704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29.214-1705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C4-255262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Clarify MME and HSS behavior on authentication in disaster roaming service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0888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23.401-3946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C4-255286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T-ID handling information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33.369-0020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C4-255304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RAN controlled UL bitrate recommendation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0921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23.501-6194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C4-255389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MINT-EPS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1527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23.502-5606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C4-254053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AF Specific UE Identifier storage in UDR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23.501-6344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C4-255282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MINT-EPS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0242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23.501-6465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C4-255259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of VFL client and server registration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1253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23.288-1443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98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921089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C4-255383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of VFL client and server discovery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1254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23.288-1466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C4-255131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Removal of Optional Input NF Producer Id for Key Retrieval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1259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33.501-2190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C4-255310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Clarification of Signalling Measurement event descriptions to align with 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23.502-5238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C4-255266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Cancel procedure for subscriber specific IMS Events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23.228-1655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C4-255384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of SCP event report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23.288-1505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C4-255047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Alignment of event name with stage-2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23.502-5238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C4-254386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NotifCorreIdsSupport feature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29.519-0626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C4-255014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Feature CHFGroup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0337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29.519-0611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C4-255326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Introduction of BdtNotifUriPatch Feature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29.519-0628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C4-255428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of NWDAF discovery supporting model training for LMF-based AI/ML positioning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29.520-1135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850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765461"/>
              </p:ext>
            </p:extLst>
          </p:nvPr>
        </p:nvGraphicFramePr>
        <p:xfrm>
          <a:off x="542537" y="2079132"/>
          <a:ext cx="10967779" cy="3106579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C4-255434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UE with Multiple LCS-UPP connections Capability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0393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24.572-0116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24.572-0117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b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C4-254356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ExtendedFacility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24.008-3359</a:t>
                      </a:r>
                      <a:b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24.571-0104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b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C4-255432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Addition of LMF routing information to N1N2MessageTransfer Service Operation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23.003-0729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4472C4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45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4549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Yue Song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songyue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CT4#131 Sophia Antipolis (FR)</a:t>
            </a:r>
          </a:p>
          <a:p>
            <a:pPr lvl="2"/>
            <a:r>
              <a:rPr lang="en-US" altLang="fr-FR" dirty="0"/>
              <a:t>CT4#132 Dallas (US)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4774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CT4#133 Goa (IN)</a:t>
            </a:r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  <a:endParaRPr lang="en-US" altLang="fr-FR" b="1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6943" y="1867726"/>
            <a:ext cx="6056771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zh-CN" sz="1600" dirty="0"/>
              <a:t>CT4#131: </a:t>
            </a:r>
            <a:r>
              <a:rPr lang="en-US" altLang="zh-CN" sz="1600" b="1" dirty="0">
                <a:solidFill>
                  <a:srgbClr val="0070C0"/>
                </a:solidFill>
              </a:rPr>
              <a:t>405</a:t>
            </a:r>
          </a:p>
          <a:p>
            <a:pPr lvl="1"/>
            <a:r>
              <a:rPr lang="en-US" altLang="zh-CN" sz="1600" dirty="0"/>
              <a:t>CT4#132: </a:t>
            </a:r>
            <a:r>
              <a:rPr lang="en-US" altLang="zh-CN" sz="1600" b="1" dirty="0">
                <a:solidFill>
                  <a:srgbClr val="0070C0"/>
                </a:solidFill>
              </a:rPr>
              <a:t>499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zh-CN" sz="1600" dirty="0"/>
              <a:t>CT4#131: </a:t>
            </a:r>
            <a:r>
              <a:rPr lang="en-US" altLang="zh-CN" sz="1600" b="1" dirty="0">
                <a:solidFill>
                  <a:srgbClr val="0070C0"/>
                </a:solidFill>
              </a:rPr>
              <a:t>131 </a:t>
            </a:r>
            <a:r>
              <a:rPr lang="en-US" altLang="zh-CN" sz="1600" dirty="0"/>
              <a:t> 24 (B), 88 (F/C/D), 19 (A)</a:t>
            </a:r>
          </a:p>
          <a:p>
            <a:pPr lvl="1"/>
            <a:r>
              <a:rPr lang="en-US" altLang="zh-CN" sz="1600" dirty="0"/>
              <a:t>CT4#132: </a:t>
            </a:r>
            <a:r>
              <a:rPr lang="en-US" altLang="zh-CN" sz="1600" b="1" dirty="0">
                <a:solidFill>
                  <a:srgbClr val="0070C0"/>
                </a:solidFill>
              </a:rPr>
              <a:t>197 </a:t>
            </a:r>
            <a:r>
              <a:rPr lang="en-US" altLang="zh-CN" sz="1600" dirty="0"/>
              <a:t> 30 (B), 154 (F/C/D), 13 (A)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zh-CN" sz="1600" dirty="0"/>
              <a:t>CT4#131: </a:t>
            </a:r>
            <a:r>
              <a:rPr lang="en-US" altLang="zh-CN" sz="1600" b="1" dirty="0">
                <a:solidFill>
                  <a:srgbClr val="0070C0"/>
                </a:solidFill>
              </a:rPr>
              <a:t>6  </a:t>
            </a:r>
            <a:r>
              <a:rPr lang="en-US" altLang="zh-CN" sz="1600" dirty="0"/>
              <a:t>6 (29.867)</a:t>
            </a:r>
          </a:p>
          <a:p>
            <a:pPr lvl="1"/>
            <a:r>
              <a:rPr lang="en-US" altLang="zh-CN" sz="1600" dirty="0"/>
              <a:t>CT4#132: </a:t>
            </a:r>
            <a:r>
              <a:rPr lang="en-US" altLang="zh-CN" sz="1600" b="1" dirty="0">
                <a:solidFill>
                  <a:srgbClr val="0070C0"/>
                </a:solidFill>
              </a:rPr>
              <a:t>3  </a:t>
            </a:r>
            <a:r>
              <a:rPr lang="en-US" altLang="zh-CN" sz="1600" dirty="0"/>
              <a:t>3 (29.867)</a:t>
            </a:r>
          </a:p>
          <a:p>
            <a:r>
              <a:rPr lang="en-US" sz="2400" dirty="0"/>
              <a:t>Attendances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CT4#131: </a:t>
            </a:r>
            <a:r>
              <a:rPr lang="en-US" altLang="zh-CN" sz="1600" b="1" dirty="0">
                <a:solidFill>
                  <a:srgbClr val="0070C0"/>
                </a:solidFill>
                <a:latin typeface="Calibri" panose="020F0502020204030204"/>
                <a:ea typeface="宋体" panose="02010600030101010101" pitchFamily="2" charset="-122"/>
              </a:rPr>
              <a:t>86</a:t>
            </a:r>
            <a:r>
              <a:rPr lang="en-US" altLang="zh-CN" sz="1600" b="1" dirty="0">
                <a:solidFill>
                  <a:srgbClr val="0070C0"/>
                </a:solidFill>
              </a:rPr>
              <a:t>/97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0/18</a:t>
            </a:r>
            <a:r>
              <a:rPr lang="en-US" altLang="zh-CN" sz="1600" dirty="0"/>
              <a:t> (online)</a:t>
            </a:r>
          </a:p>
          <a:p>
            <a:pPr lvl="1"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CT4#132: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190</a:t>
            </a:r>
            <a:r>
              <a:rPr lang="en-US" altLang="zh-CN" sz="1600" b="1" dirty="0">
                <a:solidFill>
                  <a:srgbClr val="0070C0"/>
                </a:solidFill>
              </a:rPr>
              <a:t>/210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0/22</a:t>
            </a:r>
            <a:r>
              <a:rPr lang="en-US" altLang="zh-CN" sz="1600" dirty="0"/>
              <a:t> (online)</a:t>
            </a:r>
          </a:p>
          <a:p>
            <a:pPr marL="457200" marR="0" lvl="1" indent="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None/>
              <a:tabLst/>
              <a:defRPr/>
            </a:pPr>
            <a:br>
              <a:rPr lang="en-US" altLang="zh-CN" sz="1600" dirty="0"/>
            </a:br>
            <a:br>
              <a:rPr lang="en-US" altLang="fr-FR" sz="1600" dirty="0"/>
            </a:b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64806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some statistics</a:t>
            </a:r>
          </a:p>
          <a:p>
            <a:pPr lvl="1"/>
            <a:r>
              <a:rPr lang="en-US" sz="2000" dirty="0"/>
              <a:t>In Meeting rooms  we  had 20 to 40 delegates depending on the topic.</a:t>
            </a:r>
          </a:p>
          <a:p>
            <a:pPr lvl="1"/>
            <a:r>
              <a:rPr lang="de-DE" altLang="zh-CN" sz="2000" dirty="0"/>
              <a:t>Both CT4#131 and CT4#132 w</a:t>
            </a:r>
            <a:r>
              <a:rPr lang="en-US" altLang="zh-CN" sz="2000" dirty="0"/>
              <a:t>ere</a:t>
            </a:r>
            <a:r>
              <a:rPr lang="de-DE" altLang="zh-CN" sz="2000" dirty="0"/>
              <a:t>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  <a:br>
              <a:rPr lang="en-GB" altLang="zh-CN" sz="2000" dirty="0"/>
            </a:br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de-DE" sz="20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4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000" dirty="0"/>
          </a:p>
          <a:p>
            <a:pPr lvl="1"/>
            <a:endParaRPr lang="de-DE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009056"/>
              </p:ext>
            </p:extLst>
          </p:nvPr>
        </p:nvGraphicFramePr>
        <p:xfrm>
          <a:off x="240404" y="1794994"/>
          <a:ext cx="11577226" cy="1674345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62184"/>
                  </a:ext>
                </a:extLst>
              </a:tr>
            </a:tbl>
          </a:graphicData>
        </a:graphic>
      </p:graphicFrame>
      <p:sp>
        <p:nvSpPr>
          <p:cNvPr id="2" name="TextBox 4">
            <a:extLst>
              <a:ext uri="{FF2B5EF4-FFF2-40B4-BE49-F238E27FC236}">
                <a16:creationId xmlns:a16="http://schemas.microsoft.com/office/drawing/2014/main" id="{78B5399E-CD6F-D430-5DAA-4D77DEC113DC}"/>
              </a:ext>
            </a:extLst>
          </p:cNvPr>
          <p:cNvSpPr txBox="1"/>
          <p:nvPr/>
        </p:nvSpPr>
        <p:spPr>
          <a:xfrm rot="20522904">
            <a:off x="3814797" y="2650952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421526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led by CT4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948BAE33-7F6D-9254-E585-C08884662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168418"/>
              </p:ext>
            </p:extLst>
          </p:nvPr>
        </p:nvGraphicFramePr>
        <p:xfrm>
          <a:off x="240404" y="1866560"/>
          <a:ext cx="11577226" cy="2283206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CP-253168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IMS Disaster Prevention and Restoration Enhancement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China Telecom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Adding more impacted </a:t>
                      </a:r>
                      <a:r>
                        <a:rPr lang="en-US" altLang="zh-CN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TSes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55139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65227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981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02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B48A61C-01D9-C10C-27B8-840866366B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419542"/>
              </p:ext>
            </p:extLst>
          </p:nvPr>
        </p:nvGraphicFramePr>
        <p:xfrm>
          <a:off x="439184" y="1906316"/>
          <a:ext cx="11022714" cy="1487198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05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304755"/>
                  </a:ext>
                </a:extLst>
              </a:tr>
            </a:tbl>
          </a:graphicData>
        </a:graphic>
      </p:graphicFrame>
      <p:sp>
        <p:nvSpPr>
          <p:cNvPr id="2" name="TextBox 4">
            <a:extLst>
              <a:ext uri="{FF2B5EF4-FFF2-40B4-BE49-F238E27FC236}">
                <a16:creationId xmlns:a16="http://schemas.microsoft.com/office/drawing/2014/main" id="{AA935E70-5FF9-831B-45EB-0C886158196D}"/>
              </a:ext>
            </a:extLst>
          </p:cNvPr>
          <p:cNvSpPr txBox="1"/>
          <p:nvPr/>
        </p:nvSpPr>
        <p:spPr>
          <a:xfrm rot="20522904">
            <a:off x="3814797" y="2650952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3999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FFF85B8B-AD18-E451-8D19-C559A1012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999257"/>
              </p:ext>
            </p:extLst>
          </p:nvPr>
        </p:nvGraphicFramePr>
        <p:xfrm>
          <a:off x="439184" y="1906316"/>
          <a:ext cx="11022714" cy="174513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8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97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C4-254242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Next Generation Real time Communication services Phase 2</a:t>
                      </a:r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3094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673052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713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80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99704"/>
              </p:ext>
            </p:extLst>
          </p:nvPr>
        </p:nvGraphicFramePr>
        <p:xfrm>
          <a:off x="129207" y="1785067"/>
          <a:ext cx="11820346" cy="3833702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CP-231350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FS_IMS_RES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CP-232281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on Minimize the Number of Policy Associations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TEI19_MINPA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Service Based Interface Protocol Improvements Release 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SBIProtoc19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Subscriber Data Migration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SUBDMIG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Protocol for AI Data Collection from 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FS_PAIDC_UPF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UPF enhancement for Exposure And SBA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UPEAS_Ph2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CP-242021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Architecture support of roaming value-added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TEI19_RVAS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On-demand broadcast of GNSS assistance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TEI19_OBGAD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Indirect Network Sharing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TEI19_NetShare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NF discovery and selection by target PLMN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TEI19_NFsel_by_tPLMN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enhancement of support for Edge Computing in 5G Core network -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eEDGE_5GC_Ph3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53535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69080"/>
            <a:ext cx="3559967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22447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133603</TotalTime>
  <Words>2435</Words>
  <Application>Microsoft Office PowerPoint</Application>
  <PresentationFormat>宽屏</PresentationFormat>
  <Paragraphs>666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 </vt:lpstr>
      <vt:lpstr>等线</vt:lpstr>
      <vt:lpstr>Arial</vt:lpstr>
      <vt:lpstr>Calibri</vt:lpstr>
      <vt:lpstr>Calibri Light</vt:lpstr>
      <vt:lpstr>Times New Roman</vt:lpstr>
      <vt:lpstr>Office Theme</vt:lpstr>
      <vt:lpstr>CT WG4 Status Report  to TSG CT#110</vt:lpstr>
      <vt:lpstr>TSG CT4 Officials</vt:lpstr>
      <vt:lpstr>Meeting Calendar</vt:lpstr>
      <vt:lpstr>TSG WG CT4 Statistics</vt:lpstr>
      <vt:lpstr>New Agreed Study/Work Items led by CT4</vt:lpstr>
      <vt:lpstr>Revised Study/Work Items led by CT4</vt:lpstr>
      <vt:lpstr>New Agreed Study/Work Items endorsed by CT4</vt:lpstr>
      <vt:lpstr>Revised Study/Work Items endorsed by CT4 </vt:lpstr>
      <vt:lpstr>Work Plan CT4 Led (1/2)</vt:lpstr>
      <vt:lpstr>Work Plan CT4 Led (2/2)</vt:lpstr>
      <vt:lpstr>Work Plan CT4 Supported (1/2)</vt:lpstr>
      <vt:lpstr>Work Plan CT4 Supported (2/2)</vt:lpstr>
      <vt:lpstr>Work Plan Highlighting </vt:lpstr>
      <vt:lpstr>TS/TR sent to CT plenary</vt:lpstr>
      <vt:lpstr>Exception sheets to CT plenary</vt:lpstr>
      <vt:lpstr>Release 16 Status</vt:lpstr>
      <vt:lpstr>Release 17 Status</vt:lpstr>
      <vt:lpstr>Release 18 Status</vt:lpstr>
      <vt:lpstr>Release 19 Status</vt:lpstr>
      <vt:lpstr>Backward Incompatible Changes</vt:lpstr>
      <vt:lpstr>For Information to CT</vt:lpstr>
      <vt:lpstr>For Action to CT</vt:lpstr>
      <vt:lpstr>For Action to CT</vt:lpstr>
      <vt:lpstr>Acknowledgement</vt:lpstr>
      <vt:lpstr>Annex</vt:lpstr>
      <vt:lpstr>CRs for Conditional Approval  </vt:lpstr>
      <vt:lpstr>CRs for Conditional Approval  </vt:lpstr>
      <vt:lpstr>CRs for Conditional Approval 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2593</cp:revision>
  <cp:lastPrinted>2021-03-17T12:26:32Z</cp:lastPrinted>
  <dcterms:created xsi:type="dcterms:W3CDTF">2010-02-05T13:52:04Z</dcterms:created>
  <dcterms:modified xsi:type="dcterms:W3CDTF">2025-11-28T08:05:10Z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(3)MIp/u5V4cj/vEHrRuyIlQFU2y46mzIUrt68gj/EXkdHgrizv0qxQja0AmufhoBXhUZmZpPo6
jFzoxKVeJCTjhzDTFG5TdOLBa+rKjkKIJBPOJiPXrORuDySY6Z2TGaok5rLlK7aemum884GU
O6E3ZVqhg85aT0sqMaq8XMky2VvteNnybFDj+U3uBW9aTcXuUiZAGktlRGqS9OXlqFWwRgjm
uA9+ez0H+MIoIol1d6</vt:lpwstr>
  </property>
  <property fmtid="{D5CDD505-2E9C-101B-9397-08002B2CF9AE}" pid="3" name="_2015_ms_pID_7253431">
    <vt:lpwstr>CYB3VuTlKwIUEWR+/a10o0nMun+4VbSU52RtkkYuMWm/TB6mEISEQ8
aOCpbuCdI6i3mUwMSPqg61l708QlxC+ERqMG/AP5NE0ZexvZeM3MZRD0BOYQAXSPRsFL3+1Z
+zcKP1dZNCia/+LMsq+uRTtPcdcx62vftP6M1ckRXS9V90xQYFmt7QF8cbfU3N2w6c34JiC+
17QAMRB41weoT6ogUW2wJhakktpGlLklw1NY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1678464151</vt:lpwstr>
  </property>
</Properties>
</file>