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11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12"/>
      <p:bold r:id="rId13"/>
      <p:italic r:id="rId14"/>
      <p:boldItalic r:id="rId15"/>
    </p:embeddedFont>
    <p:embeddedFont>
      <p:font typeface="Helvetica Neue" panose="020B060402020202020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hqf+bSqVwWnjpmU/0vXUNENIu8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088EAE-3B63-40C7-A5AA-A458E8E5EDCF}" v="15" dt="2025-02-17T09:01:04.088"/>
  </p1510:revLst>
</p1510:revInfo>
</file>

<file path=ppt/tableStyles.xml><?xml version="1.0" encoding="utf-8"?>
<a:tblStyleLst xmlns:a="http://schemas.openxmlformats.org/drawingml/2006/main" def="{AC069002-000D-4E3E-AFE7-2F7EE455FAA1}">
  <a:tblStyle styleId="{AC069002-000D-4E3E-AFE7-2F7EE455FAA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" name="Google Shape;3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" name="Google Shape;4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IN"/>
              <a:t>Convert ARPU from INR to USD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7"/>
          <p:cNvSpPr txBox="1">
            <a:spLocks noGrp="1"/>
          </p:cNvSpPr>
          <p:nvPr>
            <p:ph type="title"/>
          </p:nvPr>
        </p:nvSpPr>
        <p:spPr>
          <a:xfrm>
            <a:off x="457201" y="129540"/>
            <a:ext cx="77247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15" name="Google Shape;15;p17"/>
          <p:cNvSpPr txBox="1"/>
          <p:nvPr/>
        </p:nvSpPr>
        <p:spPr>
          <a:xfrm>
            <a:off x="406075" y="783750"/>
            <a:ext cx="8121300" cy="36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Title Slide" type="title">
  <p:cSld name="TITLE"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/>
          <p:nvPr/>
        </p:nvSpPr>
        <p:spPr>
          <a:xfrm>
            <a:off x="63503" y="4904186"/>
            <a:ext cx="3592513" cy="150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0" tIns="34250" rIns="68500" bIns="3425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525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© COPYRIGHT 2021, COAI</a:t>
            </a:r>
            <a:endParaRPr sz="525" b="1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8" name="Google Shape;18;p11"/>
          <p:cNvSpPr/>
          <p:nvPr/>
        </p:nvSpPr>
        <p:spPr>
          <a:xfrm>
            <a:off x="0" y="4800599"/>
            <a:ext cx="9144000" cy="342900"/>
          </a:xfrm>
          <a:custGeom>
            <a:avLst/>
            <a:gdLst/>
            <a:ahLst/>
            <a:cxnLst/>
            <a:rect l="l" t="t" r="r" b="b"/>
            <a:pathLst>
              <a:path w="9144000" h="342900" extrusionOk="0">
                <a:moveTo>
                  <a:pt x="9144000" y="0"/>
                </a:moveTo>
                <a:lnTo>
                  <a:pt x="0" y="0"/>
                </a:lnTo>
                <a:lnTo>
                  <a:pt x="0" y="342900"/>
                </a:lnTo>
                <a:lnTo>
                  <a:pt x="9144000" y="342900"/>
                </a:lnTo>
                <a:lnTo>
                  <a:pt x="9144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1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20" name="Google Shape;20;p11"/>
          <p:cNvSpPr txBox="1"/>
          <p:nvPr/>
        </p:nvSpPr>
        <p:spPr>
          <a:xfrm>
            <a:off x="63503" y="4910529"/>
            <a:ext cx="3592513" cy="156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0" tIns="34250" rIns="68500" bIns="3425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COAI - 2025 ©</a:t>
            </a:r>
            <a:endParaRPr sz="600" b="1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" name="Google Shape;21;p11" descr="Cellular Operators Association of India - Wikipedia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33702" y="162948"/>
            <a:ext cx="487425" cy="303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 Section Variant 2">
  <p:cSld name="CUSTOM_2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gbe20426d18_0_1417"/>
          <p:cNvSpPr/>
          <p:nvPr/>
        </p:nvSpPr>
        <p:spPr>
          <a:xfrm>
            <a:off x="-6324" y="0"/>
            <a:ext cx="2535900" cy="5143500"/>
          </a:xfrm>
          <a:prstGeom prst="rect">
            <a:avLst/>
          </a:prstGeom>
          <a:solidFill>
            <a:srgbClr val="1294C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gbe20426d18_0_1417"/>
          <p:cNvSpPr txBox="1">
            <a:spLocks noGrp="1"/>
          </p:cNvSpPr>
          <p:nvPr>
            <p:ph type="title"/>
          </p:nvPr>
        </p:nvSpPr>
        <p:spPr>
          <a:xfrm>
            <a:off x="3073275" y="781525"/>
            <a:ext cx="4717500" cy="183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gbe20426d18_0_1417"/>
          <p:cNvSpPr txBox="1">
            <a:spLocks noGrp="1"/>
          </p:cNvSpPr>
          <p:nvPr>
            <p:ph type="subTitle" idx="1"/>
          </p:nvPr>
        </p:nvSpPr>
        <p:spPr>
          <a:xfrm>
            <a:off x="3073275" y="2655925"/>
            <a:ext cx="38634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1pPr>
            <a:lvl2pPr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gbe20426d18_0_1417"/>
          <p:cNvSpPr/>
          <p:nvPr/>
        </p:nvSpPr>
        <p:spPr>
          <a:xfrm>
            <a:off x="2529575" y="4729775"/>
            <a:ext cx="6620700" cy="41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gbe20426d18_0_1417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28" name="Google Shape;28;gbe20426d18_0_1417"/>
          <p:cNvSpPr txBox="1"/>
          <p:nvPr/>
        </p:nvSpPr>
        <p:spPr>
          <a:xfrm>
            <a:off x="63503" y="4904186"/>
            <a:ext cx="3592513" cy="156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0" tIns="34250" rIns="68500" bIns="3425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COAI - 2025 ©</a:t>
            </a:r>
            <a:endParaRPr sz="600" b="1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 Section Short">
  <p:cSld name="CUSTOM_1_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be20426d18_0_1397"/>
          <p:cNvSpPr/>
          <p:nvPr/>
        </p:nvSpPr>
        <p:spPr>
          <a:xfrm>
            <a:off x="0" y="0"/>
            <a:ext cx="3883800" cy="5143500"/>
          </a:xfrm>
          <a:prstGeom prst="rect">
            <a:avLst/>
          </a:prstGeom>
          <a:solidFill>
            <a:srgbClr val="1294C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gbe20426d18_0_1397"/>
          <p:cNvSpPr txBox="1">
            <a:spLocks noGrp="1"/>
          </p:cNvSpPr>
          <p:nvPr>
            <p:ph type="subTitle" idx="1"/>
          </p:nvPr>
        </p:nvSpPr>
        <p:spPr>
          <a:xfrm>
            <a:off x="120150" y="2485200"/>
            <a:ext cx="3566400" cy="132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gbe20426d18_0_1397"/>
          <p:cNvSpPr txBox="1">
            <a:spLocks noGrp="1"/>
          </p:cNvSpPr>
          <p:nvPr>
            <p:ph type="title"/>
          </p:nvPr>
        </p:nvSpPr>
        <p:spPr>
          <a:xfrm>
            <a:off x="120150" y="838400"/>
            <a:ext cx="3699300" cy="14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gbe20426d18_0_1397"/>
          <p:cNvSpPr/>
          <p:nvPr/>
        </p:nvSpPr>
        <p:spPr>
          <a:xfrm>
            <a:off x="3883800" y="4729775"/>
            <a:ext cx="5266500" cy="41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gbe20426d18_0_1397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3810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810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3810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3810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810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810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810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810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10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35" name="Google Shape;35;gbe20426d18_0_1397"/>
          <p:cNvSpPr txBox="1"/>
          <p:nvPr/>
        </p:nvSpPr>
        <p:spPr>
          <a:xfrm>
            <a:off x="63503" y="4904186"/>
            <a:ext cx="3592513" cy="156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0" tIns="34250" rIns="68500" bIns="3425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COAI - 2025 ©</a:t>
            </a:r>
            <a:endParaRPr sz="600" b="1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/>
          <p:nvPr/>
        </p:nvSpPr>
        <p:spPr>
          <a:xfrm>
            <a:off x="0" y="4800599"/>
            <a:ext cx="9144000" cy="342900"/>
          </a:xfrm>
          <a:custGeom>
            <a:avLst/>
            <a:gdLst/>
            <a:ahLst/>
            <a:cxnLst/>
            <a:rect l="l" t="t" r="r" b="b"/>
            <a:pathLst>
              <a:path w="9144000" h="342900" extrusionOk="0">
                <a:moveTo>
                  <a:pt x="9144000" y="0"/>
                </a:moveTo>
                <a:lnTo>
                  <a:pt x="0" y="0"/>
                </a:lnTo>
                <a:lnTo>
                  <a:pt x="0" y="342900"/>
                </a:lnTo>
                <a:lnTo>
                  <a:pt x="9144000" y="342900"/>
                </a:lnTo>
                <a:lnTo>
                  <a:pt x="9144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4"/>
          <p:cNvSpPr txBox="1">
            <a:spLocks noGrp="1"/>
          </p:cNvSpPr>
          <p:nvPr>
            <p:ph type="title"/>
          </p:nvPr>
        </p:nvSpPr>
        <p:spPr>
          <a:xfrm>
            <a:off x="457201" y="129540"/>
            <a:ext cx="77247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8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body" idx="1"/>
          </p:nvPr>
        </p:nvSpPr>
        <p:spPr>
          <a:xfrm>
            <a:off x="531964" y="779018"/>
            <a:ext cx="8232000" cy="13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81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381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381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81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81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81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81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1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810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10" name="Google Shape;10;p14"/>
          <p:cNvSpPr txBox="1"/>
          <p:nvPr/>
        </p:nvSpPr>
        <p:spPr>
          <a:xfrm>
            <a:off x="63503" y="4904186"/>
            <a:ext cx="3592513" cy="156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0" tIns="34250" rIns="68500" bIns="34250" anchor="t" anchorCtr="0">
            <a:spAutoFit/>
          </a:bodyPr>
          <a:lstStyle/>
          <a:p>
            <a:pPr marL="0" marR="0" lvl="0" indent="0" algn="l" rtl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COAI - 2025 ©</a:t>
            </a:r>
            <a:endParaRPr sz="600" b="1" i="1" u="none" strike="noStrike" cap="none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1" name="Google Shape;11;p14" descr="Cellular Operators Association of India - Wikipedia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33702" y="162948"/>
            <a:ext cx="487425" cy="30325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ai.in/" TargetMode="External"/><Relationship Id="rId7" Type="http://schemas.openxmlformats.org/officeDocument/2006/relationships/hyperlink" Target="https://www.3gpp.org/ftp/workshop/2024-05-08_3GPP_Stage1_IMT2030_UC_WS/Docs/SWS-240016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about:blank" TargetMode="Externa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IN"/>
              <a:t>1</a:t>
            </a:fld>
            <a:endParaRPr/>
          </a:p>
        </p:txBody>
      </p:sp>
      <p:sp>
        <p:nvSpPr>
          <p:cNvPr id="41" name="Google Shape;41;p2"/>
          <p:cNvSpPr txBox="1">
            <a:spLocks noGrp="1"/>
          </p:cNvSpPr>
          <p:nvPr>
            <p:ph type="title"/>
          </p:nvPr>
        </p:nvSpPr>
        <p:spPr>
          <a:xfrm>
            <a:off x="521948" y="1253325"/>
            <a:ext cx="5319761" cy="6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noAutofit/>
          </a:bodyPr>
          <a:lstStyle/>
          <a:p>
            <a:pPr marL="12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 sz="3200" b="0" dirty="0">
                <a:solidFill>
                  <a:srgbClr val="03376F"/>
                </a:solidFill>
              </a:rPr>
              <a:t>Indian Operator Views on </a:t>
            </a:r>
            <a:br>
              <a:rPr lang="en-IN" sz="3200" b="0" dirty="0">
                <a:solidFill>
                  <a:srgbClr val="03376F"/>
                </a:solidFill>
              </a:rPr>
            </a:br>
            <a:r>
              <a:rPr lang="en-IN" sz="3200" b="0" dirty="0">
                <a:solidFill>
                  <a:srgbClr val="03376F"/>
                </a:solidFill>
              </a:rPr>
              <a:t>6G Technology Development</a:t>
            </a:r>
            <a:endParaRPr dirty="0"/>
          </a:p>
        </p:txBody>
      </p:sp>
      <p:sp>
        <p:nvSpPr>
          <p:cNvPr id="42" name="Google Shape;42;p2"/>
          <p:cNvSpPr txBox="1"/>
          <p:nvPr/>
        </p:nvSpPr>
        <p:spPr>
          <a:xfrm>
            <a:off x="521949" y="2390125"/>
            <a:ext cx="3771300" cy="7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IN" sz="1600" b="1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Lessons learnt from 5G and </a:t>
            </a:r>
            <a:r>
              <a:rPr lang="en-IN" sz="1600" b="1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n-IN" sz="1600" b="1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rinciples for 6G standards development by 3GPP</a:t>
            </a:r>
            <a:endParaRPr dirty="0"/>
          </a:p>
        </p:txBody>
      </p:sp>
      <p:grpSp>
        <p:nvGrpSpPr>
          <p:cNvPr id="43" name="Google Shape;43;p2"/>
          <p:cNvGrpSpPr/>
          <p:nvPr/>
        </p:nvGrpSpPr>
        <p:grpSpPr>
          <a:xfrm>
            <a:off x="5797423" y="658737"/>
            <a:ext cx="2976852" cy="3826022"/>
            <a:chOff x="5912745" y="971631"/>
            <a:chExt cx="2976852" cy="3826022"/>
          </a:xfrm>
        </p:grpSpPr>
        <p:sp>
          <p:nvSpPr>
            <p:cNvPr id="44" name="Google Shape;44;p2"/>
            <p:cNvSpPr/>
            <p:nvPr/>
          </p:nvSpPr>
          <p:spPr>
            <a:xfrm>
              <a:off x="5912745" y="971631"/>
              <a:ext cx="2925300" cy="38259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8029197" y="4230653"/>
              <a:ext cx="860400" cy="5670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" name="Google Shape;46;p2"/>
          <p:cNvSpPr/>
          <p:nvPr/>
        </p:nvSpPr>
        <p:spPr>
          <a:xfrm>
            <a:off x="8194040" y="101600"/>
            <a:ext cx="860400" cy="436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98E269-A594-1BDA-3F3C-54283716F89C}"/>
              </a:ext>
            </a:extLst>
          </p:cNvPr>
          <p:cNvSpPr txBox="1"/>
          <p:nvPr/>
        </p:nvSpPr>
        <p:spPr>
          <a:xfrm>
            <a:off x="133241" y="208994"/>
            <a:ext cx="257338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3GPP workshop on 6G</a:t>
            </a:r>
            <a:endParaRPr lang="en-US" sz="11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Incheon, Korea, March 10-11, 2025</a:t>
            </a:r>
            <a:endParaRPr lang="en-US" sz="1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20712E-46D7-2E55-80D5-AEBA6DFEE360}"/>
              </a:ext>
            </a:extLst>
          </p:cNvPr>
          <p:cNvSpPr txBox="1"/>
          <p:nvPr/>
        </p:nvSpPr>
        <p:spPr>
          <a:xfrm>
            <a:off x="6366836" y="214762"/>
            <a:ext cx="257338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6GWS-250197</a:t>
            </a:r>
            <a:endParaRPr lang="en-US" sz="11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C26D00-E08C-D223-ED5B-BEF9DC14E088}"/>
              </a:ext>
            </a:extLst>
          </p:cNvPr>
          <p:cNvSpPr txBox="1"/>
          <p:nvPr/>
        </p:nvSpPr>
        <p:spPr>
          <a:xfrm>
            <a:off x="133241" y="3833866"/>
            <a:ext cx="4572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100" b="1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Agenda Item: 3</a:t>
            </a:r>
          </a:p>
          <a:p>
            <a:r>
              <a:rPr lang="en-US" dirty="0"/>
              <a:t>Document for: Discussion</a:t>
            </a:r>
          </a:p>
          <a:p>
            <a:r>
              <a:rPr lang="en-US" dirty="0"/>
              <a:t>MRP 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"/>
          <p:cNvSpPr txBox="1">
            <a:spLocks noGrp="1"/>
          </p:cNvSpPr>
          <p:nvPr>
            <p:ph type="title"/>
          </p:nvPr>
        </p:nvSpPr>
        <p:spPr>
          <a:xfrm>
            <a:off x="457201" y="129540"/>
            <a:ext cx="77247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/>
              <a:t>India Market Snapshot</a:t>
            </a:r>
            <a:endParaRPr/>
          </a:p>
        </p:txBody>
      </p:sp>
      <p:sp>
        <p:nvSpPr>
          <p:cNvPr id="52" name="Google Shape;52;p1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IN"/>
              <a:t>2</a:t>
            </a:fld>
            <a:endParaRPr/>
          </a:p>
        </p:txBody>
      </p:sp>
      <p:graphicFrame>
        <p:nvGraphicFramePr>
          <p:cNvPr id="53" name="Google Shape;53;p1"/>
          <p:cNvGraphicFramePr/>
          <p:nvPr>
            <p:extLst>
              <p:ext uri="{D42A27DB-BD31-4B8C-83A1-F6EECF244321}">
                <p14:modId xmlns:p14="http://schemas.microsoft.com/office/powerpoint/2010/main" val="3598384788"/>
              </p:ext>
            </p:extLst>
          </p:nvPr>
        </p:nvGraphicFramePr>
        <p:xfrm>
          <a:off x="1271551" y="1433830"/>
          <a:ext cx="6096000" cy="2823550"/>
        </p:xfrm>
        <a:graphic>
          <a:graphicData uri="http://schemas.openxmlformats.org/drawingml/2006/table">
            <a:tbl>
              <a:tblPr firstRow="1" bandRow="1">
                <a:noFill/>
                <a:tableStyleId>{AC069002-000D-4E3E-AFE7-2F7EE455FAA1}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 dirty="0">
                          <a:solidFill>
                            <a:schemeClr val="tx1"/>
                          </a:solidFill>
                        </a:rPr>
                        <a:t>4G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Commercial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Commercial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Commercial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Roll out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 dirty="0">
                          <a:solidFill>
                            <a:schemeClr val="tx1"/>
                          </a:solidFill>
                        </a:rPr>
                        <a:t>5G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>
                          <a:solidFill>
                            <a:schemeClr val="tx1"/>
                          </a:solidFill>
                        </a:rPr>
                        <a:t>Commercial-SA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Commercial-NSA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Roll out-SA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Roll out-NSA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Planning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0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>
                          <a:solidFill>
                            <a:schemeClr val="tx1"/>
                          </a:solidFill>
                        </a:rPr>
                        <a:t>FWA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>
                          <a:solidFill>
                            <a:schemeClr val="tx1"/>
                          </a:solidFill>
                        </a:rPr>
                        <a:t>Commercial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>
                          <a:solidFill>
                            <a:schemeClr val="tx1"/>
                          </a:solidFill>
                        </a:rPr>
                        <a:t>Commercial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u="none" strike="noStrike" cap="none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>
                          <a:solidFill>
                            <a:schemeClr val="tx1"/>
                          </a:solidFill>
                        </a:rPr>
                        <a:t>Satellite Broadband</a:t>
                      </a:r>
                      <a:endParaRPr sz="1100" b="1" u="none" strike="noStrike" cap="none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u="none" strike="noStrike" cap="none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u="none" strike="noStrike" cap="none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/>
                        <a:t>ARPU</a:t>
                      </a:r>
                      <a:r>
                        <a:rPr lang="en-IN" sz="700" b="1" u="none" strike="noStrike" cap="none"/>
                        <a:t> (Dec ‘24)</a:t>
                      </a:r>
                      <a:endParaRPr sz="1100" b="1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₹</a:t>
                      </a:r>
                      <a:r>
                        <a:rPr lang="en-IN" sz="1050" b="1" u="none" strike="noStrike" cap="none"/>
                        <a:t> 204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₹</a:t>
                      </a:r>
                      <a:r>
                        <a:rPr lang="en-IN" sz="1050" b="1" u="none" strike="noStrike" cap="none"/>
                        <a:t> 245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₹</a:t>
                      </a:r>
                      <a:r>
                        <a:rPr lang="en-IN" sz="1050" b="1" u="none" strike="noStrike" cap="none"/>
                        <a:t> 173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₹</a:t>
                      </a:r>
                      <a:r>
                        <a:rPr lang="en-IN" sz="1050" b="1" u="none" strike="noStrike" cap="none"/>
                        <a:t> 90</a:t>
                      </a:r>
                      <a:endParaRPr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/>
                        <a:t>Wireless Subs # Tot (5G)</a:t>
                      </a:r>
                      <a:endParaRPr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461.23 (</a:t>
                      </a:r>
                      <a:r>
                        <a:rPr lang="en-IN" sz="1050" b="1" u="none" strike="noStrike" cap="none" dirty="0">
                          <a:solidFill>
                            <a:schemeClr val="accent2"/>
                          </a:solidFill>
                        </a:rPr>
                        <a:t>173</a:t>
                      </a:r>
                      <a:r>
                        <a:rPr lang="en-IN" sz="1050" b="1" u="none" strike="noStrike" cap="none" dirty="0"/>
                        <a:t>)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384.27 (</a:t>
                      </a:r>
                      <a:r>
                        <a:rPr lang="en-IN" sz="1050" b="1" u="none" strike="noStrike" cap="none" dirty="0">
                          <a:solidFill>
                            <a:schemeClr val="accent2"/>
                          </a:solidFill>
                        </a:rPr>
                        <a:t>120</a:t>
                      </a:r>
                      <a:r>
                        <a:rPr lang="en-IN" sz="1050" b="1" u="none" strike="noStrike" cap="none" dirty="0"/>
                        <a:t>)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199.8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92.05Mn</a:t>
                      </a:r>
                      <a:endParaRPr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100" b="1" u="none" strike="noStrike" cap="none"/>
                        <a:t>BTS #</a:t>
                      </a:r>
                      <a:r>
                        <a:rPr lang="en-IN" sz="800" b="1" u="none" strike="noStrike" cap="none"/>
                        <a:t> (Jan ‘25)</a:t>
                      </a:r>
                      <a:endParaRPr sz="1100" b="1" u="none" strike="noStrike" cap="none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1.33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0.99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0.4</a:t>
                      </a:r>
                      <a:r>
                        <a:rPr lang="en-IN" sz="1050" b="1" dirty="0"/>
                        <a:t>6</a:t>
                      </a:r>
                      <a:r>
                        <a:rPr lang="en-IN" sz="1050" b="1" u="none" strike="noStrike" cap="none" dirty="0"/>
                        <a:t>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50" b="1" u="none" strike="noStrike" cap="none" dirty="0"/>
                        <a:t>0.18 Mn</a:t>
                      </a:r>
                      <a:endParaRPr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4" name="Google Shape;54;p1" descr="A blue circle with white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48610" y="859780"/>
            <a:ext cx="483870" cy="483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40989" y="970270"/>
            <a:ext cx="757123" cy="262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" descr="VIL signs up partners in learning, health space for digital proposition to  customers - The Economic Time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23962" y="879475"/>
            <a:ext cx="592640" cy="444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" descr="Press Release: Press Information Bureau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41824" y="1004550"/>
            <a:ext cx="476885" cy="212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 descr="SES satellites - Asteroid Foundation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84160" y="2715501"/>
            <a:ext cx="448320" cy="28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521059" y="2735866"/>
            <a:ext cx="471170" cy="261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" descr="Logo files | OneWeb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86810" y="2755898"/>
            <a:ext cx="665480" cy="201146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/>
          <p:cNvSpPr txBox="1"/>
          <p:nvPr/>
        </p:nvSpPr>
        <p:spPr>
          <a:xfrm>
            <a:off x="420651" y="4302888"/>
            <a:ext cx="356615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IN" sz="1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5G roll outs expected to continue beyond 2030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IN" sz="1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Legacy NTN technologies will prevail</a:t>
            </a:r>
            <a:endParaRPr/>
          </a:p>
        </p:txBody>
      </p:sp>
      <p:sp>
        <p:nvSpPr>
          <p:cNvPr id="62" name="Google Shape;62;p1"/>
          <p:cNvSpPr txBox="1"/>
          <p:nvPr/>
        </p:nvSpPr>
        <p:spPr>
          <a:xfrm>
            <a:off x="4652290" y="4302888"/>
            <a:ext cx="431253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IN" sz="1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Addressable mobile market expected to saturate around 2030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IN" sz="1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ARPU increase and CAPEX/OPEX reductions to be targeted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936173" y="-574403"/>
            <a:ext cx="77247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/>
              <a:t>Operator Aspirations for 6G</a:t>
            </a:r>
            <a:endParaRPr/>
          </a:p>
        </p:txBody>
      </p:sp>
      <p:sp>
        <p:nvSpPr>
          <p:cNvPr id="68" name="Google Shape;68;p5"/>
          <p:cNvSpPr txBox="1">
            <a:spLocks noGrp="1"/>
          </p:cNvSpPr>
          <p:nvPr>
            <p:ph type="sldNum" idx="12"/>
          </p:nvPr>
        </p:nvSpPr>
        <p:spPr>
          <a:xfrm>
            <a:off x="9006387" y="4267832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81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</a:pPr>
            <a:fld id="{00000000-1234-1234-1234-123412341234}" type="slidenum">
              <a:rPr lang="en-IN"/>
              <a:t>3</a:t>
            </a:fld>
            <a:endParaRPr/>
          </a:p>
        </p:txBody>
      </p:sp>
      <p:sp>
        <p:nvSpPr>
          <p:cNvPr id="69" name="Google Shape;69;p5"/>
          <p:cNvSpPr/>
          <p:nvPr/>
        </p:nvSpPr>
        <p:spPr>
          <a:xfrm>
            <a:off x="5083998" y="660998"/>
            <a:ext cx="560609" cy="203631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" name="Google Shape;70;p5"/>
          <p:cNvGrpSpPr/>
          <p:nvPr/>
        </p:nvGrpSpPr>
        <p:grpSpPr>
          <a:xfrm>
            <a:off x="6428505" y="16233"/>
            <a:ext cx="1294548" cy="1430115"/>
            <a:chOff x="5949532" y="698405"/>
            <a:chExt cx="2894793" cy="2681849"/>
          </a:xfrm>
        </p:grpSpPr>
        <p:pic>
          <p:nvPicPr>
            <p:cNvPr id="71" name="Google Shape;71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49532" y="1299879"/>
              <a:ext cx="906413" cy="943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p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850812" y="698405"/>
              <a:ext cx="1245722" cy="10552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p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716691" y="1595625"/>
              <a:ext cx="1127634" cy="8688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p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097896" y="2391098"/>
              <a:ext cx="1134501" cy="98915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5" name="Google Shape;75;p5"/>
            <p:cNvGrpSpPr/>
            <p:nvPr/>
          </p:nvGrpSpPr>
          <p:grpSpPr>
            <a:xfrm>
              <a:off x="6291201" y="2257314"/>
              <a:ext cx="806696" cy="874860"/>
              <a:chOff x="7023838" y="219384"/>
              <a:chExt cx="1965576" cy="2120749"/>
            </a:xfrm>
          </p:grpSpPr>
          <p:sp>
            <p:nvSpPr>
              <p:cNvPr id="76" name="Google Shape;76;p5"/>
              <p:cNvSpPr/>
              <p:nvPr/>
            </p:nvSpPr>
            <p:spPr>
              <a:xfrm>
                <a:off x="7085198" y="435917"/>
                <a:ext cx="1904216" cy="1904216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F7F8FA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77" name="Google Shape;77;p5"/>
              <p:cNvGrpSpPr/>
              <p:nvPr/>
            </p:nvGrpSpPr>
            <p:grpSpPr>
              <a:xfrm>
                <a:off x="7023838" y="219384"/>
                <a:ext cx="1914574" cy="1943373"/>
                <a:chOff x="7008425" y="4699406"/>
                <a:chExt cx="1386701" cy="1407559"/>
              </a:xfrm>
            </p:grpSpPr>
            <p:pic>
              <p:nvPicPr>
                <p:cNvPr id="78" name="Google Shape;78;p5"/>
                <p:cNvPicPr preferRelativeResize="0"/>
                <p:nvPr/>
              </p:nvPicPr>
              <p:blipFill rotWithShape="1">
                <a:blip r:embed="rId7">
                  <a:alphaModFix/>
                </a:blip>
                <a:srcRect/>
                <a:stretch/>
              </p:blipFill>
              <p:spPr>
                <a:xfrm>
                  <a:off x="7318046" y="5464998"/>
                  <a:ext cx="670213" cy="641967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228600" dist="63500" dir="1200000" algn="tl" rotWithShape="0">
                    <a:srgbClr val="0C1016">
                      <a:alpha val="40000"/>
                    </a:srgbClr>
                  </a:outerShdw>
                </a:effectLst>
              </p:spPr>
            </p:pic>
            <p:pic>
              <p:nvPicPr>
                <p:cNvPr id="79" name="Google Shape;79;p5"/>
                <p:cNvPicPr preferRelativeResize="0"/>
                <p:nvPr/>
              </p:nvPicPr>
              <p:blipFill rotWithShape="1">
                <a:blip r:embed="rId8">
                  <a:alphaModFix/>
                </a:blip>
                <a:srcRect/>
                <a:stretch/>
              </p:blipFill>
              <p:spPr>
                <a:xfrm>
                  <a:off x="7893727" y="4699406"/>
                  <a:ext cx="501399" cy="83778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228600" dist="63500" dir="1200000" algn="tl" rotWithShape="0">
                    <a:srgbClr val="0C1016">
                      <a:alpha val="40000"/>
                    </a:srgbClr>
                  </a:outerShdw>
                </a:effectLst>
              </p:spPr>
            </p:pic>
            <p:pic>
              <p:nvPicPr>
                <p:cNvPr id="80" name="Google Shape;80;p5"/>
                <p:cNvPicPr preferRelativeResize="0"/>
                <p:nvPr/>
              </p:nvPicPr>
              <p:blipFill rotWithShape="1">
                <a:blip r:embed="rId9">
                  <a:alphaModFix/>
                </a:blip>
                <a:srcRect/>
                <a:stretch/>
              </p:blipFill>
              <p:spPr>
                <a:xfrm>
                  <a:off x="7008425" y="4934297"/>
                  <a:ext cx="718930" cy="467965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228600" dist="63500" dir="1200000" algn="tl" rotWithShape="0">
                    <a:srgbClr val="0C1016">
                      <a:alpha val="40000"/>
                    </a:srgbClr>
                  </a:outerShdw>
                </a:effectLst>
              </p:spPr>
            </p:pic>
          </p:grpSp>
        </p:grpSp>
      </p:grpSp>
      <p:pic>
        <p:nvPicPr>
          <p:cNvPr id="81" name="Google Shape;81;p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984928" y="108832"/>
            <a:ext cx="2472731" cy="13178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2" name="Google Shape;82;p5"/>
          <p:cNvGraphicFramePr/>
          <p:nvPr>
            <p:extLst>
              <p:ext uri="{D42A27DB-BD31-4B8C-83A1-F6EECF244321}">
                <p14:modId xmlns:p14="http://schemas.microsoft.com/office/powerpoint/2010/main" val="3920698986"/>
              </p:ext>
            </p:extLst>
          </p:nvPr>
        </p:nvGraphicFramePr>
        <p:xfrm>
          <a:off x="4708929" y="1699426"/>
          <a:ext cx="4217350" cy="2606972"/>
        </p:xfrm>
        <a:graphic>
          <a:graphicData uri="http://schemas.openxmlformats.org/drawingml/2006/table">
            <a:tbl>
              <a:tblPr firstRow="1" bandRow="1">
                <a:noFill/>
                <a:tableStyleId>{AC069002-000D-4E3E-AFE7-2F7EE455FAA1}</a:tableStyleId>
              </a:tblPr>
              <a:tblGrid>
                <a:gridCol w="421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4160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6G be the further evolution of 5G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Begin work identifying what to retain, change and add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Single architecture option (preferably)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Single Core (Software upgraded 5GC) to support 6G RAT along with 5G RAT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i="0" u="none" strike="noStrike" cap="none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Sustainability</a:t>
                      </a: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 measures by design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Interworking with legacy NTN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Improved uplink performance</a:t>
                      </a:r>
                      <a:endParaRPr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31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 err="1">
                          <a:solidFill>
                            <a:schemeClr val="dk1"/>
                          </a:solidFill>
                        </a:rPr>
                        <a:t>Softwarise</a:t>
                      </a: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 &amp; Cloudify to reduce H/W and deployment cost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Leaner air interface for industry verticals</a:t>
                      </a:r>
                      <a:endParaRPr dirty="0"/>
                    </a:p>
                    <a:p>
                      <a:pPr marL="171450" marR="0" lvl="0" indent="-1714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IN" sz="1000" b="1" u="none" strike="noStrike" cap="none" dirty="0">
                          <a:solidFill>
                            <a:schemeClr val="dk1"/>
                          </a:solidFill>
                        </a:rPr>
                        <a:t>Open interfaces for addressing non-traditional industries</a:t>
                      </a:r>
                      <a:endParaRPr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b="1" dirty="0"/>
                        <a:t>First release of standard,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Char char="•"/>
                      </a:pPr>
                      <a:r>
                        <a:rPr lang="en-US" sz="1000" b="1" dirty="0"/>
                        <a:t>Should target 6-8 GHz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Char char="•"/>
                      </a:pPr>
                      <a:r>
                        <a:rPr lang="en-US" sz="1000" b="1" dirty="0"/>
                        <a:t>Should employ MRSS, amongst others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Char char="•"/>
                      </a:pPr>
                      <a:r>
                        <a:rPr lang="en-US" sz="1000" b="1" dirty="0"/>
                        <a:t>Should have native voice support</a:t>
                      </a:r>
                      <a:endParaRPr sz="1000" b="1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3" name="Google Shape;83;p5"/>
          <p:cNvGraphicFramePr/>
          <p:nvPr>
            <p:extLst>
              <p:ext uri="{D42A27DB-BD31-4B8C-83A1-F6EECF244321}">
                <p14:modId xmlns:p14="http://schemas.microsoft.com/office/powerpoint/2010/main" val="2506238064"/>
              </p:ext>
            </p:extLst>
          </p:nvPr>
        </p:nvGraphicFramePr>
        <p:xfrm>
          <a:off x="449943" y="1699428"/>
          <a:ext cx="3817250" cy="2433875"/>
        </p:xfrm>
        <a:graphic>
          <a:graphicData uri="http://schemas.openxmlformats.org/drawingml/2006/table">
            <a:tbl>
              <a:tblPr>
                <a:noFill/>
                <a:tableStyleId>{AC069002-000D-4E3E-AFE7-2F7EE455FAA1}</a:tableStyleId>
              </a:tblPr>
              <a:tblGrid>
                <a:gridCol w="3817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/>
                        <a:t>Reducing Total cost of ownership</a:t>
                      </a:r>
                      <a:endParaRPr sz="10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/>
                        <a:t>Day-1 target is for new revenue opportunities</a:t>
                      </a:r>
                      <a:endParaRPr sz="10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/>
                        <a:t>Don’t confuse market adoption with multiple solutions</a:t>
                      </a:r>
                      <a:endParaRPr sz="10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/>
                        <a:t>Multi-Vendor Interoperability across 4G/5G &amp; 6G as a baseline</a:t>
                      </a:r>
                      <a:endParaRPr sz="10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/>
                        <a:t>Data driven performance optimization (AI/ML)</a:t>
                      </a:r>
                      <a:endParaRPr sz="10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/>
                        <a:t>Develop application specific KPI groups</a:t>
                      </a:r>
                      <a:endParaRPr sz="10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b="1" u="none" strike="noStrike" cap="none" dirty="0">
                          <a:solidFill>
                            <a:schemeClr val="dk1"/>
                          </a:solidFill>
                        </a:rPr>
                        <a:t>Target H/W changes if &gt; 80% gains in real-life scenarios</a:t>
                      </a:r>
                      <a:endParaRPr lang="en-US" sz="1000" b="1" dirty="0"/>
                    </a:p>
                    <a:p>
                      <a:pPr marL="171450" marR="0" lvl="0" indent="-17145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Char char="•"/>
                      </a:pPr>
                      <a:r>
                        <a:rPr lang="en-US" sz="1000" b="1" u="none" strike="noStrike" cap="none" dirty="0">
                          <a:solidFill>
                            <a:schemeClr val="dk1"/>
                          </a:solidFill>
                        </a:rPr>
                        <a:t>Retain 5G feature when real-life gains less than 40%</a:t>
                      </a:r>
                      <a:endParaRPr lang="en-US" sz="1000" b="1" dirty="0"/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91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/>
                        <a:t>Redefine side-link to extend Coverage including Indoors</a:t>
                      </a:r>
                      <a:endParaRPr sz="10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9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sz="1000" b="1" u="none" strike="noStrike" cap="none" dirty="0"/>
                        <a:t>Prevent Fragmentation/duplication of work between            3GPP &amp; ORAN</a:t>
                      </a:r>
                      <a:endParaRPr sz="1000" b="1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5200" marR="5200" marT="520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"/>
          <p:cNvSpPr txBox="1">
            <a:spLocks noGrp="1"/>
          </p:cNvSpPr>
          <p:nvPr>
            <p:ph type="title"/>
          </p:nvPr>
        </p:nvSpPr>
        <p:spPr>
          <a:xfrm>
            <a:off x="457201" y="129540"/>
            <a:ext cx="77247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/>
              <a:t>Bharat 6G Vision</a:t>
            </a:r>
            <a:endParaRPr/>
          </a:p>
        </p:txBody>
      </p:sp>
      <p:sp>
        <p:nvSpPr>
          <p:cNvPr id="89" name="Google Shape;89;p6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IN"/>
              <a:t>4</a:t>
            </a:fld>
            <a:endParaRPr/>
          </a:p>
        </p:txBody>
      </p:sp>
      <p:pic>
        <p:nvPicPr>
          <p:cNvPr id="90" name="Google Shape;90;p6" descr="Bharat 6G Vision envisages India to be a frontline contributor in design,  development, deployment of 6G by 2030, ET Governme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394" y="1598923"/>
            <a:ext cx="2980061" cy="177260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6"/>
          <p:cNvSpPr txBox="1"/>
          <p:nvPr/>
        </p:nvSpPr>
        <p:spPr>
          <a:xfrm>
            <a:off x="3677920" y="1903492"/>
            <a:ext cx="457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400" b="0" i="0" u="none" strike="noStrike" cap="non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Bharat 6G Vision is based on principles of </a:t>
            </a:r>
            <a:r>
              <a:rPr lang="en-IN" sz="14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affordability</a:t>
            </a:r>
            <a:r>
              <a:rPr lang="en-IN" sz="1400" b="0" i="0" u="none" strike="noStrike" cap="non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IN" sz="14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sustainability</a:t>
            </a:r>
            <a:r>
              <a:rPr lang="en-IN" sz="1400" b="0" i="0" u="none" strike="noStrike" cap="non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lang="en-IN" sz="14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ubiquity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6" descr="A diagram of a network&#10;&#10;Description automatically generated with medium confidenc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77078" y="2512940"/>
            <a:ext cx="2573683" cy="1717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8"/>
          <p:cNvSpPr txBox="1">
            <a:spLocks noGrp="1"/>
          </p:cNvSpPr>
          <p:nvPr>
            <p:ph type="title"/>
          </p:nvPr>
        </p:nvSpPr>
        <p:spPr>
          <a:xfrm>
            <a:off x="457201" y="129540"/>
            <a:ext cx="7724700" cy="4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/>
              <a:t>Principles to 6G development</a:t>
            </a:r>
            <a:endParaRPr/>
          </a:p>
        </p:txBody>
      </p:sp>
      <p:sp>
        <p:nvSpPr>
          <p:cNvPr id="98" name="Google Shape;98;p8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IN"/>
              <a:t>5</a:t>
            </a:fld>
            <a:endParaRPr/>
          </a:p>
        </p:txBody>
      </p:sp>
      <p:sp>
        <p:nvSpPr>
          <p:cNvPr id="99" name="Google Shape;99;p8"/>
          <p:cNvSpPr txBox="1"/>
          <p:nvPr/>
        </p:nvSpPr>
        <p:spPr>
          <a:xfrm>
            <a:off x="3860800" y="1179582"/>
            <a:ext cx="474472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Keep the architecture simple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don’t create multiple evolutions paths</a:t>
            </a:r>
            <a:endParaRPr dirty="0"/>
          </a:p>
          <a:p>
            <a:pPr marL="285750" marR="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Keep the solution single and simple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don’t create uncertainty</a:t>
            </a:r>
            <a:endParaRPr dirty="0"/>
          </a:p>
          <a:p>
            <a:pPr marL="285750" marR="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Target monetizable day-1 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usage scenarios</a:t>
            </a:r>
            <a:endParaRPr dirty="0"/>
          </a:p>
          <a:p>
            <a:pPr marL="285750" marR="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Target further evolutions 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hardware, localized to edge networks</a:t>
            </a:r>
            <a:endParaRPr dirty="0"/>
          </a:p>
          <a:p>
            <a:pPr marL="285750" marR="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 solutions to </a:t>
            </a: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evolve legacy NTN 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investments</a:t>
            </a:r>
            <a:endParaRPr dirty="0"/>
          </a:p>
          <a:p>
            <a:pPr marL="285750" marR="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</a:t>
            </a: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open interfaces 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address non-traditional markets</a:t>
            </a:r>
            <a:endParaRPr dirty="0"/>
          </a:p>
          <a:p>
            <a:pPr marL="285750" marR="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Bring </a:t>
            </a:r>
            <a:r>
              <a:rPr lang="en-IN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sustainability aspects </a:t>
            </a:r>
            <a:r>
              <a:rPr lang="en-I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into design: e-waste is a real challenge</a:t>
            </a:r>
            <a:endParaRPr dirty="0"/>
          </a:p>
        </p:txBody>
      </p:sp>
      <p:pic>
        <p:nvPicPr>
          <p:cNvPr id="100" name="Google Shape;10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4779" y="1045251"/>
            <a:ext cx="2834447" cy="3137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"/>
          <p:cNvSpPr txBox="1"/>
          <p:nvPr/>
        </p:nvSpPr>
        <p:spPr>
          <a:xfrm>
            <a:off x="1271589" y="928689"/>
            <a:ext cx="2101994" cy="168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0" tIns="34250" rIns="68500" bIns="342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2100" b="0" i="0" u="none" strike="noStrike" cap="none">
                <a:solidFill>
                  <a:srgbClr val="03377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1" u="none" strike="noStrike" cap="none">
              <a:solidFill>
                <a:srgbClr val="0A66A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1" u="none" strike="noStrike" cap="none">
              <a:solidFill>
                <a:srgbClr val="0A66A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200" b="0" i="0" u="none" strike="noStrike" cap="none">
                <a:solidFill>
                  <a:srgbClr val="0A66A6"/>
                </a:solidFill>
                <a:latin typeface="Arial"/>
                <a:ea typeface="Arial"/>
                <a:cs typeface="Arial"/>
                <a:sym typeface="Arial"/>
              </a:rPr>
              <a:t>For more information visit </a:t>
            </a:r>
            <a:br>
              <a:rPr lang="en-IN" sz="1200" b="0" i="0" u="none" strike="noStrike" cap="none">
                <a:solidFill>
                  <a:srgbClr val="0A66A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IN" sz="1200" b="0" i="0" u="sng" strike="noStrike" cap="none">
                <a:solidFill>
                  <a:srgbClr val="0A66A6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http://www.coai.in</a:t>
            </a:r>
            <a:endParaRPr sz="1200" b="0" i="0" u="none" strike="noStrike" cap="none">
              <a:solidFill>
                <a:srgbClr val="0A66A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A66A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200" b="0" i="0" u="none" strike="noStrike" cap="none">
                <a:solidFill>
                  <a:srgbClr val="0A66A6"/>
                </a:solidFill>
                <a:latin typeface="Arial"/>
                <a:ea typeface="Arial"/>
                <a:cs typeface="Arial"/>
                <a:sym typeface="Arial"/>
              </a:rPr>
              <a:t>Follow us 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1" u="none" strike="noStrike" cap="none">
              <a:solidFill>
                <a:srgbClr val="0A66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6" name="Google Shape;106;p9"/>
          <p:cNvGrpSpPr/>
          <p:nvPr/>
        </p:nvGrpSpPr>
        <p:grpSpPr>
          <a:xfrm>
            <a:off x="1143000" y="1427324"/>
            <a:ext cx="6867526" cy="49433"/>
            <a:chOff x="-1" y="1026796"/>
            <a:chExt cx="9156701" cy="65911"/>
          </a:xfrm>
        </p:grpSpPr>
        <p:pic>
          <p:nvPicPr>
            <p:cNvPr id="107" name="Google Shape;107;p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Google Shape;108;p9"/>
            <p:cNvSpPr/>
            <p:nvPr/>
          </p:nvSpPr>
          <p:spPr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1" name="Google Shape;11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5842" y="2408047"/>
            <a:ext cx="225818" cy="225818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9"/>
          <p:cNvSpPr/>
          <p:nvPr/>
        </p:nvSpPr>
        <p:spPr>
          <a:xfrm>
            <a:off x="1509286" y="2385633"/>
            <a:ext cx="128753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2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@ConnectCOAI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9"/>
          <p:cNvSpPr txBox="1">
            <a:spLocks noGrp="1"/>
          </p:cNvSpPr>
          <p:nvPr>
            <p:ph type="sldNum" idx="12"/>
          </p:nvPr>
        </p:nvSpPr>
        <p:spPr>
          <a:xfrm>
            <a:off x="8527415" y="4950004"/>
            <a:ext cx="150000" cy="1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81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IN" sz="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5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9"/>
          <p:cNvSpPr txBox="1"/>
          <p:nvPr/>
        </p:nvSpPr>
        <p:spPr>
          <a:xfrm>
            <a:off x="1143000" y="3451320"/>
            <a:ext cx="6807051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100" b="0" i="0" u="none" strike="noStrike" cap="none" dirty="0">
                <a:solidFill>
                  <a:srgbClr val="0A66A6"/>
                </a:solidFill>
                <a:latin typeface="Arial"/>
                <a:ea typeface="Arial"/>
                <a:cs typeface="Arial"/>
                <a:sym typeface="Arial"/>
              </a:rPr>
              <a:t>References</a:t>
            </a:r>
            <a:endParaRPr sz="1100" dirty="0"/>
          </a:p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AutoNum type="arabicPeriod"/>
            </a:pPr>
            <a:r>
              <a:rPr lang="en-US" sz="11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7"/>
              </a:rPr>
              <a:t>SWS-240016</a:t>
            </a:r>
            <a:r>
              <a:rPr lang="en-US" sz="1100" dirty="0">
                <a:effectLst/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</a:rPr>
              <a:t> Bharat 6G Alliance Input to the 3GPP SA1 Workshop on IMT2030 Use Cases.</a:t>
            </a:r>
            <a:endParaRPr lang="en-IN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F7800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dc62e2e-efc9-4c08-802e-bdd410e43a3c" xsi:nil="true"/>
    <lcf76f155ced4ddcb4097134ff3c332f xmlns="1b7cab8b-d7dc-48b5-b465-70d7a7c9323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D6243CF7DE724A8C49CEFC8AB055CB" ma:contentTypeVersion="14" ma:contentTypeDescription="Create a new document." ma:contentTypeScope="" ma:versionID="65c9c0ae94523e47e024730a7ee63dd5">
  <xsd:schema xmlns:xsd="http://www.w3.org/2001/XMLSchema" xmlns:xs="http://www.w3.org/2001/XMLSchema" xmlns:p="http://schemas.microsoft.com/office/2006/metadata/properties" xmlns:ns2="1b7cab8b-d7dc-48b5-b465-70d7a7c93231" xmlns:ns3="7dc62e2e-efc9-4c08-802e-bdd410e43a3c" targetNamespace="http://schemas.microsoft.com/office/2006/metadata/properties" ma:root="true" ma:fieldsID="3dab5d590256dfa58b773444eeffd01f" ns2:_="" ns3:_="">
    <xsd:import namespace="1b7cab8b-d7dc-48b5-b465-70d7a7c93231"/>
    <xsd:import namespace="7dc62e2e-efc9-4c08-802e-bdd410e43a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7cab8b-d7dc-48b5-b465-70d7a7c932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b6025a7-9da5-4e5d-b8eb-1a04d9b2f6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62e2e-efc9-4c08-802e-bdd410e43a3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54b97a11-f924-45c1-88c4-f45395dd13e3}" ma:internalName="TaxCatchAll" ma:showField="CatchAllData" ma:web="7dc62e2e-efc9-4c08-802e-bdd410e43a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7985885-A25C-4093-8E24-9F67D8744315}">
  <ds:schemaRefs>
    <ds:schemaRef ds:uri="http://schemas.microsoft.com/office/2006/metadata/properties"/>
    <ds:schemaRef ds:uri="http://schemas.microsoft.com/office/infopath/2007/PartnerControls"/>
    <ds:schemaRef ds:uri="7dc62e2e-efc9-4c08-802e-bdd410e43a3c"/>
    <ds:schemaRef ds:uri="1b7cab8b-d7dc-48b5-b465-70d7a7c93231"/>
  </ds:schemaRefs>
</ds:datastoreItem>
</file>

<file path=customXml/itemProps2.xml><?xml version="1.0" encoding="utf-8"?>
<ds:datastoreItem xmlns:ds="http://schemas.openxmlformats.org/officeDocument/2006/customXml" ds:itemID="{752AA42F-6C2B-419B-B781-3D486E35FB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B34CDC-BDB5-440D-8CFA-2656A51794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7cab8b-d7dc-48b5-b465-70d7a7c93231"/>
    <ds:schemaRef ds:uri="7dc62e2e-efc9-4c08-802e-bdd410e43a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452</Words>
  <Application>Microsoft Office PowerPoint</Application>
  <PresentationFormat>On-screen Show (16:9)</PresentationFormat>
  <Paragraphs>94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Helvetica Neue</vt:lpstr>
      <vt:lpstr>Georgia</vt:lpstr>
      <vt:lpstr>Aptos</vt:lpstr>
      <vt:lpstr>Arial</vt:lpstr>
      <vt:lpstr>Calibri</vt:lpstr>
      <vt:lpstr>Times New Roman</vt:lpstr>
      <vt:lpstr>Office Theme</vt:lpstr>
      <vt:lpstr>Indian Operator Views on  6G Technology Development</vt:lpstr>
      <vt:lpstr>India Market Snapshot</vt:lpstr>
      <vt:lpstr>Operator Aspirations for 6G</vt:lpstr>
      <vt:lpstr>Bharat 6G Vision</vt:lpstr>
      <vt:lpstr>Principles to 6G development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Convener 5GIF</dc:creator>
  <cp:lastModifiedBy>Vikram</cp:lastModifiedBy>
  <cp:revision>4</cp:revision>
  <dcterms:modified xsi:type="dcterms:W3CDTF">2025-02-17T09:55:19Z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1610434125</vt:lpwstr>
  </property>
  <property fmtid="{D5CDD505-2E9C-101B-9397-08002B2CF9AE}" pid="6" name="_2015_ms_pID_725343">
    <vt:lpwstr>(2)JNkU5ULaA5vXIKqX1pok+XZ78e4SEuaElLNXqgp3UWvWLLMKvsgPtExZQIC4nnaZsgNh4RsE
GAf+zMDEGbSHga1GnirJJbRpTra4abgwT8/NTeoPfQ/YDsqpXEGIfALWOXsrNp8Ytwgx7Gwy
2TxW8IE2vboNcmPEc0GFZtSB+LDccKVny/Awe2XhcfNN6hZznlDxuWZ+anPRzbg2Fqs7CFEv
PzpkVW4zdydJSYxlXu</vt:lpwstr>
  </property>
  <property fmtid="{D5CDD505-2E9C-101B-9397-08002B2CF9AE}" pid="7" name="_2015_ms_pID_7253431">
    <vt:lpwstr>zBHmKm0K92RPsVu7e6VNhrU56ama8L+kCJV/d41lZ1DmZHOfTIlxhp
uZ9zBzNB/4bbAdp411X7vTeVkqNAkBGlNXYWq5Mrz54F47kOWYa22koGULFDWC5oUD/uW2mP
nuQRwGmBIaJiwf22pjnN2n4JDF62v25/gFe1D0mdGYSftaS+DEx3tNL/FoYKQRsd4SY=</vt:lpwstr>
  </property>
  <property fmtid="{D5CDD505-2E9C-101B-9397-08002B2CF9AE}" pid="8" name="MediaServiceImageTags">
    <vt:lpwstr/>
  </property>
  <property fmtid="{D5CDD505-2E9C-101B-9397-08002B2CF9AE}" pid="9" name="ContentTypeId">
    <vt:lpwstr>0x0101005CD6243CF7DE724A8C49CEFC8AB055CB</vt:lpwstr>
  </property>
</Properties>
</file>