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08" r:id="rId1"/>
  </p:sldMasterIdLst>
  <p:notesMasterIdLst>
    <p:notesMasterId r:id="rId10"/>
  </p:notesMasterIdLst>
  <p:sldIdLst>
    <p:sldId id="256" r:id="rId2"/>
    <p:sldId id="141169555" r:id="rId3"/>
    <p:sldId id="141169557" r:id="rId4"/>
    <p:sldId id="141169558" r:id="rId5"/>
    <p:sldId id="141169559" r:id="rId6"/>
    <p:sldId id="141169560" r:id="rId7"/>
    <p:sldId id="141169561" r:id="rId8"/>
    <p:sldId id="261" r:id="rId9"/>
  </p:sldIdLst>
  <p:sldSz cx="10969625" cy="6170613"/>
  <p:notesSz cx="6858000" cy="9144000"/>
  <p:custDataLst>
    <p:tags r:id="rId11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1pPr>
    <a:lvl2pPr marL="411137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8222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23341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64454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055686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466823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2877960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289097" algn="l" defTabSz="822275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6649A3D-F1B1-6E41-A65A-F1BDF4A2CFC9}">
          <p14:sldIdLst>
            <p14:sldId id="256"/>
            <p14:sldId id="141169555"/>
            <p14:sldId id="141169557"/>
            <p14:sldId id="141169558"/>
            <p14:sldId id="141169559"/>
            <p14:sldId id="141169560"/>
            <p14:sldId id="141169561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05478A-06B4-4589-A87D-ADC766336CAF}" v="3" dt="2025-02-17T16:53:20.440"/>
    <p1510:client id="{EA8D23E3-F61E-1540-89BC-D02405E002F7}" v="55" dt="2025-02-17T16:27:06.4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4"/>
    <p:restoredTop sz="96301"/>
  </p:normalViewPr>
  <p:slideViewPr>
    <p:cSldViewPr snapToGrid="0">
      <p:cViewPr>
        <p:scale>
          <a:sx n="113" d="100"/>
          <a:sy n="113" d="100"/>
        </p:scale>
        <p:origin x="1896" y="528"/>
      </p:cViewPr>
      <p:guideLst/>
    </p:cSldViewPr>
  </p:slideViewPr>
  <p:notesTextViewPr>
    <p:cViewPr>
      <p:scale>
        <a:sx n="400" d="100"/>
        <a:sy n="4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microsoft.com/office/2018/10/relationships/authors" Target="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ssan Khaled (CR/APC1)" userId="4b7713db-5688-477d-9dfe-721f524f1f63" providerId="ADAL" clId="{DE0B6782-45AB-3E43-91DE-C3B69C2642E4}"/>
    <pc:docChg chg="modSld">
      <pc:chgData name="Hassan Khaled (CR/APC1)" userId="4b7713db-5688-477d-9dfe-721f524f1f63" providerId="ADAL" clId="{DE0B6782-45AB-3E43-91DE-C3B69C2642E4}" dt="2025-02-17T16:55:13.821" v="2" actId="14100"/>
      <pc:docMkLst>
        <pc:docMk/>
      </pc:docMkLst>
      <pc:sldChg chg="modSp mod">
        <pc:chgData name="Hassan Khaled (CR/APC1)" userId="4b7713db-5688-477d-9dfe-721f524f1f63" providerId="ADAL" clId="{DE0B6782-45AB-3E43-91DE-C3B69C2642E4}" dt="2025-02-17T16:54:48.509" v="1" actId="14100"/>
        <pc:sldMkLst>
          <pc:docMk/>
          <pc:sldMk cId="747948482" sldId="261"/>
        </pc:sldMkLst>
        <pc:graphicFrameChg chg="mod modGraphic">
          <ac:chgData name="Hassan Khaled (CR/APC1)" userId="4b7713db-5688-477d-9dfe-721f524f1f63" providerId="ADAL" clId="{DE0B6782-45AB-3E43-91DE-C3B69C2642E4}" dt="2025-02-17T16:54:43.863" v="0" actId="14100"/>
          <ac:graphicFrameMkLst>
            <pc:docMk/>
            <pc:sldMk cId="747948482" sldId="261"/>
            <ac:graphicFrameMk id="7" creationId="{75C89F21-9A0B-B477-A11B-1FD24D69B8DE}"/>
          </ac:graphicFrameMkLst>
        </pc:graphicFrameChg>
        <pc:picChg chg="mod">
          <ac:chgData name="Hassan Khaled (CR/APC1)" userId="4b7713db-5688-477d-9dfe-721f524f1f63" providerId="ADAL" clId="{DE0B6782-45AB-3E43-91DE-C3B69C2642E4}" dt="2025-02-17T16:54:48.509" v="1" actId="14100"/>
          <ac:picMkLst>
            <pc:docMk/>
            <pc:sldMk cId="747948482" sldId="261"/>
            <ac:picMk id="8" creationId="{7A3AE9F9-8C61-06D8-4A53-6308792E41EC}"/>
          </ac:picMkLst>
        </pc:picChg>
      </pc:sldChg>
      <pc:sldChg chg="modSp mod">
        <pc:chgData name="Hassan Khaled (CR/APC1)" userId="4b7713db-5688-477d-9dfe-721f524f1f63" providerId="ADAL" clId="{DE0B6782-45AB-3E43-91DE-C3B69C2642E4}" dt="2025-02-17T16:55:13.821" v="2" actId="14100"/>
        <pc:sldMkLst>
          <pc:docMk/>
          <pc:sldMk cId="3809033959" sldId="141169559"/>
        </pc:sldMkLst>
        <pc:spChg chg="mod">
          <ac:chgData name="Hassan Khaled (CR/APC1)" userId="4b7713db-5688-477d-9dfe-721f524f1f63" providerId="ADAL" clId="{DE0B6782-45AB-3E43-91DE-C3B69C2642E4}" dt="2025-02-17T16:55:13.821" v="2" actId="14100"/>
          <ac:spMkLst>
            <pc:docMk/>
            <pc:sldMk cId="3809033959" sldId="141169559"/>
            <ac:spMk id="8" creationId="{96320BA7-405E-2D3B-E63C-5E09E866B7A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7911F-CEAF-4F0B-98BD-EFB38C6572AA}" type="datetimeFigureOut">
              <a:rPr lang="de-DE" smtClean="0"/>
              <a:t>17.02.25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D48B2-9EB0-4B37-9B35-FC11E2EA535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3153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7708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0992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6356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54469-0D99-68A9-C72B-725C28364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5E9362-6AAB-E692-FAA9-B405AB4B0E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66AF64-BCCD-E63A-19EE-4711DC585C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B574CE-95FC-8671-4219-D47A2BA9FA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0067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54469-0D99-68A9-C72B-725C28364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5E9362-6AAB-E692-FAA9-B405AB4B0E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66AF64-BCCD-E63A-19EE-4711DC585C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B574CE-95FC-8671-4219-D47A2BA9FA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05986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2D48B2-9EB0-4B37-9B35-FC11E2EA535A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0013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BF558F48-F6D6-4568-8DA6-55FAE81CC26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7200" y="2602898"/>
            <a:ext cx="9268637" cy="1507549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7B0DFCC-F037-4745-849A-E2902A32AC76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547200" y="4241130"/>
            <a:ext cx="9268637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4" name="SuperGraphic">
            <a:extLst>
              <a:ext uri="{FF2B5EF4-FFF2-40B4-BE49-F238E27FC236}">
                <a16:creationId xmlns:a16="http://schemas.microsoft.com/office/drawing/2014/main" id="{862C2846-F73C-4F37-B810-57D2567D11EB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969200" cy="205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853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639" userDrawn="1">
          <p15:clr>
            <a:srgbClr val="FBAE40"/>
          </p15:clr>
        </p15:guide>
        <p15:guide id="4" orient="horz" pos="2590" userDrawn="1">
          <p15:clr>
            <a:srgbClr val="FBAE40"/>
          </p15:clr>
        </p15:guide>
        <p15:guide id="5" orient="horz" pos="2669" userDrawn="1">
          <p15:clr>
            <a:srgbClr val="FBAE40"/>
          </p15:clr>
        </p15:guide>
        <p15:guide id="6" orient="horz" pos="346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 logo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-1" y="0"/>
            <a:ext cx="10899775" cy="6170400"/>
          </a:xfr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  <p:sp>
        <p:nvSpPr>
          <p:cNvPr id="2" name="Logo">
            <a:extLst>
              <a:ext uri="{FF2B5EF4-FFF2-40B4-BE49-F238E27FC236}">
                <a16:creationId xmlns:a16="http://schemas.microsoft.com/office/drawing/2014/main" id="{F002D116-88B8-2720-FAAC-860765E59F72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9672212" y="5561282"/>
            <a:ext cx="1231531" cy="506144"/>
          </a:xfrm>
          <a:blipFill>
            <a:blip r:embed="rId4"/>
            <a:stretch>
              <a:fillRect/>
            </a:stretch>
          </a:blipFill>
        </p:spPr>
        <p:txBody>
          <a:bodyPr anchor="t" anchorCtr="0"/>
          <a:lstStyle>
            <a:lvl1pPr marL="0" indent="0" algn="l">
              <a:buFontTx/>
              <a:buNone/>
              <a:defRPr sz="100">
                <a:noFill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 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32102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2" pos="6866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 Conten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43D273-A15E-4B64-AFD2-1388D749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15" name="Chapter_titleonly">
            <a:extLst>
              <a:ext uri="{FF2B5EF4-FFF2-40B4-BE49-F238E27FC236}">
                <a16:creationId xmlns:a16="http://schemas.microsoft.com/office/drawing/2014/main" id="{5B281E01-A653-4813-BC65-8900B31D11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D46C5CB-CB38-4AD2-99D2-34C738DF30C0}"/>
              </a:ext>
            </a:extLst>
          </p:cNvPr>
          <p:cNvSpPr>
            <a:spLocks noGrp="1"/>
          </p:cNvSpPr>
          <p:nvPr>
            <p:ph sz="quarter" idx="1" hasCustomPrompt="1"/>
          </p:nvPr>
        </p:nvSpPr>
        <p:spPr>
          <a:xfrm>
            <a:off x="205200" y="1296000"/>
            <a:ext cx="105588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3261F3-E57F-4170-BD7E-F44931BED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8977382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E29BFEC5-7639-4AE9-A818-5EB7EC3C9C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E99B80D-00FD-40C8-B929-FA71A2E03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5853600" y="1295999"/>
            <a:ext cx="4914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0193DB20-8E77-4A05-AA77-554F32E8990F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6EE88F-E97F-46A3-8AB7-354C833CF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787601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3225" userDrawn="1">
          <p15:clr>
            <a:srgbClr val="FBAE40"/>
          </p15:clr>
        </p15:guide>
        <p15:guide id="9" pos="3687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hapter_titleonly">
            <a:extLst>
              <a:ext uri="{FF2B5EF4-FFF2-40B4-BE49-F238E27FC236}">
                <a16:creationId xmlns:a16="http://schemas.microsoft.com/office/drawing/2014/main" id="{7CCAFAD8-87FF-4E8A-B13E-2709A28399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13B860-B040-4AA5-BCCF-91A137076F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3F3E027D-9EE5-4C12-9974-36EA025C350F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900600" y="1296000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7596000" y="1295999"/>
            <a:ext cx="31680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3" name="AttachmentRemark">
            <a:extLst>
              <a:ext uri="{FF2B5EF4-FFF2-40B4-BE49-F238E27FC236}">
                <a16:creationId xmlns:a16="http://schemas.microsoft.com/office/drawing/2014/main" id="{79759149-285E-4F0E-938E-7199B34084BE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F85651-AA1F-4EE5-A69C-0361B9A9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005200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5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Vertic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85E4898A-B45B-416F-8A7F-E57751056EE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33F6F31-B924-4EAD-BDA8-332AAD2C41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8776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3" hasCustomPrompt="1"/>
          </p:nvPr>
        </p:nvSpPr>
        <p:spPr>
          <a:xfrm>
            <a:off x="5550000" y="1295399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8222400" y="1295400"/>
            <a:ext cx="2541600" cy="4240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3A9A741C-7644-4810-ABAF-465822FC0D7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E68EDC3-D46C-4E18-BC78-B9478A7BD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7631146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1731" userDrawn="1">
          <p15:clr>
            <a:srgbClr val="FBAE40"/>
          </p15:clr>
        </p15:guide>
        <p15:guide id="9" pos="1810" userDrawn="1">
          <p15:clr>
            <a:srgbClr val="FBAE40"/>
          </p15:clr>
        </p15:guide>
        <p15:guide id="10" pos="3417" userDrawn="1">
          <p15:clr>
            <a:srgbClr val="FBAE40"/>
          </p15:clr>
        </p15:guide>
        <p15:guide id="11" pos="3495" userDrawn="1">
          <p15:clr>
            <a:srgbClr val="FBAE40"/>
          </p15:clr>
        </p15:guide>
        <p15:guide id="12" pos="5098" userDrawn="1">
          <p15:clr>
            <a:srgbClr val="FBAE40"/>
          </p15:clr>
        </p15:guide>
        <p15:guide id="13" pos="5177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Horizontal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_titleonly">
            <a:extLst>
              <a:ext uri="{FF2B5EF4-FFF2-40B4-BE49-F238E27FC236}">
                <a16:creationId xmlns:a16="http://schemas.microsoft.com/office/drawing/2014/main" id="{9398DDFA-1939-498B-8921-7DDB40481FE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B79D08E-37B8-49BA-9E18-ED577CD999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105588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2" name="AttachmentRemark">
            <a:extLst>
              <a:ext uri="{FF2B5EF4-FFF2-40B4-BE49-F238E27FC236}">
                <a16:creationId xmlns:a16="http://schemas.microsoft.com/office/drawing/2014/main" id="{2E7C0809-54C2-4B00-97B9-AEB55C54DF36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7342F-2EB7-4EB1-963F-314A664F0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956372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_titleonly">
            <a:extLst>
              <a:ext uri="{FF2B5EF4-FFF2-40B4-BE49-F238E27FC236}">
                <a16:creationId xmlns:a16="http://schemas.microsoft.com/office/drawing/2014/main" id="{90C8652B-1F43-4467-AC53-668A8D3D470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FDBB36D-E1FF-4336-B805-B8B7F4B25A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5850000" y="1295999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4" hasCustomPrompt="1"/>
          </p:nvPr>
        </p:nvSpPr>
        <p:spPr>
          <a:xfrm>
            <a:off x="5850000" y="3481200"/>
            <a:ext cx="4914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4" name="AttachmentRemark">
            <a:extLst>
              <a:ext uri="{FF2B5EF4-FFF2-40B4-BE49-F238E27FC236}">
                <a16:creationId xmlns:a16="http://schemas.microsoft.com/office/drawing/2014/main" id="{43F0E5D0-784C-433E-AAB0-40D43C1BCBA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5D5130-F453-4F60-9091-CC67A951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51935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3225" userDrawn="1">
          <p15:clr>
            <a:srgbClr val="FBAE40"/>
          </p15:clr>
        </p15:guide>
        <p15:guide id="11" pos="3683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3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_titleonly">
            <a:extLst>
              <a:ext uri="{FF2B5EF4-FFF2-40B4-BE49-F238E27FC236}">
                <a16:creationId xmlns:a16="http://schemas.microsoft.com/office/drawing/2014/main" id="{FEDBFC76-9F59-4A18-8E8B-EDDF9CC208B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26D581-60F4-440B-A410-F6582BC0DC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39006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5" hasCustomPrompt="1"/>
          </p:nvPr>
        </p:nvSpPr>
        <p:spPr>
          <a:xfrm>
            <a:off x="7596000" y="1295999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half" idx="4" hasCustomPrompt="1"/>
          </p:nvPr>
        </p:nvSpPr>
        <p:spPr>
          <a:xfrm>
            <a:off x="39006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6"/>
          <p:cNvSpPr>
            <a:spLocks noGrp="1"/>
          </p:cNvSpPr>
          <p:nvPr>
            <p:ph sz="half" idx="6" hasCustomPrompt="1"/>
          </p:nvPr>
        </p:nvSpPr>
        <p:spPr>
          <a:xfrm>
            <a:off x="7596000" y="3481200"/>
            <a:ext cx="31680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6" name="AttachmentRemark">
            <a:extLst>
              <a:ext uri="{FF2B5EF4-FFF2-40B4-BE49-F238E27FC236}">
                <a16:creationId xmlns:a16="http://schemas.microsoft.com/office/drawing/2014/main" id="{C680F8C7-4715-4E6C-829A-E87F16C03BB3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C4D98D-B6D0-4EAC-B595-B1B3F34F7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4825772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pos="2457" userDrawn="1">
          <p15:clr>
            <a:srgbClr val="FBAE40"/>
          </p15:clr>
        </p15:guide>
        <p15:guide id="10" pos="4453" userDrawn="1">
          <p15:clr>
            <a:srgbClr val="FBAE40"/>
          </p15:clr>
        </p15:guide>
        <p15:guide id="11" pos="4782" userDrawn="1">
          <p15:clr>
            <a:srgbClr val="FBAE40"/>
          </p15:clr>
        </p15:guide>
        <p15:guide id="12" orient="horz" pos="2113" userDrawn="1">
          <p15:clr>
            <a:srgbClr val="FBAE40"/>
          </p15:clr>
        </p15:guide>
        <p15:guide id="13" orient="horz" pos="219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4 x 2 Contents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hapter_titleonly">
            <a:extLst>
              <a:ext uri="{FF2B5EF4-FFF2-40B4-BE49-F238E27FC236}">
                <a16:creationId xmlns:a16="http://schemas.microsoft.com/office/drawing/2014/main" id="{20D581F7-7281-48B4-B67B-7228F84F39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7544615-D17B-4350-B517-7E469AC91A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5200" y="648000"/>
            <a:ext cx="10558800" cy="388800"/>
          </a:xfrm>
        </p:spPr>
        <p:txBody>
          <a:bodyPr/>
          <a:lstStyle>
            <a:lvl1pPr>
              <a:defRPr kern="1200" baseline="0"/>
            </a:lvl1pPr>
          </a:lstStyle>
          <a:p>
            <a:r>
              <a:rPr lang="en-US" noProof="1"/>
              <a:t>Add Slide Title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2052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half" idx="3" hasCustomPrompt="1"/>
          </p:nvPr>
        </p:nvSpPr>
        <p:spPr>
          <a:xfrm>
            <a:off x="28776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58468F8D-277D-4F1A-84A1-62122010643F}"/>
              </a:ext>
            </a:extLst>
          </p:cNvPr>
          <p:cNvSpPr>
            <a:spLocks noGrp="1"/>
          </p:cNvSpPr>
          <p:nvPr>
            <p:ph sz="half" idx="5" hasCustomPrompt="1"/>
          </p:nvPr>
        </p:nvSpPr>
        <p:spPr>
          <a:xfrm>
            <a:off x="5550000" y="12960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7" hasCustomPrompt="1"/>
          </p:nvPr>
        </p:nvSpPr>
        <p:spPr>
          <a:xfrm>
            <a:off x="8222400" y="1295999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9" name="Content Placeholder 5"/>
          <p:cNvSpPr>
            <a:spLocks noGrp="1"/>
          </p:cNvSpPr>
          <p:nvPr>
            <p:ph sz="half" idx="2" hasCustomPrompt="1"/>
          </p:nvPr>
        </p:nvSpPr>
        <p:spPr>
          <a:xfrm>
            <a:off x="2052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0" name="Content Placeholder 6"/>
          <p:cNvSpPr>
            <a:spLocks noGrp="1"/>
          </p:cNvSpPr>
          <p:nvPr>
            <p:ph sz="half" idx="4" hasCustomPrompt="1"/>
          </p:nvPr>
        </p:nvSpPr>
        <p:spPr>
          <a:xfrm>
            <a:off x="28776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8" name="Content Placeholder 7">
            <a:extLst>
              <a:ext uri="{FF2B5EF4-FFF2-40B4-BE49-F238E27FC236}">
                <a16:creationId xmlns:a16="http://schemas.microsoft.com/office/drawing/2014/main" id="{B143799E-2832-49D7-9953-45BACACA7549}"/>
              </a:ext>
            </a:extLst>
          </p:cNvPr>
          <p:cNvSpPr>
            <a:spLocks noGrp="1"/>
          </p:cNvSpPr>
          <p:nvPr>
            <p:ph sz="half" idx="6" hasCustomPrompt="1"/>
          </p:nvPr>
        </p:nvSpPr>
        <p:spPr>
          <a:xfrm>
            <a:off x="55500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11" name="Content Placeholder 8"/>
          <p:cNvSpPr>
            <a:spLocks noGrp="1"/>
          </p:cNvSpPr>
          <p:nvPr>
            <p:ph sz="half" idx="8" hasCustomPrompt="1"/>
          </p:nvPr>
        </p:nvSpPr>
        <p:spPr>
          <a:xfrm>
            <a:off x="8222400" y="3481200"/>
            <a:ext cx="2541600" cy="2055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1"/>
              <a:t>Add Text </a:t>
            </a:r>
          </a:p>
          <a:p>
            <a:pPr lvl="1"/>
            <a:r>
              <a:rPr lang="en-US" noProof="1"/>
              <a:t>Zweite Ebene</a:t>
            </a:r>
          </a:p>
          <a:p>
            <a:pPr lvl="2"/>
            <a:r>
              <a:rPr lang="en-US" noProof="1"/>
              <a:t>Dritte Ebene</a:t>
            </a:r>
          </a:p>
          <a:p>
            <a:pPr lvl="3"/>
            <a:r>
              <a:rPr lang="en-US" noProof="1"/>
              <a:t>Vierte Ebene</a:t>
            </a:r>
          </a:p>
          <a:p>
            <a:pPr lvl="4"/>
            <a:r>
              <a:rPr lang="en-US" noProof="1"/>
              <a:t>Fünfte Ebene</a:t>
            </a:r>
          </a:p>
        </p:txBody>
      </p:sp>
      <p:sp>
        <p:nvSpPr>
          <p:cNvPr id="21" name="AttachmentRemark">
            <a:extLst>
              <a:ext uri="{FF2B5EF4-FFF2-40B4-BE49-F238E27FC236}">
                <a16:creationId xmlns:a16="http://schemas.microsoft.com/office/drawing/2014/main" id="{60F530EA-2EFB-4DC6-BA26-465D18FD265B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FE2449-86F7-413D-AD74-17B8BDC5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33714214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  <p15:guide id="8" orient="horz" pos="2113" userDrawn="1">
          <p15:clr>
            <a:srgbClr val="FBAE40"/>
          </p15:clr>
        </p15:guide>
        <p15:guide id="9" orient="horz" pos="2192" userDrawn="1">
          <p15:clr>
            <a:srgbClr val="FBAE40"/>
          </p15:clr>
        </p15:guide>
        <p15:guide id="10" pos="1731" userDrawn="1">
          <p15:clr>
            <a:srgbClr val="FBAE40"/>
          </p15:clr>
        </p15:guide>
        <p15:guide id="11" pos="1810" userDrawn="1">
          <p15:clr>
            <a:srgbClr val="FBAE40"/>
          </p15:clr>
        </p15:guide>
        <p15:guide id="12" pos="3416" userDrawn="1">
          <p15:clr>
            <a:srgbClr val="FBAE40"/>
          </p15:clr>
        </p15:guide>
        <p15:guide id="13" pos="3497" userDrawn="1">
          <p15:clr>
            <a:srgbClr val="FBAE40"/>
          </p15:clr>
        </p15:guide>
        <p15:guide id="14" pos="5098" userDrawn="1">
          <p15:clr>
            <a:srgbClr val="FBAE40"/>
          </p15:clr>
        </p15:guide>
        <p15:guide id="15" pos="5177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only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pter_titleonly"/>
          <p:cNvSpPr>
            <a:spLocks noGrp="1"/>
          </p:cNvSpPr>
          <p:nvPr>
            <p:ph type="body" sz="quarter" idx="15" hasCustomPrompt="1"/>
          </p:nvPr>
        </p:nvSpPr>
        <p:spPr>
          <a:xfrm>
            <a:off x="205200" y="259200"/>
            <a:ext cx="10558800" cy="388800"/>
          </a:xfrm>
        </p:spPr>
        <p:txBody>
          <a:bodyPr/>
          <a:lstStyle>
            <a:lvl1pPr marL="0" indent="0">
              <a:lnSpc>
                <a:spcPct val="89000"/>
              </a:lnSpc>
              <a:spcBef>
                <a:spcPts val="0"/>
              </a:spcBef>
              <a:buNone/>
              <a:defRPr sz="2800" kern="0" baseline="0">
                <a:solidFill>
                  <a:schemeClr val="tx1"/>
                </a:solidFill>
              </a:defRPr>
            </a:lvl1pPr>
            <a:lvl2pPr marL="233983" indent="0">
              <a:buNone/>
              <a:defRPr sz="2800"/>
            </a:lvl2pPr>
            <a:lvl3pPr marL="525562" indent="0">
              <a:buNone/>
              <a:defRPr sz="2800"/>
            </a:lvl3pPr>
            <a:lvl4pPr marL="748745" indent="0">
              <a:buNone/>
              <a:defRPr sz="2800"/>
            </a:lvl4pPr>
            <a:lvl5pPr marL="748745" indent="0">
              <a:buNone/>
              <a:defRPr sz="2800"/>
            </a:lvl5pPr>
          </a:lstStyle>
          <a:p>
            <a:pPr lvl="0"/>
            <a:r>
              <a:rPr lang="en-US" noProof="1"/>
              <a:t>Add Chapter Title</a:t>
            </a:r>
          </a:p>
        </p:txBody>
      </p:sp>
      <p:sp>
        <p:nvSpPr>
          <p:cNvPr id="10" name="AttachmentRemark">
            <a:extLst>
              <a:ext uri="{FF2B5EF4-FFF2-40B4-BE49-F238E27FC236}">
                <a16:creationId xmlns:a16="http://schemas.microsoft.com/office/drawing/2014/main" id="{8883D326-CEAD-4903-8269-B2D194C3C224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CC74776-286D-45CF-B42A-A491ED08BE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4A29A7-9E35-4523-8421-38341F67C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822274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4" orient="horz" pos="408" userDrawn="1">
          <p15:clr>
            <a:srgbClr val="FBAE40"/>
          </p15:clr>
        </p15:guide>
        <p15:guide id="5" orient="horz" pos="654" userDrawn="1">
          <p15:clr>
            <a:srgbClr val="FBAE40"/>
          </p15:clr>
        </p15:guide>
        <p15:guide id="6" orient="horz" pos="816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43858496-C239-47F8-BDF4-1C95D89182D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D8C3B7-D4C2-49FB-A234-B9EF65EF0E2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89593" y="1152144"/>
            <a:ext cx="7132831" cy="2044365"/>
          </a:xfrm>
          <a:ln w="0">
            <a:noFill/>
          </a:ln>
          <a:effectLst/>
        </p:spPr>
        <p:txBody>
          <a:bodyPr anchor="b" anchorCtr="0">
            <a:normAutofit/>
          </a:bodyPr>
          <a:lstStyle>
            <a:lvl1pPr algn="l">
              <a:lnSpc>
                <a:spcPct val="100000"/>
              </a:lnSpc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5C2B86F-C1CA-4E64-9221-A99B4E89D289}"/>
              </a:ext>
            </a:extLst>
          </p:cNvPr>
          <p:cNvSpPr>
            <a:spLocks noGrp="1"/>
          </p:cNvSpPr>
          <p:nvPr>
            <p:ph type="body" sz="quarter" idx="1" hasCustomPrompt="1"/>
          </p:nvPr>
        </p:nvSpPr>
        <p:spPr>
          <a:xfrm>
            <a:off x="3289593" y="3327191"/>
            <a:ext cx="7132831" cy="125436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noProof="1"/>
              <a:t>Name, Department, Date</a:t>
            </a:r>
          </a:p>
        </p:txBody>
      </p:sp>
      <p:pic>
        <p:nvPicPr>
          <p:cNvPr id="3" name="SuperGraphic">
            <a:extLst>
              <a:ext uri="{FF2B5EF4-FFF2-40B4-BE49-F238E27FC236}">
                <a16:creationId xmlns:a16="http://schemas.microsoft.com/office/drawing/2014/main" id="{8E3B306C-041F-4487-8C98-1BF9B6BE172F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2494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930316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70" userDrawn="1">
          <p15:clr>
            <a:srgbClr val="FBAE40"/>
          </p15:clr>
        </p15:guide>
        <p15:guide id="2" pos="6566" userDrawn="1">
          <p15:clr>
            <a:srgbClr val="FBAE40"/>
          </p15:clr>
        </p15:guide>
        <p15:guide id="3" orient="horz" pos="2093" userDrawn="1">
          <p15:clr>
            <a:srgbClr val="FBAE40"/>
          </p15:clr>
        </p15:guide>
        <p15:guide id="4" orient="horz" pos="2014" userDrawn="1">
          <p15:clr>
            <a:srgbClr val="FBAE40"/>
          </p15:clr>
        </p15:guide>
        <p15:guide id="5" orient="horz" pos="3473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ttachmentRemark">
            <a:extLst>
              <a:ext uri="{FF2B5EF4-FFF2-40B4-BE49-F238E27FC236}">
                <a16:creationId xmlns:a16="http://schemas.microsoft.com/office/drawing/2014/main" id="{C868D9BE-A299-4D0B-87AF-B491FAE5FD28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A8589-A8D2-4132-B89B-2FADFC1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‹#›</a:t>
            </a:fld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74551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62" userDrawn="1">
          <p15:clr>
            <a:srgbClr val="FBAE40"/>
          </p15:clr>
        </p15:guide>
        <p15:guide id="7" orient="horz" pos="348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Logo">
            <a:extLst>
              <a:ext uri="{FF2B5EF4-FFF2-40B4-BE49-F238E27FC236}">
                <a16:creationId xmlns:a16="http://schemas.microsoft.com/office/drawing/2014/main" id="{E881C9CD-D10B-4CDB-B44D-3FBD5D07A516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7200" y="2602896"/>
            <a:ext cx="9268637" cy="2892602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0" y="99"/>
            <a:ext cx="10969625" cy="20556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5781" y="98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0939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2" userDrawn="1">
          <p15:clr>
            <a:srgbClr val="FBAE40"/>
          </p15:clr>
        </p15:guide>
        <p15:guide id="2" pos="6185" userDrawn="1">
          <p15:clr>
            <a:srgbClr val="FBAE40"/>
          </p15:clr>
        </p15:guide>
        <p15:guide id="3" orient="horz" pos="1639" userDrawn="1">
          <p15:clr>
            <a:srgbClr val="FBAE40"/>
          </p15:clr>
        </p15:guide>
        <p15:guide id="4" orient="horz" pos="346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E5083679-3829-4F0B-9E1A-B4E6F314AFD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6" name="Chapter_title">
            <a:extLst>
              <a:ext uri="{FF2B5EF4-FFF2-40B4-BE49-F238E27FC236}">
                <a16:creationId xmlns:a16="http://schemas.microsoft.com/office/drawing/2014/main" id="{EE80FFE3-B9B2-433E-9111-10990FD419A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79831" y="1200075"/>
            <a:ext cx="7072741" cy="3142785"/>
          </a:xfrm>
          <a:ln w="0">
            <a:noFill/>
          </a:ln>
          <a:effectLst/>
        </p:spPr>
        <p:txBody>
          <a:bodyPr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4000" b="1" kern="0" cap="none" baseline="0">
                <a:solidFill>
                  <a:schemeClr val="tx1"/>
                </a:solidFill>
              </a:defRPr>
            </a:lvl1pPr>
          </a:lstStyle>
          <a:p>
            <a:r>
              <a:rPr lang="en-US" noProof="1"/>
              <a:t>Chapter title</a:t>
            </a:r>
          </a:p>
        </p:txBody>
      </p:sp>
      <p:sp>
        <p:nvSpPr>
          <p:cNvPr id="3" name="RectangleCol">
            <a:extLst>
              <a:ext uri="{FF2B5EF4-FFF2-40B4-BE49-F238E27FC236}">
                <a16:creationId xmlns:a16="http://schemas.microsoft.com/office/drawing/2014/main" id="{5DD958C9-7251-4FEC-9785-C1A6CE9F6847}"/>
              </a:ext>
            </a:extLst>
          </p:cNvPr>
          <p:cNvSpPr>
            <a:spLocks noSelect="1" noChangeAspect="1"/>
          </p:cNvSpPr>
          <p:nvPr userDrawn="1"/>
        </p:nvSpPr>
        <p:spPr>
          <a:xfrm>
            <a:off x="-1" y="99"/>
            <a:ext cx="2739600" cy="6170514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AE105-4DC3-4775-A78C-B758C32ACF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64400" y="99"/>
            <a:ext cx="2207942" cy="2055600"/>
          </a:xfrm>
        </p:spPr>
        <p:txBody>
          <a:bodyPr bIns="72000" anchor="ctr"/>
          <a:lstStyle>
            <a:lvl1pPr marL="0" indent="0">
              <a:lnSpc>
                <a:spcPct val="100000"/>
              </a:lnSpc>
              <a:spcBef>
                <a:spcPts val="500"/>
              </a:spcBef>
              <a:buFontTx/>
              <a:buNone/>
              <a:defRPr sz="15000" b="1" kern="0" baseline="0">
                <a:solidFill>
                  <a:schemeClr val="bg1"/>
                </a:solidFill>
              </a:defRPr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/>
              <a:t>00</a:t>
            </a:r>
          </a:p>
        </p:txBody>
      </p:sp>
      <p:pic>
        <p:nvPicPr>
          <p:cNvPr id="5" name="SuperGraphic">
            <a:extLst>
              <a:ext uri="{FF2B5EF4-FFF2-40B4-BE49-F238E27FC236}">
                <a16:creationId xmlns:a16="http://schemas.microsoft.com/office/drawing/2014/main" id="{B93399BE-B0B2-44B3-8FAE-18A968B3CDA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08143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2064" userDrawn="1">
          <p15:clr>
            <a:srgbClr val="FBAE40"/>
          </p15:clr>
        </p15:guide>
        <p15:guide id="2" pos="6524" userDrawn="1">
          <p15:clr>
            <a:srgbClr val="FBAE40"/>
          </p15:clr>
        </p15:guide>
        <p15:guide id="3" orient="horz" pos="754" userDrawn="1">
          <p15:clr>
            <a:srgbClr val="FBAE40"/>
          </p15:clr>
        </p15:guide>
        <p15:guide id="4" orient="horz" pos="2738" userDrawn="1">
          <p15:clr>
            <a:srgbClr val="FBAE40"/>
          </p15:clr>
        </p15:guide>
        <p15:guide id="5" pos="29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out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926F8EF2-FFD9-4D48-A076-77C0B811BAB0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</p:spTree>
    <p:extLst>
      <p:ext uri="{BB962C8B-B14F-4D97-AF65-F5344CB8AC3E}">
        <p14:creationId xmlns:p14="http://schemas.microsoft.com/office/powerpoint/2010/main" val="765800943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picture with text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Logo">
            <a:extLst>
              <a:ext uri="{FF2B5EF4-FFF2-40B4-BE49-F238E27FC236}">
                <a16:creationId xmlns:a16="http://schemas.microsoft.com/office/drawing/2014/main" id="{B77066FA-8AE8-47E2-8A79-1355389EE47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E3AE72B7-66D7-4755-9A92-9BAA3A80886F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55368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46B548-69AA-497B-BD64-E14E4F9EA5F6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406800" y="1036800"/>
            <a:ext cx="3780000" cy="2484000"/>
          </a:xfrm>
          <a:solidFill>
            <a:schemeClr val="bg1"/>
          </a:solidFill>
        </p:spPr>
        <p:txBody>
          <a:bodyPr lIns="252000" tIns="216000" rIns="252000" bIns="21600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764896579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48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Logo">
            <a:extLst>
              <a:ext uri="{FF2B5EF4-FFF2-40B4-BE49-F238E27FC236}">
                <a16:creationId xmlns:a16="http://schemas.microsoft.com/office/drawing/2014/main" id="{1630DC1C-C3C8-477E-AC19-4DC706EB4992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10969625" cy="3085200"/>
          </a:xfrm>
          <a:blipFill dpi="0" rotWithShape="1">
            <a:blip r:embed="rId4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90CB4FC-C276-4DB5-A6E3-49DD9BC66B63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205199" y="3495705"/>
            <a:ext cx="10558800" cy="2041094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</p:spTree>
    <p:extLst>
      <p:ext uri="{BB962C8B-B14F-4D97-AF65-F5344CB8AC3E}">
        <p14:creationId xmlns:p14="http://schemas.microsoft.com/office/powerpoint/2010/main" val="832061445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128" userDrawn="1">
          <p15:clr>
            <a:srgbClr val="FBAE40"/>
          </p15:clr>
        </p15:guide>
        <p15:guide id="2" pos="6784" userDrawn="1">
          <p15:clr>
            <a:srgbClr val="FBAE40"/>
          </p15:clr>
        </p15:guide>
        <p15:guide id="3" orient="horz" pos="1949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orient="horz" pos="220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plit vertic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Logo">
            <a:extLst>
              <a:ext uri="{FF2B5EF4-FFF2-40B4-BE49-F238E27FC236}">
                <a16:creationId xmlns:a16="http://schemas.microsoft.com/office/drawing/2014/main" id="{FD4E5E48-387B-4CE0-80BE-1097F697DAD5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0"/>
            <a:ext cx="5486400" cy="6170400"/>
          </a:xfr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6647D1E-89E9-4244-B52F-555902731C7A}"/>
              </a:ext>
            </a:extLst>
          </p:cNvPr>
          <p:cNvSpPr>
            <a:spLocks noGrp="1"/>
          </p:cNvSpPr>
          <p:nvPr>
            <p:ph type="body" sz="quarter" idx="2" hasCustomPrompt="1"/>
          </p:nvPr>
        </p:nvSpPr>
        <p:spPr>
          <a:xfrm>
            <a:off x="5895302" y="410492"/>
            <a:ext cx="4596486" cy="5126308"/>
          </a:xfrm>
        </p:spPr>
        <p:txBody>
          <a:bodyPr lIns="0" tIns="0" rIns="0" bIns="0">
            <a:normAutofit/>
          </a:bodyPr>
          <a:lstStyle>
            <a:lvl1pPr marL="0" indent="0">
              <a:buFontTx/>
              <a:buNone/>
              <a:defRPr/>
            </a:lvl1pPr>
            <a:lvl2pPr marL="198000" indent="0">
              <a:buFontTx/>
              <a:buNone/>
              <a:defRPr/>
            </a:lvl2pPr>
            <a:lvl3pPr marL="414000" indent="0">
              <a:buFontTx/>
              <a:buNone/>
              <a:defRPr/>
            </a:lvl3pPr>
            <a:lvl4pPr marL="612000" indent="0">
              <a:buFontTx/>
              <a:buNone/>
              <a:defRPr/>
            </a:lvl4pPr>
            <a:lvl5pPr marL="612000" indent="0">
              <a:buFontTx/>
              <a:buNone/>
              <a:defRPr/>
            </a:lvl5pPr>
          </a:lstStyle>
          <a:p>
            <a:pPr lvl="0"/>
            <a:r>
              <a:rPr lang="en-US" noProof="1"/>
              <a:t>Add Text</a:t>
            </a:r>
          </a:p>
        </p:txBody>
      </p:sp>
      <p:pic>
        <p:nvPicPr>
          <p:cNvPr id="6" name="SuperGraphic">
            <a:extLst>
              <a:ext uri="{FF2B5EF4-FFF2-40B4-BE49-F238E27FC236}">
                <a16:creationId xmlns:a16="http://schemas.microsoft.com/office/drawing/2014/main" id="{2D38AACD-EB97-4B81-ACAA-2074E22BBC01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799" y="0"/>
            <a:ext cx="68562" cy="617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00591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1" pos="3456" userDrawn="1">
          <p15:clr>
            <a:srgbClr val="FBAE40"/>
          </p15:clr>
        </p15:guide>
        <p15:guide id="2" pos="6609" userDrawn="1">
          <p15:clr>
            <a:srgbClr val="FBAE40"/>
          </p15:clr>
        </p15:guide>
        <p15:guide id="3" orient="horz" pos="257" userDrawn="1">
          <p15:clr>
            <a:srgbClr val="FBAE40"/>
          </p15:clr>
        </p15:guide>
        <p15:guide id="4" orient="horz" pos="3489" userDrawn="1">
          <p15:clr>
            <a:srgbClr val="FBAE40"/>
          </p15:clr>
        </p15:guide>
        <p15:guide id="5" pos="371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 logo horizontal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4BBAF9A-7C35-481A-A051-34156DE6B27D}"/>
              </a:ext>
            </a:extLst>
          </p:cNvPr>
          <p:cNvSpPr>
            <a:spLocks noGrp="1"/>
          </p:cNvSpPr>
          <p:nvPr>
            <p:ph type="pic" sz="quarter" idx="1" hasCustomPrompt="1"/>
          </p:nvPr>
        </p:nvSpPr>
        <p:spPr>
          <a:xfrm>
            <a:off x="0" y="-1"/>
            <a:ext cx="10969625" cy="6102967"/>
          </a:xfrm>
          <a:blipFill dpi="0" rotWithShape="1">
            <a:blip r:embed="rId2">
              <a:alphaModFix amt="70000"/>
            </a:blip>
            <a:srcRect/>
            <a:stretch>
              <a:fillRect/>
            </a:stretch>
          </a:blipFill>
        </p:spPr>
        <p:txBody>
          <a:bodyPr anchor="ctr"/>
          <a:lstStyle>
            <a:lvl1pPr marL="0" indent="0" algn="ctr">
              <a:lnSpc>
                <a:spcPct val="600000"/>
              </a:lnSpc>
              <a:buFontTx/>
              <a:buNone/>
              <a:defRPr sz="900"/>
            </a:lvl1pPr>
          </a:lstStyle>
          <a:p>
            <a:r>
              <a:rPr lang="en-US" noProof="1"/>
              <a:t>Insert photo</a:t>
            </a:r>
          </a:p>
        </p:txBody>
      </p:sp>
      <p:pic>
        <p:nvPicPr>
          <p:cNvPr id="7" name="SuperGraphic">
            <a:extLst>
              <a:ext uri="{FF2B5EF4-FFF2-40B4-BE49-F238E27FC236}">
                <a16:creationId xmlns:a16="http://schemas.microsoft.com/office/drawing/2014/main" id="{B94F8A84-08DD-4D80-9910-12CC38592318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  <p:sp>
        <p:nvSpPr>
          <p:cNvPr id="6" name="Logo">
            <a:extLst>
              <a:ext uri="{FF2B5EF4-FFF2-40B4-BE49-F238E27FC236}">
                <a16:creationId xmlns:a16="http://schemas.microsoft.com/office/drawing/2014/main" id="{0C8D7868-566A-E406-AA76-0F7E438D3810}"/>
              </a:ext>
            </a:extLst>
          </p:cNvPr>
          <p:cNvSpPr>
            <a:spLocks noGrp="1"/>
          </p:cNvSpPr>
          <p:nvPr>
            <p:ph type="body" sz="quarter" idx="99" hasCustomPrompt="1"/>
          </p:nvPr>
        </p:nvSpPr>
        <p:spPr>
          <a:xfrm>
            <a:off x="9672212" y="5561282"/>
            <a:ext cx="1231531" cy="506144"/>
          </a:xfrm>
          <a:blipFill>
            <a:blip r:embed="rId4"/>
            <a:stretch>
              <a:fillRect/>
            </a:stretch>
          </a:blipFill>
        </p:spPr>
        <p:txBody>
          <a:bodyPr anchor="t" anchorCtr="0"/>
          <a:lstStyle>
            <a:lvl1pPr marL="0" indent="0" algn="l">
              <a:buFontTx/>
              <a:buNone/>
              <a:defRPr sz="100">
                <a:noFill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 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1357742"/>
      </p:ext>
    </p:extLst>
  </p:cSld>
  <p:clrMapOvr>
    <a:masterClrMapping/>
  </p:clrMapOvr>
  <p:hf sldNum="0" hdr="0" ftr="0" dt="0"/>
  <p:extLst>
    <p:ext uri="{DCECCB84-F9BA-43D5-87BE-67443E8EF086}">
      <p15:sldGuideLst xmlns:p15="http://schemas.microsoft.com/office/powerpoint/2012/main">
        <p15:guide id="4" orient="horz" pos="384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F38A617B-35DF-43CE-B5F7-67FA9A7F2474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54" y="5676108"/>
            <a:ext cx="1015200" cy="27668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200" y="648000"/>
            <a:ext cx="10558800" cy="388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1"/>
              <a:t>Add 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200" y="1296000"/>
            <a:ext cx="10558800" cy="4240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rgbClr val="999FA6"/>
                </a:solidFill>
                <a:latin typeface="+mn-lt"/>
              </a:defRPr>
            </a:lvl1pPr>
          </a:lstStyle>
          <a:p>
            <a:fld id="{4898AEC0-503E-4FA4-859C-D0F72D6E3F79}" type="slidenum">
              <a:rPr lang="en-US" noProof="1" dirty="0" smtClean="0"/>
              <a:pPr/>
              <a:t>‹#›</a:t>
            </a:fld>
            <a:endParaRPr lang="en-US" noProof="1"/>
          </a:p>
        </p:txBody>
      </p:sp>
      <p:sp>
        <p:nvSpPr>
          <p:cNvPr id="14" name="Bosch_footer_1">
            <a:extLst>
              <a:ext uri="{FF2B5EF4-FFF2-40B4-BE49-F238E27FC236}">
                <a16:creationId xmlns:a16="http://schemas.microsoft.com/office/drawing/2014/main" id="{179AD5EC-CEF2-4193-998B-D730BC74E01B}"/>
              </a:ext>
            </a:extLst>
          </p:cNvPr>
          <p:cNvSpPr txBox="1"/>
          <p:nvPr userDrawn="1"/>
        </p:nvSpPr>
        <p:spPr>
          <a:xfrm>
            <a:off x="547200" y="5688000"/>
            <a:ext cx="9126000" cy="10795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  <a:latin typeface="+mn-lt"/>
              </a:rPr>
              <a:t>External</a:t>
            </a:r>
            <a:r>
              <a:rPr lang="en-US" sz="600" kern="0" baseline="0" noProof="1">
                <a:solidFill>
                  <a:schemeClr val="tx1"/>
                </a:solidFill>
                <a:latin typeface="+mn-lt"/>
              </a:rPr>
              <a:t> | 2025-02-17</a:t>
            </a:r>
          </a:p>
          <a:p>
            <a:pPr marR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endParaRPr kumimoji="0" lang="en-US" sz="600" b="0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8" name="Bosch_footer_2">
            <a:extLst>
              <a:ext uri="{FF2B5EF4-FFF2-40B4-BE49-F238E27FC236}">
                <a16:creationId xmlns:a16="http://schemas.microsoft.com/office/drawing/2014/main" id="{C3D77AD5-379C-4A86-AFCF-32945A0FEE26}"/>
              </a:ext>
            </a:extLst>
          </p:cNvPr>
          <p:cNvSpPr txBox="1"/>
          <p:nvPr userDrawn="1"/>
        </p:nvSpPr>
        <p:spPr>
          <a:xfrm>
            <a:off x="547200" y="5793901"/>
            <a:ext cx="912600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rgbClr val="B2B3B5"/>
                </a:solidFill>
                <a:latin typeface="+mn-lt"/>
              </a:rPr>
              <a:t>Robert Bosch GmbH 2025</a:t>
            </a:r>
          </a:p>
        </p:txBody>
      </p:sp>
      <p:sp>
        <p:nvSpPr>
          <p:cNvPr id="15" name="Bosch_footer_1" hidden="1">
            <a:extLst>
              <a:ext uri="{FF2B5EF4-FFF2-40B4-BE49-F238E27FC236}">
                <a16:creationId xmlns:a16="http://schemas.microsoft.com/office/drawing/2014/main" id="{DB0BF576-A4BE-4521-98AB-F28795DF7BD0}"/>
              </a:ext>
            </a:extLst>
          </p:cNvPr>
          <p:cNvSpPr txBox="1"/>
          <p:nvPr userDrawn="1"/>
        </p:nvSpPr>
        <p:spPr>
          <a:xfrm>
            <a:off x="816069" y="5383543"/>
            <a:ext cx="9154800" cy="10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  <a:defRPr/>
            </a:pPr>
            <a:r>
              <a:rPr lang="en-US" sz="600" b="1" kern="0" baseline="0" noProof="1">
                <a:solidFill>
                  <a:srgbClr val="D70012"/>
                </a:solidFill>
              </a:rPr>
              <a:t>%confidentiality%</a:t>
            </a:r>
            <a:r>
              <a:rPr lang="en-US" sz="600" kern="0" baseline="0" noProof="1">
                <a:solidFill>
                  <a:schemeClr val="tx1"/>
                </a:solidFill>
              </a:rPr>
              <a:t>%businessunit%%departmentshort%%dateformat%</a:t>
            </a:r>
          </a:p>
        </p:txBody>
      </p:sp>
      <p:sp>
        <p:nvSpPr>
          <p:cNvPr id="9" name="Bosch_footer_2" hidden="1">
            <a:extLst>
              <a:ext uri="{FF2B5EF4-FFF2-40B4-BE49-F238E27FC236}">
                <a16:creationId xmlns:a16="http://schemas.microsoft.com/office/drawing/2014/main" id="{E897C98A-4665-443F-B1CF-E9B71E9916EC}"/>
              </a:ext>
            </a:extLst>
          </p:cNvPr>
          <p:cNvSpPr txBox="1"/>
          <p:nvPr userDrawn="1"/>
        </p:nvSpPr>
        <p:spPr>
          <a:xfrm>
            <a:off x="593090" y="5748656"/>
            <a:ext cx="9152890" cy="2159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n-US" sz="600" kern="0" baseline="0" noProof="1">
                <a:solidFill>
                  <a:schemeClr val="tx1"/>
                </a:solidFill>
              </a:rPr>
              <a:t>%repositoryremark%</a:t>
            </a:r>
            <a:r>
              <a:rPr lang="en-US" sz="600" kern="0" baseline="0" noProof="1">
                <a:solidFill>
                  <a:srgbClr val="B2B3B5"/>
                </a:solidFill>
              </a:rPr>
              <a:t>%copyright%</a:t>
            </a:r>
          </a:p>
        </p:txBody>
      </p:sp>
      <p:sp>
        <p:nvSpPr>
          <p:cNvPr id="13" name="AttachmentRemark" hidden="1">
            <a:extLst>
              <a:ext uri="{FF2B5EF4-FFF2-40B4-BE49-F238E27FC236}">
                <a16:creationId xmlns:a16="http://schemas.microsoft.com/office/drawing/2014/main" id="{F41551A9-D6BA-431A-8DBF-55BA472D9657}"/>
              </a:ext>
            </a:extLst>
          </p:cNvPr>
          <p:cNvSpPr>
            <a:spLocks/>
          </p:cNvSpPr>
          <p:nvPr userDrawn="1"/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0" cap="flat" cmpd="sng" algn="ctr">
            <a:noFill/>
            <a:prstDash val="solid"/>
          </a:ln>
          <a:effectLst/>
        </p:spPr>
        <p:txBody>
          <a:bodyPr wrap="square" lIns="0" tIns="17779" rIns="0" bIns="0" rtlCol="0" anchor="t">
            <a:normAutofit/>
          </a:bodyPr>
          <a:lstStyle/>
          <a:p>
            <a:pPr rtl="0">
              <a:lnSpc>
                <a:spcPts val="900"/>
              </a:lnSpc>
            </a:pPr>
            <a:r>
              <a:rPr lang="en-US" sz="550" b="0" i="0" u="none" strike="noStrike" kern="0" baseline="0" noProof="1">
                <a:solidFill>
                  <a:srgbClr val="000000"/>
                </a:solidFill>
                <a:latin typeface="+mn-lt"/>
              </a:rPr>
              <a:t>%attachmentremark% </a:t>
            </a:r>
          </a:p>
        </p:txBody>
      </p:sp>
      <p:pic>
        <p:nvPicPr>
          <p:cNvPr id="12" name="SuperGraphic">
            <a:extLst>
              <a:ext uri="{FF2B5EF4-FFF2-40B4-BE49-F238E27FC236}">
                <a16:creationId xmlns:a16="http://schemas.microsoft.com/office/drawing/2014/main" id="{1E0562BC-DD12-4C96-A115-D2D70EC1366D}"/>
              </a:ext>
            </a:extLst>
          </p:cNvPr>
          <p:cNvPicPr>
            <a:picLocks noSelect="1"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02000"/>
            <a:ext cx="10969200" cy="6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55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10" r:id="rId2"/>
    <p:sldLayoutId id="2147483713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46" r:id="rId11"/>
    <p:sldLayoutId id="2147483744" r:id="rId12"/>
    <p:sldLayoutId id="2147483724" r:id="rId13"/>
    <p:sldLayoutId id="2147483726" r:id="rId14"/>
    <p:sldLayoutId id="2147483727" r:id="rId15"/>
    <p:sldLayoutId id="2147483728" r:id="rId16"/>
    <p:sldLayoutId id="2147483729" r:id="rId17"/>
    <p:sldLayoutId id="2147483745" r:id="rId18"/>
    <p:sldLayoutId id="2147483723" r:id="rId19"/>
    <p:sldLayoutId id="2147483734" r:id="rId20"/>
  </p:sldLayoutIdLst>
  <p:hf hdr="0" ftr="0" dt="0"/>
  <p:txStyles>
    <p:titleStyle>
      <a:lvl1pPr algn="l" defTabSz="914333" rtl="0" eaLnBrk="1" latinLnBrk="0" hangingPunct="1">
        <a:lnSpc>
          <a:spcPct val="890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0400" indent="-230400" algn="l" defTabSz="914333" rtl="0" eaLnBrk="1" latinLnBrk="0" hangingPunct="1">
        <a:lnSpc>
          <a:spcPct val="107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7600" indent="-230400" algn="l" defTabSz="914333" rtl="0" eaLnBrk="1" latinLnBrk="0" hangingPunct="1">
        <a:lnSpc>
          <a:spcPct val="103000"/>
        </a:lnSpc>
        <a:spcBef>
          <a:spcPts val="500"/>
        </a:spcBef>
        <a:buFont typeface="Symbol" panose="05050102010706020507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defTabSz="914333" rtl="0" eaLnBrk="1" latinLnBrk="0" hangingPunct="1">
        <a:lnSpc>
          <a:spcPct val="102000"/>
        </a:lnSpc>
        <a:spcBef>
          <a:spcPts val="500"/>
        </a:spcBef>
        <a:buFont typeface="Symbol" panose="05050102010706020507" pitchFamily="18" charset="2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602000" indent="-230400" algn="l" defTabSz="914333" rtl="0" eaLnBrk="1" latinLnBrk="0" hangingPunct="1">
        <a:lnSpc>
          <a:spcPct val="103000"/>
        </a:lnSpc>
        <a:spcBef>
          <a:spcPts val="500"/>
        </a:spcBef>
        <a:buFont typeface="Bosch Office Sans" pitchFamily="2" charset="0"/>
        <a:buChar char="‒"/>
        <a:defRPr sz="13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9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8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5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32" algn="l" defTabSz="91433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8.sv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svg"/><Relationship Id="rId4" Type="http://schemas.openxmlformats.org/officeDocument/2006/relationships/image" Target="../media/image16.sv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24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png"/><Relationship Id="rId5" Type="http://schemas.openxmlformats.org/officeDocument/2006/relationships/image" Target="../media/image27.jpeg"/><Relationship Id="rId4" Type="http://schemas.openxmlformats.org/officeDocument/2006/relationships/image" Target="../media/image26.svg"/><Relationship Id="rId9" Type="http://schemas.openxmlformats.org/officeDocument/2006/relationships/image" Target="../media/image2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B89E0-89D9-4425-AE04-BF0311974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200" y="2602898"/>
            <a:ext cx="9268637" cy="1194187"/>
          </a:xfrm>
        </p:spPr>
        <p:txBody>
          <a:bodyPr>
            <a:normAutofit fontScale="90000"/>
          </a:bodyPr>
          <a:lstStyle/>
          <a:p>
            <a:br>
              <a:rPr lang="en-US" b="0"/>
            </a:br>
            <a:br>
              <a:rPr lang="en-US" b="0"/>
            </a:br>
            <a:r>
              <a:rPr lang="en-GB">
                <a:effectLst/>
              </a:rPr>
              <a:t>Bosch's View on 6G Study in RAN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139839-FCEA-4EC2-AD64-E9A6C386964E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547201" y="4241130"/>
            <a:ext cx="9732264" cy="1355802"/>
          </a:xfrm>
        </p:spPr>
        <p:txBody>
          <a:bodyPr>
            <a:normAutofit fontScale="92500"/>
          </a:bodyPr>
          <a:lstStyle/>
          <a:p>
            <a:r>
              <a:rPr lang="en-US" b="1"/>
              <a:t>Agenda Item 4:  Vision &amp; priorities for next generation radio technology</a:t>
            </a:r>
          </a:p>
          <a:p>
            <a:r>
              <a:rPr lang="en-US"/>
              <a:t>3GPP 6G Workshop					</a:t>
            </a:r>
          </a:p>
          <a:p>
            <a:r>
              <a:rPr lang="en-US"/>
              <a:t>Incheon, South Korea, March 10-11, 2025</a:t>
            </a:r>
          </a:p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547C8C-0BDB-D6A6-0ED3-0079DA0001C8}"/>
              </a:ext>
            </a:extLst>
          </p:cNvPr>
          <p:cNvSpPr txBox="1"/>
          <p:nvPr/>
        </p:nvSpPr>
        <p:spPr>
          <a:xfrm>
            <a:off x="8982160" y="2102883"/>
            <a:ext cx="1987466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2000" b="1" i="0" u="none" strike="noStrike">
                <a:solidFill>
                  <a:schemeClr val="accent6"/>
                </a:solidFill>
                <a:effectLst/>
                <a:latin typeface="Arial" panose="020B0604020202020204" pitchFamily="34" charset="0"/>
              </a:rPr>
              <a:t>6GWS-250148</a:t>
            </a:r>
            <a:endParaRPr lang="en-US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76F73-6F61-46BD-A594-F187509BC7C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>
          <a:xfrm>
            <a:off x="3289593" y="1520575"/>
            <a:ext cx="7354434" cy="3953793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noProof="0" dirty="0"/>
              <a:t>Evolving 5G Capabilities in 6G </a:t>
            </a:r>
            <a:r>
              <a:rPr lang="en-US" sz="2000" dirty="0"/>
              <a:t>Timeframe </a:t>
            </a:r>
            <a:endParaRPr lang="en-US" sz="2000" noProof="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noProof="0" dirty="0"/>
              <a:t>Use Case-Specific Local Subnetworking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noProof="0" dirty="0"/>
              <a:t>Integrated Sensing and Communication (</a:t>
            </a:r>
            <a:r>
              <a:rPr lang="en-US" sz="1800" noProof="0" dirty="0"/>
              <a:t>ISAC)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noProof="0" dirty="0"/>
              <a:t>Enhancements for Distributed Automotive Functionalities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noProof="0" dirty="0"/>
              <a:t>NTN Enhancements for Connected Mobility in 6G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Conclusion and Discussions</a:t>
            </a:r>
            <a:endParaRPr lang="en-US" sz="1800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6BE787-9A84-4E66-BD4D-3A06D0EE96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89593" y="155551"/>
            <a:ext cx="7680032" cy="943784"/>
          </a:xfrm>
        </p:spPr>
        <p:txBody>
          <a:bodyPr>
            <a:normAutofit/>
          </a:bodyPr>
          <a:lstStyle/>
          <a:p>
            <a:r>
              <a:rPr lang="de-DE" dirty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4841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Evolving 5G Capabilities in 6G Timeframe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Bosch</a:t>
            </a:r>
            <a:r>
              <a:rPr lang="en-US" b="0"/>
              <a:t> </a:t>
            </a:r>
            <a:r>
              <a:rPr lang="en-US"/>
              <a:t>View on 6G Study in RAN for Release 20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7E0FF3E1-E80D-0EF4-9899-CBBB73EDE47D}"/>
              </a:ext>
            </a:extLst>
          </p:cNvPr>
          <p:cNvSpPr txBox="1">
            <a:spLocks/>
          </p:cNvSpPr>
          <p:nvPr/>
        </p:nvSpPr>
        <p:spPr>
          <a:xfrm>
            <a:off x="349345" y="1604228"/>
            <a:ext cx="8735932" cy="378168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/>
          <a:lstStyle>
            <a:defPPr>
              <a:defRPr lang="de-DE"/>
            </a:defPPr>
            <a:lvl1pPr marL="230400" indent="-230400" defTabSz="914333" eaLnBrk="1" latinLnBrk="0" hangingPunct="1">
              <a:lnSpc>
                <a:spcPct val="107000"/>
              </a:lnSpc>
              <a:spcBef>
                <a:spcPts val="500"/>
              </a:spcBef>
              <a:buFont typeface="Wingdings" panose="05000000000000000000" pitchFamily="2" charset="2"/>
              <a:buChar char="§"/>
              <a:defRPr sz="1800">
                <a:latin typeface="+mn-lt"/>
              </a:defRPr>
            </a:lvl1pPr>
            <a:lvl2pPr marL="179388" lvl="1" indent="-179388" defTabSz="914333" eaLnBrk="1" fontAlgn="auto" latinLnBrk="0" hangingPunct="1">
              <a:lnSpc>
                <a:spcPct val="103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-"/>
              <a:defRPr sz="1200" b="1">
                <a:solidFill>
                  <a:srgbClr val="00512A"/>
                </a:solidFill>
                <a:latin typeface="+mn-lt"/>
              </a:defRPr>
            </a:lvl2pPr>
            <a:lvl3pPr marL="1144800" indent="-230400" defTabSz="914333" eaLnBrk="1" latinLnBrk="0" hangingPunct="1">
              <a:lnSpc>
                <a:spcPct val="102000"/>
              </a:lnSpc>
              <a:spcBef>
                <a:spcPts val="500"/>
              </a:spcBef>
              <a:buFont typeface="Symbol" panose="05050102010706020507" pitchFamily="18" charset="2"/>
              <a:buChar char="-"/>
              <a:defRPr sz="1400">
                <a:latin typeface="+mn-lt"/>
              </a:defRPr>
            </a:lvl3pPr>
            <a:lvl4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4pPr>
            <a:lvl5pPr marL="1602000" indent="-230400" defTabSz="914333" eaLnBrk="1" latinLnBrk="0" hangingPunct="1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5pPr>
            <a:lvl6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6pPr>
            <a:lvl7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7pPr>
            <a:lvl8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>
                <a:latin typeface="+mn-lt"/>
              </a:defRPr>
            </a:lvl8pPr>
            <a:lvl9pPr marL="1602000" indent="-230400" defTabSz="914333">
              <a:lnSpc>
                <a:spcPct val="103000"/>
              </a:lnSpc>
              <a:spcBef>
                <a:spcPts val="500"/>
              </a:spcBef>
              <a:buFont typeface="Bosch Office Sans" pitchFamily="2" charset="0"/>
              <a:buChar char="‒"/>
              <a:defRPr sz="1300" baseline="0">
                <a:latin typeface="+mn-lt"/>
              </a:defRPr>
            </a:lvl9pPr>
          </a:lstStyle>
          <a:p>
            <a:pPr lvl="1" fontAlgn="base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</a:rPr>
              <a:t>Smooth evolution and backward compatibility with 5G is crucial for the RAN Rel-20 6G study, given the long lifecycle of automotive and industrial devices.</a:t>
            </a:r>
          </a:p>
          <a:p>
            <a:pPr lvl="1" fontAlgn="base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</a:rPr>
              <a:t>The 6G RAN should support current 5G use cases and new ones, e.g., subnetworking, automated driving, distributed AI, digital twins, etc.</a:t>
            </a:r>
          </a:p>
          <a:p>
            <a:pPr lvl="1" fontAlgn="base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</a:rPr>
              <a:t>The 5G </a:t>
            </a:r>
            <a:r>
              <a:rPr lang="en-US" sz="1800" b="0" dirty="0" err="1">
                <a:solidFill>
                  <a:schemeClr val="tx1"/>
                </a:solidFill>
              </a:rPr>
              <a:t>Sidelink</a:t>
            </a:r>
            <a:r>
              <a:rPr lang="en-US" sz="1800" b="0" dirty="0">
                <a:solidFill>
                  <a:schemeClr val="tx1"/>
                </a:solidFill>
              </a:rPr>
              <a:t> design should be the baseline for </a:t>
            </a:r>
            <a:r>
              <a:rPr lang="en-US" sz="1800" b="0" dirty="0" err="1">
                <a:solidFill>
                  <a:schemeClr val="tx1"/>
                </a:solidFill>
              </a:rPr>
              <a:t>Sidelink</a:t>
            </a:r>
            <a:r>
              <a:rPr lang="en-US" sz="1800" b="0" dirty="0">
                <a:solidFill>
                  <a:schemeClr val="tx1"/>
                </a:solidFill>
              </a:rPr>
              <a:t> enhancements in 6G, ensuring interoperability in V2X bands to avoid disrupting deployment plans.</a:t>
            </a:r>
          </a:p>
          <a:p>
            <a:pPr lvl="1" fontAlgn="base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</a:rPr>
              <a:t>6G NTN should consider automotive use cases, without negatively impacting the current and upcoming commercial deployments based on 5G NTN.</a:t>
            </a:r>
          </a:p>
          <a:p>
            <a:pPr lvl="1" fontAlgn="base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b="0" dirty="0">
                <a:solidFill>
                  <a:schemeClr val="tx1"/>
                </a:solidFill>
              </a:rPr>
              <a:t>Resilient and accurate 6G positioning is essential for vertical use cases.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EB67880D-F1CF-6E04-7F37-340610C3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3</a:t>
            </a:fld>
            <a:endParaRPr lang="en-US" noProof="1"/>
          </a:p>
        </p:txBody>
      </p:sp>
      <p:sp>
        <p:nvSpPr>
          <p:cNvPr id="18" name="Rechteck 12">
            <a:extLst>
              <a:ext uri="{FF2B5EF4-FFF2-40B4-BE49-F238E27FC236}">
                <a16:creationId xmlns:a16="http://schemas.microsoft.com/office/drawing/2014/main" id="{60C47126-A05A-D179-BD76-75B2AAC9A193}"/>
              </a:ext>
            </a:extLst>
          </p:cNvPr>
          <p:cNvSpPr/>
          <p:nvPr/>
        </p:nvSpPr>
        <p:spPr>
          <a:xfrm rot="5400000">
            <a:off x="4522913" y="-2958140"/>
            <a:ext cx="388800" cy="8735935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Evolution of the Existing Technologies</a:t>
            </a:r>
          </a:p>
        </p:txBody>
      </p:sp>
      <p:sp>
        <p:nvSpPr>
          <p:cNvPr id="21" name="Arrow: Down 20">
            <a:extLst>
              <a:ext uri="{FF2B5EF4-FFF2-40B4-BE49-F238E27FC236}">
                <a16:creationId xmlns:a16="http://schemas.microsoft.com/office/drawing/2014/main" id="{3A828A74-F15A-0B7A-7C0F-A91177645D55}"/>
              </a:ext>
            </a:extLst>
          </p:cNvPr>
          <p:cNvSpPr/>
          <p:nvPr/>
        </p:nvSpPr>
        <p:spPr>
          <a:xfrm>
            <a:off x="9258253" y="2266536"/>
            <a:ext cx="1410213" cy="1962410"/>
          </a:xfrm>
          <a:prstGeom prst="downArrow">
            <a:avLst>
              <a:gd name="adj1" fmla="val 50000"/>
              <a:gd name="adj2" fmla="val 48672"/>
            </a:avLst>
          </a:prstGeom>
          <a:solidFill>
            <a:srgbClr val="00B050"/>
          </a:solidFill>
          <a:ln w="9525" cap="flat" cmpd="sng" algn="ctr">
            <a:solidFill>
              <a:srgbClr val="3F136C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5540FB-931C-F764-B47B-26CA1780F7FB}"/>
              </a:ext>
            </a:extLst>
          </p:cNvPr>
          <p:cNvSpPr txBox="1"/>
          <p:nvPr/>
        </p:nvSpPr>
        <p:spPr>
          <a:xfrm rot="16200000">
            <a:off x="9050769" y="2989547"/>
            <a:ext cx="184613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00" b="1">
                <a:solidFill>
                  <a:schemeClr val="bg1"/>
                </a:solidFill>
              </a:rPr>
              <a:t>Smooth Migration and Backward Compatibility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AA0710-7F76-664A-33F4-AB0566BC3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7141" y="1139773"/>
            <a:ext cx="1581809" cy="9853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A5F333-7F50-7BB0-7C80-B7B222613C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253" y="4370392"/>
            <a:ext cx="1410213" cy="79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62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00224E0-87B3-94AC-6973-EA1DE93F782C}"/>
              </a:ext>
            </a:extLst>
          </p:cNvPr>
          <p:cNvSpPr/>
          <p:nvPr/>
        </p:nvSpPr>
        <p:spPr>
          <a:xfrm>
            <a:off x="349344" y="1604228"/>
            <a:ext cx="5812214" cy="3121534"/>
          </a:xfrm>
          <a:prstGeom prst="rect">
            <a:avLst/>
          </a:prstGeom>
          <a:solidFill>
            <a:srgbClr val="F0F0F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Use Case-Specific Local Subnetworking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Bosch</a:t>
            </a:r>
            <a:r>
              <a:rPr lang="en-US" b="0" dirty="0"/>
              <a:t> </a:t>
            </a:r>
            <a:r>
              <a:rPr lang="en-US" dirty="0"/>
              <a:t>View on 6G Study in RAN for Release 20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EB67880D-F1CF-6E04-7F37-340610C3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4</a:t>
            </a:fld>
            <a:endParaRPr lang="en-US" noProof="1"/>
          </a:p>
        </p:txBody>
      </p:sp>
      <p:sp>
        <p:nvSpPr>
          <p:cNvPr id="18" name="Rechteck 12">
            <a:extLst>
              <a:ext uri="{FF2B5EF4-FFF2-40B4-BE49-F238E27FC236}">
                <a16:creationId xmlns:a16="http://schemas.microsoft.com/office/drawing/2014/main" id="{60C47126-A05A-D179-BD76-75B2AAC9A193}"/>
              </a:ext>
            </a:extLst>
          </p:cNvPr>
          <p:cNvSpPr/>
          <p:nvPr/>
        </p:nvSpPr>
        <p:spPr>
          <a:xfrm rot="5400000">
            <a:off x="3064448" y="-1499676"/>
            <a:ext cx="388800" cy="5819007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Required RAN Studies for Local Subnetworking </a:t>
            </a:r>
            <a:r>
              <a:rPr lang="en-US" sz="1400" b="1" kern="0" dirty="0">
                <a:solidFill>
                  <a:srgbClr val="FFFFFF"/>
                </a:solidFill>
                <a:latin typeface="+mn-lt"/>
              </a:rPr>
              <a:t>in 6G</a:t>
            </a:r>
            <a:endParaRPr kumimoji="0" lang="en-US" sz="1400" b="1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BD60F4-A428-0518-71B7-549E3277F43E}"/>
              </a:ext>
            </a:extLst>
          </p:cNvPr>
          <p:cNvSpPr txBox="1"/>
          <p:nvPr/>
        </p:nvSpPr>
        <p:spPr>
          <a:xfrm>
            <a:off x="349344" y="1604229"/>
            <a:ext cx="5790130" cy="312153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marR="0" indent="-28575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en-US" kern="0" dirty="0">
                <a:solidFill>
                  <a:srgbClr val="000000"/>
                </a:solidFill>
              </a:rPr>
              <a:t>Local </a:t>
            </a:r>
            <a:r>
              <a:rPr lang="en-US" b="1" kern="0" dirty="0">
                <a:solidFill>
                  <a:srgbClr val="000000"/>
                </a:solidFill>
              </a:rPr>
              <a:t>subnetworks</a:t>
            </a:r>
            <a:r>
              <a:rPr lang="en-US" kern="0" dirty="0">
                <a:solidFill>
                  <a:srgbClr val="000000"/>
                </a:solidFill>
              </a:rPr>
              <a:t> for various verticals’ use cases have been discussed in SA1.</a:t>
            </a:r>
          </a:p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kern="0" dirty="0">
                <a:solidFill>
                  <a:srgbClr val="000000"/>
                </a:solidFill>
              </a:rPr>
              <a:t>Potential RAN studies should consider the support of: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Local management and configurations;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Bulk resource allocation for subnetworks;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Mobility of subnetworks and their devices;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Enhancements/new interfaces.</a:t>
            </a:r>
          </a:p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kern="0" dirty="0">
                <a:solidFill>
                  <a:srgbClr val="000000"/>
                </a:solidFill>
              </a:rPr>
              <a:t>Coordinated studies with SA WGs: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Architecture enhancements and impacts on RAN;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Support for security and trustworthiness aspects.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6320BA7-405E-2D3B-E63C-5E09E866B7AA}"/>
              </a:ext>
            </a:extLst>
          </p:cNvPr>
          <p:cNvSpPr/>
          <p:nvPr/>
        </p:nvSpPr>
        <p:spPr>
          <a:xfrm>
            <a:off x="349345" y="4787220"/>
            <a:ext cx="10414654" cy="874155"/>
          </a:xfrm>
          <a:prstGeom prst="roundRect">
            <a:avLst/>
          </a:prstGeom>
          <a:solidFill>
            <a:schemeClr val="accent1"/>
          </a:solidFill>
          <a:ln>
            <a:solidFill>
              <a:srgbClr val="00884A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Proposal 1: </a:t>
            </a:r>
            <a:r>
              <a:rPr lang="en-US" kern="0" dirty="0">
                <a:solidFill>
                  <a:schemeClr val="bg1"/>
                </a:solidFill>
              </a:rPr>
              <a:t>Study on RAN level requirements to realize (partial) autonomous subnetworks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kern="0" dirty="0">
                <a:solidFill>
                  <a:schemeClr val="bg1"/>
                </a:solidFill>
              </a:rPr>
              <a:t>Consider SA1 use cases and new service requirements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8AA328D4-C195-B136-F241-DD211D262ACA}"/>
              </a:ext>
            </a:extLst>
          </p:cNvPr>
          <p:cNvCxnSpPr>
            <a:cxnSpLocks/>
            <a:endCxn id="80" idx="7"/>
          </p:cNvCxnSpPr>
          <p:nvPr/>
        </p:nvCxnSpPr>
        <p:spPr>
          <a:xfrm flipH="1">
            <a:off x="7138089" y="2386208"/>
            <a:ext cx="1179313" cy="69086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6" name="Rechteck 27">
            <a:extLst>
              <a:ext uri="{FF2B5EF4-FFF2-40B4-BE49-F238E27FC236}">
                <a16:creationId xmlns:a16="http://schemas.microsoft.com/office/drawing/2014/main" id="{5741789A-FE2A-52E8-7AC8-50C140A1F929}"/>
              </a:ext>
            </a:extLst>
          </p:cNvPr>
          <p:cNvSpPr/>
          <p:nvPr/>
        </p:nvSpPr>
        <p:spPr>
          <a:xfrm>
            <a:off x="8524845" y="1548050"/>
            <a:ext cx="2364687" cy="40929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Bosch Office Sans"/>
                <a:ea typeface="+mn-ea"/>
                <a:cs typeface="+mn-cs"/>
              </a:rPr>
              <a:t>Parent network (e.g., PLMN)</a:t>
            </a:r>
            <a:endParaRPr kumimoji="0" lang="de-DE" sz="1200" b="1" i="0" u="none" strike="noStrike" kern="0" cap="none" spc="0" normalizeH="0" baseline="30000" noProof="0">
              <a:ln>
                <a:noFill/>
              </a:ln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67" name="Rechteck 27">
            <a:extLst>
              <a:ext uri="{FF2B5EF4-FFF2-40B4-BE49-F238E27FC236}">
                <a16:creationId xmlns:a16="http://schemas.microsoft.com/office/drawing/2014/main" id="{AA2D2E68-9DDE-857E-8E84-7F4FB47BA53A}"/>
              </a:ext>
            </a:extLst>
          </p:cNvPr>
          <p:cNvSpPr/>
          <p:nvPr/>
        </p:nvSpPr>
        <p:spPr>
          <a:xfrm>
            <a:off x="9451762" y="2600972"/>
            <a:ext cx="1156108" cy="273081"/>
          </a:xfrm>
          <a:prstGeom prst="rect">
            <a:avLst/>
          </a:prstGeom>
          <a:noFill/>
          <a:ln w="9525" cap="flat" cmpd="sng" algn="ctr">
            <a:solidFill>
              <a:srgbClr val="7FCEF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Subnetworks</a:t>
            </a:r>
            <a:endParaRPr kumimoji="0" lang="de-DE" sz="1200" b="1" i="0" u="none" strike="noStrike" kern="0" cap="none" spc="0" normalizeH="0" baseline="3000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BBF54692-CB59-05D7-DF8B-0BB6F454D067}"/>
              </a:ext>
            </a:extLst>
          </p:cNvPr>
          <p:cNvGrpSpPr/>
          <p:nvPr/>
        </p:nvGrpSpPr>
        <p:grpSpPr>
          <a:xfrm>
            <a:off x="7684093" y="3077110"/>
            <a:ext cx="1296497" cy="1254853"/>
            <a:chOff x="741817" y="4135277"/>
            <a:chExt cx="1296497" cy="1254853"/>
          </a:xfrm>
        </p:grpSpPr>
        <p:pic>
          <p:nvPicPr>
            <p:cNvPr id="69" name="Grafik 33">
              <a:extLst>
                <a:ext uri="{FF2B5EF4-FFF2-40B4-BE49-F238E27FC236}">
                  <a16:creationId xmlns:a16="http://schemas.microsoft.com/office/drawing/2014/main" id="{D867AB2B-2DB6-ADC8-DB50-15EF747426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9354" y="4710711"/>
              <a:ext cx="226348" cy="226348"/>
            </a:xfrm>
            <a:prstGeom prst="rect">
              <a:avLst/>
            </a:prstGeom>
          </p:spPr>
        </p:pic>
        <p:pic>
          <p:nvPicPr>
            <p:cNvPr id="70" name="Grafik 34">
              <a:extLst>
                <a:ext uri="{FF2B5EF4-FFF2-40B4-BE49-F238E27FC236}">
                  <a16:creationId xmlns:a16="http://schemas.microsoft.com/office/drawing/2014/main" id="{64A869D3-0549-6512-B69B-658BC47D5D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74275" y="4404449"/>
              <a:ext cx="226348" cy="226348"/>
            </a:xfrm>
            <a:prstGeom prst="rect">
              <a:avLst/>
            </a:prstGeom>
          </p:spPr>
        </p:pic>
        <p:pic>
          <p:nvPicPr>
            <p:cNvPr id="71" name="Grafik 35">
              <a:extLst>
                <a:ext uri="{FF2B5EF4-FFF2-40B4-BE49-F238E27FC236}">
                  <a16:creationId xmlns:a16="http://schemas.microsoft.com/office/drawing/2014/main" id="{25B70DBE-1A0F-BBB8-A948-AE4089D4B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46311" y="4891883"/>
              <a:ext cx="226348" cy="226348"/>
            </a:xfrm>
            <a:prstGeom prst="rect">
              <a:avLst/>
            </a:prstGeom>
          </p:spPr>
        </p:pic>
        <p:pic>
          <p:nvPicPr>
            <p:cNvPr id="72" name="Grafik 32">
              <a:extLst>
                <a:ext uri="{FF2B5EF4-FFF2-40B4-BE49-F238E27FC236}">
                  <a16:creationId xmlns:a16="http://schemas.microsoft.com/office/drawing/2014/main" id="{501B9CFA-6719-C593-EF6B-F31F4EA81C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81184" y="4283401"/>
              <a:ext cx="1017764" cy="1017764"/>
            </a:xfrm>
            <a:prstGeom prst="rect">
              <a:avLst/>
            </a:prstGeom>
          </p:spPr>
        </p:pic>
        <p:sp>
          <p:nvSpPr>
            <p:cNvPr id="73" name="Octagon 72">
              <a:extLst>
                <a:ext uri="{FF2B5EF4-FFF2-40B4-BE49-F238E27FC236}">
                  <a16:creationId xmlns:a16="http://schemas.microsoft.com/office/drawing/2014/main" id="{11952670-32E5-ACDB-268E-741AEB27C076}"/>
                </a:ext>
              </a:extLst>
            </p:cNvPr>
            <p:cNvSpPr/>
            <p:nvPr/>
          </p:nvSpPr>
          <p:spPr>
            <a:xfrm>
              <a:off x="741817" y="4135277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64D3763E-14D4-0EB8-93A3-10C0A3E93ED4}"/>
              </a:ext>
            </a:extLst>
          </p:cNvPr>
          <p:cNvGrpSpPr/>
          <p:nvPr/>
        </p:nvGrpSpPr>
        <p:grpSpPr>
          <a:xfrm>
            <a:off x="6209126" y="3077068"/>
            <a:ext cx="1296497" cy="1254853"/>
            <a:chOff x="2787425" y="3997920"/>
            <a:chExt cx="1296497" cy="1254853"/>
          </a:xfrm>
        </p:grpSpPr>
        <p:pic>
          <p:nvPicPr>
            <p:cNvPr id="75" name="Grafik 21">
              <a:extLst>
                <a:ext uri="{FF2B5EF4-FFF2-40B4-BE49-F238E27FC236}">
                  <a16:creationId xmlns:a16="http://schemas.microsoft.com/office/drawing/2014/main" id="{C2428289-EE85-2A96-2D7C-6DBFC02DB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944062" y="4135277"/>
              <a:ext cx="980141" cy="980141"/>
            </a:xfrm>
            <a:prstGeom prst="rect">
              <a:avLst/>
            </a:prstGeom>
          </p:spPr>
        </p:pic>
        <p:pic>
          <p:nvPicPr>
            <p:cNvPr id="76" name="Grafik 22">
              <a:extLst>
                <a:ext uri="{FF2B5EF4-FFF2-40B4-BE49-F238E27FC236}">
                  <a16:creationId xmlns:a16="http://schemas.microsoft.com/office/drawing/2014/main" id="{7C3B7096-A480-E9E9-E61B-A26F12C64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240016" y="4353150"/>
              <a:ext cx="226348" cy="226348"/>
            </a:xfrm>
            <a:prstGeom prst="rect">
              <a:avLst/>
            </a:prstGeom>
          </p:spPr>
        </p:pic>
        <p:pic>
          <p:nvPicPr>
            <p:cNvPr id="77" name="Grafik 23">
              <a:extLst>
                <a:ext uri="{FF2B5EF4-FFF2-40B4-BE49-F238E27FC236}">
                  <a16:creationId xmlns:a16="http://schemas.microsoft.com/office/drawing/2014/main" id="{D800BF94-4D50-6724-1F47-3E6B0BB637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34132" y="4579498"/>
              <a:ext cx="226348" cy="226348"/>
            </a:xfrm>
            <a:prstGeom prst="rect">
              <a:avLst/>
            </a:prstGeom>
          </p:spPr>
        </p:pic>
        <p:pic>
          <p:nvPicPr>
            <p:cNvPr id="78" name="Grafik 24">
              <a:extLst>
                <a:ext uri="{FF2B5EF4-FFF2-40B4-BE49-F238E27FC236}">
                  <a16:creationId xmlns:a16="http://schemas.microsoft.com/office/drawing/2014/main" id="{A3E9B5DD-ADE2-D994-151B-21AD06FC28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29314" y="4692672"/>
              <a:ext cx="226348" cy="226348"/>
            </a:xfrm>
            <a:prstGeom prst="rect">
              <a:avLst/>
            </a:prstGeom>
          </p:spPr>
        </p:pic>
        <p:pic>
          <p:nvPicPr>
            <p:cNvPr id="79" name="Grafik 25">
              <a:extLst>
                <a:ext uri="{FF2B5EF4-FFF2-40B4-BE49-F238E27FC236}">
                  <a16:creationId xmlns:a16="http://schemas.microsoft.com/office/drawing/2014/main" id="{B4697345-45D1-4013-C03A-96E6ECF271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617938" y="4428771"/>
              <a:ext cx="226348" cy="226348"/>
            </a:xfrm>
            <a:prstGeom prst="rect">
              <a:avLst/>
            </a:prstGeom>
          </p:spPr>
        </p:pic>
        <p:sp>
          <p:nvSpPr>
            <p:cNvPr id="80" name="Octagon 79">
              <a:extLst>
                <a:ext uri="{FF2B5EF4-FFF2-40B4-BE49-F238E27FC236}">
                  <a16:creationId xmlns:a16="http://schemas.microsoft.com/office/drawing/2014/main" id="{FDAAD6EE-2182-8D98-7391-587A8E90F243}"/>
                </a:ext>
              </a:extLst>
            </p:cNvPr>
            <p:cNvSpPr/>
            <p:nvPr/>
          </p:nvSpPr>
          <p:spPr>
            <a:xfrm>
              <a:off x="2787425" y="3997920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2C5DE66-5CBF-71DD-B63D-8F65CA7E556C}"/>
              </a:ext>
            </a:extLst>
          </p:cNvPr>
          <p:cNvGrpSpPr/>
          <p:nvPr/>
        </p:nvGrpSpPr>
        <p:grpSpPr>
          <a:xfrm>
            <a:off x="9201199" y="3073409"/>
            <a:ext cx="1296497" cy="1254853"/>
            <a:chOff x="4952658" y="3890196"/>
            <a:chExt cx="1296497" cy="1254853"/>
          </a:xfrm>
        </p:grpSpPr>
        <p:pic>
          <p:nvPicPr>
            <p:cNvPr id="82" name="Grafik 8">
              <a:extLst>
                <a:ext uri="{FF2B5EF4-FFF2-40B4-BE49-F238E27FC236}">
                  <a16:creationId xmlns:a16="http://schemas.microsoft.com/office/drawing/2014/main" id="{1545CF45-1106-13BB-D056-385F62A6399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146310" y="4206856"/>
              <a:ext cx="857468" cy="857468"/>
            </a:xfrm>
            <a:prstGeom prst="rect">
              <a:avLst/>
            </a:prstGeom>
          </p:spPr>
        </p:pic>
        <p:pic>
          <p:nvPicPr>
            <p:cNvPr id="83" name="Grafik 13">
              <a:extLst>
                <a:ext uri="{FF2B5EF4-FFF2-40B4-BE49-F238E27FC236}">
                  <a16:creationId xmlns:a16="http://schemas.microsoft.com/office/drawing/2014/main" id="{C896BEC6-5293-C1B9-713E-E0B36155F0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177135" y="4559969"/>
              <a:ext cx="226348" cy="226348"/>
            </a:xfrm>
            <a:prstGeom prst="rect">
              <a:avLst/>
            </a:prstGeom>
          </p:spPr>
        </p:pic>
        <p:pic>
          <p:nvPicPr>
            <p:cNvPr id="84" name="Grafik 14">
              <a:extLst>
                <a:ext uri="{FF2B5EF4-FFF2-40B4-BE49-F238E27FC236}">
                  <a16:creationId xmlns:a16="http://schemas.microsoft.com/office/drawing/2014/main" id="{9A1ECBE7-AEE3-D156-49B9-8C2DFDE69B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98331" y="4559969"/>
              <a:ext cx="226348" cy="226348"/>
            </a:xfrm>
            <a:prstGeom prst="rect">
              <a:avLst/>
            </a:prstGeom>
          </p:spPr>
        </p:pic>
        <p:pic>
          <p:nvPicPr>
            <p:cNvPr id="85" name="Grafik 15">
              <a:extLst>
                <a:ext uri="{FF2B5EF4-FFF2-40B4-BE49-F238E27FC236}">
                  <a16:creationId xmlns:a16="http://schemas.microsoft.com/office/drawing/2014/main" id="{4FBA60DB-EA31-5CD1-D9A4-EC1A800BB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87733" y="4333621"/>
              <a:ext cx="226348" cy="226348"/>
            </a:xfrm>
            <a:prstGeom prst="rect">
              <a:avLst/>
            </a:prstGeom>
          </p:spPr>
        </p:pic>
        <p:sp>
          <p:nvSpPr>
            <p:cNvPr id="86" name="Octagon 85">
              <a:extLst>
                <a:ext uri="{FF2B5EF4-FFF2-40B4-BE49-F238E27FC236}">
                  <a16:creationId xmlns:a16="http://schemas.microsoft.com/office/drawing/2014/main" id="{9D5733AF-E3C3-7B67-46F3-C96637597B05}"/>
                </a:ext>
              </a:extLst>
            </p:cNvPr>
            <p:cNvSpPr/>
            <p:nvPr/>
          </p:nvSpPr>
          <p:spPr>
            <a:xfrm>
              <a:off x="4952658" y="3890196"/>
              <a:ext cx="1296497" cy="1254853"/>
            </a:xfrm>
            <a:prstGeom prst="octagon">
              <a:avLst/>
            </a:prstGeom>
            <a:noFill/>
            <a:ln w="12700" cap="flat" cmpd="sng" algn="ctr">
              <a:solidFill>
                <a:srgbClr val="019FE3"/>
              </a:solidFill>
              <a:prstDash val="dash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de-DE" kern="0">
                <a:solidFill>
                  <a:srgbClr val="000000"/>
                </a:solidFill>
                <a:latin typeface="Bosch Office Sans"/>
              </a:endParaRPr>
            </a:p>
          </p:txBody>
        </p:sp>
      </p:grp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6FECCC27-F0A4-67B2-B461-EDD5A00B531C}"/>
              </a:ext>
            </a:extLst>
          </p:cNvPr>
          <p:cNvCxnSpPr>
            <a:cxnSpLocks/>
          </p:cNvCxnSpPr>
          <p:nvPr/>
        </p:nvCxnSpPr>
        <p:spPr>
          <a:xfrm>
            <a:off x="8775597" y="3669764"/>
            <a:ext cx="552573" cy="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134790DF-44BF-4D96-1309-49C24D3CF077}"/>
              </a:ext>
            </a:extLst>
          </p:cNvPr>
          <p:cNvCxnSpPr>
            <a:cxnSpLocks/>
          </p:cNvCxnSpPr>
          <p:nvPr/>
        </p:nvCxnSpPr>
        <p:spPr>
          <a:xfrm>
            <a:off x="6417459" y="4869549"/>
            <a:ext cx="475935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3D569959-0111-2181-C4A1-E55958FA49AC}"/>
              </a:ext>
            </a:extLst>
          </p:cNvPr>
          <p:cNvCxnSpPr>
            <a:cxnSpLocks/>
          </p:cNvCxnSpPr>
          <p:nvPr/>
        </p:nvCxnSpPr>
        <p:spPr>
          <a:xfrm flipH="1">
            <a:off x="8332341" y="2476293"/>
            <a:ext cx="4318" cy="5640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C0501F35-0D11-B967-C8C9-7F5A6902A4C5}"/>
              </a:ext>
            </a:extLst>
          </p:cNvPr>
          <p:cNvCxnSpPr>
            <a:cxnSpLocks/>
            <a:endCxn id="86" idx="6"/>
          </p:cNvCxnSpPr>
          <p:nvPr/>
        </p:nvCxnSpPr>
        <p:spPr>
          <a:xfrm>
            <a:off x="8351598" y="2386208"/>
            <a:ext cx="1217135" cy="68720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F68B9507-8C22-6256-DE73-7E59C0C1D129}"/>
              </a:ext>
            </a:extLst>
          </p:cNvPr>
          <p:cNvSpPr/>
          <p:nvPr/>
        </p:nvSpPr>
        <p:spPr>
          <a:xfrm>
            <a:off x="7606325" y="2930319"/>
            <a:ext cx="3013955" cy="1486943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dash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de-DE" kern="0">
              <a:solidFill>
                <a:srgbClr val="000000"/>
              </a:solidFill>
              <a:latin typeface="Bosch Office Sans"/>
            </a:endParaRPr>
          </a:p>
        </p:txBody>
      </p:sp>
      <p:pic>
        <p:nvPicPr>
          <p:cNvPr id="92" name="Graphic 91" descr="Cell Tower with solid fill">
            <a:extLst>
              <a:ext uri="{FF2B5EF4-FFF2-40B4-BE49-F238E27FC236}">
                <a16:creationId xmlns:a16="http://schemas.microsoft.com/office/drawing/2014/main" id="{2D453E03-3424-D65C-8410-988308659B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860202" y="156938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38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00224E0-87B3-94AC-6973-EA1DE93F782C}"/>
              </a:ext>
            </a:extLst>
          </p:cNvPr>
          <p:cNvSpPr/>
          <p:nvPr/>
        </p:nvSpPr>
        <p:spPr>
          <a:xfrm>
            <a:off x="349343" y="1604228"/>
            <a:ext cx="6019743" cy="320903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6320BA7-405E-2D3B-E63C-5E09E866B7AA}"/>
              </a:ext>
            </a:extLst>
          </p:cNvPr>
          <p:cNvSpPr/>
          <p:nvPr/>
        </p:nvSpPr>
        <p:spPr>
          <a:xfrm>
            <a:off x="356612" y="4864867"/>
            <a:ext cx="10620281" cy="856335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Proposal 2: ISAC initial study in Release 20 should focus on: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gNB-sid</a:t>
            </a:r>
            <a:r>
              <a:rPr lang="en-US" sz="1400" b="1" kern="0" dirty="0">
                <a:solidFill>
                  <a:schemeClr val="bg1"/>
                </a:solidFill>
              </a:rPr>
              <a:t>e sensing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1400" b="1" kern="0" dirty="0">
                <a:solidFill>
                  <a:schemeClr val="bg1"/>
                </a:solidFill>
              </a:rPr>
              <a:t>Limit the study to FR2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6A2785B-B054-1A15-AE3C-A8AD8ED74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Integrated Sensing and Communication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E625E-78CF-DE4E-6F45-6D64E7A852A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Bosch</a:t>
            </a:r>
            <a:r>
              <a:rPr lang="en-US" b="0"/>
              <a:t> </a:t>
            </a:r>
            <a:r>
              <a:rPr lang="en-US"/>
              <a:t>View on 6G Study in RAN for Release 20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EB67880D-F1CF-6E04-7F37-340610C3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5</a:t>
            </a:fld>
            <a:endParaRPr lang="en-US" noProof="1"/>
          </a:p>
        </p:txBody>
      </p:sp>
      <p:sp>
        <p:nvSpPr>
          <p:cNvPr id="18" name="Rechteck 12">
            <a:extLst>
              <a:ext uri="{FF2B5EF4-FFF2-40B4-BE49-F238E27FC236}">
                <a16:creationId xmlns:a16="http://schemas.microsoft.com/office/drawing/2014/main" id="{60C47126-A05A-D179-BD76-75B2AAC9A193}"/>
              </a:ext>
            </a:extLst>
          </p:cNvPr>
          <p:cNvSpPr/>
          <p:nvPr/>
        </p:nvSpPr>
        <p:spPr>
          <a:xfrm rot="5400000">
            <a:off x="3168089" y="-1603316"/>
            <a:ext cx="388800" cy="602628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Required RAN Studies for ISAC in 6G timeframe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BD60F4-A428-0518-71B7-549E3277F43E}"/>
              </a:ext>
            </a:extLst>
          </p:cNvPr>
          <p:cNvSpPr txBox="1"/>
          <p:nvPr/>
        </p:nvSpPr>
        <p:spPr>
          <a:xfrm>
            <a:off x="419450" y="1604230"/>
            <a:ext cx="5931784" cy="32090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marR="0" indent="-28575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Possible ISAC use cases: sensing as a service (SaaS)</a:t>
            </a:r>
            <a:endParaRPr lang="en-US" kern="0" dirty="0">
              <a:solidFill>
                <a:srgbClr val="000000"/>
              </a:solidFill>
            </a:endParaRPr>
          </a:p>
          <a:p>
            <a:pPr marL="285750" marR="0" indent="-285750" algn="l" defTabSz="914400" eaLnBrk="1" fontAlgn="auto" latinLnBrk="0" hangingPunct="1">
              <a:spcBef>
                <a:spcPts val="5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Study possible RAN impacts, including: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/>
              <a:t>Spectrum and bandwidth requirements;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/>
              <a:t>Protocols and signaling enhancements;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RAN support for security, </a:t>
            </a:r>
            <a:r>
              <a:rPr lang="en-US" sz="1600" kern="0" dirty="0"/>
              <a:t>privacy &amp; trustworthiness;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Study relevant RAN KPIs, e.g., sensing accuracy.</a:t>
            </a:r>
          </a:p>
          <a:p>
            <a:pPr lvl="1" fontAlgn="auto">
              <a:spcBef>
                <a:spcPts val="500"/>
              </a:spcBef>
              <a:spcAft>
                <a:spcPts val="0"/>
              </a:spcAft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285750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Several modes could be studied, including: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Mono-static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vs</a:t>
            </a:r>
            <a:r>
              <a:rPr lang="en-US" sz="1600" kern="0" dirty="0">
                <a:solidFill>
                  <a:srgbClr val="000000"/>
                </a:solidFill>
              </a:rPr>
              <a:t> Bi-static;</a:t>
            </a:r>
          </a:p>
          <a:p>
            <a:pPr marL="696887" lvl="1" indent="-285750" fontAlgn="auto">
              <a:spcBef>
                <a:spcPts val="5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b="1" kern="0" dirty="0" err="1">
                <a:solidFill>
                  <a:srgbClr val="000000"/>
                </a:solidFill>
              </a:rPr>
              <a:t>gNB</a:t>
            </a:r>
            <a:r>
              <a:rPr lang="en-US" sz="1600" b="1" kern="0" dirty="0">
                <a:solidFill>
                  <a:srgbClr val="000000"/>
                </a:solidFill>
              </a:rPr>
              <a:t>-side</a:t>
            </a:r>
            <a:r>
              <a:rPr lang="en-US" sz="1600" kern="0" dirty="0">
                <a:solidFill>
                  <a:srgbClr val="000000"/>
                </a:solidFill>
              </a:rPr>
              <a:t> vs UE-side.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06D2B54-E31E-A7C7-D572-1F0FA4B60F42}"/>
              </a:ext>
            </a:extLst>
          </p:cNvPr>
          <p:cNvGrpSpPr/>
          <p:nvPr/>
        </p:nvGrpSpPr>
        <p:grpSpPr>
          <a:xfrm>
            <a:off x="6474941" y="665728"/>
            <a:ext cx="4454243" cy="4001898"/>
            <a:chOff x="6474941" y="665728"/>
            <a:chExt cx="4454243" cy="4001898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B553E2E-DEA5-E471-2A46-73235CE01D24}"/>
                </a:ext>
              </a:extLst>
            </p:cNvPr>
            <p:cNvGrpSpPr/>
            <p:nvPr/>
          </p:nvGrpSpPr>
          <p:grpSpPr>
            <a:xfrm>
              <a:off x="6474941" y="665728"/>
              <a:ext cx="4454243" cy="4001898"/>
              <a:chOff x="6474941" y="665728"/>
              <a:chExt cx="4454243" cy="4001898"/>
            </a:xfrm>
          </p:grpSpPr>
          <p:pic>
            <p:nvPicPr>
              <p:cNvPr id="6" name="Graphic 5" descr="Truck with solid fill">
                <a:extLst>
                  <a:ext uri="{FF2B5EF4-FFF2-40B4-BE49-F238E27FC236}">
                    <a16:creationId xmlns:a16="http://schemas.microsoft.com/office/drawing/2014/main" id="{05BD18C8-A790-09C0-7FF2-EE0E91EBF3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608705" y="3108931"/>
                <a:ext cx="1093483" cy="1047825"/>
              </a:xfrm>
              <a:prstGeom prst="rect">
                <a:avLst/>
              </a:prstGeom>
            </p:spPr>
          </p:pic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A27AFC2-BC80-F059-2B2D-F5BB12AD371E}"/>
                  </a:ext>
                </a:extLst>
              </p:cNvPr>
              <p:cNvSpPr txBox="1"/>
              <p:nvPr/>
            </p:nvSpPr>
            <p:spPr>
              <a:xfrm>
                <a:off x="8600745" y="1920431"/>
                <a:ext cx="1075827" cy="5448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marR="0" algn="ctr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Sensing </a:t>
                </a:r>
              </a:p>
              <a:p>
                <a:pPr marR="0" algn="ctr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receiver</a:t>
                </a:r>
                <a:endParaRPr kumimoji="0" 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C26424E-92ED-2BFE-699A-AFD47DD2CA43}"/>
                  </a:ext>
                </a:extLst>
              </p:cNvPr>
              <p:cNvSpPr txBox="1"/>
              <p:nvPr/>
            </p:nvSpPr>
            <p:spPr>
              <a:xfrm>
                <a:off x="7503000" y="3953581"/>
                <a:ext cx="1075827" cy="5448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marR="0" algn="ctr" defTabSz="914400" eaLnBrk="1" fontAlgn="auto" latinLnBrk="0" hangingPunct="1"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Sensing target object</a:t>
                </a:r>
              </a:p>
              <a:p>
                <a:pPr marR="0" algn="ctr" defTabSz="914400" eaLnBrk="1" fontAlgn="auto" latinLnBrk="0" hangingPunct="1"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de-DE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4809CD64-D303-F212-912A-F4ED5E4CD2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68269" y="2696974"/>
                <a:ext cx="8829" cy="107450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Arrow Connector 24">
                <a:extLst>
                  <a:ext uri="{FF2B5EF4-FFF2-40B4-BE49-F238E27FC236}">
                    <a16:creationId xmlns:a16="http://schemas.microsoft.com/office/drawing/2014/main" id="{62D500DA-E0D3-0AE8-2E7D-CECFB6E81AD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669064" y="1289718"/>
                <a:ext cx="347439" cy="343693"/>
              </a:xfrm>
              <a:prstGeom prst="straightConnector1">
                <a:avLst/>
              </a:prstGeom>
              <a:ln w="19050">
                <a:headEnd type="triangle" w="med" len="med"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34281EE9-C0C9-3D4E-FBF3-0375534EA2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74941" y="2461723"/>
                <a:ext cx="3832812" cy="2205903"/>
              </a:xfrm>
              <a:prstGeom prst="rect">
                <a:avLst/>
              </a:prstGeom>
            </p:spPr>
          </p:pic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1038127E-6C62-E51A-DC54-0225EC8CE3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75711" y="2569185"/>
                <a:ext cx="240792" cy="699707"/>
              </a:xfrm>
              <a:prstGeom prst="straightConnector1">
                <a:avLst/>
              </a:prstGeom>
              <a:ln w="19050">
                <a:prstDash val="lgDash"/>
                <a:tailEnd type="triangle"/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>
                <a:extLst>
                  <a:ext uri="{FF2B5EF4-FFF2-40B4-BE49-F238E27FC236}">
                    <a16:creationId xmlns:a16="http://schemas.microsoft.com/office/drawing/2014/main" id="{F0A88236-0F8C-A863-1DFB-90E40609769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9323618" y="3417213"/>
                <a:ext cx="864413" cy="210560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pic>
            <p:nvPicPr>
              <p:cNvPr id="29" name="Graphic 28" descr="Cell Tower with solid fill">
                <a:extLst>
                  <a:ext uri="{FF2B5EF4-FFF2-40B4-BE49-F238E27FC236}">
                    <a16:creationId xmlns:a16="http://schemas.microsoft.com/office/drawing/2014/main" id="{C732E95C-B268-9595-0CF9-BB11861CD2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9941806" y="3564674"/>
                <a:ext cx="987378" cy="1047825"/>
              </a:xfrm>
              <a:prstGeom prst="rect">
                <a:avLst/>
              </a:prstGeom>
            </p:spPr>
          </p:pic>
          <p:pic>
            <p:nvPicPr>
              <p:cNvPr id="30" name="Graphic 29" descr="Cell Tower with solid fill">
                <a:extLst>
                  <a:ext uri="{FF2B5EF4-FFF2-40B4-BE49-F238E27FC236}">
                    <a16:creationId xmlns:a16="http://schemas.microsoft.com/office/drawing/2014/main" id="{FFAC0CFA-CFAB-CFE3-6DCD-DE6BC20E78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7891685" y="1565753"/>
                <a:ext cx="1075827" cy="1047825"/>
              </a:xfrm>
              <a:prstGeom prst="rect">
                <a:avLst/>
              </a:prstGeom>
            </p:spPr>
          </p:pic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1B589068-C1AB-2882-864B-1B8FD61001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13192" y="2584547"/>
                <a:ext cx="492713" cy="1190874"/>
              </a:xfrm>
              <a:prstGeom prst="straightConnector1">
                <a:avLst/>
              </a:prstGeom>
              <a:ln w="19050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CA0CCC90-A8C1-0CC3-E0CD-352D3240809A}"/>
                  </a:ext>
                </a:extLst>
              </p:cNvPr>
              <p:cNvSpPr txBox="1"/>
              <p:nvPr/>
            </p:nvSpPr>
            <p:spPr>
              <a:xfrm rot="17764908">
                <a:off x="7279648" y="2935245"/>
                <a:ext cx="1075827" cy="2267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marR="0" algn="ctr" defTabSz="914400" eaLnBrk="1" fontAlgn="auto" latinLnBrk="0" hangingPunct="1">
                  <a:spcBef>
                    <a:spcPts val="5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SaaS</a:t>
                </a:r>
                <a:endParaRPr kumimoji="0" lang="de-DE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EDF13BA-3264-5134-E3CE-045CBD337DCF}"/>
                  </a:ext>
                </a:extLst>
              </p:cNvPr>
              <p:cNvSpPr txBox="1"/>
              <p:nvPr/>
            </p:nvSpPr>
            <p:spPr>
              <a:xfrm>
                <a:off x="9138658" y="3859781"/>
                <a:ext cx="1215086" cy="54486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marR="0" algn="ctr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Sensing </a:t>
                </a:r>
              </a:p>
              <a:p>
                <a:pPr marR="0" algn="ctr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transmitter</a:t>
                </a:r>
                <a:endParaRPr kumimoji="0" lang="de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Graphic 33">
                <a:extLst>
                  <a:ext uri="{FF2B5EF4-FFF2-40B4-BE49-F238E27FC236}">
                    <a16:creationId xmlns:a16="http://schemas.microsoft.com/office/drawing/2014/main" id="{86FA7F92-799E-DF42-CA87-593EDA598ABA}"/>
                  </a:ext>
                </a:extLst>
              </p:cNvPr>
              <p:cNvSpPr/>
              <p:nvPr/>
            </p:nvSpPr>
            <p:spPr>
              <a:xfrm>
                <a:off x="9638861" y="665728"/>
                <a:ext cx="1126246" cy="647656"/>
              </a:xfrm>
              <a:custGeom>
                <a:avLst/>
                <a:gdLst>
                  <a:gd name="connsiteX0" fmla="*/ 1218300 w 1522875"/>
                  <a:gd name="connsiteY0" fmla="*/ 966779 h 966778"/>
                  <a:gd name="connsiteX1" fmla="*/ 304575 w 1522875"/>
                  <a:gd name="connsiteY1" fmla="*/ 966779 h 966778"/>
                  <a:gd name="connsiteX2" fmla="*/ 0 w 1522875"/>
                  <a:gd name="connsiteY2" fmla="*/ 674921 h 966778"/>
                  <a:gd name="connsiteX3" fmla="*/ 252064 w 1522875"/>
                  <a:gd name="connsiteY3" fmla="*/ 387468 h 966778"/>
                  <a:gd name="connsiteX4" fmla="*/ 552042 w 1522875"/>
                  <a:gd name="connsiteY4" fmla="*/ 145929 h 966778"/>
                  <a:gd name="connsiteX5" fmla="*/ 645756 w 1522875"/>
                  <a:gd name="connsiteY5" fmla="*/ 160066 h 966778"/>
                  <a:gd name="connsiteX6" fmla="*/ 970833 w 1522875"/>
                  <a:gd name="connsiteY6" fmla="*/ 0 h 966778"/>
                  <a:gd name="connsiteX7" fmla="*/ 1370588 w 1522875"/>
                  <a:gd name="connsiteY7" fmla="*/ 383063 h 966778"/>
                  <a:gd name="connsiteX8" fmla="*/ 1368570 w 1522875"/>
                  <a:gd name="connsiteY8" fmla="*/ 421087 h 966778"/>
                  <a:gd name="connsiteX9" fmla="*/ 1522875 w 1522875"/>
                  <a:gd name="connsiteY9" fmla="*/ 674921 h 966778"/>
                  <a:gd name="connsiteX10" fmla="*/ 1218300 w 1522875"/>
                  <a:gd name="connsiteY10" fmla="*/ 966779 h 966778"/>
                  <a:gd name="connsiteX11" fmla="*/ 552042 w 1522875"/>
                  <a:gd name="connsiteY11" fmla="*/ 218893 h 966778"/>
                  <a:gd name="connsiteX12" fmla="*/ 324220 w 1522875"/>
                  <a:gd name="connsiteY12" fmla="*/ 422692 h 966778"/>
                  <a:gd name="connsiteX13" fmla="*/ 321964 w 1522875"/>
                  <a:gd name="connsiteY13" fmla="*/ 454450 h 966778"/>
                  <a:gd name="connsiteX14" fmla="*/ 288823 w 1522875"/>
                  <a:gd name="connsiteY14" fmla="*/ 456611 h 966778"/>
                  <a:gd name="connsiteX15" fmla="*/ 76144 w 1522875"/>
                  <a:gd name="connsiteY15" fmla="*/ 674921 h 966778"/>
                  <a:gd name="connsiteX16" fmla="*/ 304575 w 1522875"/>
                  <a:gd name="connsiteY16" fmla="*/ 893814 h 966778"/>
                  <a:gd name="connsiteX17" fmla="*/ 1218300 w 1522875"/>
                  <a:gd name="connsiteY17" fmla="*/ 893814 h 966778"/>
                  <a:gd name="connsiteX18" fmla="*/ 1446731 w 1522875"/>
                  <a:gd name="connsiteY18" fmla="*/ 674921 h 966778"/>
                  <a:gd name="connsiteX19" fmla="*/ 1311643 w 1522875"/>
                  <a:gd name="connsiteY19" fmla="*/ 475144 h 966778"/>
                  <a:gd name="connsiteX20" fmla="*/ 1284726 w 1522875"/>
                  <a:gd name="connsiteY20" fmla="*/ 463579 h 966778"/>
                  <a:gd name="connsiteX21" fmla="*/ 1289694 w 1522875"/>
                  <a:gd name="connsiteY21" fmla="*/ 435707 h 966778"/>
                  <a:gd name="connsiteX22" fmla="*/ 1294444 w 1522875"/>
                  <a:gd name="connsiteY22" fmla="*/ 383063 h 966778"/>
                  <a:gd name="connsiteX23" fmla="*/ 970833 w 1522875"/>
                  <a:gd name="connsiteY23" fmla="*/ 72964 h 966778"/>
                  <a:gd name="connsiteX24" fmla="*/ 693365 w 1522875"/>
                  <a:gd name="connsiteY24" fmla="*/ 223444 h 966778"/>
                  <a:gd name="connsiteX25" fmla="*/ 675976 w 1522875"/>
                  <a:gd name="connsiteY25" fmla="*/ 251125 h 966778"/>
                  <a:gd name="connsiteX26" fmla="*/ 645195 w 1522875"/>
                  <a:gd name="connsiteY26" fmla="*/ 237928 h 966778"/>
                  <a:gd name="connsiteX27" fmla="*/ 552042 w 1522875"/>
                  <a:gd name="connsiteY27" fmla="*/ 218893 h 966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22875" h="966778">
                    <a:moveTo>
                      <a:pt x="1218300" y="966779"/>
                    </a:moveTo>
                    <a:lnTo>
                      <a:pt x="304575" y="966779"/>
                    </a:lnTo>
                    <a:cubicBezTo>
                      <a:pt x="136630" y="966779"/>
                      <a:pt x="0" y="835853"/>
                      <a:pt x="0" y="674921"/>
                    </a:cubicBezTo>
                    <a:cubicBezTo>
                      <a:pt x="0" y="532330"/>
                      <a:pt x="108410" y="411492"/>
                      <a:pt x="252064" y="387468"/>
                    </a:cubicBezTo>
                    <a:cubicBezTo>
                      <a:pt x="277135" y="249812"/>
                      <a:pt x="403238" y="145929"/>
                      <a:pt x="552042" y="145929"/>
                    </a:cubicBezTo>
                    <a:cubicBezTo>
                      <a:pt x="584175" y="145929"/>
                      <a:pt x="615575" y="150672"/>
                      <a:pt x="645756" y="160066"/>
                    </a:cubicBezTo>
                    <a:cubicBezTo>
                      <a:pt x="720786" y="59284"/>
                      <a:pt x="840085" y="0"/>
                      <a:pt x="970833" y="0"/>
                    </a:cubicBezTo>
                    <a:cubicBezTo>
                      <a:pt x="1191259" y="0"/>
                      <a:pt x="1370588" y="171840"/>
                      <a:pt x="1370588" y="383063"/>
                    </a:cubicBezTo>
                    <a:cubicBezTo>
                      <a:pt x="1370588" y="395622"/>
                      <a:pt x="1369921" y="408336"/>
                      <a:pt x="1368570" y="421087"/>
                    </a:cubicBezTo>
                    <a:cubicBezTo>
                      <a:pt x="1463169" y="472572"/>
                      <a:pt x="1522875" y="569423"/>
                      <a:pt x="1522875" y="674921"/>
                    </a:cubicBezTo>
                    <a:cubicBezTo>
                      <a:pt x="1522875" y="835853"/>
                      <a:pt x="1386245" y="966779"/>
                      <a:pt x="1218300" y="966779"/>
                    </a:cubicBezTo>
                    <a:close/>
                    <a:moveTo>
                      <a:pt x="552042" y="218893"/>
                    </a:moveTo>
                    <a:cubicBezTo>
                      <a:pt x="432401" y="218893"/>
                      <a:pt x="332339" y="308412"/>
                      <a:pt x="324220" y="422692"/>
                    </a:cubicBezTo>
                    <a:lnTo>
                      <a:pt x="321964" y="454450"/>
                    </a:lnTo>
                    <a:lnTo>
                      <a:pt x="288823" y="456611"/>
                    </a:lnTo>
                    <a:cubicBezTo>
                      <a:pt x="169563" y="464391"/>
                      <a:pt x="76144" y="560285"/>
                      <a:pt x="76144" y="674921"/>
                    </a:cubicBezTo>
                    <a:cubicBezTo>
                      <a:pt x="76144" y="795622"/>
                      <a:pt x="178614" y="893814"/>
                      <a:pt x="304575" y="893814"/>
                    </a:cubicBezTo>
                    <a:lnTo>
                      <a:pt x="1218300" y="893814"/>
                    </a:lnTo>
                    <a:cubicBezTo>
                      <a:pt x="1344261" y="893814"/>
                      <a:pt x="1446731" y="795622"/>
                      <a:pt x="1446731" y="674921"/>
                    </a:cubicBezTo>
                    <a:cubicBezTo>
                      <a:pt x="1446731" y="588841"/>
                      <a:pt x="1393716" y="510423"/>
                      <a:pt x="1311643" y="475144"/>
                    </a:cubicBezTo>
                    <a:lnTo>
                      <a:pt x="1284726" y="463579"/>
                    </a:lnTo>
                    <a:lnTo>
                      <a:pt x="1289694" y="435707"/>
                    </a:lnTo>
                    <a:cubicBezTo>
                      <a:pt x="1292854" y="418068"/>
                      <a:pt x="1294444" y="400356"/>
                      <a:pt x="1294444" y="383063"/>
                    </a:cubicBezTo>
                    <a:cubicBezTo>
                      <a:pt x="1294444" y="212071"/>
                      <a:pt x="1149276" y="72964"/>
                      <a:pt x="970833" y="72964"/>
                    </a:cubicBezTo>
                    <a:cubicBezTo>
                      <a:pt x="856265" y="72964"/>
                      <a:pt x="752529" y="129211"/>
                      <a:pt x="693365" y="223444"/>
                    </a:cubicBezTo>
                    <a:lnTo>
                      <a:pt x="675976" y="251125"/>
                    </a:lnTo>
                    <a:lnTo>
                      <a:pt x="645195" y="237928"/>
                    </a:lnTo>
                    <a:cubicBezTo>
                      <a:pt x="615902" y="225330"/>
                      <a:pt x="584150" y="218841"/>
                      <a:pt x="552042" y="21889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47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DE" sz="1600"/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1AAB3B0F-3D36-6CA7-089E-CD546AEA0F52}"/>
                  </a:ext>
                </a:extLst>
              </p:cNvPr>
              <p:cNvSpPr txBox="1"/>
              <p:nvPr/>
            </p:nvSpPr>
            <p:spPr>
              <a:xfrm>
                <a:off x="8896107" y="1421994"/>
                <a:ext cx="930714" cy="2439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marR="0" algn="l" defTabSz="91440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DE" sz="1400" kern="0">
                    <a:solidFill>
                      <a:srgbClr val="000000"/>
                    </a:solidFill>
                  </a:rPr>
                  <a:t>Core Network</a:t>
                </a:r>
                <a:endParaRPr kumimoji="0" lang="en-DE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D0102B6A-0983-4FF1-95C0-4377D6B6649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941080" y="968518"/>
              <a:ext cx="567980" cy="459776"/>
            </a:xfrm>
            <a:prstGeom prst="rect">
              <a:avLst/>
            </a:prstGeom>
          </p:spPr>
        </p:pic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BACEA762-5169-946C-CB5A-4342A2A770A9}"/>
                </a:ext>
              </a:extLst>
            </p:cNvPr>
            <p:cNvCxnSpPr>
              <a:cxnSpLocks/>
              <a:endCxn id="42" idx="2"/>
            </p:cNvCxnSpPr>
            <p:nvPr/>
          </p:nvCxnSpPr>
          <p:spPr>
            <a:xfrm flipV="1">
              <a:off x="9395209" y="1117866"/>
              <a:ext cx="243652" cy="7240"/>
            </a:xfrm>
            <a:prstGeom prst="straightConnector1">
              <a:avLst/>
            </a:prstGeom>
            <a:ln w="19050">
              <a:headEnd type="triangle" w="med" len="med"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018BB2A-3E0C-3FFA-5EE4-E14F43177CA6}"/>
                </a:ext>
              </a:extLst>
            </p:cNvPr>
            <p:cNvSpPr txBox="1"/>
            <p:nvPr/>
          </p:nvSpPr>
          <p:spPr>
            <a:xfrm>
              <a:off x="9927388" y="824881"/>
              <a:ext cx="806468" cy="419242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pPr marR="0" algn="l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DE" sz="1400" kern="0">
                  <a:solidFill>
                    <a:srgbClr val="000000"/>
                  </a:solidFill>
                </a:rPr>
                <a:t>Sensing </a:t>
              </a:r>
            </a:p>
            <a:p>
              <a:pPr marR="0" algn="l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DE" sz="1400" kern="0">
                  <a:solidFill>
                    <a:srgbClr val="000000"/>
                  </a:solidFill>
                </a:rPr>
                <a:t>Service</a:t>
              </a:r>
              <a:endParaRPr kumimoji="0" lang="en-DE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9033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37296-1524-B7AD-38C8-0B0F2A555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B2ACBD8-494C-8DE7-4183-D7DDC1EC02D1}"/>
              </a:ext>
            </a:extLst>
          </p:cNvPr>
          <p:cNvSpPr/>
          <p:nvPr/>
        </p:nvSpPr>
        <p:spPr>
          <a:xfrm>
            <a:off x="264676" y="1594090"/>
            <a:ext cx="6194848" cy="329471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A70AFB5-C6ED-AE90-7AB6-223082C076BC}"/>
              </a:ext>
            </a:extLst>
          </p:cNvPr>
          <p:cNvSpPr/>
          <p:nvPr/>
        </p:nvSpPr>
        <p:spPr>
          <a:xfrm>
            <a:off x="264675" y="4928844"/>
            <a:ext cx="10558798" cy="697512"/>
          </a:xfrm>
          <a:prstGeom prst="roundRect">
            <a:avLst>
              <a:gd name="adj" fmla="val 10532"/>
            </a:avLst>
          </a:prstGeom>
          <a:solidFill>
            <a:srgbClr val="007BC0"/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tIns="0" bIns="0" rtlCol="0" anchor="t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Proposal 3</a:t>
            </a:r>
            <a:r>
              <a:rPr kumimoji="0" lang="en-US" sz="14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: For reliable distributed Automotive functions, RAN should support: </a:t>
            </a:r>
          </a:p>
          <a:p>
            <a:pPr marL="696887" lvl="1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kern="0" dirty="0">
                <a:solidFill>
                  <a:schemeClr val="bg1"/>
                </a:solidFill>
                <a:latin typeface="Bosch Office Sans"/>
              </a:rPr>
              <a:t>Mutual awareness between RAN and automotive functions/applications</a:t>
            </a:r>
          </a:p>
          <a:p>
            <a:pPr marL="696887" lvl="1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Protocol enhancements f</a:t>
            </a:r>
            <a:r>
              <a:rPr lang="en-US" sz="1400" kern="0" dirty="0">
                <a:solidFill>
                  <a:schemeClr val="bg1"/>
                </a:solidFill>
                <a:latin typeface="Bosch Office Sans"/>
              </a:rPr>
              <a:t>or jointly achieving low latency, high data-rate, high reliability, enhancing resilience and mobility</a:t>
            </a:r>
            <a:endParaRPr kumimoji="0" lang="en-US" sz="1400" b="0" i="0" u="none" strike="noStrike" kern="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CF6860E-9D4F-E303-BAA6-68366D831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Enhancements for Distributed Automotive Functionalities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D79775-1209-9972-28C5-D292C5DFE2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Bosch</a:t>
            </a:r>
            <a:r>
              <a:rPr lang="en-US" b="0"/>
              <a:t> </a:t>
            </a:r>
            <a:r>
              <a:rPr lang="en-US"/>
              <a:t>View on 6G Study in RAN for Release 20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48D2F7B2-1C12-F468-9444-6797DCB46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6</a:t>
            </a:fld>
            <a:endParaRPr lang="en-US" noProof="1"/>
          </a:p>
        </p:txBody>
      </p:sp>
      <p:sp>
        <p:nvSpPr>
          <p:cNvPr id="18" name="Rechteck 12">
            <a:extLst>
              <a:ext uri="{FF2B5EF4-FFF2-40B4-BE49-F238E27FC236}">
                <a16:creationId xmlns:a16="http://schemas.microsoft.com/office/drawing/2014/main" id="{F5AA315C-49EA-D885-5805-48166F1D340A}"/>
              </a:ext>
            </a:extLst>
          </p:cNvPr>
          <p:cNvSpPr/>
          <p:nvPr/>
        </p:nvSpPr>
        <p:spPr>
          <a:xfrm rot="5400000">
            <a:off x="3167700" y="-1687596"/>
            <a:ext cx="388800" cy="6194848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Required Studies for </a:t>
            </a:r>
            <a:r>
              <a:rPr lang="en-US" sz="1400" b="1" kern="0" dirty="0">
                <a:solidFill>
                  <a:srgbClr val="FFFFFF"/>
                </a:solidFill>
                <a:latin typeface="+mn-lt"/>
              </a:rPr>
              <a:t>Distributed/Offloaded Automotive Functions in</a:t>
            </a:r>
            <a:r>
              <a:rPr kumimoji="0" lang="en-US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1400" b="1" kern="0" dirty="0">
                <a:solidFill>
                  <a:srgbClr val="FFFFFF"/>
                </a:solidFill>
                <a:latin typeface="+mn-lt"/>
              </a:rPr>
              <a:t>6G</a:t>
            </a:r>
            <a:endParaRPr kumimoji="0" lang="en-US" sz="1400" b="1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5F3795-BFE4-211C-0203-CDB9F6132731}"/>
              </a:ext>
            </a:extLst>
          </p:cNvPr>
          <p:cNvSpPr txBox="1"/>
          <p:nvPr/>
        </p:nvSpPr>
        <p:spPr>
          <a:xfrm>
            <a:off x="298230" y="1607086"/>
            <a:ext cx="6102570" cy="32817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marR="0" indent="-285750" algn="l" defTabSz="914400" eaLnBrk="1" fontAlgn="auto" latinLnBrk="0" hangingPunct="1"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Exemplary functional offloading use cases:</a:t>
            </a:r>
          </a:p>
          <a:p>
            <a:pPr marL="696887" lvl="1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Distributed automotive functions, i.e., off-board &amp; on-board, e.g., ADAS, motion functions, maps, etc.;</a:t>
            </a:r>
          </a:p>
          <a:p>
            <a:pPr marL="696887" lvl="1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noProof="0" dirty="0">
                <a:solidFill>
                  <a:srgbClr val="000000"/>
                </a:solidFill>
              </a:rPr>
              <a:t>Offloading AI/ML computations, e.g., Net4AI with AI inference, to a trusted server or the cloud.</a:t>
            </a:r>
          </a:p>
          <a:p>
            <a:pPr lvl="1" fontAlgn="auto">
              <a:spcBef>
                <a:spcPts val="200"/>
              </a:spcBef>
              <a:spcAft>
                <a:spcPts val="0"/>
              </a:spcAft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  <a:p>
            <a:pPr marL="285750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kern="0" noProof="0" dirty="0">
                <a:solidFill>
                  <a:srgbClr val="000000"/>
                </a:solidFill>
              </a:rPr>
              <a:t>6G RAN should support:</a:t>
            </a:r>
          </a:p>
          <a:p>
            <a:pPr marL="696887" lvl="1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Introducing </a:t>
            </a:r>
            <a:r>
              <a:rPr lang="en-US" sz="1600" kern="0" noProof="0" dirty="0">
                <a:solidFill>
                  <a:srgbClr val="000000"/>
                </a:solidFill>
              </a:rPr>
              <a:t>signaling for mutual </a:t>
            </a:r>
            <a:r>
              <a:rPr lang="en-US" sz="1600" b="1" kern="0" noProof="0" dirty="0">
                <a:solidFill>
                  <a:srgbClr val="000000"/>
                </a:solidFill>
              </a:rPr>
              <a:t>awareness</a:t>
            </a:r>
            <a:r>
              <a:rPr lang="en-US" sz="1600" kern="0" noProof="0" dirty="0">
                <a:solidFill>
                  <a:srgbClr val="000000"/>
                </a:solidFill>
              </a:rPr>
              <a:t> between automotive application and RAN</a:t>
            </a:r>
            <a:r>
              <a:rPr lang="en-US" sz="1600" kern="0" dirty="0">
                <a:solidFill>
                  <a:srgbClr val="000000"/>
                </a:solidFill>
              </a:rPr>
              <a:t>;</a:t>
            </a:r>
            <a:endParaRPr lang="en-US" sz="1600" kern="0" noProof="0" dirty="0">
              <a:solidFill>
                <a:srgbClr val="000000"/>
              </a:solidFill>
            </a:endParaRPr>
          </a:p>
          <a:p>
            <a:pPr marL="696887" lvl="1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noProof="0" dirty="0">
                <a:solidFill>
                  <a:srgbClr val="000000"/>
                </a:solidFill>
              </a:rPr>
              <a:t>Protocol enhancements to </a:t>
            </a:r>
            <a:r>
              <a:rPr lang="en-US" sz="1600" b="1" kern="0" noProof="0" dirty="0">
                <a:solidFill>
                  <a:srgbClr val="000000"/>
                </a:solidFill>
              </a:rPr>
              <a:t>jointly</a:t>
            </a:r>
            <a:r>
              <a:rPr lang="en-US" sz="1600" kern="0" noProof="0" dirty="0">
                <a:solidFill>
                  <a:srgbClr val="000000"/>
                </a:solidFill>
              </a:rPr>
              <a:t> achieve the automotive required latency, reliability, rate, etc.;</a:t>
            </a:r>
          </a:p>
          <a:p>
            <a:pPr marL="696887" lvl="1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noProof="0" dirty="0">
                <a:solidFill>
                  <a:srgbClr val="000000"/>
                </a:solidFill>
              </a:rPr>
              <a:t>Increasing </a:t>
            </a:r>
            <a:r>
              <a:rPr lang="en-US" sz="1600" b="1" kern="0" noProof="0" dirty="0">
                <a:solidFill>
                  <a:srgbClr val="000000"/>
                </a:solidFill>
              </a:rPr>
              <a:t>resilience</a:t>
            </a:r>
            <a:r>
              <a:rPr lang="en-US" sz="1600" kern="0" noProof="0" dirty="0">
                <a:solidFill>
                  <a:srgbClr val="000000"/>
                </a:solidFill>
              </a:rPr>
              <a:t> and </a:t>
            </a:r>
            <a:r>
              <a:rPr lang="en-GB" sz="1600" b="0" i="0" u="none" strike="noStrike" dirty="0">
                <a:solidFill>
                  <a:srgbClr val="000000"/>
                </a:solidFill>
                <a:effectLst/>
                <a:latin typeface="Bosch Sans" panose="020B0604020202020204" pitchFamily="34" charset="0"/>
              </a:rPr>
              <a:t>ensuring </a:t>
            </a:r>
            <a:r>
              <a:rPr lang="en-US" sz="1600" b="1" kern="0" noProof="0" dirty="0">
                <a:solidFill>
                  <a:srgbClr val="000000"/>
                </a:solidFill>
              </a:rPr>
              <a:t>interruption-free</a:t>
            </a:r>
            <a:r>
              <a:rPr lang="en-US" sz="1600" kern="0" noProof="0" dirty="0">
                <a:solidFill>
                  <a:srgbClr val="000000"/>
                </a:solidFill>
              </a:rPr>
              <a:t> mobility.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D039FA-AFC7-C1CA-884E-753258595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9241" y="1234091"/>
            <a:ext cx="4035708" cy="359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104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37296-1524-B7AD-38C8-0B0F2A555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B2ACBD8-494C-8DE7-4183-D7DDC1EC02D1}"/>
              </a:ext>
            </a:extLst>
          </p:cNvPr>
          <p:cNvSpPr/>
          <p:nvPr/>
        </p:nvSpPr>
        <p:spPr>
          <a:xfrm>
            <a:off x="264675" y="1594092"/>
            <a:ext cx="5988946" cy="311608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A70AFB5-C6ED-AE90-7AB6-223082C076BC}"/>
              </a:ext>
            </a:extLst>
          </p:cNvPr>
          <p:cNvSpPr/>
          <p:nvPr/>
        </p:nvSpPr>
        <p:spPr>
          <a:xfrm>
            <a:off x="264674" y="4773356"/>
            <a:ext cx="10558798" cy="916422"/>
          </a:xfrm>
          <a:prstGeom prst="roundRect">
            <a:avLst>
              <a:gd name="adj" fmla="val 10532"/>
            </a:avLst>
          </a:prstGeom>
          <a:solidFill>
            <a:srgbClr val="007BC0"/>
          </a:solidFill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tIns="0" bIns="0" rtlCol="0" anchor="t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Proposal 4</a:t>
            </a:r>
            <a:r>
              <a:rPr kumimoji="0" lang="en-US" sz="14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: For NTN automotive requirements, RAN should study the support of the following in 6G timeframe: </a:t>
            </a:r>
          </a:p>
          <a:p>
            <a:pPr marL="696887" lvl="1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400" kern="0">
                <a:solidFill>
                  <a:schemeClr val="bg1"/>
                </a:solidFill>
                <a:latin typeface="Bosch Office Sans"/>
              </a:rPr>
              <a:t>Native support to automotive terminals and lower-latency mobility interruption (between TN/NTN, different NTN orbits)</a:t>
            </a:r>
            <a:endParaRPr kumimoji="0" lang="en-US" sz="1400" b="0" i="0" u="none" strike="noStrike" kern="0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  <a:p>
            <a:pPr marL="696887" lvl="1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Dual</a:t>
            </a:r>
            <a:r>
              <a:rPr lang="en-US" sz="1400" kern="0">
                <a:solidFill>
                  <a:schemeClr val="bg1"/>
                </a:solidFill>
                <a:latin typeface="Bosch Office Sans"/>
              </a:rPr>
              <a:t> traffic-steering and dual-/multi-connectivity (between TN/NTN, NTN/NTN)</a:t>
            </a:r>
          </a:p>
          <a:p>
            <a:pPr marL="696887" lvl="1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0" lang="en-US" sz="1400" b="0" i="0" u="none" strike="noStrike" kern="0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GNSS independent operation for positioning and timing services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</a:pPr>
            <a:endParaRPr kumimoji="0" lang="en-US" sz="1400" b="0" i="0" u="none" strike="noStrike" kern="0" cap="none" spc="0" normalizeH="0" baseline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CF6860E-9D4F-E303-BAA6-68366D831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NTN Enhancements for Connected Mobility in 6G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D79775-1209-9972-28C5-D292C5DFE20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Bosch</a:t>
            </a:r>
            <a:r>
              <a:rPr lang="en-US" b="0"/>
              <a:t> </a:t>
            </a:r>
            <a:r>
              <a:rPr lang="en-US"/>
              <a:t>View on 6G Study in RAN for Release 20</a:t>
            </a:r>
          </a:p>
        </p:txBody>
      </p:sp>
      <p:sp>
        <p:nvSpPr>
          <p:cNvPr id="15" name="Slide Number Placeholder 3">
            <a:extLst>
              <a:ext uri="{FF2B5EF4-FFF2-40B4-BE49-F238E27FC236}">
                <a16:creationId xmlns:a16="http://schemas.microsoft.com/office/drawing/2014/main" id="{48D2F7B2-1C12-F468-9444-6797DCB46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5200" y="5666400"/>
            <a:ext cx="288290" cy="410210"/>
          </a:xfrm>
        </p:spPr>
        <p:txBody>
          <a:bodyPr/>
          <a:lstStyle/>
          <a:p>
            <a:fld id="{4898AEC0-503E-4FA4-859C-D0F72D6E3F79}" type="slidenum">
              <a:rPr lang="en-US" noProof="1" smtClean="0"/>
              <a:pPr/>
              <a:t>7</a:t>
            </a:fld>
            <a:endParaRPr lang="en-US" noProof="1"/>
          </a:p>
        </p:txBody>
      </p:sp>
      <p:sp>
        <p:nvSpPr>
          <p:cNvPr id="18" name="Rechteck 12">
            <a:extLst>
              <a:ext uri="{FF2B5EF4-FFF2-40B4-BE49-F238E27FC236}">
                <a16:creationId xmlns:a16="http://schemas.microsoft.com/office/drawing/2014/main" id="{F5AA315C-49EA-D885-5805-48166F1D340A}"/>
              </a:ext>
            </a:extLst>
          </p:cNvPr>
          <p:cNvSpPr/>
          <p:nvPr/>
        </p:nvSpPr>
        <p:spPr>
          <a:xfrm rot="5400000">
            <a:off x="3064749" y="-1584644"/>
            <a:ext cx="388800" cy="5988944"/>
          </a:xfrm>
          <a:prstGeom prst="rect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kern="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Required RAN Studies for NTN in </a:t>
            </a:r>
            <a:r>
              <a:rPr lang="en-US" sz="1400" b="1" kern="0" dirty="0">
                <a:solidFill>
                  <a:srgbClr val="FFFFFF"/>
                </a:solidFill>
                <a:latin typeface="+mn-lt"/>
              </a:rPr>
              <a:t>6G Timeframe</a:t>
            </a:r>
            <a:endParaRPr kumimoji="0" lang="en-US" sz="1400" b="1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5F3795-BFE4-211C-0203-CDB9F6132731}"/>
              </a:ext>
            </a:extLst>
          </p:cNvPr>
          <p:cNvSpPr txBox="1"/>
          <p:nvPr/>
        </p:nvSpPr>
        <p:spPr>
          <a:xfrm>
            <a:off x="286019" y="1607087"/>
            <a:ext cx="5918973" cy="310308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285750" marR="0" indent="-285750" algn="l" defTabSz="914400" eaLnBrk="1" fontAlgn="auto" latinLnBrk="0" hangingPunct="1">
              <a:spcBef>
                <a:spcPts val="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en-US" sz="17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Exemplary NTN use case for automotive:</a:t>
            </a:r>
          </a:p>
          <a:p>
            <a:pPr marL="696887" lvl="1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Vehicle health/status continuous monitoring;</a:t>
            </a:r>
          </a:p>
          <a:p>
            <a:pPr marL="696887" lvl="1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Vehicle’s remote control.</a:t>
            </a:r>
          </a:p>
          <a:p>
            <a:pPr lvl="1" fontAlgn="auto">
              <a:spcBef>
                <a:spcPts val="200"/>
              </a:spcBef>
              <a:spcAft>
                <a:spcPts val="0"/>
              </a:spcAft>
            </a:pPr>
            <a:endParaRPr lang="en-US" sz="800" kern="0" dirty="0">
              <a:solidFill>
                <a:srgbClr val="000000"/>
              </a:solidFill>
            </a:endParaRPr>
          </a:p>
          <a:p>
            <a:pPr marL="285750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700" kern="0" dirty="0">
                <a:solidFill>
                  <a:srgbClr val="000000"/>
                </a:solidFill>
              </a:rPr>
              <a:t>6G RAN should study the support of:</a:t>
            </a:r>
          </a:p>
          <a:p>
            <a:pPr marL="696887" lvl="1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Various vehicles’ terminal types, e.g., passenger vehicles, trucks, off-road vehicles, etc., from the first 6G release;</a:t>
            </a:r>
          </a:p>
          <a:p>
            <a:pPr marL="696887" lvl="1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TN/NTN mobility enhancements, lowering interruption latency-budget;</a:t>
            </a:r>
          </a:p>
          <a:p>
            <a:pPr marL="696887" lvl="1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Dual traffic-steering, with terminals simultaneously connected to TN and NTN, NTN and NTN, etc.;</a:t>
            </a:r>
          </a:p>
          <a:p>
            <a:pPr marL="696887" lvl="1" indent="-285750" fontAlgn="auto"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sz="1600" kern="0" dirty="0">
                <a:solidFill>
                  <a:srgbClr val="000000"/>
                </a:solidFill>
              </a:rPr>
              <a:t>GNSS independent, e.g., positioning/timing services.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33B4B9B-6DE3-873D-F93D-F75538B798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4992" y="1294968"/>
            <a:ext cx="4764633" cy="3478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877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C5786D-6A1F-2176-0106-D0C41F99EA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Conclusion and Discussions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726083-F7BB-8AD1-161A-DB5D3DCCF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98AEC0-503E-4FA4-859C-D0F72D6E3F79}" type="slidenum">
              <a:rPr lang="en-US" noProof="1" smtClean="0"/>
              <a:pPr/>
              <a:t>8</a:t>
            </a:fld>
            <a:endParaRPr lang="en-US" noProof="1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5C89F21-9A0B-B477-A11B-1FD24D69B8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370418"/>
              </p:ext>
            </p:extLst>
          </p:nvPr>
        </p:nvGraphicFramePr>
        <p:xfrm>
          <a:off x="257237" y="1109896"/>
          <a:ext cx="6492967" cy="435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92967">
                  <a:extLst>
                    <a:ext uri="{9D8B030D-6E8A-4147-A177-3AD203B41FA5}">
                      <a16:colId xmlns:a16="http://schemas.microsoft.com/office/drawing/2014/main" val="874138795"/>
                    </a:ext>
                  </a:extLst>
                </a:gridCol>
              </a:tblGrid>
              <a:tr h="7880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6G RAN Views on Meeting the Needs of Industrial Verticals</a:t>
                      </a:r>
                    </a:p>
                  </a:txBody>
                  <a:tcPr marL="180000" marR="144000" marT="12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746214"/>
                  </a:ext>
                </a:extLst>
              </a:tr>
              <a:tr h="3562501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Given the long lifecycle of vertical devices, it's crucial for 6G RAN to smoothly evolve and stay backward compatible with 5G.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400" kern="0" dirty="0">
                          <a:solidFill>
                            <a:schemeClr val="bg1"/>
                          </a:solidFill>
                        </a:rPr>
                        <a:t>Study RAN requirements to enable partially autonomous subnetworks, focusing on resource management, mobility, and interface capabilities.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 make faster progress in Rel-20 ISAC studies, start with </a:t>
                      </a:r>
                      <a:r>
                        <a:rPr kumimoji="0" 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-based sensing and FR2.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distributed and offloaded automotive functions, RAN should support awareness between RAN and automotive applications to jointly improve reliability, reduce latency, and enhance mobility.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1400" kern="0" dirty="0">
                          <a:solidFill>
                            <a:schemeClr val="bg1"/>
                          </a:solidFill>
                          <a:latin typeface="+mn-lt"/>
                        </a:rPr>
                        <a:t>NTN is the focus of the current automotive deployment efforts; 6G should consider automotive requirements from Day 1.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0000" marR="1008000" marT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B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102187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7A3AE9F9-8C61-06D8-4A53-6308792E41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1743" y="1109895"/>
            <a:ext cx="4349053" cy="435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9484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AXMLTEMPLATE" val="presentation_169"/>
  <p:tag name="SAXMLCOMPANYNAME" val="bosch"/>
  <p:tag name="MLLANGUAGE" val="eng"/>
  <p:tag name="MLTEMPLATEVERSION" val="2.1"/>
  <p:tag name="SAXCONVERSION" val="2"/>
</p:tagLst>
</file>

<file path=ppt/theme/theme1.xml><?xml version="1.0" encoding="utf-8"?>
<a:theme xmlns:a="http://schemas.openxmlformats.org/drawingml/2006/main" name="Bosch 2024">
  <a:themeElements>
    <a:clrScheme name="Bosch Blau">
      <a:dk1>
        <a:sysClr val="windowText" lastClr="000000"/>
      </a:dk1>
      <a:lt1>
        <a:sysClr val="window" lastClr="FFFFFF"/>
      </a:lt1>
      <a:dk2>
        <a:srgbClr val="424C58"/>
      </a:dk2>
      <a:lt2>
        <a:srgbClr val="B2B3B5"/>
      </a:lt2>
      <a:accent1>
        <a:srgbClr val="007BC0"/>
      </a:accent1>
      <a:accent2>
        <a:srgbClr val="004975"/>
      </a:accent2>
      <a:accent3>
        <a:srgbClr val="007BC0"/>
      </a:accent3>
      <a:accent4>
        <a:srgbClr val="004975"/>
      </a:accent4>
      <a:accent5>
        <a:srgbClr val="007BC0"/>
      </a:accent5>
      <a:accent6>
        <a:srgbClr val="004975"/>
      </a:accent6>
      <a:hlink>
        <a:srgbClr val="738CB4"/>
      </a:hlink>
      <a:folHlink>
        <a:srgbClr val="B0BBD0"/>
      </a:folHlink>
    </a:clrScheme>
    <a:fontScheme name="Bosch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9525" cap="flat" cmpd="sng" algn="ctr">
          <a:solidFill>
            <a:srgbClr val="3F136C"/>
          </a:solidFill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0" tIns="0" rIns="0" bIns="0" rtlCol="0">
        <a:noAutofit/>
      </a:bodyPr>
      <a:lstStyle>
        <a:defPPr marR="0" algn="l" defTabSz="914400" eaLnBrk="1" fontAlgn="auto" latinLnBrk="0" hangingPunct="1"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smtClean="0">
            <a:ln>
              <a:noFill/>
            </a:ln>
            <a:solidFill>
              <a:srgbClr val="000000"/>
            </a:solidFill>
            <a:effectLst/>
            <a:uLnTx/>
            <a:uFillTx/>
          </a:defRPr>
        </a:defPPr>
      </a:lstStyle>
    </a:txDef>
  </a:objectDefaults>
  <a:extraClrSchemeLst/>
  <a:custClrLst>
    <a:custClr name="Bosch Red 50">
      <a:srgbClr val="ED0007"/>
    </a:custClr>
    <a:custClr name="Bosch Purple 40">
      <a:srgbClr val="9E2896"/>
    </a:custClr>
    <a:custClr name="Bosch Purple 20">
      <a:srgbClr val="551151"/>
    </a:custClr>
    <a:custClr name="Bosch Blue 50">
      <a:srgbClr val="007BC0"/>
    </a:custClr>
    <a:custClr name="Bosch Blue 30">
      <a:srgbClr val="004975"/>
    </a:custClr>
    <a:custClr name="Bosch Turquoise 50">
      <a:srgbClr val="18837E"/>
    </a:custClr>
    <a:custClr name="Bosch Turquoise 30">
      <a:srgbClr val="0A4F4B"/>
    </a:custClr>
    <a:custClr name="Bosch Green 50">
      <a:srgbClr val="00884A"/>
    </a:custClr>
    <a:custClr name="Bosch Green 30">
      <a:srgbClr val="00512A"/>
    </a:custClr>
    <a:custClr name="Bosch Gray 50">
      <a:srgbClr val="71767C"/>
    </a:custClr>
  </a:custClrLst>
  <a:extLst>
    <a:ext uri="{05A4C25C-085E-4340-85A3-A5531E510DB2}">
      <thm15:themeFamily xmlns:thm15="http://schemas.microsoft.com/office/thememl/2012/main" name="template1.potx" id="{BD6EC1D4-B152-4B75-85DB-48DC16B7ED8A}" vid="{233A9649-CE92-4BEC-B45F-441AA90A9001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presentation_169_1</Template>
  <TotalTime>0</TotalTime>
  <Words>924</Words>
  <Application>Microsoft Macintosh PowerPoint</Application>
  <PresentationFormat>Custom</PresentationFormat>
  <Paragraphs>111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Bosch Office Sans</vt:lpstr>
      <vt:lpstr>Bosch Sans</vt:lpstr>
      <vt:lpstr>Calibri</vt:lpstr>
      <vt:lpstr>Symbol</vt:lpstr>
      <vt:lpstr>Wingdings</vt:lpstr>
      <vt:lpstr>Bosch 2024</vt:lpstr>
      <vt:lpstr>  Bosch's View on 6G Study in RAN</vt:lpstr>
      <vt:lpstr>Agenda</vt:lpstr>
      <vt:lpstr>Evolving 5G Capabilities in 6G Timeframe</vt:lpstr>
      <vt:lpstr>Use Case-Specific Local Subnetworking</vt:lpstr>
      <vt:lpstr>Integrated Sensing and Communication</vt:lpstr>
      <vt:lpstr>Enhancements for Distributed Automotive Functionalities</vt:lpstr>
      <vt:lpstr>NTN Enhancements for Connected Mobility in 6G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2025-02-17T16:53:20Z</dcterms:created>
  <dcterms:modified xsi:type="dcterms:W3CDTF">2025-02-17T16:55:24Z</dcterms:modified>
</cp:coreProperties>
</file>