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70" r:id="rId6"/>
    <p:sldId id="263" r:id="rId7"/>
    <p:sldId id="267" r:id="rId8"/>
    <p:sldId id="269" r:id="rId9"/>
    <p:sldId id="266" r:id="rId10"/>
    <p:sldId id="271" r:id="rId11"/>
  </p:sldIdLst>
  <p:sldSz cx="12192000" cy="6858000"/>
  <p:notesSz cx="6858000" cy="9144000"/>
  <p:defaultText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C147D-9458-485C-A9C8-876C07E448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L"/>
          </a:p>
        </p:txBody>
      </p:sp>
      <p:sp>
        <p:nvSpPr>
          <p:cNvPr id="3" name="Subtitle 2">
            <a:extLst>
              <a:ext uri="{FF2B5EF4-FFF2-40B4-BE49-F238E27FC236}">
                <a16:creationId xmlns:a16="http://schemas.microsoft.com/office/drawing/2014/main" id="{241ECCCC-B003-4489-B204-5C9B03BB6A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L"/>
          </a:p>
        </p:txBody>
      </p:sp>
      <p:sp>
        <p:nvSpPr>
          <p:cNvPr id="4" name="Date Placeholder 3">
            <a:extLst>
              <a:ext uri="{FF2B5EF4-FFF2-40B4-BE49-F238E27FC236}">
                <a16:creationId xmlns:a16="http://schemas.microsoft.com/office/drawing/2014/main" id="{11AD6EBE-C4C4-43DC-9867-04FB6B0C4BF1}"/>
              </a:ext>
            </a:extLst>
          </p:cNvPr>
          <p:cNvSpPr>
            <a:spLocks noGrp="1"/>
          </p:cNvSpPr>
          <p:nvPr>
            <p:ph type="dt" sz="half" idx="10"/>
          </p:nvPr>
        </p:nvSpPr>
        <p:spPr/>
        <p:txBody>
          <a:bodyPr/>
          <a:lstStyle/>
          <a:p>
            <a:fld id="{8AE6D39B-75A6-4F8D-8B5D-939A882DFC98}" type="datetimeFigureOut">
              <a:rPr lang="en-NL" smtClean="0"/>
              <a:t>16/04/2024</a:t>
            </a:fld>
            <a:endParaRPr lang="en-NL"/>
          </a:p>
        </p:txBody>
      </p:sp>
      <p:sp>
        <p:nvSpPr>
          <p:cNvPr id="5" name="Footer Placeholder 4">
            <a:extLst>
              <a:ext uri="{FF2B5EF4-FFF2-40B4-BE49-F238E27FC236}">
                <a16:creationId xmlns:a16="http://schemas.microsoft.com/office/drawing/2014/main" id="{32E27E12-E3AC-4601-909D-77FD165B4583}"/>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F74A5C28-193C-44CF-BE03-8F3271DDB0F0}"/>
              </a:ext>
            </a:extLst>
          </p:cNvPr>
          <p:cNvSpPr>
            <a:spLocks noGrp="1"/>
          </p:cNvSpPr>
          <p:nvPr>
            <p:ph type="sldNum" sz="quarter" idx="12"/>
          </p:nvPr>
        </p:nvSpPr>
        <p:spPr/>
        <p:txBody>
          <a:bodyPr/>
          <a:lstStyle/>
          <a:p>
            <a:fld id="{24BAC2EA-56EF-4A97-AF38-B1E691B0DC89}" type="slidenum">
              <a:rPr lang="en-NL" smtClean="0"/>
              <a:t>‹#›</a:t>
            </a:fld>
            <a:endParaRPr lang="en-NL"/>
          </a:p>
        </p:txBody>
      </p:sp>
    </p:spTree>
    <p:extLst>
      <p:ext uri="{BB962C8B-B14F-4D97-AF65-F5344CB8AC3E}">
        <p14:creationId xmlns:p14="http://schemas.microsoft.com/office/powerpoint/2010/main" val="1622674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C2FC9-B645-4041-BBBB-AB1AEFC412A7}"/>
              </a:ext>
            </a:extLst>
          </p:cNvPr>
          <p:cNvSpPr>
            <a:spLocks noGrp="1"/>
          </p:cNvSpPr>
          <p:nvPr>
            <p:ph type="title"/>
          </p:nvPr>
        </p:nvSpPr>
        <p:spPr/>
        <p:txBody>
          <a:bodyPr/>
          <a:lstStyle/>
          <a:p>
            <a:r>
              <a:rPr lang="en-US"/>
              <a:t>Click to edit Master title style</a:t>
            </a:r>
            <a:endParaRPr lang="en-NL"/>
          </a:p>
        </p:txBody>
      </p:sp>
      <p:sp>
        <p:nvSpPr>
          <p:cNvPr id="3" name="Vertical Text Placeholder 2">
            <a:extLst>
              <a:ext uri="{FF2B5EF4-FFF2-40B4-BE49-F238E27FC236}">
                <a16:creationId xmlns:a16="http://schemas.microsoft.com/office/drawing/2014/main" id="{BD6C1BF5-9411-4FF7-B135-9C9A0EE0F01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Date Placeholder 3">
            <a:extLst>
              <a:ext uri="{FF2B5EF4-FFF2-40B4-BE49-F238E27FC236}">
                <a16:creationId xmlns:a16="http://schemas.microsoft.com/office/drawing/2014/main" id="{500C8410-3FFD-4A4F-9D2C-8E05769F795C}"/>
              </a:ext>
            </a:extLst>
          </p:cNvPr>
          <p:cNvSpPr>
            <a:spLocks noGrp="1"/>
          </p:cNvSpPr>
          <p:nvPr>
            <p:ph type="dt" sz="half" idx="10"/>
          </p:nvPr>
        </p:nvSpPr>
        <p:spPr/>
        <p:txBody>
          <a:bodyPr/>
          <a:lstStyle/>
          <a:p>
            <a:fld id="{8AE6D39B-75A6-4F8D-8B5D-939A882DFC98}" type="datetimeFigureOut">
              <a:rPr lang="en-NL" smtClean="0"/>
              <a:t>16/04/2024</a:t>
            </a:fld>
            <a:endParaRPr lang="en-NL"/>
          </a:p>
        </p:txBody>
      </p:sp>
      <p:sp>
        <p:nvSpPr>
          <p:cNvPr id="5" name="Footer Placeholder 4">
            <a:extLst>
              <a:ext uri="{FF2B5EF4-FFF2-40B4-BE49-F238E27FC236}">
                <a16:creationId xmlns:a16="http://schemas.microsoft.com/office/drawing/2014/main" id="{E4424103-AB2C-4C3A-A929-2C028E6A0A06}"/>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1EDCBFDB-95ED-49F0-92E5-55C01E8D86D3}"/>
              </a:ext>
            </a:extLst>
          </p:cNvPr>
          <p:cNvSpPr>
            <a:spLocks noGrp="1"/>
          </p:cNvSpPr>
          <p:nvPr>
            <p:ph type="sldNum" sz="quarter" idx="12"/>
          </p:nvPr>
        </p:nvSpPr>
        <p:spPr/>
        <p:txBody>
          <a:bodyPr/>
          <a:lstStyle/>
          <a:p>
            <a:fld id="{24BAC2EA-56EF-4A97-AF38-B1E691B0DC89}" type="slidenum">
              <a:rPr lang="en-NL" smtClean="0"/>
              <a:t>‹#›</a:t>
            </a:fld>
            <a:endParaRPr lang="en-NL"/>
          </a:p>
        </p:txBody>
      </p:sp>
    </p:spTree>
    <p:extLst>
      <p:ext uri="{BB962C8B-B14F-4D97-AF65-F5344CB8AC3E}">
        <p14:creationId xmlns:p14="http://schemas.microsoft.com/office/powerpoint/2010/main" val="3623871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787305-F6CC-4D9F-B136-AD6E1C08B1D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L"/>
          </a:p>
        </p:txBody>
      </p:sp>
      <p:sp>
        <p:nvSpPr>
          <p:cNvPr id="3" name="Vertical Text Placeholder 2">
            <a:extLst>
              <a:ext uri="{FF2B5EF4-FFF2-40B4-BE49-F238E27FC236}">
                <a16:creationId xmlns:a16="http://schemas.microsoft.com/office/drawing/2014/main" id="{FDC3C9CB-B566-450B-8333-92CFEC69B4B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Date Placeholder 3">
            <a:extLst>
              <a:ext uri="{FF2B5EF4-FFF2-40B4-BE49-F238E27FC236}">
                <a16:creationId xmlns:a16="http://schemas.microsoft.com/office/drawing/2014/main" id="{E8705CA6-7B7D-4A6B-8E93-ED218CA8C6D1}"/>
              </a:ext>
            </a:extLst>
          </p:cNvPr>
          <p:cNvSpPr>
            <a:spLocks noGrp="1"/>
          </p:cNvSpPr>
          <p:nvPr>
            <p:ph type="dt" sz="half" idx="10"/>
          </p:nvPr>
        </p:nvSpPr>
        <p:spPr/>
        <p:txBody>
          <a:bodyPr/>
          <a:lstStyle/>
          <a:p>
            <a:fld id="{8AE6D39B-75A6-4F8D-8B5D-939A882DFC98}" type="datetimeFigureOut">
              <a:rPr lang="en-NL" smtClean="0"/>
              <a:t>16/04/2024</a:t>
            </a:fld>
            <a:endParaRPr lang="en-NL"/>
          </a:p>
        </p:txBody>
      </p:sp>
      <p:sp>
        <p:nvSpPr>
          <p:cNvPr id="5" name="Footer Placeholder 4">
            <a:extLst>
              <a:ext uri="{FF2B5EF4-FFF2-40B4-BE49-F238E27FC236}">
                <a16:creationId xmlns:a16="http://schemas.microsoft.com/office/drawing/2014/main" id="{69875FA8-5111-4A9A-B04C-CD18DFEC2F82}"/>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0B1A8577-E402-42B2-BFC1-41BA1D83448D}"/>
              </a:ext>
            </a:extLst>
          </p:cNvPr>
          <p:cNvSpPr>
            <a:spLocks noGrp="1"/>
          </p:cNvSpPr>
          <p:nvPr>
            <p:ph type="sldNum" sz="quarter" idx="12"/>
          </p:nvPr>
        </p:nvSpPr>
        <p:spPr/>
        <p:txBody>
          <a:bodyPr/>
          <a:lstStyle/>
          <a:p>
            <a:fld id="{24BAC2EA-56EF-4A97-AF38-B1E691B0DC89}" type="slidenum">
              <a:rPr lang="en-NL" smtClean="0"/>
              <a:t>‹#›</a:t>
            </a:fld>
            <a:endParaRPr lang="en-NL"/>
          </a:p>
        </p:txBody>
      </p:sp>
    </p:spTree>
    <p:extLst>
      <p:ext uri="{BB962C8B-B14F-4D97-AF65-F5344CB8AC3E}">
        <p14:creationId xmlns:p14="http://schemas.microsoft.com/office/powerpoint/2010/main" val="1629658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2B8AA-1461-4D41-8144-DDCF01D2EC93}"/>
              </a:ext>
            </a:extLst>
          </p:cNvPr>
          <p:cNvSpPr>
            <a:spLocks noGrp="1"/>
          </p:cNvSpPr>
          <p:nvPr>
            <p:ph type="title"/>
          </p:nvPr>
        </p:nvSpPr>
        <p:spPr/>
        <p:txBody>
          <a:bodyPr/>
          <a:lstStyle/>
          <a:p>
            <a:r>
              <a:rPr lang="en-US"/>
              <a:t>Click to edit Master title style</a:t>
            </a:r>
            <a:endParaRPr lang="en-NL"/>
          </a:p>
        </p:txBody>
      </p:sp>
      <p:sp>
        <p:nvSpPr>
          <p:cNvPr id="3" name="Content Placeholder 2">
            <a:extLst>
              <a:ext uri="{FF2B5EF4-FFF2-40B4-BE49-F238E27FC236}">
                <a16:creationId xmlns:a16="http://schemas.microsoft.com/office/drawing/2014/main" id="{E1155517-61E4-471D-82D4-00B50B775E9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Date Placeholder 3">
            <a:extLst>
              <a:ext uri="{FF2B5EF4-FFF2-40B4-BE49-F238E27FC236}">
                <a16:creationId xmlns:a16="http://schemas.microsoft.com/office/drawing/2014/main" id="{123DB98B-B382-4EE6-9D02-98AF11499843}"/>
              </a:ext>
            </a:extLst>
          </p:cNvPr>
          <p:cNvSpPr>
            <a:spLocks noGrp="1"/>
          </p:cNvSpPr>
          <p:nvPr>
            <p:ph type="dt" sz="half" idx="10"/>
          </p:nvPr>
        </p:nvSpPr>
        <p:spPr/>
        <p:txBody>
          <a:bodyPr/>
          <a:lstStyle/>
          <a:p>
            <a:fld id="{8AE6D39B-75A6-4F8D-8B5D-939A882DFC98}" type="datetimeFigureOut">
              <a:rPr lang="en-NL" smtClean="0"/>
              <a:t>16/04/2024</a:t>
            </a:fld>
            <a:endParaRPr lang="en-NL"/>
          </a:p>
        </p:txBody>
      </p:sp>
      <p:sp>
        <p:nvSpPr>
          <p:cNvPr id="5" name="Footer Placeholder 4">
            <a:extLst>
              <a:ext uri="{FF2B5EF4-FFF2-40B4-BE49-F238E27FC236}">
                <a16:creationId xmlns:a16="http://schemas.microsoft.com/office/drawing/2014/main" id="{A4F63DB1-D5D8-4669-AE29-233FC25EC9F5}"/>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B318749E-75A8-47CE-8202-4AD9E8EFA211}"/>
              </a:ext>
            </a:extLst>
          </p:cNvPr>
          <p:cNvSpPr>
            <a:spLocks noGrp="1"/>
          </p:cNvSpPr>
          <p:nvPr>
            <p:ph type="sldNum" sz="quarter" idx="12"/>
          </p:nvPr>
        </p:nvSpPr>
        <p:spPr/>
        <p:txBody>
          <a:bodyPr/>
          <a:lstStyle/>
          <a:p>
            <a:fld id="{24BAC2EA-56EF-4A97-AF38-B1E691B0DC89}" type="slidenum">
              <a:rPr lang="en-NL" smtClean="0"/>
              <a:t>‹#›</a:t>
            </a:fld>
            <a:endParaRPr lang="en-NL"/>
          </a:p>
        </p:txBody>
      </p:sp>
    </p:spTree>
    <p:extLst>
      <p:ext uri="{BB962C8B-B14F-4D97-AF65-F5344CB8AC3E}">
        <p14:creationId xmlns:p14="http://schemas.microsoft.com/office/powerpoint/2010/main" val="1739607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23414-BB68-4148-B99E-C680F2A5C6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L"/>
          </a:p>
        </p:txBody>
      </p:sp>
      <p:sp>
        <p:nvSpPr>
          <p:cNvPr id="3" name="Text Placeholder 2">
            <a:extLst>
              <a:ext uri="{FF2B5EF4-FFF2-40B4-BE49-F238E27FC236}">
                <a16:creationId xmlns:a16="http://schemas.microsoft.com/office/drawing/2014/main" id="{E33FB05E-6F78-4605-A056-DF437A8077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22CD69C-91D5-4280-91F3-B096B946AF71}"/>
              </a:ext>
            </a:extLst>
          </p:cNvPr>
          <p:cNvSpPr>
            <a:spLocks noGrp="1"/>
          </p:cNvSpPr>
          <p:nvPr>
            <p:ph type="dt" sz="half" idx="10"/>
          </p:nvPr>
        </p:nvSpPr>
        <p:spPr/>
        <p:txBody>
          <a:bodyPr/>
          <a:lstStyle/>
          <a:p>
            <a:fld id="{8AE6D39B-75A6-4F8D-8B5D-939A882DFC98}" type="datetimeFigureOut">
              <a:rPr lang="en-NL" smtClean="0"/>
              <a:t>16/04/2024</a:t>
            </a:fld>
            <a:endParaRPr lang="en-NL"/>
          </a:p>
        </p:txBody>
      </p:sp>
      <p:sp>
        <p:nvSpPr>
          <p:cNvPr id="5" name="Footer Placeholder 4">
            <a:extLst>
              <a:ext uri="{FF2B5EF4-FFF2-40B4-BE49-F238E27FC236}">
                <a16:creationId xmlns:a16="http://schemas.microsoft.com/office/drawing/2014/main" id="{31BAD5CB-987F-4CF7-BC87-BBFD2E2E3FD0}"/>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27666FEE-3C23-46D7-A342-E1F7718EA1D6}"/>
              </a:ext>
            </a:extLst>
          </p:cNvPr>
          <p:cNvSpPr>
            <a:spLocks noGrp="1"/>
          </p:cNvSpPr>
          <p:nvPr>
            <p:ph type="sldNum" sz="quarter" idx="12"/>
          </p:nvPr>
        </p:nvSpPr>
        <p:spPr/>
        <p:txBody>
          <a:bodyPr/>
          <a:lstStyle/>
          <a:p>
            <a:fld id="{24BAC2EA-56EF-4A97-AF38-B1E691B0DC89}" type="slidenum">
              <a:rPr lang="en-NL" smtClean="0"/>
              <a:t>‹#›</a:t>
            </a:fld>
            <a:endParaRPr lang="en-NL"/>
          </a:p>
        </p:txBody>
      </p:sp>
    </p:spTree>
    <p:extLst>
      <p:ext uri="{BB962C8B-B14F-4D97-AF65-F5344CB8AC3E}">
        <p14:creationId xmlns:p14="http://schemas.microsoft.com/office/powerpoint/2010/main" val="2979365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75A71-78F4-4909-AA90-1E946C5CD687}"/>
              </a:ext>
            </a:extLst>
          </p:cNvPr>
          <p:cNvSpPr>
            <a:spLocks noGrp="1"/>
          </p:cNvSpPr>
          <p:nvPr>
            <p:ph type="title"/>
          </p:nvPr>
        </p:nvSpPr>
        <p:spPr/>
        <p:txBody>
          <a:bodyPr/>
          <a:lstStyle/>
          <a:p>
            <a:r>
              <a:rPr lang="en-US"/>
              <a:t>Click to edit Master title style</a:t>
            </a:r>
            <a:endParaRPr lang="en-NL"/>
          </a:p>
        </p:txBody>
      </p:sp>
      <p:sp>
        <p:nvSpPr>
          <p:cNvPr id="3" name="Content Placeholder 2">
            <a:extLst>
              <a:ext uri="{FF2B5EF4-FFF2-40B4-BE49-F238E27FC236}">
                <a16:creationId xmlns:a16="http://schemas.microsoft.com/office/drawing/2014/main" id="{3CF670B9-0791-4264-95FC-237EFB29613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Content Placeholder 3">
            <a:extLst>
              <a:ext uri="{FF2B5EF4-FFF2-40B4-BE49-F238E27FC236}">
                <a16:creationId xmlns:a16="http://schemas.microsoft.com/office/drawing/2014/main" id="{7019824E-FB4E-4314-812F-C290E785F51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5" name="Date Placeholder 4">
            <a:extLst>
              <a:ext uri="{FF2B5EF4-FFF2-40B4-BE49-F238E27FC236}">
                <a16:creationId xmlns:a16="http://schemas.microsoft.com/office/drawing/2014/main" id="{0661AFE9-1541-49DE-96E9-A74276DE8EAC}"/>
              </a:ext>
            </a:extLst>
          </p:cNvPr>
          <p:cNvSpPr>
            <a:spLocks noGrp="1"/>
          </p:cNvSpPr>
          <p:nvPr>
            <p:ph type="dt" sz="half" idx="10"/>
          </p:nvPr>
        </p:nvSpPr>
        <p:spPr/>
        <p:txBody>
          <a:bodyPr/>
          <a:lstStyle/>
          <a:p>
            <a:fld id="{8AE6D39B-75A6-4F8D-8B5D-939A882DFC98}" type="datetimeFigureOut">
              <a:rPr lang="en-NL" smtClean="0"/>
              <a:t>16/04/2024</a:t>
            </a:fld>
            <a:endParaRPr lang="en-NL"/>
          </a:p>
        </p:txBody>
      </p:sp>
      <p:sp>
        <p:nvSpPr>
          <p:cNvPr id="6" name="Footer Placeholder 5">
            <a:extLst>
              <a:ext uri="{FF2B5EF4-FFF2-40B4-BE49-F238E27FC236}">
                <a16:creationId xmlns:a16="http://schemas.microsoft.com/office/drawing/2014/main" id="{CD21F716-2272-40D2-A867-036E7D7640AA}"/>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3995A54A-2EA3-478C-98B7-23EBC1834490}"/>
              </a:ext>
            </a:extLst>
          </p:cNvPr>
          <p:cNvSpPr>
            <a:spLocks noGrp="1"/>
          </p:cNvSpPr>
          <p:nvPr>
            <p:ph type="sldNum" sz="quarter" idx="12"/>
          </p:nvPr>
        </p:nvSpPr>
        <p:spPr/>
        <p:txBody>
          <a:bodyPr/>
          <a:lstStyle/>
          <a:p>
            <a:fld id="{24BAC2EA-56EF-4A97-AF38-B1E691B0DC89}" type="slidenum">
              <a:rPr lang="en-NL" smtClean="0"/>
              <a:t>‹#›</a:t>
            </a:fld>
            <a:endParaRPr lang="en-NL"/>
          </a:p>
        </p:txBody>
      </p:sp>
    </p:spTree>
    <p:extLst>
      <p:ext uri="{BB962C8B-B14F-4D97-AF65-F5344CB8AC3E}">
        <p14:creationId xmlns:p14="http://schemas.microsoft.com/office/powerpoint/2010/main" val="904137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5DDDB-12EB-4A7C-8D28-056598C7A85C}"/>
              </a:ext>
            </a:extLst>
          </p:cNvPr>
          <p:cNvSpPr>
            <a:spLocks noGrp="1"/>
          </p:cNvSpPr>
          <p:nvPr>
            <p:ph type="title"/>
          </p:nvPr>
        </p:nvSpPr>
        <p:spPr>
          <a:xfrm>
            <a:off x="839788" y="365125"/>
            <a:ext cx="10515600" cy="1325563"/>
          </a:xfrm>
        </p:spPr>
        <p:txBody>
          <a:bodyPr/>
          <a:lstStyle/>
          <a:p>
            <a:r>
              <a:rPr lang="en-US"/>
              <a:t>Click to edit Master title style</a:t>
            </a:r>
            <a:endParaRPr lang="en-NL"/>
          </a:p>
        </p:txBody>
      </p:sp>
      <p:sp>
        <p:nvSpPr>
          <p:cNvPr id="3" name="Text Placeholder 2">
            <a:extLst>
              <a:ext uri="{FF2B5EF4-FFF2-40B4-BE49-F238E27FC236}">
                <a16:creationId xmlns:a16="http://schemas.microsoft.com/office/drawing/2014/main" id="{0CE83753-1A9E-4F48-872A-32600DC802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5F1212A-6422-4374-B7E4-9FEB86DCD6B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5" name="Text Placeholder 4">
            <a:extLst>
              <a:ext uri="{FF2B5EF4-FFF2-40B4-BE49-F238E27FC236}">
                <a16:creationId xmlns:a16="http://schemas.microsoft.com/office/drawing/2014/main" id="{5DD8087F-72E6-4148-819A-9D74656CAE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490DBA6-C332-416B-9358-31E369674E2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7" name="Date Placeholder 6">
            <a:extLst>
              <a:ext uri="{FF2B5EF4-FFF2-40B4-BE49-F238E27FC236}">
                <a16:creationId xmlns:a16="http://schemas.microsoft.com/office/drawing/2014/main" id="{AFC6253A-09BE-4551-A70A-03D97D646522}"/>
              </a:ext>
            </a:extLst>
          </p:cNvPr>
          <p:cNvSpPr>
            <a:spLocks noGrp="1"/>
          </p:cNvSpPr>
          <p:nvPr>
            <p:ph type="dt" sz="half" idx="10"/>
          </p:nvPr>
        </p:nvSpPr>
        <p:spPr/>
        <p:txBody>
          <a:bodyPr/>
          <a:lstStyle/>
          <a:p>
            <a:fld id="{8AE6D39B-75A6-4F8D-8B5D-939A882DFC98}" type="datetimeFigureOut">
              <a:rPr lang="en-NL" smtClean="0"/>
              <a:t>16/04/2024</a:t>
            </a:fld>
            <a:endParaRPr lang="en-NL"/>
          </a:p>
        </p:txBody>
      </p:sp>
      <p:sp>
        <p:nvSpPr>
          <p:cNvPr id="8" name="Footer Placeholder 7">
            <a:extLst>
              <a:ext uri="{FF2B5EF4-FFF2-40B4-BE49-F238E27FC236}">
                <a16:creationId xmlns:a16="http://schemas.microsoft.com/office/drawing/2014/main" id="{9B850294-5F49-4A94-ADF1-91E3C95BF79B}"/>
              </a:ext>
            </a:extLst>
          </p:cNvPr>
          <p:cNvSpPr>
            <a:spLocks noGrp="1"/>
          </p:cNvSpPr>
          <p:nvPr>
            <p:ph type="ftr" sz="quarter" idx="11"/>
          </p:nvPr>
        </p:nvSpPr>
        <p:spPr/>
        <p:txBody>
          <a:bodyPr/>
          <a:lstStyle/>
          <a:p>
            <a:endParaRPr lang="en-NL"/>
          </a:p>
        </p:txBody>
      </p:sp>
      <p:sp>
        <p:nvSpPr>
          <p:cNvPr id="9" name="Slide Number Placeholder 8">
            <a:extLst>
              <a:ext uri="{FF2B5EF4-FFF2-40B4-BE49-F238E27FC236}">
                <a16:creationId xmlns:a16="http://schemas.microsoft.com/office/drawing/2014/main" id="{869D409D-F535-426A-8AFA-1F1117343105}"/>
              </a:ext>
            </a:extLst>
          </p:cNvPr>
          <p:cNvSpPr>
            <a:spLocks noGrp="1"/>
          </p:cNvSpPr>
          <p:nvPr>
            <p:ph type="sldNum" sz="quarter" idx="12"/>
          </p:nvPr>
        </p:nvSpPr>
        <p:spPr/>
        <p:txBody>
          <a:bodyPr/>
          <a:lstStyle/>
          <a:p>
            <a:fld id="{24BAC2EA-56EF-4A97-AF38-B1E691B0DC89}" type="slidenum">
              <a:rPr lang="en-NL" smtClean="0"/>
              <a:t>‹#›</a:t>
            </a:fld>
            <a:endParaRPr lang="en-NL"/>
          </a:p>
        </p:txBody>
      </p:sp>
    </p:spTree>
    <p:extLst>
      <p:ext uri="{BB962C8B-B14F-4D97-AF65-F5344CB8AC3E}">
        <p14:creationId xmlns:p14="http://schemas.microsoft.com/office/powerpoint/2010/main" val="2659363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A65BE-F575-4881-A682-07C9D7A67222}"/>
              </a:ext>
            </a:extLst>
          </p:cNvPr>
          <p:cNvSpPr>
            <a:spLocks noGrp="1"/>
          </p:cNvSpPr>
          <p:nvPr>
            <p:ph type="title"/>
          </p:nvPr>
        </p:nvSpPr>
        <p:spPr/>
        <p:txBody>
          <a:bodyPr/>
          <a:lstStyle/>
          <a:p>
            <a:r>
              <a:rPr lang="en-US"/>
              <a:t>Click to edit Master title style</a:t>
            </a:r>
            <a:endParaRPr lang="en-NL"/>
          </a:p>
        </p:txBody>
      </p:sp>
      <p:sp>
        <p:nvSpPr>
          <p:cNvPr id="3" name="Date Placeholder 2">
            <a:extLst>
              <a:ext uri="{FF2B5EF4-FFF2-40B4-BE49-F238E27FC236}">
                <a16:creationId xmlns:a16="http://schemas.microsoft.com/office/drawing/2014/main" id="{C84BB90D-8C29-4052-922F-ECB862C368EF}"/>
              </a:ext>
            </a:extLst>
          </p:cNvPr>
          <p:cNvSpPr>
            <a:spLocks noGrp="1"/>
          </p:cNvSpPr>
          <p:nvPr>
            <p:ph type="dt" sz="half" idx="10"/>
          </p:nvPr>
        </p:nvSpPr>
        <p:spPr/>
        <p:txBody>
          <a:bodyPr/>
          <a:lstStyle/>
          <a:p>
            <a:fld id="{8AE6D39B-75A6-4F8D-8B5D-939A882DFC98}" type="datetimeFigureOut">
              <a:rPr lang="en-NL" smtClean="0"/>
              <a:t>16/04/2024</a:t>
            </a:fld>
            <a:endParaRPr lang="en-NL"/>
          </a:p>
        </p:txBody>
      </p:sp>
      <p:sp>
        <p:nvSpPr>
          <p:cNvPr id="4" name="Footer Placeholder 3">
            <a:extLst>
              <a:ext uri="{FF2B5EF4-FFF2-40B4-BE49-F238E27FC236}">
                <a16:creationId xmlns:a16="http://schemas.microsoft.com/office/drawing/2014/main" id="{AD534957-3400-45FF-8583-044C1F1346B7}"/>
              </a:ext>
            </a:extLst>
          </p:cNvPr>
          <p:cNvSpPr>
            <a:spLocks noGrp="1"/>
          </p:cNvSpPr>
          <p:nvPr>
            <p:ph type="ftr" sz="quarter" idx="11"/>
          </p:nvPr>
        </p:nvSpPr>
        <p:spPr/>
        <p:txBody>
          <a:bodyPr/>
          <a:lstStyle/>
          <a:p>
            <a:endParaRPr lang="en-NL"/>
          </a:p>
        </p:txBody>
      </p:sp>
      <p:sp>
        <p:nvSpPr>
          <p:cNvPr id="5" name="Slide Number Placeholder 4">
            <a:extLst>
              <a:ext uri="{FF2B5EF4-FFF2-40B4-BE49-F238E27FC236}">
                <a16:creationId xmlns:a16="http://schemas.microsoft.com/office/drawing/2014/main" id="{DEBF2A58-4B04-48E9-A83F-AC0551C1BFBE}"/>
              </a:ext>
            </a:extLst>
          </p:cNvPr>
          <p:cNvSpPr>
            <a:spLocks noGrp="1"/>
          </p:cNvSpPr>
          <p:nvPr>
            <p:ph type="sldNum" sz="quarter" idx="12"/>
          </p:nvPr>
        </p:nvSpPr>
        <p:spPr/>
        <p:txBody>
          <a:bodyPr/>
          <a:lstStyle/>
          <a:p>
            <a:fld id="{24BAC2EA-56EF-4A97-AF38-B1E691B0DC89}" type="slidenum">
              <a:rPr lang="en-NL" smtClean="0"/>
              <a:t>‹#›</a:t>
            </a:fld>
            <a:endParaRPr lang="en-NL"/>
          </a:p>
        </p:txBody>
      </p:sp>
    </p:spTree>
    <p:extLst>
      <p:ext uri="{BB962C8B-B14F-4D97-AF65-F5344CB8AC3E}">
        <p14:creationId xmlns:p14="http://schemas.microsoft.com/office/powerpoint/2010/main" val="2803391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884BF1-4E79-466F-BD0C-3825E0FB5664}"/>
              </a:ext>
            </a:extLst>
          </p:cNvPr>
          <p:cNvSpPr>
            <a:spLocks noGrp="1"/>
          </p:cNvSpPr>
          <p:nvPr>
            <p:ph type="dt" sz="half" idx="10"/>
          </p:nvPr>
        </p:nvSpPr>
        <p:spPr/>
        <p:txBody>
          <a:bodyPr/>
          <a:lstStyle/>
          <a:p>
            <a:fld id="{8AE6D39B-75A6-4F8D-8B5D-939A882DFC98}" type="datetimeFigureOut">
              <a:rPr lang="en-NL" smtClean="0"/>
              <a:t>16/04/2024</a:t>
            </a:fld>
            <a:endParaRPr lang="en-NL"/>
          </a:p>
        </p:txBody>
      </p:sp>
      <p:sp>
        <p:nvSpPr>
          <p:cNvPr id="3" name="Footer Placeholder 2">
            <a:extLst>
              <a:ext uri="{FF2B5EF4-FFF2-40B4-BE49-F238E27FC236}">
                <a16:creationId xmlns:a16="http://schemas.microsoft.com/office/drawing/2014/main" id="{2AF8F080-98F2-476A-9838-82B3530C716D}"/>
              </a:ext>
            </a:extLst>
          </p:cNvPr>
          <p:cNvSpPr>
            <a:spLocks noGrp="1"/>
          </p:cNvSpPr>
          <p:nvPr>
            <p:ph type="ftr" sz="quarter" idx="11"/>
          </p:nvPr>
        </p:nvSpPr>
        <p:spPr/>
        <p:txBody>
          <a:bodyPr/>
          <a:lstStyle/>
          <a:p>
            <a:endParaRPr lang="en-NL"/>
          </a:p>
        </p:txBody>
      </p:sp>
      <p:sp>
        <p:nvSpPr>
          <p:cNvPr id="4" name="Slide Number Placeholder 3">
            <a:extLst>
              <a:ext uri="{FF2B5EF4-FFF2-40B4-BE49-F238E27FC236}">
                <a16:creationId xmlns:a16="http://schemas.microsoft.com/office/drawing/2014/main" id="{81621E18-E706-40ED-91D1-A5B141775BCA}"/>
              </a:ext>
            </a:extLst>
          </p:cNvPr>
          <p:cNvSpPr>
            <a:spLocks noGrp="1"/>
          </p:cNvSpPr>
          <p:nvPr>
            <p:ph type="sldNum" sz="quarter" idx="12"/>
          </p:nvPr>
        </p:nvSpPr>
        <p:spPr/>
        <p:txBody>
          <a:bodyPr/>
          <a:lstStyle/>
          <a:p>
            <a:fld id="{24BAC2EA-56EF-4A97-AF38-B1E691B0DC89}" type="slidenum">
              <a:rPr lang="en-NL" smtClean="0"/>
              <a:t>‹#›</a:t>
            </a:fld>
            <a:endParaRPr lang="en-NL"/>
          </a:p>
        </p:txBody>
      </p:sp>
    </p:spTree>
    <p:extLst>
      <p:ext uri="{BB962C8B-B14F-4D97-AF65-F5344CB8AC3E}">
        <p14:creationId xmlns:p14="http://schemas.microsoft.com/office/powerpoint/2010/main" val="914206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3EC85-5722-48B2-B8A6-6248906015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L"/>
          </a:p>
        </p:txBody>
      </p:sp>
      <p:sp>
        <p:nvSpPr>
          <p:cNvPr id="3" name="Content Placeholder 2">
            <a:extLst>
              <a:ext uri="{FF2B5EF4-FFF2-40B4-BE49-F238E27FC236}">
                <a16:creationId xmlns:a16="http://schemas.microsoft.com/office/drawing/2014/main" id="{55FDA3DD-8400-4300-80BD-269F0DBF09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Text Placeholder 3">
            <a:extLst>
              <a:ext uri="{FF2B5EF4-FFF2-40B4-BE49-F238E27FC236}">
                <a16:creationId xmlns:a16="http://schemas.microsoft.com/office/drawing/2014/main" id="{A64EED9D-FB76-4469-8E85-2BB9AAD4F7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E61BC1F-0C35-4302-9DDE-2558CECE43C6}"/>
              </a:ext>
            </a:extLst>
          </p:cNvPr>
          <p:cNvSpPr>
            <a:spLocks noGrp="1"/>
          </p:cNvSpPr>
          <p:nvPr>
            <p:ph type="dt" sz="half" idx="10"/>
          </p:nvPr>
        </p:nvSpPr>
        <p:spPr/>
        <p:txBody>
          <a:bodyPr/>
          <a:lstStyle/>
          <a:p>
            <a:fld id="{8AE6D39B-75A6-4F8D-8B5D-939A882DFC98}" type="datetimeFigureOut">
              <a:rPr lang="en-NL" smtClean="0"/>
              <a:t>16/04/2024</a:t>
            </a:fld>
            <a:endParaRPr lang="en-NL"/>
          </a:p>
        </p:txBody>
      </p:sp>
      <p:sp>
        <p:nvSpPr>
          <p:cNvPr id="6" name="Footer Placeholder 5">
            <a:extLst>
              <a:ext uri="{FF2B5EF4-FFF2-40B4-BE49-F238E27FC236}">
                <a16:creationId xmlns:a16="http://schemas.microsoft.com/office/drawing/2014/main" id="{944CCA36-4527-420F-94CB-A1CEE51A8C53}"/>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C5948A87-830F-4754-B806-CB97A12773C0}"/>
              </a:ext>
            </a:extLst>
          </p:cNvPr>
          <p:cNvSpPr>
            <a:spLocks noGrp="1"/>
          </p:cNvSpPr>
          <p:nvPr>
            <p:ph type="sldNum" sz="quarter" idx="12"/>
          </p:nvPr>
        </p:nvSpPr>
        <p:spPr/>
        <p:txBody>
          <a:bodyPr/>
          <a:lstStyle/>
          <a:p>
            <a:fld id="{24BAC2EA-56EF-4A97-AF38-B1E691B0DC89}" type="slidenum">
              <a:rPr lang="en-NL" smtClean="0"/>
              <a:t>‹#›</a:t>
            </a:fld>
            <a:endParaRPr lang="en-NL"/>
          </a:p>
        </p:txBody>
      </p:sp>
    </p:spTree>
    <p:extLst>
      <p:ext uri="{BB962C8B-B14F-4D97-AF65-F5344CB8AC3E}">
        <p14:creationId xmlns:p14="http://schemas.microsoft.com/office/powerpoint/2010/main" val="3737713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47877-7FB0-442B-9106-EEE8786363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L"/>
          </a:p>
        </p:txBody>
      </p:sp>
      <p:sp>
        <p:nvSpPr>
          <p:cNvPr id="3" name="Picture Placeholder 2">
            <a:extLst>
              <a:ext uri="{FF2B5EF4-FFF2-40B4-BE49-F238E27FC236}">
                <a16:creationId xmlns:a16="http://schemas.microsoft.com/office/drawing/2014/main" id="{695F3E33-06CA-4579-8D5B-B857C56B17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L"/>
          </a:p>
        </p:txBody>
      </p:sp>
      <p:sp>
        <p:nvSpPr>
          <p:cNvPr id="4" name="Text Placeholder 3">
            <a:extLst>
              <a:ext uri="{FF2B5EF4-FFF2-40B4-BE49-F238E27FC236}">
                <a16:creationId xmlns:a16="http://schemas.microsoft.com/office/drawing/2014/main" id="{C987E612-1CC8-4D89-ADC4-6DE9D032FB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85D11C0-CEF1-4A82-8F7D-36D71755D912}"/>
              </a:ext>
            </a:extLst>
          </p:cNvPr>
          <p:cNvSpPr>
            <a:spLocks noGrp="1"/>
          </p:cNvSpPr>
          <p:nvPr>
            <p:ph type="dt" sz="half" idx="10"/>
          </p:nvPr>
        </p:nvSpPr>
        <p:spPr/>
        <p:txBody>
          <a:bodyPr/>
          <a:lstStyle/>
          <a:p>
            <a:fld id="{8AE6D39B-75A6-4F8D-8B5D-939A882DFC98}" type="datetimeFigureOut">
              <a:rPr lang="en-NL" smtClean="0"/>
              <a:t>16/04/2024</a:t>
            </a:fld>
            <a:endParaRPr lang="en-NL"/>
          </a:p>
        </p:txBody>
      </p:sp>
      <p:sp>
        <p:nvSpPr>
          <p:cNvPr id="6" name="Footer Placeholder 5">
            <a:extLst>
              <a:ext uri="{FF2B5EF4-FFF2-40B4-BE49-F238E27FC236}">
                <a16:creationId xmlns:a16="http://schemas.microsoft.com/office/drawing/2014/main" id="{50CC9652-7526-4E37-AF28-29DE97651BD3}"/>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E28FB900-6AE1-4536-ACD3-D1F322755454}"/>
              </a:ext>
            </a:extLst>
          </p:cNvPr>
          <p:cNvSpPr>
            <a:spLocks noGrp="1"/>
          </p:cNvSpPr>
          <p:nvPr>
            <p:ph type="sldNum" sz="quarter" idx="12"/>
          </p:nvPr>
        </p:nvSpPr>
        <p:spPr/>
        <p:txBody>
          <a:bodyPr/>
          <a:lstStyle/>
          <a:p>
            <a:fld id="{24BAC2EA-56EF-4A97-AF38-B1E691B0DC89}" type="slidenum">
              <a:rPr lang="en-NL" smtClean="0"/>
              <a:t>‹#›</a:t>
            </a:fld>
            <a:endParaRPr lang="en-NL"/>
          </a:p>
        </p:txBody>
      </p:sp>
    </p:spTree>
    <p:extLst>
      <p:ext uri="{BB962C8B-B14F-4D97-AF65-F5344CB8AC3E}">
        <p14:creationId xmlns:p14="http://schemas.microsoft.com/office/powerpoint/2010/main" val="4083361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1112DB-F10B-45B8-B3A7-5A16EF58C5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L"/>
          </a:p>
        </p:txBody>
      </p:sp>
      <p:sp>
        <p:nvSpPr>
          <p:cNvPr id="3" name="Text Placeholder 2">
            <a:extLst>
              <a:ext uri="{FF2B5EF4-FFF2-40B4-BE49-F238E27FC236}">
                <a16:creationId xmlns:a16="http://schemas.microsoft.com/office/drawing/2014/main" id="{7477B2A4-5602-4223-A76F-6A722BF525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Date Placeholder 3">
            <a:extLst>
              <a:ext uri="{FF2B5EF4-FFF2-40B4-BE49-F238E27FC236}">
                <a16:creationId xmlns:a16="http://schemas.microsoft.com/office/drawing/2014/main" id="{1E14FE30-4139-487F-A45C-18773CE10A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E6D39B-75A6-4F8D-8B5D-939A882DFC98}" type="datetimeFigureOut">
              <a:rPr lang="en-NL" smtClean="0"/>
              <a:t>16/04/2024</a:t>
            </a:fld>
            <a:endParaRPr lang="en-NL"/>
          </a:p>
        </p:txBody>
      </p:sp>
      <p:sp>
        <p:nvSpPr>
          <p:cNvPr id="5" name="Footer Placeholder 4">
            <a:extLst>
              <a:ext uri="{FF2B5EF4-FFF2-40B4-BE49-F238E27FC236}">
                <a16:creationId xmlns:a16="http://schemas.microsoft.com/office/drawing/2014/main" id="{72445BC8-8370-4031-B3D7-4BAEA29AFC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L"/>
          </a:p>
        </p:txBody>
      </p:sp>
      <p:sp>
        <p:nvSpPr>
          <p:cNvPr id="6" name="Slide Number Placeholder 5">
            <a:extLst>
              <a:ext uri="{FF2B5EF4-FFF2-40B4-BE49-F238E27FC236}">
                <a16:creationId xmlns:a16="http://schemas.microsoft.com/office/drawing/2014/main" id="{3F7A139F-FF70-4B19-8F60-E97B8DBC88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BAC2EA-56EF-4A97-AF38-B1E691B0DC89}" type="slidenum">
              <a:rPr lang="en-NL" smtClean="0"/>
              <a:t>‹#›</a:t>
            </a:fld>
            <a:endParaRPr lang="en-NL"/>
          </a:p>
        </p:txBody>
      </p:sp>
    </p:spTree>
    <p:extLst>
      <p:ext uri="{BB962C8B-B14F-4D97-AF65-F5344CB8AC3E}">
        <p14:creationId xmlns:p14="http://schemas.microsoft.com/office/powerpoint/2010/main" val="303244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Visio_Drawing1.vs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C76C8-EA81-4239-8E61-2A684F3D940F}"/>
              </a:ext>
            </a:extLst>
          </p:cNvPr>
          <p:cNvSpPr>
            <a:spLocks noGrp="1"/>
          </p:cNvSpPr>
          <p:nvPr>
            <p:ph type="ctrTitle"/>
          </p:nvPr>
        </p:nvSpPr>
        <p:spPr/>
        <p:txBody>
          <a:bodyPr/>
          <a:lstStyle/>
          <a:p>
            <a:r>
              <a:rPr lang="en-US" dirty="0"/>
              <a:t>EDGE on-board NGSO Satellite</a:t>
            </a:r>
            <a:endParaRPr lang="en-NL" dirty="0"/>
          </a:p>
        </p:txBody>
      </p:sp>
      <p:sp>
        <p:nvSpPr>
          <p:cNvPr id="3" name="Subtitle 2">
            <a:extLst>
              <a:ext uri="{FF2B5EF4-FFF2-40B4-BE49-F238E27FC236}">
                <a16:creationId xmlns:a16="http://schemas.microsoft.com/office/drawing/2014/main" id="{4EA8659D-1F14-4506-BE6E-C478BD8F24F9}"/>
              </a:ext>
            </a:extLst>
          </p:cNvPr>
          <p:cNvSpPr>
            <a:spLocks noGrp="1"/>
          </p:cNvSpPr>
          <p:nvPr>
            <p:ph type="subTitle" idx="1"/>
          </p:nvPr>
        </p:nvSpPr>
        <p:spPr/>
        <p:txBody>
          <a:bodyPr/>
          <a:lstStyle/>
          <a:p>
            <a:r>
              <a:rPr lang="en-US" dirty="0"/>
              <a:t>Discovery and Service Provisioning</a:t>
            </a:r>
          </a:p>
          <a:p>
            <a:r>
              <a:rPr lang="en-US" dirty="0"/>
              <a:t>(KPN N.V.)</a:t>
            </a:r>
          </a:p>
        </p:txBody>
      </p:sp>
    </p:spTree>
    <p:extLst>
      <p:ext uri="{BB962C8B-B14F-4D97-AF65-F5344CB8AC3E}">
        <p14:creationId xmlns:p14="http://schemas.microsoft.com/office/powerpoint/2010/main" val="3496877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6073E-3E31-4A63-BC09-4B4189C63C8A}"/>
              </a:ext>
            </a:extLst>
          </p:cNvPr>
          <p:cNvSpPr>
            <a:spLocks noGrp="1"/>
          </p:cNvSpPr>
          <p:nvPr>
            <p:ph type="title"/>
          </p:nvPr>
        </p:nvSpPr>
        <p:spPr/>
        <p:txBody>
          <a:bodyPr/>
          <a:lstStyle/>
          <a:p>
            <a:r>
              <a:rPr lang="en-US" dirty="0"/>
              <a:t>Mobility or Dynamic EDN</a:t>
            </a:r>
            <a:endParaRPr lang="en-NL" dirty="0"/>
          </a:p>
        </p:txBody>
      </p:sp>
      <p:sp>
        <p:nvSpPr>
          <p:cNvPr id="3" name="Content Placeholder 2">
            <a:extLst>
              <a:ext uri="{FF2B5EF4-FFF2-40B4-BE49-F238E27FC236}">
                <a16:creationId xmlns:a16="http://schemas.microsoft.com/office/drawing/2014/main" id="{97DEB994-FF9C-425E-8B5A-60DEEAB802D1}"/>
              </a:ext>
            </a:extLst>
          </p:cNvPr>
          <p:cNvSpPr>
            <a:spLocks noGrp="1"/>
          </p:cNvSpPr>
          <p:nvPr>
            <p:ph idx="1"/>
          </p:nvPr>
        </p:nvSpPr>
        <p:spPr/>
        <p:txBody>
          <a:bodyPr/>
          <a:lstStyle/>
          <a:p>
            <a:r>
              <a:rPr lang="en-US" dirty="0"/>
              <a:t>This procedure is important in case of the NGSO satellite where the EAS and EES move. </a:t>
            </a:r>
          </a:p>
          <a:p>
            <a:r>
              <a:rPr lang="en-US" dirty="0"/>
              <a:t>This introduces mobility or dynamic EDN. </a:t>
            </a:r>
          </a:p>
          <a:p>
            <a:r>
              <a:rPr lang="en-US" dirty="0"/>
              <a:t>This has to be indicated in the EAS and EES profile and trajectory ID and other relevant information in relation with this should be considered only when the EAS and EES are mobile. </a:t>
            </a:r>
          </a:p>
          <a:p>
            <a:r>
              <a:rPr lang="en-US" dirty="0"/>
              <a:t>Hence it is proposed to have Mobility. (also can be renamed to Dynamic EDN)</a:t>
            </a:r>
            <a:endParaRPr lang="en-NL" dirty="0"/>
          </a:p>
        </p:txBody>
      </p:sp>
    </p:spTree>
    <p:extLst>
      <p:ext uri="{BB962C8B-B14F-4D97-AF65-F5344CB8AC3E}">
        <p14:creationId xmlns:p14="http://schemas.microsoft.com/office/powerpoint/2010/main" val="3833784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1B839-025E-44B0-8F02-E285773159C8}"/>
              </a:ext>
            </a:extLst>
          </p:cNvPr>
          <p:cNvSpPr>
            <a:spLocks noGrp="1"/>
          </p:cNvSpPr>
          <p:nvPr>
            <p:ph type="title"/>
          </p:nvPr>
        </p:nvSpPr>
        <p:spPr/>
        <p:txBody>
          <a:bodyPr/>
          <a:lstStyle/>
          <a:p>
            <a:r>
              <a:rPr lang="en-US" dirty="0"/>
              <a:t>Problem: Key Issue 5 Edge on-board the satellite</a:t>
            </a:r>
            <a:endParaRPr lang="en-NL" dirty="0"/>
          </a:p>
        </p:txBody>
      </p:sp>
      <p:sp>
        <p:nvSpPr>
          <p:cNvPr id="3" name="Content Placeholder 2">
            <a:extLst>
              <a:ext uri="{FF2B5EF4-FFF2-40B4-BE49-F238E27FC236}">
                <a16:creationId xmlns:a16="http://schemas.microsoft.com/office/drawing/2014/main" id="{FD73FABE-B76A-44AC-8951-85AAAC3CAFEA}"/>
              </a:ext>
            </a:extLst>
          </p:cNvPr>
          <p:cNvSpPr>
            <a:spLocks noGrp="1"/>
          </p:cNvSpPr>
          <p:nvPr>
            <p:ph idx="1"/>
          </p:nvPr>
        </p:nvSpPr>
        <p:spPr/>
        <p:txBody>
          <a:bodyPr/>
          <a:lstStyle/>
          <a:p>
            <a:r>
              <a:rPr lang="en-GB" dirty="0"/>
              <a:t>NGSO satellites are satellites moving with respect to the earth surface and they can be deployed in MEO (8,000 km – 20,000 km ) or LEO (400 km – 2000 km) orbits. When you have Edge on board satellite.</a:t>
            </a:r>
          </a:p>
          <a:p>
            <a:pPr lvl="1"/>
            <a:r>
              <a:rPr lang="en-GB" dirty="0"/>
              <a:t>Advantage: Reduce Latency</a:t>
            </a:r>
          </a:p>
          <a:p>
            <a:pPr lvl="1"/>
            <a:r>
              <a:rPr lang="en-GB" dirty="0"/>
              <a:t>Challenge: the Edges are now moving with respect to the earth </a:t>
            </a:r>
          </a:p>
          <a:p>
            <a:r>
              <a:rPr lang="en-GB" dirty="0"/>
              <a:t>The discovery and the service provisioning now can now be better optimized by selecting Edge on-board a satellite that closely match the movement of the UE which hosts the AC and the EEC.  </a:t>
            </a:r>
            <a:endParaRPr lang="en-NL" dirty="0"/>
          </a:p>
        </p:txBody>
      </p:sp>
    </p:spTree>
    <p:extLst>
      <p:ext uri="{BB962C8B-B14F-4D97-AF65-F5344CB8AC3E}">
        <p14:creationId xmlns:p14="http://schemas.microsoft.com/office/powerpoint/2010/main" val="1314909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E1647-6167-447C-B53D-C266C4852EB1}"/>
              </a:ext>
            </a:extLst>
          </p:cNvPr>
          <p:cNvSpPr>
            <a:spLocks noGrp="1"/>
          </p:cNvSpPr>
          <p:nvPr>
            <p:ph type="title"/>
          </p:nvPr>
        </p:nvSpPr>
        <p:spPr/>
        <p:txBody>
          <a:bodyPr/>
          <a:lstStyle/>
          <a:p>
            <a:r>
              <a:rPr lang="en-US" dirty="0"/>
              <a:t>Service Provisioning and Discovery of Edge on-board and the UE </a:t>
            </a:r>
            <a:endParaRPr lang="en-NL" dirty="0"/>
          </a:p>
        </p:txBody>
      </p:sp>
      <p:sp>
        <p:nvSpPr>
          <p:cNvPr id="3" name="Content Placeholder 2">
            <a:extLst>
              <a:ext uri="{FF2B5EF4-FFF2-40B4-BE49-F238E27FC236}">
                <a16:creationId xmlns:a16="http://schemas.microsoft.com/office/drawing/2014/main" id="{15E675EE-3D40-4543-81E9-CA2C2A544C94}"/>
              </a:ext>
            </a:extLst>
          </p:cNvPr>
          <p:cNvSpPr>
            <a:spLocks noGrp="1"/>
          </p:cNvSpPr>
          <p:nvPr>
            <p:ph idx="1"/>
          </p:nvPr>
        </p:nvSpPr>
        <p:spPr/>
        <p:txBody>
          <a:bodyPr/>
          <a:lstStyle/>
          <a:p>
            <a:pPr marL="514350" indent="-514350">
              <a:buFont typeface="+mj-lt"/>
              <a:buAutoNum type="arabicPeriod"/>
            </a:pPr>
            <a:r>
              <a:rPr lang="en-US" dirty="0"/>
              <a:t>The EAS and EES will now have trajectory that is the same as the trajectory of the satellite it is onboard on.</a:t>
            </a:r>
          </a:p>
          <a:p>
            <a:pPr marL="514350" indent="-514350">
              <a:buFont typeface="+mj-lt"/>
              <a:buAutoNum type="arabicPeriod"/>
            </a:pPr>
            <a:r>
              <a:rPr lang="en-US" dirty="0"/>
              <a:t>Depending on the route and planned route of the UE different EAS and EES may be more suitable. </a:t>
            </a:r>
            <a:endParaRPr lang="en-NL" dirty="0"/>
          </a:p>
        </p:txBody>
      </p:sp>
    </p:spTree>
    <p:extLst>
      <p:ext uri="{BB962C8B-B14F-4D97-AF65-F5344CB8AC3E}">
        <p14:creationId xmlns:p14="http://schemas.microsoft.com/office/powerpoint/2010/main" val="2410246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3BDF1-87CA-4093-BF72-E2163168FC40}"/>
              </a:ext>
            </a:extLst>
          </p:cNvPr>
          <p:cNvSpPr>
            <a:spLocks noGrp="1"/>
          </p:cNvSpPr>
          <p:nvPr>
            <p:ph type="title"/>
          </p:nvPr>
        </p:nvSpPr>
        <p:spPr/>
        <p:txBody>
          <a:bodyPr/>
          <a:lstStyle/>
          <a:p>
            <a:r>
              <a:rPr lang="en-US" dirty="0"/>
              <a:t>1. Satellite Trajectory: inputs</a:t>
            </a:r>
            <a:endParaRPr lang="en-NL" dirty="0"/>
          </a:p>
        </p:txBody>
      </p:sp>
      <p:sp>
        <p:nvSpPr>
          <p:cNvPr id="3" name="Content Placeholder 2">
            <a:extLst>
              <a:ext uri="{FF2B5EF4-FFF2-40B4-BE49-F238E27FC236}">
                <a16:creationId xmlns:a16="http://schemas.microsoft.com/office/drawing/2014/main" id="{71D5C85B-2FC4-4E4B-A118-953F09CC870F}"/>
              </a:ext>
            </a:extLst>
          </p:cNvPr>
          <p:cNvSpPr>
            <a:spLocks noGrp="1"/>
          </p:cNvSpPr>
          <p:nvPr>
            <p:ph idx="1"/>
          </p:nvPr>
        </p:nvSpPr>
        <p:spPr>
          <a:xfrm>
            <a:off x="838200" y="1825625"/>
            <a:ext cx="10515600" cy="4351338"/>
          </a:xfrm>
        </p:spPr>
        <p:txBody>
          <a:bodyPr>
            <a:normAutofit lnSpcReduction="10000"/>
          </a:bodyPr>
          <a:lstStyle/>
          <a:p>
            <a:r>
              <a:rPr lang="en-US" dirty="0"/>
              <a:t>Satellite Type + Orbital Parameters (e.g. altitude, inclination, eccentricity ..)</a:t>
            </a:r>
          </a:p>
          <a:p>
            <a:r>
              <a:rPr lang="en-US" dirty="0"/>
              <a:t> Satellite LTE (two-line element set): data format encoding a list of orbital elements of an Earth orbiting object for given point in time, the epoch. (Satellite catalog number, epoch, mean motion and its derivative , drag term, ephemeris type, eccentricity, argument of perigee, mean anomaly, mean motion. (LTE based mean orbital ephemeris)</a:t>
            </a:r>
          </a:p>
          <a:p>
            <a:r>
              <a:rPr lang="en-US" dirty="0"/>
              <a:t>Ephemeris: table giving the coordinates of a </a:t>
            </a:r>
            <a:r>
              <a:rPr lang="en-US" dirty="0" err="1"/>
              <a:t>celestia</a:t>
            </a:r>
            <a:r>
              <a:rPr lang="en-US" dirty="0"/>
              <a:t> body at specific time during a given period. The most precise but also changes frequently. (instantaneous/osculating ephemeris) </a:t>
            </a:r>
          </a:p>
          <a:p>
            <a:endParaRPr lang="en-NL" dirty="0"/>
          </a:p>
        </p:txBody>
      </p:sp>
      <p:sp>
        <p:nvSpPr>
          <p:cNvPr id="4" name="TextBox 3">
            <a:extLst>
              <a:ext uri="{FF2B5EF4-FFF2-40B4-BE49-F238E27FC236}">
                <a16:creationId xmlns:a16="http://schemas.microsoft.com/office/drawing/2014/main" id="{CEB5B90E-9CE0-401A-AC66-E7AC63B39A55}"/>
              </a:ext>
            </a:extLst>
          </p:cNvPr>
          <p:cNvSpPr txBox="1"/>
          <p:nvPr/>
        </p:nvSpPr>
        <p:spPr>
          <a:xfrm>
            <a:off x="7673418" y="365125"/>
            <a:ext cx="4518582" cy="1200329"/>
          </a:xfrm>
          <a:prstGeom prst="rect">
            <a:avLst/>
          </a:prstGeom>
          <a:solidFill>
            <a:srgbClr val="FFC000"/>
          </a:solidFill>
        </p:spPr>
        <p:txBody>
          <a:bodyPr wrap="square" rtlCol="0">
            <a:spAutoFit/>
          </a:bodyPr>
          <a:lstStyle/>
          <a:p>
            <a:r>
              <a:rPr lang="en-US" dirty="0"/>
              <a:t>This information does not give you location or current trajectory of satellite. Based on this information the position and the trajectory of the satellite need to be calculated. </a:t>
            </a:r>
            <a:endParaRPr lang="en-NL" dirty="0"/>
          </a:p>
        </p:txBody>
      </p:sp>
    </p:spTree>
    <p:extLst>
      <p:ext uri="{BB962C8B-B14F-4D97-AF65-F5344CB8AC3E}">
        <p14:creationId xmlns:p14="http://schemas.microsoft.com/office/powerpoint/2010/main" val="2533011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A2152-9FB1-4348-B6DA-F0942C6EFAAB}"/>
              </a:ext>
            </a:extLst>
          </p:cNvPr>
          <p:cNvSpPr>
            <a:spLocks noGrp="1"/>
          </p:cNvSpPr>
          <p:nvPr>
            <p:ph type="title"/>
          </p:nvPr>
        </p:nvSpPr>
        <p:spPr/>
        <p:txBody>
          <a:bodyPr/>
          <a:lstStyle/>
          <a:p>
            <a:r>
              <a:rPr lang="en-US" dirty="0"/>
              <a:t>1. Satellite Trajectory: Position and Trajectory of the satellite</a:t>
            </a:r>
            <a:endParaRPr lang="en-NL" dirty="0"/>
          </a:p>
        </p:txBody>
      </p:sp>
      <p:sp>
        <p:nvSpPr>
          <p:cNvPr id="3" name="Content Placeholder 2">
            <a:extLst>
              <a:ext uri="{FF2B5EF4-FFF2-40B4-BE49-F238E27FC236}">
                <a16:creationId xmlns:a16="http://schemas.microsoft.com/office/drawing/2014/main" id="{7A7B9C09-65D2-4250-94DC-B30BE6DF80C8}"/>
              </a:ext>
            </a:extLst>
          </p:cNvPr>
          <p:cNvSpPr>
            <a:spLocks noGrp="1"/>
          </p:cNvSpPr>
          <p:nvPr>
            <p:ph idx="1"/>
          </p:nvPr>
        </p:nvSpPr>
        <p:spPr>
          <a:xfrm>
            <a:off x="838200" y="1825624"/>
            <a:ext cx="10515600" cy="5032375"/>
          </a:xfrm>
        </p:spPr>
        <p:txBody>
          <a:bodyPr>
            <a:normAutofit lnSpcReduction="10000"/>
          </a:bodyPr>
          <a:lstStyle/>
          <a:p>
            <a:r>
              <a:rPr lang="en-US" dirty="0"/>
              <a:t>Calculating the position of the satellite based on Ephemeris is:</a:t>
            </a:r>
          </a:p>
          <a:p>
            <a:pPr lvl="1"/>
            <a:r>
              <a:rPr lang="en-US" dirty="0"/>
              <a:t>Complex process</a:t>
            </a:r>
          </a:p>
          <a:p>
            <a:pPr lvl="1"/>
            <a:r>
              <a:rPr lang="en-US" dirty="0"/>
              <a:t>Time dependent</a:t>
            </a:r>
          </a:p>
          <a:p>
            <a:r>
              <a:rPr lang="en-US" dirty="0"/>
              <a:t>On top of this the Ephemeris it self changes frequently and it is updated. </a:t>
            </a:r>
          </a:p>
          <a:p>
            <a:r>
              <a:rPr lang="en-US" dirty="0"/>
              <a:t>The updated information exist with the Satellite Provider and/or the Operator. </a:t>
            </a:r>
          </a:p>
          <a:p>
            <a:r>
              <a:rPr lang="en-US" dirty="0"/>
              <a:t>This is best done by the Satellite Provider and/or the Operator and so it is best to leave that problem to them. </a:t>
            </a:r>
          </a:p>
          <a:p>
            <a:r>
              <a:rPr lang="en-US" dirty="0"/>
              <a:t>EEL we provide the a Trajectory ID and how the Trajectory ID is mapped to the actual Ephemeris information is up to the Satellite Provider and/or operator. </a:t>
            </a:r>
            <a:endParaRPr lang="en-NL" dirty="0"/>
          </a:p>
          <a:p>
            <a:endParaRPr lang="en-NL" dirty="0"/>
          </a:p>
        </p:txBody>
      </p:sp>
    </p:spTree>
    <p:extLst>
      <p:ext uri="{BB962C8B-B14F-4D97-AF65-F5344CB8AC3E}">
        <p14:creationId xmlns:p14="http://schemas.microsoft.com/office/powerpoint/2010/main" val="2316929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B684E-FD43-4B7C-9FAD-F26A5D3895FC}"/>
              </a:ext>
            </a:extLst>
          </p:cNvPr>
          <p:cNvSpPr>
            <a:spLocks noGrp="1"/>
          </p:cNvSpPr>
          <p:nvPr>
            <p:ph type="title"/>
          </p:nvPr>
        </p:nvSpPr>
        <p:spPr>
          <a:xfrm>
            <a:off x="262777" y="7589"/>
            <a:ext cx="10515600" cy="723134"/>
          </a:xfrm>
        </p:spPr>
        <p:txBody>
          <a:bodyPr/>
          <a:lstStyle/>
          <a:p>
            <a:r>
              <a:rPr lang="en-US" dirty="0"/>
              <a:t>1. Satellite Trajectory: Trajectory ID</a:t>
            </a:r>
            <a:endParaRPr lang="en-NL" dirty="0"/>
          </a:p>
        </p:txBody>
      </p:sp>
      <p:sp>
        <p:nvSpPr>
          <p:cNvPr id="4" name="Rectangle 2">
            <a:extLst>
              <a:ext uri="{FF2B5EF4-FFF2-40B4-BE49-F238E27FC236}">
                <a16:creationId xmlns:a16="http://schemas.microsoft.com/office/drawing/2014/main" id="{81593587-71B7-4490-9B48-4CC3E5B6138A}"/>
              </a:ext>
            </a:extLst>
          </p:cNvPr>
          <p:cNvSpPr>
            <a:spLocks noChangeArrowheads="1"/>
          </p:cNvSpPr>
          <p:nvPr/>
        </p:nvSpPr>
        <p:spPr bwMode="auto">
          <a:xfrm>
            <a:off x="-135186"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L"/>
          </a:p>
        </p:txBody>
      </p:sp>
      <p:graphicFrame>
        <p:nvGraphicFramePr>
          <p:cNvPr id="5" name="Object 4">
            <a:extLst>
              <a:ext uri="{FF2B5EF4-FFF2-40B4-BE49-F238E27FC236}">
                <a16:creationId xmlns:a16="http://schemas.microsoft.com/office/drawing/2014/main" id="{F23E1225-A2A8-4279-BED5-02388213F687}"/>
              </a:ext>
            </a:extLst>
          </p:cNvPr>
          <p:cNvGraphicFramePr>
            <a:graphicFrameLocks noChangeAspect="1"/>
          </p:cNvGraphicFramePr>
          <p:nvPr>
            <p:extLst>
              <p:ext uri="{D42A27DB-BD31-4B8C-83A1-F6EECF244321}">
                <p14:modId xmlns:p14="http://schemas.microsoft.com/office/powerpoint/2010/main" val="1188147416"/>
              </p:ext>
            </p:extLst>
          </p:nvPr>
        </p:nvGraphicFramePr>
        <p:xfrm>
          <a:off x="-135186" y="2599074"/>
          <a:ext cx="7617318" cy="4360639"/>
        </p:xfrm>
        <a:graphic>
          <a:graphicData uri="http://schemas.openxmlformats.org/presentationml/2006/ole">
            <mc:AlternateContent xmlns:mc="http://schemas.openxmlformats.org/markup-compatibility/2006">
              <mc:Choice xmlns:v="urn:schemas-microsoft-com:vml" Requires="v">
                <p:oleObj spid="_x0000_s3091" r:id="rId3" imgW="8791412" imgH="5028996" progId="Visio.Drawing.15">
                  <p:embed/>
                </p:oleObj>
              </mc:Choice>
              <mc:Fallback>
                <p:oleObj r:id="rId3" imgW="8791412" imgH="5028996" progId="Visio.Drawing.15">
                  <p:embed/>
                  <p:pic>
                    <p:nvPicPr>
                      <p:cNvPr id="5" name="Object 4">
                        <a:extLst>
                          <a:ext uri="{FF2B5EF4-FFF2-40B4-BE49-F238E27FC236}">
                            <a16:creationId xmlns:a16="http://schemas.microsoft.com/office/drawing/2014/main" id="{F23E1225-A2A8-4279-BED5-02388213F6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186" y="2599074"/>
                        <a:ext cx="7617318" cy="4360639"/>
                      </a:xfrm>
                      <a:prstGeom prst="rect">
                        <a:avLst/>
                      </a:prstGeom>
                      <a:noFill/>
                    </p:spPr>
                  </p:pic>
                </p:oleObj>
              </mc:Fallback>
            </mc:AlternateContent>
          </a:graphicData>
        </a:graphic>
      </p:graphicFrame>
      <p:sp>
        <p:nvSpPr>
          <p:cNvPr id="6" name="Rectangle 5">
            <a:extLst>
              <a:ext uri="{FF2B5EF4-FFF2-40B4-BE49-F238E27FC236}">
                <a16:creationId xmlns:a16="http://schemas.microsoft.com/office/drawing/2014/main" id="{9D799083-F923-40DC-ACFB-BF8F66664361}"/>
              </a:ext>
            </a:extLst>
          </p:cNvPr>
          <p:cNvSpPr/>
          <p:nvPr/>
        </p:nvSpPr>
        <p:spPr>
          <a:xfrm>
            <a:off x="9238268" y="3582190"/>
            <a:ext cx="2262433" cy="23944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Satellite Service Provider and/or operator Server for Satellite Trajectory</a:t>
            </a:r>
            <a:endParaRPr lang="en-NL" dirty="0"/>
          </a:p>
        </p:txBody>
      </p:sp>
      <p:cxnSp>
        <p:nvCxnSpPr>
          <p:cNvPr id="18" name="Straight Arrow Connector 17">
            <a:extLst>
              <a:ext uri="{FF2B5EF4-FFF2-40B4-BE49-F238E27FC236}">
                <a16:creationId xmlns:a16="http://schemas.microsoft.com/office/drawing/2014/main" id="{FA32A21A-A42C-4124-93D3-19D371651425}"/>
              </a:ext>
            </a:extLst>
          </p:cNvPr>
          <p:cNvCxnSpPr/>
          <p:nvPr/>
        </p:nvCxnSpPr>
        <p:spPr>
          <a:xfrm flipH="1" flipV="1">
            <a:off x="6589336" y="3393654"/>
            <a:ext cx="2648932" cy="5373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7FB89FF-D3E1-47E0-B0E2-6B7C3E4BBEF1}"/>
              </a:ext>
            </a:extLst>
          </p:cNvPr>
          <p:cNvCxnSpPr>
            <a:cxnSpLocks/>
          </p:cNvCxnSpPr>
          <p:nvPr/>
        </p:nvCxnSpPr>
        <p:spPr>
          <a:xfrm flipH="1">
            <a:off x="6589336" y="4364445"/>
            <a:ext cx="2648932" cy="135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411059C7-4E97-4664-9151-FB5E4D80ADEF}"/>
              </a:ext>
            </a:extLst>
          </p:cNvPr>
          <p:cNvSpPr txBox="1"/>
          <p:nvPr/>
        </p:nvSpPr>
        <p:spPr>
          <a:xfrm>
            <a:off x="7307000" y="2973281"/>
            <a:ext cx="1382107" cy="646331"/>
          </a:xfrm>
          <a:prstGeom prst="rect">
            <a:avLst/>
          </a:prstGeom>
          <a:noFill/>
        </p:spPr>
        <p:txBody>
          <a:bodyPr wrap="square" rtlCol="0">
            <a:spAutoFit/>
          </a:bodyPr>
          <a:lstStyle/>
          <a:p>
            <a:r>
              <a:rPr lang="en-US" dirty="0"/>
              <a:t>EAS Profile: Trajectory ID</a:t>
            </a:r>
            <a:endParaRPr lang="en-NL" dirty="0"/>
          </a:p>
        </p:txBody>
      </p:sp>
      <p:sp>
        <p:nvSpPr>
          <p:cNvPr id="25" name="TextBox 24">
            <a:extLst>
              <a:ext uri="{FF2B5EF4-FFF2-40B4-BE49-F238E27FC236}">
                <a16:creationId xmlns:a16="http://schemas.microsoft.com/office/drawing/2014/main" id="{DCF018D8-FA8B-4F0E-B652-15E8E9D83D3A}"/>
              </a:ext>
            </a:extLst>
          </p:cNvPr>
          <p:cNvSpPr txBox="1"/>
          <p:nvPr/>
        </p:nvSpPr>
        <p:spPr>
          <a:xfrm>
            <a:off x="7307000" y="3799891"/>
            <a:ext cx="1382107" cy="646331"/>
          </a:xfrm>
          <a:prstGeom prst="rect">
            <a:avLst/>
          </a:prstGeom>
          <a:noFill/>
        </p:spPr>
        <p:txBody>
          <a:bodyPr wrap="square" rtlCol="0">
            <a:spAutoFit/>
          </a:bodyPr>
          <a:lstStyle/>
          <a:p>
            <a:r>
              <a:rPr lang="en-US" dirty="0"/>
              <a:t>EES Profile: </a:t>
            </a:r>
          </a:p>
          <a:p>
            <a:r>
              <a:rPr lang="en-US" dirty="0"/>
              <a:t>Trajectory ID</a:t>
            </a:r>
            <a:endParaRPr lang="en-NL" dirty="0"/>
          </a:p>
        </p:txBody>
      </p:sp>
      <p:sp>
        <p:nvSpPr>
          <p:cNvPr id="35" name="TextBox 34">
            <a:extLst>
              <a:ext uri="{FF2B5EF4-FFF2-40B4-BE49-F238E27FC236}">
                <a16:creationId xmlns:a16="http://schemas.microsoft.com/office/drawing/2014/main" id="{37A3A554-6AF3-4B9B-A33D-DFAF063004F6}"/>
              </a:ext>
            </a:extLst>
          </p:cNvPr>
          <p:cNvSpPr txBox="1"/>
          <p:nvPr/>
        </p:nvSpPr>
        <p:spPr>
          <a:xfrm>
            <a:off x="9122127" y="2670444"/>
            <a:ext cx="3503575" cy="923330"/>
          </a:xfrm>
          <a:prstGeom prst="rect">
            <a:avLst/>
          </a:prstGeom>
          <a:noFill/>
        </p:spPr>
        <p:txBody>
          <a:bodyPr wrap="square" rtlCol="0">
            <a:spAutoFit/>
          </a:bodyPr>
          <a:lstStyle/>
          <a:p>
            <a:r>
              <a:rPr lang="en-US" b="1" u="sng" dirty="0"/>
              <a:t>Mapping</a:t>
            </a:r>
          </a:p>
          <a:p>
            <a:r>
              <a:rPr lang="en-US" dirty="0"/>
              <a:t>Trajectory ID : Trajectory information (real time) Ephemeris. </a:t>
            </a:r>
            <a:endParaRPr lang="en-NL" dirty="0"/>
          </a:p>
        </p:txBody>
      </p:sp>
      <p:sp>
        <p:nvSpPr>
          <p:cNvPr id="36" name="Rectangle 35">
            <a:extLst>
              <a:ext uri="{FF2B5EF4-FFF2-40B4-BE49-F238E27FC236}">
                <a16:creationId xmlns:a16="http://schemas.microsoft.com/office/drawing/2014/main" id="{4173E2E1-2226-4BB8-961D-7568569A1E78}"/>
              </a:ext>
            </a:extLst>
          </p:cNvPr>
          <p:cNvSpPr/>
          <p:nvPr/>
        </p:nvSpPr>
        <p:spPr>
          <a:xfrm>
            <a:off x="1569562" y="6552026"/>
            <a:ext cx="556183" cy="253781"/>
          </a:xfrm>
          <a:prstGeom prst="rect">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AC </a:t>
            </a:r>
            <a:endParaRPr lang="en-NL" dirty="0"/>
          </a:p>
        </p:txBody>
      </p:sp>
      <p:sp>
        <p:nvSpPr>
          <p:cNvPr id="39" name="TextBox 38">
            <a:extLst>
              <a:ext uri="{FF2B5EF4-FFF2-40B4-BE49-F238E27FC236}">
                <a16:creationId xmlns:a16="http://schemas.microsoft.com/office/drawing/2014/main" id="{BB719367-D4CA-433E-AFA3-685FE0D88592}"/>
              </a:ext>
            </a:extLst>
          </p:cNvPr>
          <p:cNvSpPr txBox="1"/>
          <p:nvPr/>
        </p:nvSpPr>
        <p:spPr>
          <a:xfrm>
            <a:off x="471340" y="1000490"/>
            <a:ext cx="10184488" cy="1323439"/>
          </a:xfrm>
          <a:prstGeom prst="rect">
            <a:avLst/>
          </a:prstGeom>
          <a:noFill/>
        </p:spPr>
        <p:txBody>
          <a:bodyPr wrap="square" rtlCol="0">
            <a:spAutoFit/>
          </a:bodyPr>
          <a:lstStyle/>
          <a:p>
            <a:r>
              <a:rPr lang="en-US" sz="2000" dirty="0"/>
              <a:t>Lets SA6 abstract away from the actual satellite position calculation and let it do what it is good at (EDGEAPP). The satellites can do what they are good at that is calculating the current position of a the satellite which the EAS and the EAS on-boarded. And let the Trajectory ID serve as an ID which points in the server to a changing positional information no matter how they calculate it. </a:t>
            </a:r>
            <a:endParaRPr lang="en-NL" sz="2000" dirty="0"/>
          </a:p>
        </p:txBody>
      </p:sp>
    </p:spTree>
    <p:extLst>
      <p:ext uri="{BB962C8B-B14F-4D97-AF65-F5344CB8AC3E}">
        <p14:creationId xmlns:p14="http://schemas.microsoft.com/office/powerpoint/2010/main" val="207633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86EE-669B-4BC8-9C4D-EA3BF4F3D922}"/>
              </a:ext>
            </a:extLst>
          </p:cNvPr>
          <p:cNvSpPr>
            <a:spLocks noGrp="1"/>
          </p:cNvSpPr>
          <p:nvPr>
            <p:ph type="title"/>
          </p:nvPr>
        </p:nvSpPr>
        <p:spPr/>
        <p:txBody>
          <a:bodyPr/>
          <a:lstStyle/>
          <a:p>
            <a:r>
              <a:rPr lang="en-US" dirty="0"/>
              <a:t>2. Route or Planned Route of the UE</a:t>
            </a:r>
            <a:endParaRPr lang="en-NL" dirty="0"/>
          </a:p>
        </p:txBody>
      </p:sp>
      <p:sp>
        <p:nvSpPr>
          <p:cNvPr id="3" name="Content Placeholder 2">
            <a:extLst>
              <a:ext uri="{FF2B5EF4-FFF2-40B4-BE49-F238E27FC236}">
                <a16:creationId xmlns:a16="http://schemas.microsoft.com/office/drawing/2014/main" id="{8B5ED856-A5FE-448D-9F00-F884F911E32A}"/>
              </a:ext>
            </a:extLst>
          </p:cNvPr>
          <p:cNvSpPr>
            <a:spLocks noGrp="1"/>
          </p:cNvSpPr>
          <p:nvPr>
            <p:ph idx="1"/>
          </p:nvPr>
        </p:nvSpPr>
        <p:spPr/>
        <p:txBody>
          <a:bodyPr>
            <a:normAutofit fontScale="85000" lnSpcReduction="20000"/>
          </a:bodyPr>
          <a:lstStyle/>
          <a:p>
            <a:r>
              <a:rPr lang="en-US" dirty="0"/>
              <a:t>In 23.558 we already have the Expected AC Geographic Service Area which tells you already expected location(s) (e.g. route) of the hosting UE. </a:t>
            </a:r>
          </a:p>
          <a:p>
            <a:endParaRPr lang="en-US" dirty="0"/>
          </a:p>
          <a:p>
            <a:endParaRPr lang="en-US" dirty="0"/>
          </a:p>
          <a:p>
            <a:pPr marL="0" indent="0">
              <a:buNone/>
            </a:pPr>
            <a:endParaRPr lang="en-US" dirty="0"/>
          </a:p>
          <a:p>
            <a:endParaRPr lang="en-US" dirty="0"/>
          </a:p>
          <a:p>
            <a:endParaRPr lang="en-US" dirty="0"/>
          </a:p>
          <a:p>
            <a:endParaRPr lang="en-US" dirty="0"/>
          </a:p>
          <a:p>
            <a:r>
              <a:rPr lang="en-US" dirty="0"/>
              <a:t>The Expected AC Geographic Service Area is some kind of trajectory of the AC.  However this is not related to the movement of the satellite. The Satellite Service Provider  and/or the Operator Server which provided the Trajectory ID can also provide a Trajectory ID to the AC that best matches the movement </a:t>
            </a:r>
          </a:p>
          <a:p>
            <a:endParaRPr lang="en-NL" dirty="0"/>
          </a:p>
        </p:txBody>
      </p:sp>
      <p:graphicFrame>
        <p:nvGraphicFramePr>
          <p:cNvPr id="4" name="Table 3">
            <a:extLst>
              <a:ext uri="{FF2B5EF4-FFF2-40B4-BE49-F238E27FC236}">
                <a16:creationId xmlns:a16="http://schemas.microsoft.com/office/drawing/2014/main" id="{E85408C8-A584-47C4-9455-A61FC3297DEA}"/>
              </a:ext>
            </a:extLst>
          </p:cNvPr>
          <p:cNvGraphicFramePr>
            <a:graphicFrameLocks noGrp="1"/>
          </p:cNvGraphicFramePr>
          <p:nvPr>
            <p:extLst>
              <p:ext uri="{D42A27DB-BD31-4B8C-83A1-F6EECF244321}">
                <p14:modId xmlns:p14="http://schemas.microsoft.com/office/powerpoint/2010/main" val="3854168150"/>
              </p:ext>
            </p:extLst>
          </p:nvPr>
        </p:nvGraphicFramePr>
        <p:xfrm>
          <a:off x="1376314" y="2699924"/>
          <a:ext cx="9653047" cy="1920240"/>
        </p:xfrm>
        <a:graphic>
          <a:graphicData uri="http://schemas.openxmlformats.org/drawingml/2006/table">
            <a:tbl>
              <a:tblPr firstRow="1" firstCol="1" bandRow="1">
                <a:tableStyleId>{5C22544A-7EE6-4342-B048-85BDC9FD1C3A}</a:tableStyleId>
              </a:tblPr>
              <a:tblGrid>
                <a:gridCol w="3217681">
                  <a:extLst>
                    <a:ext uri="{9D8B030D-6E8A-4147-A177-3AD203B41FA5}">
                      <a16:colId xmlns:a16="http://schemas.microsoft.com/office/drawing/2014/main" val="4158754703"/>
                    </a:ext>
                  </a:extLst>
                </a:gridCol>
                <a:gridCol w="1608842">
                  <a:extLst>
                    <a:ext uri="{9D8B030D-6E8A-4147-A177-3AD203B41FA5}">
                      <a16:colId xmlns:a16="http://schemas.microsoft.com/office/drawing/2014/main" val="3017817263"/>
                    </a:ext>
                  </a:extLst>
                </a:gridCol>
                <a:gridCol w="4826524">
                  <a:extLst>
                    <a:ext uri="{9D8B030D-6E8A-4147-A177-3AD203B41FA5}">
                      <a16:colId xmlns:a16="http://schemas.microsoft.com/office/drawing/2014/main" val="1673701098"/>
                    </a:ext>
                  </a:extLst>
                </a:gridCol>
              </a:tblGrid>
              <a:tr h="218066">
                <a:tc>
                  <a:txBody>
                    <a:bodyPr/>
                    <a:lstStyle/>
                    <a:p>
                      <a:pPr algn="ctr">
                        <a:spcAft>
                          <a:spcPts val="0"/>
                        </a:spcAft>
                      </a:pPr>
                      <a:r>
                        <a:rPr lang="en-GB" sz="1800" dirty="0">
                          <a:effectLst/>
                        </a:rPr>
                        <a:t>Information element</a:t>
                      </a:r>
                      <a:endParaRPr lang="en-NL"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800">
                          <a:effectLst/>
                        </a:rPr>
                        <a:t>Status</a:t>
                      </a:r>
                      <a:endParaRPr lang="en-NL"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800" dirty="0">
                          <a:effectLst/>
                        </a:rPr>
                        <a:t>Description</a:t>
                      </a:r>
                      <a:endParaRPr lang="en-NL"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65164129"/>
                  </a:ext>
                </a:extLst>
              </a:tr>
              <a:tr h="218066">
                <a:tc>
                  <a:txBody>
                    <a:bodyPr/>
                    <a:lstStyle/>
                    <a:p>
                      <a:pPr>
                        <a:spcAft>
                          <a:spcPts val="0"/>
                        </a:spcAft>
                      </a:pPr>
                      <a:r>
                        <a:rPr lang="en-GB" sz="1800">
                          <a:effectLst/>
                        </a:rPr>
                        <a:t>ACID</a:t>
                      </a:r>
                      <a:endParaRPr lang="en-NL"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800">
                          <a:effectLst/>
                        </a:rPr>
                        <a:t>M</a:t>
                      </a:r>
                      <a:endParaRPr lang="en-NL"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a:effectLst/>
                        </a:rPr>
                        <a:t>Identity of the AC.</a:t>
                      </a:r>
                      <a:endParaRPr lang="en-NL"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79891411"/>
                  </a:ext>
                </a:extLst>
              </a:tr>
              <a:tr h="436132">
                <a:tc>
                  <a:txBody>
                    <a:bodyPr/>
                    <a:lstStyle/>
                    <a:p>
                      <a:pPr>
                        <a:spcAft>
                          <a:spcPts val="0"/>
                        </a:spcAft>
                      </a:pPr>
                      <a:r>
                        <a:rPr lang="en-GB" sz="1800" b="1" kern="1200" dirty="0">
                          <a:solidFill>
                            <a:schemeClr val="lt1"/>
                          </a:solidFill>
                          <a:effectLst/>
                          <a:highlight>
                            <a:srgbClr val="00FF00"/>
                          </a:highlight>
                          <a:latin typeface="+mn-lt"/>
                          <a:ea typeface="+mn-ea"/>
                          <a:cs typeface="+mn-cs"/>
                        </a:rPr>
                        <a:t>Expected AC Geographical Service Area</a:t>
                      </a:r>
                      <a:endParaRPr lang="en-NL" sz="1800" dirty="0">
                        <a:effectLst/>
                        <a:highlight>
                          <a:srgbClr val="00FF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800">
                          <a:effectLst/>
                          <a:highlight>
                            <a:srgbClr val="00FF00"/>
                          </a:highlight>
                        </a:rPr>
                        <a:t>O</a:t>
                      </a:r>
                      <a:endParaRPr lang="en-NL" sz="1800">
                        <a:effectLst/>
                        <a:highlight>
                          <a:srgbClr val="00FF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kern="1200" dirty="0">
                          <a:solidFill>
                            <a:schemeClr val="dk1"/>
                          </a:solidFill>
                          <a:effectLst/>
                          <a:highlight>
                            <a:srgbClr val="00FF00"/>
                          </a:highlight>
                          <a:latin typeface="+mn-lt"/>
                          <a:ea typeface="+mn-ea"/>
                          <a:cs typeface="+mn-cs"/>
                        </a:rPr>
                        <a:t>The expected location(s) (e.g. route) of the hosting UE during the AC's operation schedule. This geographic information can express a geographic point, polygon, route, signalling map, or waypoint set.</a:t>
                      </a:r>
                      <a:endParaRPr lang="en-NL" sz="1800" dirty="0">
                        <a:effectLst/>
                        <a:highlight>
                          <a:srgbClr val="00FF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39479385"/>
                  </a:ext>
                </a:extLst>
              </a:tr>
            </a:tbl>
          </a:graphicData>
        </a:graphic>
      </p:graphicFrame>
    </p:spTree>
    <p:extLst>
      <p:ext uri="{BB962C8B-B14F-4D97-AF65-F5344CB8AC3E}">
        <p14:creationId xmlns:p14="http://schemas.microsoft.com/office/powerpoint/2010/main" val="445147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86EE-669B-4BC8-9C4D-EA3BF4F3D922}"/>
              </a:ext>
            </a:extLst>
          </p:cNvPr>
          <p:cNvSpPr>
            <a:spLocks noGrp="1"/>
          </p:cNvSpPr>
          <p:nvPr>
            <p:ph type="title"/>
          </p:nvPr>
        </p:nvSpPr>
        <p:spPr/>
        <p:txBody>
          <a:bodyPr/>
          <a:lstStyle/>
          <a:p>
            <a:r>
              <a:rPr lang="en-US" dirty="0"/>
              <a:t>2. Route or Planned Route of the UE</a:t>
            </a:r>
            <a:endParaRPr lang="en-NL" dirty="0"/>
          </a:p>
        </p:txBody>
      </p:sp>
      <p:sp>
        <p:nvSpPr>
          <p:cNvPr id="3" name="Content Placeholder 2">
            <a:extLst>
              <a:ext uri="{FF2B5EF4-FFF2-40B4-BE49-F238E27FC236}">
                <a16:creationId xmlns:a16="http://schemas.microsoft.com/office/drawing/2014/main" id="{8B5ED856-A5FE-448D-9F00-F884F911E32A}"/>
              </a:ext>
            </a:extLst>
          </p:cNvPr>
          <p:cNvSpPr>
            <a:spLocks noGrp="1"/>
          </p:cNvSpPr>
          <p:nvPr>
            <p:ph idx="1"/>
          </p:nvPr>
        </p:nvSpPr>
        <p:spPr/>
        <p:txBody>
          <a:bodyPr>
            <a:normAutofit/>
          </a:bodyPr>
          <a:lstStyle/>
          <a:p>
            <a:r>
              <a:rPr lang="en-US" dirty="0"/>
              <a:t>Similar with the Expected AC Geographic Service Area as Satellite Provider can provide an Expected Trajectory ID which is a trajectory ID which better maps the Expected AC Geographical Service Area. This can be provided by the same Satellite Service Provider and/or Operator Server which have assigned the Trajectory ID. </a:t>
            </a:r>
          </a:p>
          <a:p>
            <a:endParaRPr lang="en-US" dirty="0"/>
          </a:p>
          <a:p>
            <a:pPr marL="0" indent="0">
              <a:buNone/>
            </a:pPr>
            <a:endParaRPr lang="en-US" dirty="0"/>
          </a:p>
          <a:p>
            <a:endParaRPr lang="en-US" dirty="0"/>
          </a:p>
          <a:p>
            <a:endParaRPr lang="en-US" dirty="0"/>
          </a:p>
          <a:p>
            <a:endParaRPr lang="en-NL" dirty="0"/>
          </a:p>
        </p:txBody>
      </p:sp>
      <p:graphicFrame>
        <p:nvGraphicFramePr>
          <p:cNvPr id="4" name="Table 3">
            <a:extLst>
              <a:ext uri="{FF2B5EF4-FFF2-40B4-BE49-F238E27FC236}">
                <a16:creationId xmlns:a16="http://schemas.microsoft.com/office/drawing/2014/main" id="{E85408C8-A584-47C4-9455-A61FC3297DEA}"/>
              </a:ext>
            </a:extLst>
          </p:cNvPr>
          <p:cNvGraphicFramePr>
            <a:graphicFrameLocks noGrp="1"/>
          </p:cNvGraphicFramePr>
          <p:nvPr>
            <p:extLst>
              <p:ext uri="{D42A27DB-BD31-4B8C-83A1-F6EECF244321}">
                <p14:modId xmlns:p14="http://schemas.microsoft.com/office/powerpoint/2010/main" val="702448459"/>
              </p:ext>
            </p:extLst>
          </p:nvPr>
        </p:nvGraphicFramePr>
        <p:xfrm>
          <a:off x="1187778" y="3749675"/>
          <a:ext cx="9653047" cy="2743200"/>
        </p:xfrm>
        <a:graphic>
          <a:graphicData uri="http://schemas.openxmlformats.org/drawingml/2006/table">
            <a:tbl>
              <a:tblPr firstRow="1" firstCol="1" bandRow="1">
                <a:tableStyleId>{5C22544A-7EE6-4342-B048-85BDC9FD1C3A}</a:tableStyleId>
              </a:tblPr>
              <a:tblGrid>
                <a:gridCol w="3217681">
                  <a:extLst>
                    <a:ext uri="{9D8B030D-6E8A-4147-A177-3AD203B41FA5}">
                      <a16:colId xmlns:a16="http://schemas.microsoft.com/office/drawing/2014/main" val="4158754703"/>
                    </a:ext>
                  </a:extLst>
                </a:gridCol>
                <a:gridCol w="1608842">
                  <a:extLst>
                    <a:ext uri="{9D8B030D-6E8A-4147-A177-3AD203B41FA5}">
                      <a16:colId xmlns:a16="http://schemas.microsoft.com/office/drawing/2014/main" val="3017817263"/>
                    </a:ext>
                  </a:extLst>
                </a:gridCol>
                <a:gridCol w="4826524">
                  <a:extLst>
                    <a:ext uri="{9D8B030D-6E8A-4147-A177-3AD203B41FA5}">
                      <a16:colId xmlns:a16="http://schemas.microsoft.com/office/drawing/2014/main" val="1673701098"/>
                    </a:ext>
                  </a:extLst>
                </a:gridCol>
              </a:tblGrid>
              <a:tr h="218066">
                <a:tc>
                  <a:txBody>
                    <a:bodyPr/>
                    <a:lstStyle/>
                    <a:p>
                      <a:pPr algn="ctr">
                        <a:spcAft>
                          <a:spcPts val="0"/>
                        </a:spcAft>
                      </a:pPr>
                      <a:r>
                        <a:rPr lang="en-GB" sz="1800" dirty="0">
                          <a:effectLst/>
                        </a:rPr>
                        <a:t>Information element</a:t>
                      </a:r>
                      <a:endParaRPr lang="en-NL"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800">
                          <a:effectLst/>
                        </a:rPr>
                        <a:t>Status</a:t>
                      </a:r>
                      <a:endParaRPr lang="en-NL"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800" dirty="0">
                          <a:effectLst/>
                        </a:rPr>
                        <a:t>Description</a:t>
                      </a:r>
                      <a:endParaRPr lang="en-NL"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65164129"/>
                  </a:ext>
                </a:extLst>
              </a:tr>
              <a:tr h="218066">
                <a:tc>
                  <a:txBody>
                    <a:bodyPr/>
                    <a:lstStyle/>
                    <a:p>
                      <a:pPr>
                        <a:spcAft>
                          <a:spcPts val="0"/>
                        </a:spcAft>
                      </a:pPr>
                      <a:r>
                        <a:rPr lang="en-GB" sz="1800">
                          <a:effectLst/>
                        </a:rPr>
                        <a:t>ACID</a:t>
                      </a:r>
                      <a:endParaRPr lang="en-NL"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800">
                          <a:effectLst/>
                        </a:rPr>
                        <a:t>M</a:t>
                      </a:r>
                      <a:endParaRPr lang="en-NL"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a:effectLst/>
                        </a:rPr>
                        <a:t>Identity of the AC.</a:t>
                      </a:r>
                      <a:endParaRPr lang="en-NL"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79891411"/>
                  </a:ext>
                </a:extLst>
              </a:tr>
              <a:tr h="436132">
                <a:tc>
                  <a:txBody>
                    <a:bodyPr/>
                    <a:lstStyle/>
                    <a:p>
                      <a:pPr>
                        <a:spcAft>
                          <a:spcPts val="0"/>
                        </a:spcAft>
                      </a:pPr>
                      <a:r>
                        <a:rPr lang="en-GB" sz="1800" b="1" kern="1200" dirty="0">
                          <a:solidFill>
                            <a:schemeClr val="lt1"/>
                          </a:solidFill>
                          <a:effectLst/>
                          <a:latin typeface="+mn-lt"/>
                          <a:ea typeface="+mn-ea"/>
                          <a:cs typeface="+mn-cs"/>
                        </a:rPr>
                        <a:t>Expected AC Geographical Service Area</a:t>
                      </a:r>
                      <a:endParaRPr lang="en-NL"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800">
                          <a:effectLst/>
                        </a:rPr>
                        <a:t>O</a:t>
                      </a:r>
                      <a:endParaRPr lang="en-NL"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kern="1200" dirty="0">
                          <a:solidFill>
                            <a:schemeClr val="dk1"/>
                          </a:solidFill>
                          <a:effectLst/>
                          <a:latin typeface="+mn-lt"/>
                          <a:ea typeface="+mn-ea"/>
                          <a:cs typeface="+mn-cs"/>
                        </a:rPr>
                        <a:t>The expected location(s) (e.g. route) of the hosting UE during the AC's operation schedule. This geographic information can express a geographic point, polygon, route, signalling map, or waypoint set.</a:t>
                      </a:r>
                      <a:endParaRPr lang="en-NL"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39479385"/>
                  </a:ext>
                </a:extLst>
              </a:tr>
              <a:tr h="436132">
                <a:tc>
                  <a:txBody>
                    <a:bodyPr/>
                    <a:lstStyle/>
                    <a:p>
                      <a:pPr>
                        <a:spcAft>
                          <a:spcPts val="0"/>
                        </a:spcAft>
                      </a:pPr>
                      <a:r>
                        <a:rPr lang="en-GB" sz="1800" b="1" dirty="0">
                          <a:effectLst/>
                          <a:highlight>
                            <a:srgbClr val="00FF00"/>
                          </a:highlight>
                          <a:latin typeface="Arial" panose="020B0604020202020204" pitchFamily="34" charset="0"/>
                          <a:ea typeface="Times New Roman" panose="02020603050405020304" pitchFamily="18" charset="0"/>
                          <a:cs typeface="Times New Roman" panose="02020603050405020304" pitchFamily="18" charset="0"/>
                        </a:rPr>
                        <a:t>Expected trajectory Id</a:t>
                      </a:r>
                      <a:endParaRPr lang="en-NL" sz="1800" dirty="0">
                        <a:effectLst/>
                        <a:highlight>
                          <a:srgbClr val="00FF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800" b="1" dirty="0">
                          <a:effectLst/>
                          <a:highlight>
                            <a:srgbClr val="00FF00"/>
                          </a:highlight>
                          <a:latin typeface="Arial" panose="020B0604020202020204" pitchFamily="34" charset="0"/>
                          <a:ea typeface="Times New Roman" panose="02020603050405020304" pitchFamily="18" charset="0"/>
                          <a:cs typeface="Times New Roman" panose="02020603050405020304" pitchFamily="18" charset="0"/>
                        </a:rPr>
                        <a:t>O</a:t>
                      </a:r>
                      <a:endParaRPr lang="en-NL" sz="1800" dirty="0">
                        <a:effectLst/>
                        <a:highlight>
                          <a:srgbClr val="00FF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b="1" dirty="0">
                          <a:effectLst/>
                          <a:highlight>
                            <a:srgbClr val="00FF00"/>
                          </a:highlight>
                          <a:latin typeface="Arial" panose="020B0604020202020204" pitchFamily="34" charset="0"/>
                          <a:ea typeface="Times New Roman" panose="02020603050405020304" pitchFamily="18" charset="0"/>
                          <a:cs typeface="Times New Roman" panose="02020603050405020304" pitchFamily="18" charset="0"/>
                        </a:rPr>
                        <a:t>The trajectory ID of a satellite that closely matches the expected AC geographical service area. </a:t>
                      </a:r>
                      <a:endParaRPr lang="en-NL" sz="1800" dirty="0">
                        <a:effectLst/>
                        <a:highlight>
                          <a:srgbClr val="00FF00"/>
                        </a:highligh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45776864"/>
                  </a:ext>
                </a:extLst>
              </a:tr>
            </a:tbl>
          </a:graphicData>
        </a:graphic>
      </p:graphicFrame>
    </p:spTree>
    <p:extLst>
      <p:ext uri="{BB962C8B-B14F-4D97-AF65-F5344CB8AC3E}">
        <p14:creationId xmlns:p14="http://schemas.microsoft.com/office/powerpoint/2010/main" val="601808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B684E-FD43-4B7C-9FAD-F26A5D3895FC}"/>
              </a:ext>
            </a:extLst>
          </p:cNvPr>
          <p:cNvSpPr>
            <a:spLocks noGrp="1"/>
          </p:cNvSpPr>
          <p:nvPr>
            <p:ph type="title"/>
          </p:nvPr>
        </p:nvSpPr>
        <p:spPr>
          <a:xfrm>
            <a:off x="262777" y="7588"/>
            <a:ext cx="10515600" cy="1325563"/>
          </a:xfrm>
        </p:spPr>
        <p:txBody>
          <a:bodyPr/>
          <a:lstStyle/>
          <a:p>
            <a:r>
              <a:rPr lang="en-US" dirty="0"/>
              <a:t>Discovery and Service Provisioning</a:t>
            </a:r>
            <a:endParaRPr lang="en-NL" dirty="0"/>
          </a:p>
        </p:txBody>
      </p:sp>
      <p:sp>
        <p:nvSpPr>
          <p:cNvPr id="4" name="Rectangle 2">
            <a:extLst>
              <a:ext uri="{FF2B5EF4-FFF2-40B4-BE49-F238E27FC236}">
                <a16:creationId xmlns:a16="http://schemas.microsoft.com/office/drawing/2014/main" id="{81593587-71B7-4490-9B48-4CC3E5B6138A}"/>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L"/>
          </a:p>
        </p:txBody>
      </p:sp>
      <p:graphicFrame>
        <p:nvGraphicFramePr>
          <p:cNvPr id="5" name="Object 4">
            <a:extLst>
              <a:ext uri="{FF2B5EF4-FFF2-40B4-BE49-F238E27FC236}">
                <a16:creationId xmlns:a16="http://schemas.microsoft.com/office/drawing/2014/main" id="{F23E1225-A2A8-4279-BED5-02388213F687}"/>
              </a:ext>
            </a:extLst>
          </p:cNvPr>
          <p:cNvGraphicFramePr>
            <a:graphicFrameLocks noChangeAspect="1"/>
          </p:cNvGraphicFramePr>
          <p:nvPr>
            <p:extLst>
              <p:ext uri="{D42A27DB-BD31-4B8C-83A1-F6EECF244321}">
                <p14:modId xmlns:p14="http://schemas.microsoft.com/office/powerpoint/2010/main" val="3795695234"/>
              </p:ext>
            </p:extLst>
          </p:nvPr>
        </p:nvGraphicFramePr>
        <p:xfrm>
          <a:off x="157045" y="2028118"/>
          <a:ext cx="7617318" cy="4360639"/>
        </p:xfrm>
        <a:graphic>
          <a:graphicData uri="http://schemas.openxmlformats.org/presentationml/2006/ole">
            <mc:AlternateContent xmlns:mc="http://schemas.openxmlformats.org/markup-compatibility/2006">
              <mc:Choice xmlns:v="urn:schemas-microsoft-com:vml" Requires="v">
                <p:oleObj spid="_x0000_s5134" r:id="rId3" imgW="8791412" imgH="5028996" progId="Visio.Drawing.15">
                  <p:embed/>
                </p:oleObj>
              </mc:Choice>
              <mc:Fallback>
                <p:oleObj r:id="rId3" imgW="8791412" imgH="5028996" progId="Visio.Drawing.15">
                  <p:embed/>
                  <p:pic>
                    <p:nvPicPr>
                      <p:cNvPr id="5" name="Object 4">
                        <a:extLst>
                          <a:ext uri="{FF2B5EF4-FFF2-40B4-BE49-F238E27FC236}">
                            <a16:creationId xmlns:a16="http://schemas.microsoft.com/office/drawing/2014/main" id="{F23E1225-A2A8-4279-BED5-02388213F6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045" y="2028118"/>
                        <a:ext cx="7617318" cy="4360639"/>
                      </a:xfrm>
                      <a:prstGeom prst="rect">
                        <a:avLst/>
                      </a:prstGeom>
                      <a:noFill/>
                    </p:spPr>
                  </p:pic>
                </p:oleObj>
              </mc:Fallback>
            </mc:AlternateContent>
          </a:graphicData>
        </a:graphic>
      </p:graphicFrame>
      <p:sp>
        <p:nvSpPr>
          <p:cNvPr id="6" name="Rectangle 5">
            <a:extLst>
              <a:ext uri="{FF2B5EF4-FFF2-40B4-BE49-F238E27FC236}">
                <a16:creationId xmlns:a16="http://schemas.microsoft.com/office/drawing/2014/main" id="{9D799083-F923-40DC-ACFB-BF8F66664361}"/>
              </a:ext>
            </a:extLst>
          </p:cNvPr>
          <p:cNvSpPr/>
          <p:nvPr/>
        </p:nvSpPr>
        <p:spPr>
          <a:xfrm>
            <a:off x="9530499" y="2976254"/>
            <a:ext cx="1508289" cy="33276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Satellite Service Provider and/or operator Server for Satellite Trajectory</a:t>
            </a:r>
            <a:endParaRPr lang="en-NL" dirty="0"/>
          </a:p>
        </p:txBody>
      </p:sp>
      <p:cxnSp>
        <p:nvCxnSpPr>
          <p:cNvPr id="18" name="Straight Arrow Connector 17">
            <a:extLst>
              <a:ext uri="{FF2B5EF4-FFF2-40B4-BE49-F238E27FC236}">
                <a16:creationId xmlns:a16="http://schemas.microsoft.com/office/drawing/2014/main" id="{FA32A21A-A42C-4124-93D3-19D371651425}"/>
              </a:ext>
            </a:extLst>
          </p:cNvPr>
          <p:cNvCxnSpPr/>
          <p:nvPr/>
        </p:nvCxnSpPr>
        <p:spPr>
          <a:xfrm flipH="1" flipV="1">
            <a:off x="6881567" y="2787719"/>
            <a:ext cx="2648932" cy="5373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7FB89FF-D3E1-47E0-B0E2-6B7C3E4BBEF1}"/>
              </a:ext>
            </a:extLst>
          </p:cNvPr>
          <p:cNvCxnSpPr>
            <a:cxnSpLocks/>
          </p:cNvCxnSpPr>
          <p:nvPr/>
        </p:nvCxnSpPr>
        <p:spPr>
          <a:xfrm flipH="1">
            <a:off x="6881567" y="3758510"/>
            <a:ext cx="2648932" cy="135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411059C7-4E97-4664-9151-FB5E4D80ADEF}"/>
              </a:ext>
            </a:extLst>
          </p:cNvPr>
          <p:cNvSpPr txBox="1"/>
          <p:nvPr/>
        </p:nvSpPr>
        <p:spPr>
          <a:xfrm>
            <a:off x="7599231" y="2367346"/>
            <a:ext cx="1582476" cy="646331"/>
          </a:xfrm>
          <a:prstGeom prst="rect">
            <a:avLst/>
          </a:prstGeom>
          <a:noFill/>
        </p:spPr>
        <p:txBody>
          <a:bodyPr wrap="square" rtlCol="0">
            <a:spAutoFit/>
          </a:bodyPr>
          <a:lstStyle/>
          <a:p>
            <a:r>
              <a:rPr lang="en-US" dirty="0"/>
              <a:t>EAS Profile: </a:t>
            </a:r>
            <a:r>
              <a:rPr lang="en-US" b="1" dirty="0"/>
              <a:t>Trajectory ID</a:t>
            </a:r>
            <a:endParaRPr lang="en-NL" b="1" dirty="0"/>
          </a:p>
        </p:txBody>
      </p:sp>
      <p:sp>
        <p:nvSpPr>
          <p:cNvPr id="25" name="TextBox 24">
            <a:extLst>
              <a:ext uri="{FF2B5EF4-FFF2-40B4-BE49-F238E27FC236}">
                <a16:creationId xmlns:a16="http://schemas.microsoft.com/office/drawing/2014/main" id="{DCF018D8-FA8B-4F0E-B652-15E8E9D83D3A}"/>
              </a:ext>
            </a:extLst>
          </p:cNvPr>
          <p:cNvSpPr txBox="1"/>
          <p:nvPr/>
        </p:nvSpPr>
        <p:spPr>
          <a:xfrm>
            <a:off x="7599231" y="3193956"/>
            <a:ext cx="1582476" cy="646331"/>
          </a:xfrm>
          <a:prstGeom prst="rect">
            <a:avLst/>
          </a:prstGeom>
          <a:noFill/>
        </p:spPr>
        <p:txBody>
          <a:bodyPr wrap="square" rtlCol="0">
            <a:spAutoFit/>
          </a:bodyPr>
          <a:lstStyle/>
          <a:p>
            <a:r>
              <a:rPr lang="en-US" dirty="0"/>
              <a:t>EES Profile: </a:t>
            </a:r>
          </a:p>
          <a:p>
            <a:r>
              <a:rPr lang="en-US" b="1" dirty="0"/>
              <a:t>Trajectory ID</a:t>
            </a:r>
            <a:endParaRPr lang="en-NL" b="1" dirty="0"/>
          </a:p>
        </p:txBody>
      </p:sp>
      <p:sp>
        <p:nvSpPr>
          <p:cNvPr id="34" name="TextBox 33">
            <a:extLst>
              <a:ext uri="{FF2B5EF4-FFF2-40B4-BE49-F238E27FC236}">
                <a16:creationId xmlns:a16="http://schemas.microsoft.com/office/drawing/2014/main" id="{44B4DB16-28E1-431C-BF86-5BF99CF201A0}"/>
              </a:ext>
            </a:extLst>
          </p:cNvPr>
          <p:cNvSpPr txBox="1"/>
          <p:nvPr/>
        </p:nvSpPr>
        <p:spPr>
          <a:xfrm>
            <a:off x="889402" y="5650083"/>
            <a:ext cx="2859183" cy="1200329"/>
          </a:xfrm>
          <a:prstGeom prst="rect">
            <a:avLst/>
          </a:prstGeom>
          <a:noFill/>
        </p:spPr>
        <p:txBody>
          <a:bodyPr wrap="square" rtlCol="0">
            <a:spAutoFit/>
          </a:bodyPr>
          <a:lstStyle/>
          <a:p>
            <a:r>
              <a:rPr lang="en-US" u="sng" dirty="0"/>
              <a:t>AC Profile</a:t>
            </a:r>
          </a:p>
          <a:p>
            <a:r>
              <a:rPr lang="en-US" b="1" dirty="0"/>
              <a:t>Expected Trajectory ID</a:t>
            </a:r>
            <a:r>
              <a:rPr lang="en-US" dirty="0"/>
              <a:t> that matches the “</a:t>
            </a:r>
            <a:r>
              <a:rPr lang="en-GB" dirty="0"/>
              <a:t>Expected AC Geographical Service Area” </a:t>
            </a:r>
            <a:endParaRPr lang="en-NL" dirty="0"/>
          </a:p>
        </p:txBody>
      </p:sp>
      <p:sp>
        <p:nvSpPr>
          <p:cNvPr id="35" name="TextBox 34">
            <a:extLst>
              <a:ext uri="{FF2B5EF4-FFF2-40B4-BE49-F238E27FC236}">
                <a16:creationId xmlns:a16="http://schemas.microsoft.com/office/drawing/2014/main" id="{37A3A554-6AF3-4B9B-A33D-DFAF063004F6}"/>
              </a:ext>
            </a:extLst>
          </p:cNvPr>
          <p:cNvSpPr txBox="1"/>
          <p:nvPr/>
        </p:nvSpPr>
        <p:spPr>
          <a:xfrm>
            <a:off x="9395505" y="1775925"/>
            <a:ext cx="2128817" cy="1200329"/>
          </a:xfrm>
          <a:prstGeom prst="rect">
            <a:avLst/>
          </a:prstGeom>
          <a:noFill/>
        </p:spPr>
        <p:txBody>
          <a:bodyPr wrap="square" rtlCol="0">
            <a:spAutoFit/>
          </a:bodyPr>
          <a:lstStyle/>
          <a:p>
            <a:r>
              <a:rPr lang="en-US" dirty="0"/>
              <a:t>Trajectory ID are related to Satellite information such as Satellite Ephemeris.  </a:t>
            </a:r>
            <a:endParaRPr lang="en-NL" dirty="0"/>
          </a:p>
        </p:txBody>
      </p:sp>
      <p:cxnSp>
        <p:nvCxnSpPr>
          <p:cNvPr id="17" name="Straight Arrow Connector 16">
            <a:extLst>
              <a:ext uri="{FF2B5EF4-FFF2-40B4-BE49-F238E27FC236}">
                <a16:creationId xmlns:a16="http://schemas.microsoft.com/office/drawing/2014/main" id="{A8C2CF30-CE32-425A-8801-FB517D846E16}"/>
              </a:ext>
            </a:extLst>
          </p:cNvPr>
          <p:cNvCxnSpPr>
            <a:cxnSpLocks/>
          </p:cNvCxnSpPr>
          <p:nvPr/>
        </p:nvCxnSpPr>
        <p:spPr>
          <a:xfrm flipH="1">
            <a:off x="3450212" y="6031282"/>
            <a:ext cx="6080287" cy="84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8FFD2494-6EEE-4419-BCB3-6CA418A7063C}"/>
              </a:ext>
            </a:extLst>
          </p:cNvPr>
          <p:cNvSpPr txBox="1"/>
          <p:nvPr/>
        </p:nvSpPr>
        <p:spPr>
          <a:xfrm>
            <a:off x="443060" y="1250083"/>
            <a:ext cx="10916239" cy="646331"/>
          </a:xfrm>
          <a:prstGeom prst="rect">
            <a:avLst/>
          </a:prstGeom>
          <a:noFill/>
        </p:spPr>
        <p:txBody>
          <a:bodyPr wrap="square" rtlCol="0">
            <a:spAutoFit/>
          </a:bodyPr>
          <a:lstStyle/>
          <a:p>
            <a:r>
              <a:rPr lang="en-US" dirty="0"/>
              <a:t>The AC profile is used both for Service Provisioning and Discovery, and the Trajectory ID is in the EAS profile and EES profile. Therefore with this change both Discovery and Service Provisioning can be performed. </a:t>
            </a:r>
            <a:endParaRPr lang="en-NL" dirty="0"/>
          </a:p>
        </p:txBody>
      </p:sp>
    </p:spTree>
    <p:extLst>
      <p:ext uri="{BB962C8B-B14F-4D97-AF65-F5344CB8AC3E}">
        <p14:creationId xmlns:p14="http://schemas.microsoft.com/office/powerpoint/2010/main" val="15966475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702</TotalTime>
  <Words>1016</Words>
  <Application>Microsoft Office PowerPoint</Application>
  <PresentationFormat>Widescreen</PresentationFormat>
  <Paragraphs>82</Paragraphs>
  <Slides>10</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vt:lpstr>
      <vt:lpstr>Calibri</vt:lpstr>
      <vt:lpstr>Calibri Light</vt:lpstr>
      <vt:lpstr>Times New Roman</vt:lpstr>
      <vt:lpstr>Office Theme</vt:lpstr>
      <vt:lpstr>Visio.Drawing.15</vt:lpstr>
      <vt:lpstr>EDGE on-board NGSO Satellite</vt:lpstr>
      <vt:lpstr>Problem: Key Issue 5 Edge on-board the satellite</vt:lpstr>
      <vt:lpstr>Service Provisioning and Discovery of Edge on-board and the UE </vt:lpstr>
      <vt:lpstr>1. Satellite Trajectory: inputs</vt:lpstr>
      <vt:lpstr>1. Satellite Trajectory: Position and Trajectory of the satellite</vt:lpstr>
      <vt:lpstr>1. Satellite Trajectory: Trajectory ID</vt:lpstr>
      <vt:lpstr>2. Route or Planned Route of the UE</vt:lpstr>
      <vt:lpstr>2. Route or Planned Route of the UE</vt:lpstr>
      <vt:lpstr>Discovery and Service Provisioning</vt:lpstr>
      <vt:lpstr>Mobility or Dynamic EDN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Travel</dc:creator>
  <cp:lastModifiedBy>Travel</cp:lastModifiedBy>
  <cp:revision>25</cp:revision>
  <dcterms:created xsi:type="dcterms:W3CDTF">2024-04-16T04:41:19Z</dcterms:created>
  <dcterms:modified xsi:type="dcterms:W3CDTF">2024-04-16T16:57:54Z</dcterms:modified>
</cp:coreProperties>
</file>