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  <p:sldMasterId id="2147483660" r:id="rId5"/>
    <p:sldMasterId id="2147483664" r:id="rId6"/>
  </p:sldMasterIdLst>
  <p:notesMasterIdLst>
    <p:notesMasterId r:id="rId15"/>
  </p:notesMasterIdLst>
  <p:handoutMasterIdLst>
    <p:handoutMasterId r:id="rId16"/>
  </p:handoutMasterIdLst>
  <p:sldIdLst>
    <p:sldId id="341" r:id="rId7"/>
    <p:sldId id="363" r:id="rId8"/>
    <p:sldId id="364" r:id="rId9"/>
    <p:sldId id="368" r:id="rId10"/>
    <p:sldId id="366" r:id="rId11"/>
    <p:sldId id="369" r:id="rId12"/>
    <p:sldId id="367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 showGuides="1">
      <p:cViewPr varScale="1">
        <p:scale>
          <a:sx n="81" d="100"/>
          <a:sy n="81" d="100"/>
        </p:scale>
        <p:origin x="336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ustomXml" Target="../customXml/item3.xml"/><Relationship Id="rId21" Type="http://schemas.openxmlformats.org/officeDocument/2006/relationships/customXml" Target="../customXml/item2.xml"/><Relationship Id="rId20" Type="http://schemas.openxmlformats.org/officeDocument/2006/relationships/customXml" Target="../customXml/item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sv-SE" altLang="en-US" sz="1200" b="1" dirty="0" smtClean="0">
                <a:latin typeface="Arial" panose="020B0604020202020204"/>
              </a:rPr>
              <a:t>69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" panose="020B0604020202020204"/>
              </a:rPr>
              <a:t>Wuhan, China 13th – 17th October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dirty="0">
                <a:solidFill>
                  <a:schemeClr val="tx1"/>
                </a:solidFill>
              </a:rPr>
              <a:t>S6-254306</a:t>
            </a:r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55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en-GB" sz="1200" b="1" dirty="0" smtClean="0">
                <a:solidFill>
                  <a:srgbClr val="0066FF"/>
                </a:solidFill>
              </a:rPr>
              <a:t>China Mobile</a:t>
            </a:r>
            <a:endParaRPr lang="en-US" altLang="en-GB" sz="1200" b="1" dirty="0" smtClean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sv-SE" altLang="en-US" sz="1200" b="1" dirty="0" smtClean="0">
                <a:latin typeface="Arial" panose="020B0604020202020204"/>
              </a:rPr>
              <a:t>69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" panose="020B0604020202020204"/>
              </a:rPr>
              <a:t>Wuhan, China 13th – 17th October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sv-SE" altLang="en-US" sz="1200" b="1" dirty="0" smtClean="0">
                <a:latin typeface="Arial" panose="020B0604020202020204"/>
              </a:rPr>
              <a:t>69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" panose="020B0604020202020204"/>
              </a:rPr>
              <a:t>Wuhan, China 13th – 17th October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sv-SE" altLang="en-US" sz="1200" b="1" dirty="0" smtClean="0">
                <a:latin typeface="Arial" panose="020B0604020202020204"/>
              </a:rPr>
              <a:t>69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" panose="020B0604020202020204"/>
              </a:rPr>
              <a:t>Wuhan, China 13th – 17th October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sv-SE" altLang="en-US" sz="1200" b="1" dirty="0" smtClean="0">
                <a:latin typeface="Arial" panose="020B0604020202020204"/>
              </a:rPr>
              <a:t>69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" panose="020B0604020202020204"/>
              </a:rPr>
              <a:t>Wuhan, China 13th – 17th October 2025</a:t>
            </a:r>
            <a:endParaRPr lang="en-US" altLang="en-US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9022082" y="245417"/>
            <a:ext cx="1821187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>
                <a:solidFill>
                  <a:srgbClr val="0066FF"/>
                </a:solidFill>
              </a:rPr>
              <a:t>&lt;&lt;Source Company&gt;&gt;</a:t>
            </a:r>
            <a:endParaRPr lang="en-GB" altLang="en-US" sz="1200" dirty="0">
              <a:solidFill>
                <a:srgbClr val="0066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00835" y="1710055"/>
            <a:ext cx="9505315" cy="2852420"/>
          </a:xfrm>
        </p:spPr>
        <p:txBody>
          <a:bodyPr/>
          <a:lstStyle/>
          <a:p>
            <a:pPr algn="l" eaLnBrk="1" hangingPunct="1">
              <a:buClrTx/>
              <a:buSzTx/>
              <a:buFontTx/>
            </a:pPr>
            <a:r>
              <a:rPr lang="en-GB" altLang="en-US" sz="5400" dirty="0">
                <a:sym typeface="+mn-ea"/>
              </a:rPr>
              <a:t>NWM WA</a:t>
            </a:r>
            <a:r>
              <a:rPr lang="en-US" altLang="en-GB" sz="5400" dirty="0">
                <a:sym typeface="+mn-ea"/>
              </a:rPr>
              <a:t>4</a:t>
            </a:r>
            <a:r>
              <a:rPr lang="en-GB" altLang="en-US" sz="5400" dirty="0">
                <a:sym typeface="+mn-ea"/>
              </a:rPr>
              <a:t> Way forward</a:t>
            </a:r>
            <a:br>
              <a:rPr lang="en-GB" altLang="en-US" sz="5400" dirty="0">
                <a:sym typeface="+mn-ea"/>
              </a:rPr>
            </a:br>
            <a:r>
              <a:rPr lang="en-GB" altLang="en-US" sz="5400" dirty="0">
                <a:sym typeface="+mn-ea"/>
              </a:rPr>
              <a:t>WA</a:t>
            </a:r>
            <a:r>
              <a:rPr lang="en-US" altLang="en-GB" sz="5400" dirty="0">
                <a:sym typeface="+mn-ea"/>
              </a:rPr>
              <a:t>4</a:t>
            </a:r>
            <a:r>
              <a:rPr lang="en-GB" altLang="en-US" sz="5400" dirty="0">
                <a:sym typeface="+mn-ea"/>
              </a:rPr>
              <a:t> : </a:t>
            </a:r>
            <a:r>
              <a:rPr lang="en-US" altLang="zh-CN" sz="5400" dirty="0"/>
              <a:t>Communication Aspects</a:t>
            </a:r>
            <a:br>
              <a:rPr lang="en-US" altLang="zh-CN" sz="5400" dirty="0"/>
            </a:br>
            <a:r>
              <a:rPr lang="en-US" altLang="zh-CN" sz="4800" dirty="0"/>
              <a:t>WT 4.1, 4.2 and 4.3</a:t>
            </a:r>
            <a:endParaRPr lang="en-US" altLang="zh-CN" sz="4800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GB"/>
              <a:t>Yue Liu, liuyueyjy@chinamobile.com</a:t>
            </a:r>
            <a:endParaRPr lang="en-GB" altLang="en-US"/>
          </a:p>
          <a:p>
            <a:pPr marL="0" indent="0" eaLnBrk="1" hangingPunct="1">
              <a:buFontTx/>
              <a:buNone/>
            </a:pPr>
            <a:r>
              <a:rPr lang="en-US" altLang="en-GB"/>
              <a:t>China Mobile</a:t>
            </a:r>
            <a:endParaRPr lang="en-GB" altLang="en-US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  <a:endParaRPr lang="en-GB" altLang="en-US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sym typeface="+mn-ea"/>
              </a:rPr>
              <a:t>Justifications for </a:t>
            </a:r>
            <a:r>
              <a:rPr lang="en-US" altLang="en-US" dirty="0">
                <a:sym typeface="+mn-ea"/>
              </a:rPr>
              <a:t>WA4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en-US" sz="2800" dirty="0">
                <a:sym typeface="+mn-ea"/>
              </a:rPr>
              <a:t> inclusion in 6G study</a:t>
            </a:r>
            <a:endParaRPr lang="en-US" altLang="en-US" sz="2800" dirty="0"/>
          </a:p>
          <a:p>
            <a:pPr lvl="1"/>
            <a:r>
              <a:rPr lang="en-US" altLang="en-US" sz="2800" dirty="0">
                <a:sym typeface="+mn-ea"/>
              </a:rPr>
              <a:t>WT4.1 </a:t>
            </a:r>
            <a:r>
              <a:rPr lang="en-US" altLang="zh-CN" sz="2800" dirty="0">
                <a:sym typeface="+mn-ea"/>
              </a:rPr>
              <a:t>Avatars in Real-Time Communication Services</a:t>
            </a:r>
            <a:r>
              <a:rPr lang="en-US" altLang="en-US" sz="2800" dirty="0">
                <a:sym typeface="+mn-ea"/>
              </a:rPr>
              <a:t> </a:t>
            </a:r>
            <a:endParaRPr lang="en-US" altLang="en-US" sz="2800" dirty="0"/>
          </a:p>
          <a:p>
            <a:pPr lvl="1"/>
            <a:r>
              <a:rPr lang="en-US" altLang="en-US" sz="2800" dirty="0">
                <a:sym typeface="+mn-ea"/>
              </a:rPr>
              <a:t>WT4.2 </a:t>
            </a:r>
            <a:r>
              <a:rPr lang="en-US" altLang="zh-CN" sz="2800" dirty="0">
                <a:sym typeface="+mn-ea"/>
              </a:rPr>
              <a:t>Enhancements to Metaverse and MMTel</a:t>
            </a:r>
            <a:r>
              <a:rPr lang="en-US" altLang="en-US" sz="2800" dirty="0">
                <a:sym typeface="+mn-ea"/>
              </a:rPr>
              <a:t> </a:t>
            </a:r>
            <a:endParaRPr lang="en-US" altLang="en-US" sz="2800" dirty="0"/>
          </a:p>
          <a:p>
            <a:pPr lvl="1"/>
            <a:r>
              <a:rPr lang="en-US" altLang="en-US" sz="2800" dirty="0">
                <a:sym typeface="+mn-ea"/>
              </a:rPr>
              <a:t>WT4.3 </a:t>
            </a:r>
            <a:r>
              <a:rPr lang="en-US" altLang="zh-CN" sz="2800" dirty="0">
                <a:sym typeface="+mn-ea"/>
              </a:rPr>
              <a:t>To identify what needs to be specified beyond the support enabled by SA2</a:t>
            </a:r>
            <a:r>
              <a:rPr lang="en-US" altLang="en-US" sz="2800" dirty="0">
                <a:sym typeface="+mn-ea"/>
              </a:rPr>
              <a:t> </a:t>
            </a:r>
            <a:endParaRPr lang="en-US" altLang="en-US" sz="2800" dirty="0"/>
          </a:p>
          <a:p>
            <a:endParaRPr lang="en-US" altLang="en-US" sz="2800" dirty="0"/>
          </a:p>
          <a:p>
            <a:r>
              <a:rPr lang="en-US" altLang="en-US" sz="2800" dirty="0">
                <a:sym typeface="+mn-ea"/>
              </a:rPr>
              <a:t>Summary for WA4 </a:t>
            </a:r>
            <a:r>
              <a:rPr lang="en-US" altLang="zh-CN" dirty="0">
                <a:sym typeface="+mn-ea"/>
              </a:rPr>
              <a:t>Communication Aspects</a:t>
            </a:r>
            <a:endParaRPr lang="en-US" altLang="en-US" sz="2800" dirty="0"/>
          </a:p>
          <a:p>
            <a:pPr marL="0" indent="0">
              <a:buNone/>
            </a:pP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54330" y="585470"/>
            <a:ext cx="10999470" cy="1104900"/>
          </a:xfrm>
        </p:spPr>
        <p:txBody>
          <a:bodyPr/>
          <a:lstStyle/>
          <a:p>
            <a:r>
              <a:rPr lang="en-GB" altLang="en-US" dirty="0" err="1" smtClean="0"/>
              <a:t>WA</a:t>
            </a:r>
            <a:r>
              <a:rPr lang="en-US" altLang="en-GB" dirty="0" err="1" smtClean="0"/>
              <a:t>4</a:t>
            </a:r>
            <a:r>
              <a:rPr lang="en-GB" altLang="en-US" dirty="0" smtClean="0"/>
              <a:t>: </a:t>
            </a:r>
            <a:r>
              <a:rPr lang="en-GB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zh-CN" dirty="0"/>
              <a:t>; WT4.1(1)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4180" y="1910080"/>
            <a:ext cx="11458575" cy="4182745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Summary of comments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600" dirty="0">
                <a:sym typeface="+mn-ea"/>
              </a:rPr>
              <a:t>Comments on whether </a:t>
            </a:r>
            <a:r>
              <a:rPr lang="en-US" altLang="zh-CN" sz="1600" dirty="0">
                <a:sym typeface="+mn-ea"/>
              </a:rPr>
              <a:t>the scope of this WT</a:t>
            </a:r>
            <a:r>
              <a:rPr lang="en-US" altLang="zh-CN" sz="1600" dirty="0">
                <a:sym typeface="+mn-ea"/>
              </a:rPr>
              <a:t> belongs to SA2, SA4, the application layer, and is therefore outside of SA6's scope.</a:t>
            </a:r>
            <a:endParaRPr lang="en-US" altLang="zh-CN" sz="1600" dirty="0">
              <a:sym typeface="+mn-ea"/>
            </a:endParaRPr>
          </a:p>
          <a:p>
            <a:pPr lvl="1" algn="l">
              <a:buSzTx/>
            </a:pPr>
            <a:r>
              <a:rPr lang="en-US" altLang="zh-CN" sz="1600" dirty="0"/>
              <a:t>support for A2P/P2A communication in Real-Time Communication Services is covered by MMTel_Ph2</a:t>
            </a:r>
            <a:endParaRPr lang="en-US" altLang="zh-CN" sz="1600" dirty="0"/>
          </a:p>
          <a:p>
            <a:r>
              <a:rPr lang="en-IN" b="1" dirty="0" smtClean="0"/>
              <a:t>Justification/Clarification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600" dirty="0"/>
              <a:t>For 5G/5G-A, the service requirements for avatar-based real-time communication are specified in clause 5.2.2 of TS 22.156, and system aspects </a:t>
            </a:r>
            <a:r>
              <a:rPr lang="en-US" altLang="zh-CN" sz="1600" dirty="0">
                <a:sym typeface="+mn-ea"/>
              </a:rPr>
              <a:t>are specified in Annex AC.11 of TS 23.228. Some 5G requirement</a:t>
            </a:r>
            <a:r>
              <a:rPr lang="en-US" altLang="zh-CN" sz="1600" dirty="0">
                <a:sym typeface="+mn-ea"/>
              </a:rPr>
              <a:t>s are not covered yet, e.g.</a:t>
            </a:r>
            <a:endParaRPr lang="en-US" altLang="zh-CN" sz="1600" dirty="0">
              <a:sym typeface="+mn-ea"/>
            </a:endParaRPr>
          </a:p>
          <a:p>
            <a:pPr lvl="2" algn="l">
              <a:buClrTx/>
              <a:buSzTx/>
            </a:pPr>
            <a:r>
              <a:rPr lang="en-US" altLang="zh-CN" sz="1330" dirty="0">
                <a:sym typeface="+mn-ea"/>
              </a:rPr>
              <a:t>[R-5.2.2-007] Subject to operator policy and regulatory requirements, the 5G system shall support mechanisms to uniquely identify an avatar, to associate the avatar with a subscriber and to</a:t>
            </a:r>
            <a:r>
              <a:rPr lang="en-US" altLang="zh-CN" sz="1330" b="1" dirty="0">
                <a:solidFill>
                  <a:srgbClr val="FF0000"/>
                </a:solidFill>
                <a:sym typeface="+mn-ea"/>
              </a:rPr>
              <a:t> expose this association to authorized third parties. </a:t>
            </a:r>
            <a:r>
              <a:rPr lang="en-US" altLang="zh-CN" sz="1330" dirty="0">
                <a:sym typeface="+mn-ea"/>
              </a:rPr>
              <a:t>  </a:t>
            </a:r>
            <a:endParaRPr lang="en-US" altLang="zh-CN" sz="1330" dirty="0">
              <a:sym typeface="+mn-ea"/>
            </a:endParaRPr>
          </a:p>
          <a:p>
            <a:pPr lvl="1" algn="l">
              <a:buSzTx/>
            </a:pPr>
            <a:r>
              <a:rPr lang="en-US" altLang="zh-CN" sz="1600" dirty="0"/>
              <a:t>For 6G, some new </a:t>
            </a:r>
            <a:r>
              <a:rPr lang="en-US" altLang="zh-CN" sz="1600" dirty="0">
                <a:sym typeface="+mn-ea"/>
              </a:rPr>
              <a:t>service requirements are specified in clause 9 of TS22.870,  but most of them regard compute </a:t>
            </a:r>
            <a:r>
              <a:rPr lang="en-US" altLang="zh-CN" sz="1600" dirty="0">
                <a:sym typeface="+mn-ea"/>
              </a:rPr>
              <a:t>or tranport, e.g.</a:t>
            </a:r>
            <a:endParaRPr lang="en-US" altLang="zh-CN" sz="1600" dirty="0">
              <a:sym typeface="+mn-ea"/>
            </a:endParaRPr>
          </a:p>
          <a:p>
            <a:pPr lvl="2" algn="l">
              <a:buSzTx/>
            </a:pPr>
            <a:r>
              <a:rPr lang="en-US" altLang="zh-CN" sz="1330" dirty="0">
                <a:sym typeface="+mn-ea"/>
              </a:rPr>
              <a:t>[PR 9.3.6-1] 	Subject to privacy considerations and regulatory requirements, the 6G network shall be able to enable compute offloading to an Service Hosting Environment for third party applications.</a:t>
            </a:r>
            <a:endParaRPr lang="en-US" altLang="zh-CN" sz="1330" dirty="0">
              <a:sym typeface="+mn-ea"/>
            </a:endParaRPr>
          </a:p>
          <a:p>
            <a:pPr lvl="2" algn="l">
              <a:buSzTx/>
            </a:pPr>
            <a:r>
              <a:rPr lang="en-US" altLang="zh-CN" sz="1330" dirty="0">
                <a:sym typeface="+mn-ea"/>
              </a:rPr>
              <a:t>[PR 9.12.6-2]	Subject to operator policy and privacy considerations, the 6G system shall provide a means to synchronize media/flow and data for rendering in time and in XR space (e.g. coherent gestures, facial expressions the personalized avatars of the group of participants.</a:t>
            </a:r>
            <a:endParaRPr lang="en-US" altLang="zh-CN" sz="1330" dirty="0">
              <a:sym typeface="+mn-ea"/>
            </a:endParaRPr>
          </a:p>
          <a:p>
            <a:pPr lvl="1" algn="l">
              <a:buSzTx/>
            </a:pPr>
            <a:endParaRPr lang="en-US" altLang="zh-CN" sz="1600" dirty="0">
              <a:sym typeface="+mn-ea"/>
            </a:endParaRPr>
          </a:p>
          <a:p>
            <a:pPr lvl="1" algn="l">
              <a:buSzTx/>
            </a:pPr>
            <a:endParaRPr lang="en-US" altLang="zh-CN" sz="1600" dirty="0"/>
          </a:p>
        </p:txBody>
      </p:sp>
      <p:graphicFrame>
        <p:nvGraphicFramePr>
          <p:cNvPr id="7" name="Content Placeholder 2"/>
          <p:cNvGraphicFramePr/>
          <p:nvPr/>
        </p:nvGraphicFramePr>
        <p:xfrm>
          <a:off x="838201" y="1894979"/>
          <a:ext cx="10630146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5"/>
                <a:gridCol w="2688737"/>
                <a:gridCol w="2688737"/>
                <a:gridCol w="26887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WT4.1: Avatars in Real-Time Communication Services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Interdigital, ZTE, Huawei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Nokia, CMCC, Samsung, Apple, Ericsson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Not SA6 scope (but SA2/SA4), Gap analysis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99415" y="585470"/>
            <a:ext cx="10954385" cy="1104900"/>
          </a:xfrm>
        </p:spPr>
        <p:txBody>
          <a:bodyPr/>
          <a:lstStyle/>
          <a:p>
            <a:r>
              <a:rPr lang="en-GB" altLang="en-US" dirty="0" err="1" smtClean="0"/>
              <a:t>WA</a:t>
            </a:r>
            <a:r>
              <a:rPr lang="en-US" altLang="en-GB" dirty="0" err="1" smtClean="0"/>
              <a:t>4</a:t>
            </a:r>
            <a:r>
              <a:rPr lang="en-GB" altLang="en-US" dirty="0" smtClean="0"/>
              <a:t>: </a:t>
            </a:r>
            <a:r>
              <a:rPr lang="en-GB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zh-CN" dirty="0"/>
              <a:t>; WT4.1(2)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91030"/>
            <a:ext cx="10975340" cy="4182745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Way forward (e.g. revised WT, merging </a:t>
            </a:r>
            <a:r>
              <a:rPr lang="en-IN" b="1" dirty="0" err="1" smtClean="0"/>
              <a:t>etc</a:t>
            </a:r>
            <a:r>
              <a:rPr lang="en-IN" b="1" dirty="0" smtClean="0"/>
              <a:t>)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600" dirty="0"/>
              <a:t>This Work Item may be </a:t>
            </a:r>
            <a:r>
              <a:rPr lang="en-US" altLang="zh-CN" sz="1600" b="1" dirty="0"/>
              <a:t>modified (extended) to include how the enablement layer supports Immersive Communication.</a:t>
            </a:r>
            <a:r>
              <a:rPr lang="en-US" altLang="zh-CN" sz="1600" dirty="0"/>
              <a:t> The detailed objectives can be </a:t>
            </a:r>
            <a:r>
              <a:rPr lang="en-US" altLang="zh-CN" sz="1600" b="1" dirty="0"/>
              <a:t>re-evaluated pending further developments in SA2.</a:t>
            </a:r>
            <a:endParaRPr lang="en-US" altLang="zh-CN" sz="1600" b="1" dirty="0"/>
          </a:p>
          <a:p>
            <a:pPr lvl="1" algn="l">
              <a:buSzTx/>
            </a:pPr>
            <a:r>
              <a:rPr lang="en-US" altLang="zh-CN" sz="1600" dirty="0"/>
              <a:t>The potential objectives may include </a:t>
            </a:r>
            <a:r>
              <a:rPr lang="en-US" altLang="zh-CN" sz="1600" b="1" dirty="0"/>
              <a:t>(needed to be further evaluated)</a:t>
            </a:r>
            <a:r>
              <a:rPr lang="en-US" altLang="zh-CN" sz="1600" dirty="0"/>
              <a:t>:</a:t>
            </a:r>
            <a:endParaRPr lang="en-US" altLang="zh-CN" sz="1600" dirty="0"/>
          </a:p>
          <a:p>
            <a:pPr lvl="2" algn="l">
              <a:buSzTx/>
            </a:pPr>
            <a:r>
              <a:rPr lang="en-US" altLang="zh-CN" sz="1600" dirty="0"/>
              <a:t>Management and exposure of </a:t>
            </a:r>
            <a:r>
              <a:rPr lang="en-US" altLang="zh-CN" sz="1600" dirty="0">
                <a:sym typeface="+mn-ea"/>
              </a:rPr>
              <a:t>avatar associated information in enabler layer.</a:t>
            </a:r>
            <a:endParaRPr lang="en-US" altLang="zh-CN" sz="1600" dirty="0">
              <a:sym typeface="+mn-ea"/>
            </a:endParaRPr>
          </a:p>
          <a:p>
            <a:pPr lvl="2" algn="l">
              <a:buSzTx/>
            </a:pPr>
            <a:r>
              <a:rPr lang="en-US" altLang="zh-CN" sz="1600" dirty="0">
                <a:sym typeface="+mn-ea"/>
              </a:rPr>
              <a:t>Enhancements for synchronization of traffics from multiple applications across multiple devices.</a:t>
            </a:r>
            <a:endParaRPr lang="en-US" altLang="zh-CN" sz="1600" dirty="0">
              <a:sym typeface="+mn-ea"/>
            </a:endParaRPr>
          </a:p>
        </p:txBody>
      </p:sp>
      <p:graphicFrame>
        <p:nvGraphicFramePr>
          <p:cNvPr id="7" name="Content Placeholder 2"/>
          <p:cNvGraphicFramePr/>
          <p:nvPr/>
        </p:nvGraphicFramePr>
        <p:xfrm>
          <a:off x="838201" y="1894979"/>
          <a:ext cx="10630146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5"/>
                <a:gridCol w="2688737"/>
                <a:gridCol w="2688737"/>
                <a:gridCol w="26887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WT4.1: Avatars in Real-Time Communication Services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Interdigital, ZTE, Huawei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Nokia, CMCC, Samsung, Apple, Ericsson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  <a:buClrTx/>
                        <a:buSzTx/>
                        <a:buFontTx/>
                      </a:pPr>
                      <a:r>
                        <a:rPr lang="en-US" sz="1100" dirty="0" smtClean="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Not SA6 scope (but SA2/SA4), Gap analysis</a:t>
                      </a:r>
                      <a:endParaRPr lang="en-US" sz="1100" dirty="0" smtClean="0">
                        <a:effectLst/>
                        <a:latin typeface="Arial" panose="020B0604020202020204" pitchFamily="34" charset="0"/>
                        <a:ea typeface="等线" panose="02010600030101010101" charset="-122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50520" y="585771"/>
            <a:ext cx="10515600" cy="1104917"/>
          </a:xfrm>
        </p:spPr>
        <p:txBody>
          <a:bodyPr/>
          <a:lstStyle/>
          <a:p>
            <a:r>
              <a:rPr lang="en-GB" altLang="en-US" dirty="0" err="1" smtClean="0"/>
              <a:t>WA</a:t>
            </a:r>
            <a:r>
              <a:rPr lang="en-US" altLang="en-GB" dirty="0" err="1" smtClean="0"/>
              <a:t>4</a:t>
            </a:r>
            <a:r>
              <a:rPr lang="en-GB" altLang="en-US" dirty="0" smtClean="0"/>
              <a:t>: </a:t>
            </a:r>
            <a:r>
              <a:rPr lang="en-GB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zh-CN" dirty="0"/>
              <a:t>; WT4.2 (1)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4655" y="2004060"/>
            <a:ext cx="11797665" cy="4182745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Summary of comments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600" dirty="0">
                <a:sym typeface="+mn-ea"/>
              </a:rPr>
              <a:t>The work-task definition is too vague.</a:t>
            </a:r>
            <a:endParaRPr lang="en-US" altLang="zh-CN" sz="1600" dirty="0">
              <a:sym typeface="+mn-ea"/>
            </a:endParaRPr>
          </a:p>
          <a:p>
            <a:pPr lvl="1" algn="l">
              <a:buSzTx/>
            </a:pPr>
            <a:r>
              <a:rPr lang="en-US" altLang="zh-CN" sz="1600" dirty="0"/>
              <a:t> May need to move to WA#2 2</a:t>
            </a:r>
            <a:endParaRPr lang="en-US" altLang="zh-CN" sz="1600" dirty="0"/>
          </a:p>
          <a:p>
            <a:pPr lvl="1" algn="l">
              <a:buSzTx/>
            </a:pPr>
            <a:r>
              <a:rPr lang="en-US" altLang="zh-CN" sz="1600" dirty="0"/>
              <a:t>There are no new requirements related to MMTel and Metaverse, enhancements required in SA6 is not clear.</a:t>
            </a:r>
            <a:endParaRPr lang="en-US" altLang="zh-CN" sz="1600" dirty="0"/>
          </a:p>
          <a:p>
            <a:r>
              <a:rPr lang="en-IN" b="1" dirty="0" smtClean="0"/>
              <a:t>Justification/Clarification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600" dirty="0">
                <a:sym typeface="+mn-ea"/>
              </a:rPr>
              <a:t>For 5G/5G-A, SA6 has conducted studies on both the MMTel service (within the MMTel/MMTel_Ph2 work items) and Meta services, such as Spatial Anchor/Map and Digital Asset. The gaps in requirements in TS 22.261 / 22.156, etc., are under ongoing study.</a:t>
            </a:r>
            <a:endParaRPr lang="en-US" altLang="zh-CN" sz="1600" dirty="0">
              <a:sym typeface="+mn-ea"/>
            </a:endParaRPr>
          </a:p>
          <a:p>
            <a:pPr lvl="1" algn="l">
              <a:buSzTx/>
            </a:pPr>
            <a:r>
              <a:rPr lang="en-US" altLang="zh-CN" sz="1600" dirty="0">
                <a:sym typeface="+mn-ea"/>
              </a:rPr>
              <a:t>For 6G, some new </a:t>
            </a:r>
            <a:r>
              <a:rPr lang="en-US" altLang="zh-CN" sz="1600" dirty="0">
                <a:sym typeface="+mn-ea"/>
              </a:rPr>
              <a:t>service requirements are specified in clause 9 of TS22.870,  but most of them regard compute or tranport, e.g.</a:t>
            </a:r>
            <a:endParaRPr lang="en-US" altLang="zh-CN" sz="1600" dirty="0">
              <a:sym typeface="+mn-ea"/>
            </a:endParaRPr>
          </a:p>
          <a:p>
            <a:pPr lvl="2" algn="l">
              <a:buClrTx/>
              <a:buSzTx/>
            </a:pPr>
            <a:r>
              <a:rPr lang="en-US" altLang="zh-CN" sz="1330" dirty="0">
                <a:sym typeface="+mn-ea"/>
              </a:rPr>
              <a:t>MMTel: Based on user consent, operator policy and regulatory requirements, the 6G system shall provide an efficient way to expose information (e.g. change of QoS) to the application on the UE.</a:t>
            </a:r>
            <a:endParaRPr lang="en-US" altLang="zh-CN" sz="1330" dirty="0">
              <a:sym typeface="+mn-ea"/>
            </a:endParaRPr>
          </a:p>
          <a:p>
            <a:pPr lvl="2" algn="l">
              <a:buClrTx/>
              <a:buSzTx/>
            </a:pPr>
            <a:r>
              <a:rPr lang="en-US" altLang="zh-CN" sz="1330" dirty="0">
                <a:sym typeface="+mn-ea"/>
              </a:rPr>
              <a:t>Meta: [PR 9.11.6-1] Subject to operator policy and user consent, the 6G system shall support verification of digital identities issued by a third party</a:t>
            </a:r>
            <a:endParaRPr lang="en-US" altLang="zh-CN" sz="1330" dirty="0">
              <a:sym typeface="+mn-ea"/>
            </a:endParaRPr>
          </a:p>
          <a:p>
            <a:endParaRPr lang="en-IN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/>
          <p:cNvGraphicFramePr/>
          <p:nvPr/>
        </p:nvGraphicFramePr>
        <p:xfrm>
          <a:off x="838201" y="1894979"/>
          <a:ext cx="10630146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5"/>
                <a:gridCol w="2688737"/>
                <a:gridCol w="2688737"/>
                <a:gridCol w="26887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pitchFamily="34" charset="-127"/>
                        </a:rPr>
                        <a:t>WT4.2: Enhancements to Metaverse and MMTel</a:t>
                      </a:r>
                      <a:endParaRPr lang="en-US" altLang="zh-CN" sz="10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ZTE, Lenovo, CMCC, Huawei, Ericsson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Interdigital, CATT, Nokia, Samsung, Apple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Need clarification, Move to WA2, Gap analysis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1320" y="585771"/>
            <a:ext cx="10515600" cy="1104917"/>
          </a:xfrm>
        </p:spPr>
        <p:txBody>
          <a:bodyPr/>
          <a:lstStyle/>
          <a:p>
            <a:r>
              <a:rPr lang="en-GB" altLang="en-US" dirty="0" err="1" smtClean="0"/>
              <a:t>WA</a:t>
            </a:r>
            <a:r>
              <a:rPr lang="en-US" altLang="en-GB" dirty="0" err="1" smtClean="0"/>
              <a:t>4</a:t>
            </a:r>
            <a:r>
              <a:rPr lang="en-GB" altLang="en-US" dirty="0" smtClean="0"/>
              <a:t>: </a:t>
            </a:r>
            <a:r>
              <a:rPr lang="en-GB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zh-CN" dirty="0"/>
              <a:t>; WT4.2 (2)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4655" y="2004060"/>
            <a:ext cx="11797665" cy="4182745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Way forward (e.g. revised WT, merging </a:t>
            </a:r>
            <a:r>
              <a:rPr lang="en-IN" b="1" dirty="0" err="1" smtClean="0"/>
              <a:t>etc</a:t>
            </a:r>
            <a:r>
              <a:rPr lang="en-IN" b="1" dirty="0" smtClean="0"/>
              <a:t>)</a:t>
            </a:r>
            <a:endParaRPr lang="en-IN" b="1" dirty="0" smtClean="0"/>
          </a:p>
          <a:p>
            <a:pPr lvl="1"/>
            <a:r>
              <a:rPr lang="en-US" altLang="zh-CN" sz="1800" dirty="0"/>
              <a:t>The WT is proposed to be revised as:</a:t>
            </a:r>
            <a:endParaRPr lang="en-US" altLang="zh-CN" sz="1800" dirty="0"/>
          </a:p>
          <a:p>
            <a:pPr lvl="1"/>
            <a:r>
              <a:rPr lang="en-US" altLang="zh-CN" sz="1800" dirty="0"/>
              <a:t>Identify new 6G service requirements for the metaverse and MMTel, analyze those that require support from the enabler layer but are not currently covered by the Meta_App and MMTel_App study items, and investigate corresponding solutions.</a:t>
            </a:r>
            <a:endParaRPr lang="en-US" altLang="zh-CN" sz="1800" dirty="0"/>
          </a:p>
          <a:p>
            <a:pPr lvl="1"/>
            <a:r>
              <a:rPr lang="en-US" altLang="zh-CN" sz="1800" dirty="0"/>
              <a:t>It is necessary to closely follow the relevant work in SA2/SA4 and sustain close coordination with them.</a:t>
            </a:r>
            <a:endParaRPr lang="en-US" altLang="zh-CN" sz="18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7" name="Content Placeholder 2"/>
          <p:cNvGraphicFramePr/>
          <p:nvPr/>
        </p:nvGraphicFramePr>
        <p:xfrm>
          <a:off x="838201" y="1894979"/>
          <a:ext cx="10630146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5"/>
                <a:gridCol w="2688737"/>
                <a:gridCol w="2688737"/>
                <a:gridCol w="26887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pitchFamily="34" charset="-127"/>
                        </a:rPr>
                        <a:t>WT4.2: Enhancements to Metaverse and MMTel</a:t>
                      </a:r>
                      <a:endParaRPr lang="en-US" altLang="zh-CN" sz="10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ZTE, Lenovo, CMCC, Huawei, Ericsson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Interdigital, CATT, Nokia, Samsung, Apple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Need clarification, Move to WA2, Gap analysis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WA</a:t>
            </a:r>
            <a:r>
              <a:rPr lang="en-US" altLang="en-GB" dirty="0" err="1" smtClean="0"/>
              <a:t>4</a:t>
            </a:r>
            <a:r>
              <a:rPr lang="en-GB" altLang="en-US" dirty="0" smtClean="0"/>
              <a:t>: </a:t>
            </a:r>
            <a:r>
              <a:rPr lang="en-GB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Communication Aspects</a:t>
            </a:r>
            <a:r>
              <a:rPr lang="en-US" altLang="zh-CN" dirty="0"/>
              <a:t>; WT4.3</a:t>
            </a:r>
            <a:endParaRPr lang="en-US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63880" y="1996440"/>
            <a:ext cx="11720195" cy="4182745"/>
          </a:xfrm>
        </p:spPr>
        <p:txBody>
          <a:bodyPr/>
          <a:lstStyle/>
          <a:p>
            <a:endParaRPr lang="en-IN" dirty="0" smtClean="0"/>
          </a:p>
          <a:p>
            <a:r>
              <a:rPr lang="en-IN" b="1" dirty="0" smtClean="0"/>
              <a:t>Summary of comments</a:t>
            </a:r>
            <a:endParaRPr lang="en-IN" b="1" dirty="0" smtClean="0"/>
          </a:p>
          <a:p>
            <a:pPr lvl="1" algn="l">
              <a:buSzTx/>
            </a:pPr>
            <a:r>
              <a:rPr lang="en-US" altLang="zh-CN" sz="1800" dirty="0">
                <a:sym typeface="+mn-ea"/>
              </a:rPr>
              <a:t>The work-task definition is too vague.</a:t>
            </a:r>
            <a:endParaRPr lang="en-US" altLang="zh-CN" sz="1800" dirty="0">
              <a:sym typeface="+mn-ea"/>
            </a:endParaRPr>
          </a:p>
          <a:p>
            <a:pPr lvl="1" algn="l">
              <a:buSzTx/>
            </a:pPr>
            <a:r>
              <a:rPr lang="en-US" altLang="zh-CN" sz="1800" dirty="0">
                <a:sym typeface="+mn-ea"/>
              </a:rPr>
              <a:t>What needs to be specified beyond the support enabled by SA2.</a:t>
            </a:r>
            <a:endParaRPr lang="en-US" altLang="zh-CN" sz="1800" dirty="0">
              <a:sym typeface="+mn-ea"/>
            </a:endParaRPr>
          </a:p>
          <a:p>
            <a:pPr lvl="1" algn="l">
              <a:buSzTx/>
            </a:pPr>
            <a:r>
              <a:rPr lang="en-US" altLang="zh-CN" sz="1800" dirty="0"/>
              <a:t>We cannot identify unless SA2 progress on their 6G work. </a:t>
            </a:r>
            <a:endParaRPr lang="en-US" altLang="zh-CN" sz="1800" dirty="0"/>
          </a:p>
          <a:p>
            <a:r>
              <a:rPr lang="en-IN" b="1" dirty="0" smtClean="0"/>
              <a:t>Justification/Clarification</a:t>
            </a:r>
            <a:endParaRPr lang="en-IN" b="1" dirty="0" smtClean="0"/>
          </a:p>
          <a:p>
            <a:pPr lvl="1"/>
            <a:r>
              <a:rPr lang="en-US" altLang="zh-CN" sz="1800" dirty="0"/>
              <a:t>For 5G/5G-A, ADC in alerting phase and IMS/DC capability exposure enhancements will </a:t>
            </a:r>
            <a:r>
              <a:rPr lang="en-US" altLang="zh-CN" sz="1800" dirty="0"/>
              <a:t>be studied in NG_RTC_Ph3.</a:t>
            </a:r>
            <a:endParaRPr lang="en-US" altLang="zh-CN" sz="1800" dirty="0"/>
          </a:p>
          <a:p>
            <a:pPr lvl="1"/>
            <a:r>
              <a:rPr lang="en-US" altLang="zh-CN" sz="1800" dirty="0"/>
              <a:t>For 6G, it is still not clear what communication related service requirements in TR22.870 will be covered </a:t>
            </a:r>
            <a:r>
              <a:rPr lang="en-US" altLang="zh-CN" sz="1800" dirty="0"/>
              <a:t>by SA2.</a:t>
            </a:r>
            <a:endParaRPr lang="en-US" altLang="zh-CN" sz="1800" dirty="0"/>
          </a:p>
          <a:p>
            <a:pPr lvl="1" algn="l">
              <a:buSzTx/>
            </a:pPr>
            <a:r>
              <a:rPr lang="en-US" altLang="zh-CN" sz="1800" dirty="0">
                <a:sym typeface="+mn-ea"/>
              </a:rPr>
              <a:t>The real-time aspects of virtual environments (e.g., avatars, metaverse) require further study</a:t>
            </a:r>
            <a:endParaRPr lang="en-US" altLang="zh-CN" sz="1800" dirty="0"/>
          </a:p>
          <a:p>
            <a:r>
              <a:rPr lang="en-IN" b="1" dirty="0" smtClean="0"/>
              <a:t>Way forward (e.g. revised WT, merging </a:t>
            </a:r>
            <a:r>
              <a:rPr lang="en-IN" b="1" dirty="0" err="1" smtClean="0"/>
              <a:t>etc</a:t>
            </a:r>
            <a:r>
              <a:rPr lang="en-IN" b="1" dirty="0" smtClean="0"/>
              <a:t>)</a:t>
            </a:r>
            <a:endParaRPr lang="en-IN" b="1" dirty="0" smtClean="0"/>
          </a:p>
          <a:p>
            <a:pPr lvl="1"/>
            <a:r>
              <a:rPr lang="en-US" altLang="zh-CN" sz="1800" dirty="0"/>
              <a:t>This WT can be merge to all the other WTs in this WA, e.g. a</a:t>
            </a:r>
            <a:r>
              <a:rPr lang="en-US" altLang="zh-CN" sz="1800" dirty="0"/>
              <a:t>cts the justification for other WTs</a:t>
            </a:r>
            <a:endParaRPr lang="en-US" altLang="zh-CN" sz="1800" dirty="0"/>
          </a:p>
          <a:p>
            <a:pPr lvl="1"/>
            <a:r>
              <a:rPr lang="en-US" altLang="zh-CN" sz="1800" dirty="0"/>
              <a:t>We can revisit this after SA2 consolidates some conclusions regarding 6G communication.</a:t>
            </a:r>
            <a:endParaRPr lang="en-US" altLang="zh-CN" sz="1800" dirty="0"/>
          </a:p>
        </p:txBody>
      </p:sp>
      <p:graphicFrame>
        <p:nvGraphicFramePr>
          <p:cNvPr id="7" name="Content Placeholder 2"/>
          <p:cNvGraphicFramePr/>
          <p:nvPr/>
        </p:nvGraphicFramePr>
        <p:xfrm>
          <a:off x="838201" y="1894979"/>
          <a:ext cx="10630146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5"/>
                <a:gridCol w="2688737"/>
                <a:gridCol w="2688737"/>
                <a:gridCol w="26887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等线" panose="02010600030101010101" charset="-122"/>
                        </a:rPr>
                        <a:t>Candidate Work Task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pitchFamily="34" charset="-127"/>
                        </a:rPr>
                        <a:t>WT4.3: To identify what needs to be specified beyond the support enabled by SA2</a:t>
                      </a:r>
                      <a:endParaRPr lang="en-US" altLang="zh-CN" sz="10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Ericsson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Interdigital, CATT, Nokia, CMCC, Samsung, Huawei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latin typeface="Arial" panose="020B0604020202020204"/>
                          <a:ea typeface="Malgun Gothic" panose="020B0503020000020004" pitchFamily="34" charset="-127"/>
                        </a:rPr>
                        <a:t>Need clarification, Remove, After SA2 progress</a:t>
                      </a:r>
                      <a:endParaRPr lang="en-US" altLang="zh-CN" sz="1100">
                        <a:latin typeface="Arial" panose="020B0604020202020204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t" anchorCtr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  <a:endParaRPr lang="en-GB" altLang="en-US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459865"/>
            <a:ext cx="10515600" cy="4351338"/>
          </a:xfrm>
        </p:spPr>
        <p:txBody>
          <a:bodyPr/>
          <a:lstStyle/>
          <a:p>
            <a:endParaRPr lang="en-US" altLang="en-US" sz="2400"/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IN" b="1" dirty="0" smtClean="0"/>
              <a:t>WT4.1: </a:t>
            </a:r>
            <a:r>
              <a:rPr lang="en-IN" dirty="0" smtClean="0">
                <a:sym typeface="+mn-ea"/>
              </a:rPr>
              <a:t> modified (extended) to include how the enablement layer supports Immersive Communication. The detailed objectives can be re-evaluated pending further developments in SA2.</a:t>
            </a:r>
            <a:endParaRPr lang="en-IN" dirty="0" smtClean="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endParaRPr lang="en-IN" dirty="0" smtClean="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IN" b="1" dirty="0" smtClean="0">
                <a:sym typeface="+mn-ea"/>
              </a:rPr>
              <a:t>WT4.2: </a:t>
            </a:r>
            <a:r>
              <a:rPr lang="en-US" altLang="en-IN" dirty="0" smtClean="0">
                <a:sym typeface="+mn-ea"/>
              </a:rPr>
              <a:t> proposed to be </a:t>
            </a:r>
            <a:r>
              <a:rPr lang="en-US" altLang="en-IN" dirty="0" smtClean="0">
                <a:sym typeface="+mn-ea"/>
              </a:rPr>
              <a:t>revised to: </a:t>
            </a:r>
            <a:r>
              <a:rPr lang="en-US" altLang="zh-CN" dirty="0" smtClean="0">
                <a:sym typeface="+mn-ea"/>
              </a:rPr>
              <a:t>Identify new 6G service requirements for the metaverse and MMTel, analyze those that require support from the enabler layer but are not currently covered by the Meta_App and MMTel_App study items, and investigate corresponding solutions.</a:t>
            </a:r>
            <a:endParaRPr lang="en-US" altLang="zh-CN" dirty="0" smtClean="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endParaRPr lang="en-US" altLang="en-IN" dirty="0" smtClean="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en-IN" b="1" dirty="0" smtClean="0">
                <a:sym typeface="+mn-ea"/>
              </a:rPr>
              <a:t>WT4.3: </a:t>
            </a:r>
            <a:r>
              <a:rPr lang="en-US" altLang="en-IN" dirty="0" smtClean="0">
                <a:sym typeface="+mn-ea"/>
              </a:rPr>
              <a:t>c</a:t>
            </a:r>
            <a:r>
              <a:rPr lang="en-US" altLang="zh-CN" dirty="0" smtClean="0"/>
              <a:t>an be merge to all the other WTs in this WA and revisited after SA2 consolidates some conclusions regarding 6G communication.</a:t>
            </a:r>
            <a:endParaRPr lang="en-US" altLang="zh-CN" dirty="0" smtClean="0"/>
          </a:p>
          <a:p>
            <a:pPr marL="228600" lvl="1" algn="l">
              <a:spcBef>
                <a:spcPts val="1000"/>
              </a:spcBef>
              <a:buClrTx/>
              <a:buSzTx/>
              <a:buFontTx/>
              <a:buBlip>
                <a:blip r:embed="rId1"/>
              </a:buBlip>
            </a:pPr>
            <a:endParaRPr lang="en-US" altLang="zh-CN" sz="2800" dirty="0" smtClean="0"/>
          </a:p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7D3A830A-0AC8-45A7-9E99-DF047C23D0D0}">
  <ds:schemaRefs/>
</ds:datastoreItem>
</file>

<file path=customXml/itemProps3.xml><?xml version="1.0" encoding="utf-8"?>
<ds:datastoreItem xmlns:ds="http://schemas.openxmlformats.org/officeDocument/2006/customXml" ds:itemID="{35CA3727-A4EB-4398-9783-D0148B06109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6181</Words>
  <Application>WPS 演示</Application>
  <PresentationFormat>Widescreen</PresentationFormat>
  <Paragraphs>163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等线</vt:lpstr>
      <vt:lpstr>Malgun Gothic</vt:lpstr>
      <vt:lpstr>微软雅黑</vt:lpstr>
      <vt:lpstr>Arial Unicode MS</vt:lpstr>
      <vt:lpstr>Office Theme</vt:lpstr>
      <vt:lpstr>1_Office Theme</vt:lpstr>
      <vt:lpstr>2_Office Theme</vt:lpstr>
      <vt:lpstr>3_Office Theme</vt:lpstr>
      <vt:lpstr>4_Office Theme</vt:lpstr>
      <vt:lpstr>NWM WA4 Way forward WA4 : Communication Aspects WT 4.1, 4.2 and 4.3</vt:lpstr>
      <vt:lpstr>Outline</vt:lpstr>
      <vt:lpstr>WA4:  Communication Aspects; WT4.1(1)</vt:lpstr>
      <vt:lpstr>WA4:  Communication Aspects; WT4.1(2)</vt:lpstr>
      <vt:lpstr>WA4:  Communication Aspects; WT4.2 (1)</vt:lpstr>
      <vt:lpstr>WA4:  Communication Aspects; WT4.2 (2)</vt:lpstr>
      <vt:lpstr>WA4:  Communication Aspects; WT4.3</vt:lpstr>
      <vt:lpstr>Summary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liuyue250925</cp:lastModifiedBy>
  <cp:revision>713</cp:revision>
  <dcterms:created xsi:type="dcterms:W3CDTF">2010-02-05T13:52:00Z</dcterms:created>
  <dcterms:modified xsi:type="dcterms:W3CDTF">2025-10-06T11:59:56Z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932D781267A4450C89CB5DDCB0E09C47_13</vt:lpwstr>
  </property>
  <property fmtid="{D5CDD505-2E9C-101B-9397-08002B2CF9AE}" pid="4" name="KSOProductBuildVer">
    <vt:lpwstr>2052-12.8.2.21555</vt:lpwstr>
  </property>
</Properties>
</file>