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3"/>
  </p:notesMasterIdLst>
  <p:handoutMasterIdLst>
    <p:handoutMasterId r:id="rId14"/>
  </p:handoutMasterIdLst>
  <p:sldIdLst>
    <p:sldId id="341" r:id="rId5"/>
    <p:sldId id="363" r:id="rId6"/>
    <p:sldId id="369" r:id="rId7"/>
    <p:sldId id="371" r:id="rId8"/>
    <p:sldId id="370" r:id="rId9"/>
    <p:sldId id="372" r:id="rId10"/>
    <p:sldId id="366" r:id="rId11"/>
    <p:sldId id="365" r:id="rId12"/>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66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627" autoAdjust="0"/>
    <p:restoredTop sz="94679" autoAdjust="0"/>
  </p:normalViewPr>
  <p:slideViewPr>
    <p:cSldViewPr snapToGrid="0">
      <p:cViewPr varScale="1">
        <p:scale>
          <a:sx n="105" d="100"/>
          <a:sy n="105" d="100"/>
        </p:scale>
        <p:origin x="684" y="9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00" d="100"/>
          <a:sy n="100" d="100"/>
        </p:scale>
        <p:origin x="1716" y="-1644"/>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2025</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49" y="73025"/>
            <a:ext cx="3703027"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WG6 Meeting #69</a:t>
            </a:r>
          </a:p>
          <a:p>
            <a:pPr eaLnBrk="1" hangingPunct="1">
              <a:defRPr/>
            </a:pPr>
            <a:r>
              <a:rPr lang="en-IN" altLang="en-US" sz="1200" b="1" dirty="0">
                <a:latin typeface="Arial "/>
              </a:rPr>
              <a:t>Wuhan, China 13th – 17th October 2025</a:t>
            </a:r>
            <a:endParaRPr lang="en-US" altLang="en-US" sz="1200" b="1" dirty="0">
              <a:latin typeface="Arial "/>
            </a:endParaRPr>
          </a:p>
        </p:txBody>
      </p:sp>
      <p:sp>
        <p:nvSpPr>
          <p:cNvPr id="15"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9401961" y="73009"/>
            <a:ext cx="1463675" cy="27622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t>S6-254290</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8" y="1709738"/>
            <a:ext cx="7886700" cy="2852737"/>
          </a:xfrm>
        </p:spPr>
        <p:txBody>
          <a:bodyPr/>
          <a:lstStyle/>
          <a:p>
            <a:pPr eaLnBrk="1" hangingPunct="1"/>
            <a:r>
              <a:rPr lang="en-US" altLang="en-US" dirty="0"/>
              <a:t>Discussion on the Way Forward for WTs 3.3, 3.5, 5.1, 8.1</a:t>
            </a:r>
            <a:endParaRPr lang="en-GB" altLang="en-US"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r>
              <a:rPr lang="en-GB" altLang="en-US" dirty="0"/>
              <a:t>Manos Pateromichelakis</a:t>
            </a:r>
          </a:p>
          <a:p>
            <a:pPr marL="0" indent="0" eaLnBrk="1" hangingPunct="1">
              <a:buFontTx/>
              <a:buNone/>
            </a:pPr>
            <a:r>
              <a:rPr lang="en-GB" altLang="en-US" dirty="0"/>
              <a:t>Lenovo</a:t>
            </a:r>
          </a:p>
          <a:p>
            <a:pPr marL="0" indent="0" eaLnBrk="1" hangingPunct="1">
              <a:buFontTx/>
              <a:buNone/>
            </a:pPr>
            <a:endParaRPr lang="en-GB"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dirty="0"/>
              <a:t>Outline</a:t>
            </a:r>
          </a:p>
        </p:txBody>
      </p:sp>
      <p:sp>
        <p:nvSpPr>
          <p:cNvPr id="8" name="Content Placeholder 7">
            <a:extLst>
              <a:ext uri="{FF2B5EF4-FFF2-40B4-BE49-F238E27FC236}">
                <a16:creationId xmlns:a16="http://schemas.microsoft.com/office/drawing/2014/main" id="{79A809CE-C307-06C8-B8E5-63A9BA55F89B}"/>
              </a:ext>
            </a:extLst>
          </p:cNvPr>
          <p:cNvSpPr>
            <a:spLocks noGrp="1"/>
          </p:cNvSpPr>
          <p:nvPr>
            <p:ph idx="1"/>
          </p:nvPr>
        </p:nvSpPr>
        <p:spPr>
          <a:xfrm>
            <a:off x="446304" y="2249169"/>
            <a:ext cx="9081744" cy="2158738"/>
          </a:xfrm>
        </p:spPr>
        <p:txBody>
          <a:bodyPr/>
          <a:lstStyle/>
          <a:p>
            <a:r>
              <a:rPr lang="en-US" dirty="0"/>
              <a:t>  Discussion and way forward related to WT 3.3 and WT 3.5</a:t>
            </a:r>
          </a:p>
          <a:p>
            <a:r>
              <a:rPr lang="en-US" dirty="0"/>
              <a:t>  Discussion and way forward  related to WT 5.1</a:t>
            </a:r>
          </a:p>
          <a:p>
            <a:r>
              <a:rPr lang="en-US" dirty="0"/>
              <a:t>  Discussion and way forward  related to WT 8.1</a:t>
            </a:r>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7116AA-90C5-736F-4313-5A0AFDDAAD8A}"/>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51DC8FF2-065E-1635-16CB-7BF5DD2834C7}"/>
              </a:ext>
            </a:extLst>
          </p:cNvPr>
          <p:cNvSpPr txBox="1"/>
          <p:nvPr/>
        </p:nvSpPr>
        <p:spPr>
          <a:xfrm rot="19936874">
            <a:off x="2277152" y="3334613"/>
            <a:ext cx="6801956" cy="1107996"/>
          </a:xfrm>
          <a:prstGeom prst="rect">
            <a:avLst/>
          </a:prstGeom>
          <a:noFill/>
        </p:spPr>
        <p:txBody>
          <a:bodyPr wrap="square" rtlCol="0">
            <a:spAutoFit/>
          </a:bodyPr>
          <a:lstStyle/>
          <a:p>
            <a:pPr algn="ctr"/>
            <a:r>
              <a:rPr lang="en-IN" sz="6600" dirty="0">
                <a:solidFill>
                  <a:schemeClr val="bg1">
                    <a:lumMod val="95000"/>
                  </a:schemeClr>
                </a:solidFill>
              </a:rPr>
              <a:t>TEMLATE</a:t>
            </a:r>
          </a:p>
        </p:txBody>
      </p:sp>
      <p:sp>
        <p:nvSpPr>
          <p:cNvPr id="7170" name="Title 1">
            <a:extLst>
              <a:ext uri="{FF2B5EF4-FFF2-40B4-BE49-F238E27FC236}">
                <a16:creationId xmlns:a16="http://schemas.microsoft.com/office/drawing/2014/main" id="{400CA854-638E-9D60-95AA-EEAD9EA20127}"/>
              </a:ext>
            </a:extLst>
          </p:cNvPr>
          <p:cNvSpPr>
            <a:spLocks noGrp="1"/>
          </p:cNvSpPr>
          <p:nvPr>
            <p:ph type="title"/>
          </p:nvPr>
        </p:nvSpPr>
        <p:spPr/>
        <p:txBody>
          <a:bodyPr/>
          <a:lstStyle/>
          <a:p>
            <a:r>
              <a:rPr lang="en-GB" altLang="en-US" dirty="0"/>
              <a:t>WA3: </a:t>
            </a:r>
            <a:r>
              <a:rPr lang="de-DE" dirty="0"/>
              <a:t>AIML Aspects</a:t>
            </a:r>
            <a:r>
              <a:rPr lang="en-GB" altLang="en-US" dirty="0"/>
              <a:t>; WT3.3 and WT3.5</a:t>
            </a:r>
          </a:p>
        </p:txBody>
      </p:sp>
      <p:sp>
        <p:nvSpPr>
          <p:cNvPr id="4" name="Content Placeholder 3">
            <a:extLst>
              <a:ext uri="{FF2B5EF4-FFF2-40B4-BE49-F238E27FC236}">
                <a16:creationId xmlns:a16="http://schemas.microsoft.com/office/drawing/2014/main" id="{898EE3F2-9C15-015C-6ECC-B513B6DE11CD}"/>
              </a:ext>
            </a:extLst>
          </p:cNvPr>
          <p:cNvSpPr>
            <a:spLocks noGrp="1"/>
          </p:cNvSpPr>
          <p:nvPr>
            <p:ph idx="1"/>
          </p:nvPr>
        </p:nvSpPr>
        <p:spPr>
          <a:xfrm>
            <a:off x="210312" y="2685272"/>
            <a:ext cx="11501628" cy="3771374"/>
          </a:xfrm>
        </p:spPr>
        <p:txBody>
          <a:bodyPr/>
          <a:lstStyle/>
          <a:p>
            <a:r>
              <a:rPr lang="en-IN" sz="1600" b="1" dirty="0"/>
              <a:t>Summary of comments</a:t>
            </a:r>
          </a:p>
          <a:p>
            <a:pPr lvl="1"/>
            <a:r>
              <a:rPr lang="en-IN" sz="1200" dirty="0"/>
              <a:t>Comments related to WT.3.3: Rephasing, relation with SA2 to be clarified,</a:t>
            </a:r>
            <a:r>
              <a:rPr lang="en-US" sz="1200" dirty="0"/>
              <a:t> anticipating future applications shouldn’t be studied in SA6.</a:t>
            </a:r>
          </a:p>
          <a:p>
            <a:pPr lvl="1"/>
            <a:r>
              <a:rPr lang="en-US" sz="1200" dirty="0"/>
              <a:t>Comments related to WT3.5: Clarifications w.r.t SA6 are needed since AIMLE provides already exposure related to AI and inference services. Possible merging with WT.3.3 and coordination with WA1 to ensure coherent exposure</a:t>
            </a:r>
          </a:p>
          <a:p>
            <a:pPr lvl="1"/>
            <a:r>
              <a:rPr lang="en-US" sz="1200" dirty="0"/>
              <a:t>Proposals for rephrasing to both WTs to identify the role of SA6 considering SA2 work.</a:t>
            </a:r>
            <a:endParaRPr lang="en-IN" sz="1200" dirty="0"/>
          </a:p>
          <a:p>
            <a:r>
              <a:rPr lang="en-IN" sz="1600" b="1" dirty="0"/>
              <a:t>Justification/Clarification</a:t>
            </a:r>
          </a:p>
          <a:p>
            <a:pPr lvl="1"/>
            <a:r>
              <a:rPr lang="en-IN" sz="1200" dirty="0"/>
              <a:t>In 6G Stage 1, SA1 has studied numerous use cases (in TR 22.870) on AI where most of them imply some exposure of capabilities to 3</a:t>
            </a:r>
            <a:r>
              <a:rPr lang="en-IN" sz="1200" baseline="30000" dirty="0"/>
              <a:t>rd</a:t>
            </a:r>
            <a:r>
              <a:rPr lang="en-IN" sz="1200" dirty="0"/>
              <a:t> party (either towards the ASP/ vertical server or to the application layer of the UE).</a:t>
            </a:r>
          </a:p>
          <a:p>
            <a:pPr lvl="1"/>
            <a:r>
              <a:rPr lang="en-IN" sz="1200" dirty="0"/>
              <a:t>Two main “principles” are related to AI in 6G: “Network for AI” (how the 3GPP system may support AI services), and “AI for Network” (how AI may optimize existing capabilities at the network side). </a:t>
            </a:r>
          </a:p>
          <a:p>
            <a:pPr lvl="1"/>
            <a:r>
              <a:rPr lang="en-IN" sz="1200" dirty="0"/>
              <a:t>The “exposure” related capabilities </a:t>
            </a:r>
            <a:r>
              <a:rPr lang="en-IN" sz="1200" dirty="0" err="1"/>
              <a:t>w.r.t.</a:t>
            </a:r>
            <a:r>
              <a:rPr lang="en-IN" sz="1200" dirty="0"/>
              <a:t> AI is key for “Network for AI” principle, where in the 6G notion of “network” comprises the Service Enablement layer. </a:t>
            </a:r>
          </a:p>
          <a:p>
            <a:pPr lvl="1"/>
            <a:r>
              <a:rPr lang="en-IN" sz="1200" dirty="0"/>
              <a:t>SA6 has already provided capabilities related to AI:  </a:t>
            </a:r>
            <a:r>
              <a:rPr lang="en-IN" sz="1100" dirty="0"/>
              <a:t>1) </a:t>
            </a:r>
            <a:r>
              <a:rPr lang="en-US" sz="1100" i="1" dirty="0"/>
              <a:t>ML model related support capabilities </a:t>
            </a:r>
            <a:r>
              <a:rPr lang="en-US" sz="1100" dirty="0"/>
              <a:t>such as model retrieval, discovery and storage, 2) 	</a:t>
            </a:r>
            <a:r>
              <a:rPr lang="en-US" sz="1100" i="1" dirty="0"/>
              <a:t>ML operation related support capabilities </a:t>
            </a:r>
            <a:r>
              <a:rPr lang="en-US" sz="1100" dirty="0"/>
              <a:t>such as VFL/ HFL and TL enablement, Split AI/ML Operation support, Data management assistance, AI/ML task transfer, FL assistance in member grouping, registration and event notification, and 3) AIMLE client related support capabilities, including AIMLE client registration, discovery, participation, monitoring, selection</a:t>
            </a:r>
          </a:p>
          <a:p>
            <a:pPr lvl="1"/>
            <a:r>
              <a:rPr lang="en-US" sz="1200" dirty="0"/>
              <a:t>6G use cases, i.e. related to support agentic AI (considering different AI agent implementations), necessitates studying the exposure of 3GPP system capabilities, and SA6 scope should be 1) </a:t>
            </a:r>
            <a:r>
              <a:rPr lang="en-US" sz="1200" b="1" dirty="0"/>
              <a:t>study application layer enablement exposure requirements to support 6G-related AI use cases</a:t>
            </a:r>
            <a:r>
              <a:rPr lang="en-US" sz="1200" dirty="0"/>
              <a:t>, 2) </a:t>
            </a:r>
            <a:r>
              <a:rPr lang="en-US" sz="1200" b="1" dirty="0"/>
              <a:t>gap analysis and study potential Enabler capabilities (AIMLE enhancements) to meet requirements related AI capability exposure</a:t>
            </a:r>
            <a:r>
              <a:rPr lang="en-US" sz="1200" dirty="0"/>
              <a:t>, 3) </a:t>
            </a:r>
            <a:r>
              <a:rPr lang="en-US" sz="1200" b="1" dirty="0"/>
              <a:t>study a unified service exposure framework for AI/ML  considering SA2/SA5 ongoing efforts on 6G AI capabilities</a:t>
            </a:r>
            <a:endParaRPr lang="en-IN" sz="1200" b="1" dirty="0"/>
          </a:p>
        </p:txBody>
      </p:sp>
      <p:graphicFrame>
        <p:nvGraphicFramePr>
          <p:cNvPr id="7" name="Content Placeholder 2">
            <a:extLst>
              <a:ext uri="{FF2B5EF4-FFF2-40B4-BE49-F238E27FC236}">
                <a16:creationId xmlns:a16="http://schemas.microsoft.com/office/drawing/2014/main" id="{B30499B4-FAFD-46B2-247F-E7C6B9DE2C94}"/>
              </a:ext>
            </a:extLst>
          </p:cNvPr>
          <p:cNvGraphicFramePr>
            <a:graphicFrameLocks/>
          </p:cNvGraphicFramePr>
          <p:nvPr>
            <p:extLst>
              <p:ext uri="{D42A27DB-BD31-4B8C-83A1-F6EECF244321}">
                <p14:modId xmlns:p14="http://schemas.microsoft.com/office/powerpoint/2010/main" val="528776812"/>
              </p:ext>
            </p:extLst>
          </p:nvPr>
        </p:nvGraphicFramePr>
        <p:xfrm>
          <a:off x="394716" y="1816285"/>
          <a:ext cx="11329416" cy="868987"/>
        </p:xfrm>
        <a:graphic>
          <a:graphicData uri="http://schemas.openxmlformats.org/drawingml/2006/table">
            <a:tbl>
              <a:tblPr firstRow="1" firstCol="1" bandRow="1"/>
              <a:tblGrid>
                <a:gridCol w="4989763">
                  <a:extLst>
                    <a:ext uri="{9D8B030D-6E8A-4147-A177-3AD203B41FA5}">
                      <a16:colId xmlns:a16="http://schemas.microsoft.com/office/drawing/2014/main" val="4258532851"/>
                    </a:ext>
                  </a:extLst>
                </a:gridCol>
                <a:gridCol w="1853608">
                  <a:extLst>
                    <a:ext uri="{9D8B030D-6E8A-4147-A177-3AD203B41FA5}">
                      <a16:colId xmlns:a16="http://schemas.microsoft.com/office/drawing/2014/main" val="1225040043"/>
                    </a:ext>
                  </a:extLst>
                </a:gridCol>
                <a:gridCol w="1779421">
                  <a:extLst>
                    <a:ext uri="{9D8B030D-6E8A-4147-A177-3AD203B41FA5}">
                      <a16:colId xmlns:a16="http://schemas.microsoft.com/office/drawing/2014/main" val="1474654838"/>
                    </a:ext>
                  </a:extLst>
                </a:gridCol>
                <a:gridCol w="2706624">
                  <a:extLst>
                    <a:ext uri="{9D8B030D-6E8A-4147-A177-3AD203B41FA5}">
                      <a16:colId xmlns:a16="http://schemas.microsoft.com/office/drawing/2014/main" val="4015064392"/>
                    </a:ext>
                  </a:extLst>
                </a:gridCol>
              </a:tblGrid>
              <a:tr h="0">
                <a:tc>
                  <a:txBody>
                    <a:bodyPr/>
                    <a:lstStyle/>
                    <a:p>
                      <a:pPr hangingPunct="0">
                        <a:spcAft>
                          <a:spcPts val="900"/>
                        </a:spcAft>
                      </a:pPr>
                      <a:r>
                        <a:rPr lang="en-US" sz="1100">
                          <a:effectLst/>
                          <a:latin typeface="Arial" panose="020B0604020202020204" pitchFamily="34" charset="0"/>
                          <a:ea typeface="DengXian"/>
                        </a:rPr>
                        <a:t>Candidate Work Task</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dirty="0">
                          <a:effectLst/>
                          <a:latin typeface="Arial" panose="020B0604020202020204" pitchFamily="34" charset="0"/>
                          <a:ea typeface="Malgun Gothic" panose="020B0503020000020004" pitchFamily="34" charset="-127"/>
                        </a:rPr>
                        <a:t>Support</a:t>
                      </a:r>
                      <a:endParaRPr lang="en-IN"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Do not 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Moderator Remarks</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807158886"/>
                  </a:ext>
                </a:extLst>
              </a:tr>
              <a:tr h="397666">
                <a:tc>
                  <a:txBody>
                    <a:bodyPr/>
                    <a:lstStyle/>
                    <a:p>
                      <a:pPr>
                        <a:lnSpc>
                          <a:spcPct val="115000"/>
                        </a:lnSpc>
                        <a:spcAft>
                          <a:spcPts val="800"/>
                        </a:spcAft>
                        <a:buNone/>
                      </a:pPr>
                      <a:r>
                        <a:rPr lang="de-DE" sz="900" kern="100" dirty="0">
                          <a:effectLst/>
                          <a:latin typeface="Arial" panose="020B0604020202020204" pitchFamily="34" charset="0"/>
                          <a:ea typeface="Malgun Gothic" panose="020B0503020000020004" pitchFamily="34" charset="-127"/>
                          <a:cs typeface="Times New Roman" panose="02020603050405020304" pitchFamily="18" charset="0"/>
                        </a:rPr>
                        <a:t>WT3.3: </a:t>
                      </a:r>
                      <a:r>
                        <a:rPr lang="en-GB" sz="900" kern="100" dirty="0">
                          <a:effectLst/>
                          <a:latin typeface="Arial" panose="020B0604020202020204" pitchFamily="34" charset="0"/>
                          <a:ea typeface="Malgun Gothic" panose="020B0503020000020004" pitchFamily="34" charset="-127"/>
                          <a:cs typeface="Times New Roman" panose="02020603050405020304" pitchFamily="18" charset="0"/>
                        </a:rPr>
                        <a:t>Investigating the mechanism and issues of AI based applications (current or in the future), analysing the potential exposure requirement on 3GPP AI capabilities of 3GPP system</a:t>
                      </a:r>
                      <a:endParaRPr lang="de-DE" sz="9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buNone/>
                      </a:pPr>
                      <a:r>
                        <a:rPr lang="de-DE" sz="800" kern="100">
                          <a:effectLst/>
                          <a:latin typeface="Arial" panose="020B0604020202020204" pitchFamily="34" charset="0"/>
                          <a:ea typeface="Malgun Gothic" panose="020B0503020000020004" pitchFamily="34" charset="-127"/>
                          <a:cs typeface="Times New Roman" panose="02020603050405020304" pitchFamily="18" charset="0"/>
                        </a:rPr>
                        <a:t>Interdigital, CATT, ZTE, Lenovo, MediaTek, Huawei, Ericsson</a:t>
                      </a:r>
                      <a:endParaRPr lang="de-DE" sz="9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buNone/>
                      </a:pPr>
                      <a:r>
                        <a:rPr lang="de-DE" sz="800" kern="100">
                          <a:effectLst/>
                          <a:latin typeface="Arial" panose="020B0604020202020204" pitchFamily="34" charset="0"/>
                          <a:ea typeface="Malgun Gothic" panose="020B0503020000020004" pitchFamily="34" charset="-127"/>
                          <a:cs typeface="Times New Roman" panose="02020603050405020304" pitchFamily="18" charset="0"/>
                        </a:rPr>
                        <a:t>Nokia, CMCC, Samsung, Apple</a:t>
                      </a:r>
                      <a:endParaRPr lang="de-DE" sz="9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buNone/>
                      </a:pPr>
                      <a:r>
                        <a:rPr lang="de-DE" sz="800" kern="100" dirty="0">
                          <a:effectLst/>
                          <a:latin typeface="Arial" panose="020B0604020202020204" pitchFamily="34" charset="0"/>
                          <a:ea typeface="Malgun Gothic" panose="020B0503020000020004" pitchFamily="34" charset="-127"/>
                          <a:cs typeface="Times New Roman" panose="02020603050405020304" pitchFamily="18" charset="0"/>
                        </a:rPr>
                        <a:t>Merge with WA3 and WA1, SA2 overlap, Merge with WT3.4, WT3.5, WT3.7 and WT3.8, Need clarification</a:t>
                      </a:r>
                      <a:endParaRPr lang="de-DE" sz="9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05545372"/>
                  </a:ext>
                </a:extLst>
              </a:tr>
              <a:tr h="303681">
                <a:tc>
                  <a:txBody>
                    <a:bodyPr/>
                    <a:lstStyle/>
                    <a:p>
                      <a:pPr>
                        <a:lnSpc>
                          <a:spcPct val="115000"/>
                        </a:lnSpc>
                        <a:spcAft>
                          <a:spcPts val="800"/>
                        </a:spcAft>
                        <a:buNone/>
                      </a:pPr>
                      <a:r>
                        <a:rPr lang="de-DE" sz="900" kern="100" dirty="0">
                          <a:effectLst/>
                          <a:latin typeface="Arial" panose="020B0604020202020204" pitchFamily="34" charset="0"/>
                          <a:ea typeface="Malgun Gothic" panose="020B0503020000020004" pitchFamily="34" charset="-127"/>
                          <a:cs typeface="Times New Roman" panose="02020603050405020304" pitchFamily="18" charset="0"/>
                        </a:rPr>
                        <a:t>WT3.5: How to expose AI services (e.g. AI/ML model inference) to the consumers.</a:t>
                      </a:r>
                      <a:endParaRPr lang="de-DE" sz="9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buNone/>
                      </a:pPr>
                      <a:r>
                        <a:rPr lang="de-DE" sz="800" kern="100">
                          <a:effectLst/>
                          <a:latin typeface="Arial" panose="020B0604020202020204" pitchFamily="34" charset="0"/>
                          <a:ea typeface="Malgun Gothic" panose="020B0503020000020004" pitchFamily="34" charset="-127"/>
                          <a:cs typeface="Times New Roman" panose="02020603050405020304" pitchFamily="18" charset="0"/>
                        </a:rPr>
                        <a:t>Interdigital, CATT, ZTE</a:t>
                      </a:r>
                      <a:endParaRPr lang="de-DE" sz="9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buNone/>
                      </a:pPr>
                      <a:r>
                        <a:rPr lang="de-DE" sz="800" kern="100">
                          <a:effectLst/>
                          <a:latin typeface="Arial" panose="020B0604020202020204" pitchFamily="34" charset="0"/>
                          <a:ea typeface="Malgun Gothic" panose="020B0503020000020004" pitchFamily="34" charset="-127"/>
                          <a:cs typeface="Times New Roman" panose="02020603050405020304" pitchFamily="18" charset="0"/>
                        </a:rPr>
                        <a:t>Lenovo, Nokia, CMCC, Samsung, Huawei, Apple, Ericsson</a:t>
                      </a:r>
                      <a:endParaRPr lang="de-DE" sz="9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buNone/>
                      </a:pPr>
                      <a:r>
                        <a:rPr lang="de-DE" sz="800" kern="100" dirty="0">
                          <a:effectLst/>
                          <a:latin typeface="Arial" panose="020B0604020202020204" pitchFamily="34" charset="0"/>
                          <a:ea typeface="Malgun Gothic" panose="020B0503020000020004" pitchFamily="34" charset="-127"/>
                          <a:cs typeface="Times New Roman" panose="02020603050405020304" pitchFamily="18" charset="0"/>
                        </a:rPr>
                        <a:t>Merge with WA3, Gap analysis, Merge to WT3.3, Need clarification</a:t>
                      </a:r>
                      <a:endParaRPr lang="de-DE" sz="9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87416572"/>
                  </a:ext>
                </a:extLst>
              </a:tr>
            </a:tbl>
          </a:graphicData>
        </a:graphic>
      </p:graphicFrame>
    </p:spTree>
    <p:extLst>
      <p:ext uri="{BB962C8B-B14F-4D97-AF65-F5344CB8AC3E}">
        <p14:creationId xmlns:p14="http://schemas.microsoft.com/office/powerpoint/2010/main" val="969622990"/>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73C203-9D46-4A7D-8C29-870A2623C543}"/>
            </a:ext>
          </a:extLst>
        </p:cNvPr>
        <p:cNvGrpSpPr/>
        <p:nvPr/>
      </p:nvGrpSpPr>
      <p:grpSpPr>
        <a:xfrm>
          <a:off x="0" y="0"/>
          <a:ext cx="0" cy="0"/>
          <a:chOff x="0" y="0"/>
          <a:chExt cx="0" cy="0"/>
        </a:xfrm>
      </p:grpSpPr>
      <p:sp>
        <p:nvSpPr>
          <p:cNvPr id="8195" name="Content Placeholder 2">
            <a:extLst>
              <a:ext uri="{FF2B5EF4-FFF2-40B4-BE49-F238E27FC236}">
                <a16:creationId xmlns:a16="http://schemas.microsoft.com/office/drawing/2014/main" id="{B04CCAF9-6EEC-585B-7815-08DC806F43D8}"/>
              </a:ext>
            </a:extLst>
          </p:cNvPr>
          <p:cNvSpPr>
            <a:spLocks noGrp="1"/>
          </p:cNvSpPr>
          <p:nvPr>
            <p:ph idx="1"/>
          </p:nvPr>
        </p:nvSpPr>
        <p:spPr/>
        <p:txBody>
          <a:bodyPr/>
          <a:lstStyle/>
          <a:p>
            <a:r>
              <a:rPr lang="en-IN" sz="1800" b="1" dirty="0"/>
              <a:t>Way forward (e.g. revised WT, merging etc)</a:t>
            </a:r>
          </a:p>
          <a:p>
            <a:pPr lvl="1"/>
            <a:r>
              <a:rPr lang="en-US" sz="1600" b="1" dirty="0"/>
              <a:t>Proposal 1: Merging of WT 3.3 and 3.5 in one WT 3.x for “Studying AI/ML Enabler-layer Exposure Requirements and Capabilities to support 6G AI related use cases“ </a:t>
            </a:r>
          </a:p>
          <a:p>
            <a:pPr lvl="1"/>
            <a:r>
              <a:rPr lang="en-US" sz="1600" b="1" dirty="0"/>
              <a:t>Proposal 2: New WT 3.x to have the following objectives/scope:</a:t>
            </a:r>
          </a:p>
          <a:p>
            <a:pPr lvl="2"/>
            <a:r>
              <a:rPr lang="en-US" sz="1400" b="1" dirty="0"/>
              <a:t>Objective 1</a:t>
            </a:r>
            <a:r>
              <a:rPr lang="en-US" sz="1400" dirty="0"/>
              <a:t>: Study what application enablement exposure requirements do the identified functional enhancements require to expose AI/ML services to 3</a:t>
            </a:r>
            <a:r>
              <a:rPr lang="en-US" sz="1400" baseline="30000" dirty="0"/>
              <a:t>rd</a:t>
            </a:r>
            <a:r>
              <a:rPr lang="en-US" sz="1400" dirty="0"/>
              <a:t>-party applications? (exposure requirements should be studied in coordination with WA1)</a:t>
            </a:r>
          </a:p>
          <a:p>
            <a:pPr lvl="2"/>
            <a:r>
              <a:rPr lang="en-US" sz="1400" b="1" dirty="0"/>
              <a:t>Objective 2</a:t>
            </a:r>
            <a:r>
              <a:rPr lang="en-US" sz="1400" dirty="0"/>
              <a:t>: Analyze the AIMLE capabilities (as in TS 23.482) and study potential new enabler capabilities (AIMLE enhancements) to meet exposure requirements related to 6G use cases on “system/network for AI”</a:t>
            </a:r>
          </a:p>
          <a:p>
            <a:pPr lvl="2"/>
            <a:r>
              <a:rPr lang="en-US" sz="1400" b="1" dirty="0"/>
              <a:t>Objective 3: </a:t>
            </a:r>
            <a:r>
              <a:rPr lang="en-US" sz="1400" dirty="0"/>
              <a:t>Study a unified service exposure framework for AI/ML considering SA2/SA5 ongoing efforts on 6G AI capabilities</a:t>
            </a:r>
            <a:endParaRPr lang="en-IN" sz="1400" dirty="0"/>
          </a:p>
          <a:p>
            <a:pPr lvl="1"/>
            <a:endParaRPr lang="en-IN" sz="1600" dirty="0">
              <a:solidFill>
                <a:srgbClr val="0066FF"/>
              </a:solidFill>
            </a:endParaRPr>
          </a:p>
          <a:p>
            <a:pPr marL="0" indent="0">
              <a:buNone/>
            </a:pPr>
            <a:endParaRPr lang="en-US" altLang="en-US" dirty="0"/>
          </a:p>
        </p:txBody>
      </p:sp>
      <p:sp>
        <p:nvSpPr>
          <p:cNvPr id="3" name="Title 1">
            <a:extLst>
              <a:ext uri="{FF2B5EF4-FFF2-40B4-BE49-F238E27FC236}">
                <a16:creationId xmlns:a16="http://schemas.microsoft.com/office/drawing/2014/main" id="{93F094A0-92DF-CBA4-980A-C24E21BC6E42}"/>
              </a:ext>
            </a:extLst>
          </p:cNvPr>
          <p:cNvSpPr>
            <a:spLocks noGrp="1"/>
          </p:cNvSpPr>
          <p:nvPr>
            <p:ph type="title"/>
          </p:nvPr>
        </p:nvSpPr>
        <p:spPr>
          <a:xfrm>
            <a:off x="838200" y="558339"/>
            <a:ext cx="10515600" cy="1104917"/>
          </a:xfrm>
        </p:spPr>
        <p:txBody>
          <a:bodyPr/>
          <a:lstStyle/>
          <a:p>
            <a:r>
              <a:rPr lang="en-GB" altLang="en-US" dirty="0"/>
              <a:t>WA3: </a:t>
            </a:r>
            <a:r>
              <a:rPr lang="de-DE" dirty="0"/>
              <a:t>AIML Aspects</a:t>
            </a:r>
            <a:r>
              <a:rPr lang="en-GB" altLang="en-US" dirty="0"/>
              <a:t>; WT3.3 and WT3.5</a:t>
            </a:r>
          </a:p>
        </p:txBody>
      </p:sp>
    </p:spTree>
    <p:extLst>
      <p:ext uri="{BB962C8B-B14F-4D97-AF65-F5344CB8AC3E}">
        <p14:creationId xmlns:p14="http://schemas.microsoft.com/office/powerpoint/2010/main" val="2395247283"/>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BF9E0D-F78A-CE25-5BA5-8540CC9287A2}"/>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280F6030-56D9-56BE-5A9E-EDE46C85E6AB}"/>
              </a:ext>
            </a:extLst>
          </p:cNvPr>
          <p:cNvSpPr txBox="1"/>
          <p:nvPr/>
        </p:nvSpPr>
        <p:spPr>
          <a:xfrm rot="19936874">
            <a:off x="2277152" y="3334613"/>
            <a:ext cx="6801956" cy="1107996"/>
          </a:xfrm>
          <a:prstGeom prst="rect">
            <a:avLst/>
          </a:prstGeom>
          <a:noFill/>
        </p:spPr>
        <p:txBody>
          <a:bodyPr wrap="square" rtlCol="0">
            <a:spAutoFit/>
          </a:bodyPr>
          <a:lstStyle/>
          <a:p>
            <a:pPr algn="ctr"/>
            <a:r>
              <a:rPr lang="en-IN" sz="6600" dirty="0">
                <a:solidFill>
                  <a:schemeClr val="bg1">
                    <a:lumMod val="95000"/>
                  </a:schemeClr>
                </a:solidFill>
              </a:rPr>
              <a:t>TEMLATE</a:t>
            </a:r>
          </a:p>
        </p:txBody>
      </p:sp>
      <p:sp>
        <p:nvSpPr>
          <p:cNvPr id="7170" name="Title 1">
            <a:extLst>
              <a:ext uri="{FF2B5EF4-FFF2-40B4-BE49-F238E27FC236}">
                <a16:creationId xmlns:a16="http://schemas.microsoft.com/office/drawing/2014/main" id="{48EEB3B4-DA0A-2C83-F3AF-F474D0767F72}"/>
              </a:ext>
            </a:extLst>
          </p:cNvPr>
          <p:cNvSpPr>
            <a:spLocks noGrp="1"/>
          </p:cNvSpPr>
          <p:nvPr>
            <p:ph type="title"/>
          </p:nvPr>
        </p:nvSpPr>
        <p:spPr>
          <a:xfrm>
            <a:off x="138930" y="585215"/>
            <a:ext cx="11395194" cy="773143"/>
          </a:xfrm>
        </p:spPr>
        <p:txBody>
          <a:bodyPr/>
          <a:lstStyle/>
          <a:p>
            <a:r>
              <a:rPr lang="en-GB" altLang="en-US" sz="4000" dirty="0"/>
              <a:t>WA5: </a:t>
            </a:r>
            <a:r>
              <a:rPr lang="de-DE" sz="4000" dirty="0"/>
              <a:t>Compute and Communication Aspects</a:t>
            </a:r>
            <a:r>
              <a:rPr lang="en-GB" altLang="en-US" sz="4000" dirty="0"/>
              <a:t>; </a:t>
            </a:r>
            <a:br>
              <a:rPr lang="en-GB" altLang="en-US" sz="4000" dirty="0"/>
            </a:br>
            <a:r>
              <a:rPr lang="en-GB" altLang="en-US" sz="4000" dirty="0"/>
              <a:t>WT5.1</a:t>
            </a:r>
          </a:p>
        </p:txBody>
      </p:sp>
      <p:sp>
        <p:nvSpPr>
          <p:cNvPr id="4" name="Content Placeholder 3">
            <a:extLst>
              <a:ext uri="{FF2B5EF4-FFF2-40B4-BE49-F238E27FC236}">
                <a16:creationId xmlns:a16="http://schemas.microsoft.com/office/drawing/2014/main" id="{E3BA2B22-2C49-6B8D-5059-505E4B90E11B}"/>
              </a:ext>
            </a:extLst>
          </p:cNvPr>
          <p:cNvSpPr>
            <a:spLocks noGrp="1"/>
          </p:cNvSpPr>
          <p:nvPr>
            <p:ph idx="1"/>
          </p:nvPr>
        </p:nvSpPr>
        <p:spPr>
          <a:xfrm>
            <a:off x="0" y="2051141"/>
            <a:ext cx="12192000" cy="4514251"/>
          </a:xfrm>
        </p:spPr>
        <p:txBody>
          <a:bodyPr/>
          <a:lstStyle/>
          <a:p>
            <a:endParaRPr lang="en-IN" sz="1800" dirty="0"/>
          </a:p>
          <a:p>
            <a:r>
              <a:rPr lang="en-IN" sz="1800" b="1" dirty="0"/>
              <a:t>Summary of comments</a:t>
            </a:r>
          </a:p>
          <a:p>
            <a:pPr lvl="1"/>
            <a:r>
              <a:rPr lang="en-IN" sz="1400" dirty="0"/>
              <a:t>Unclear what is compute plane, relation with SA2, what is for sa6, solution based, what is network situation</a:t>
            </a:r>
          </a:p>
          <a:p>
            <a:r>
              <a:rPr lang="en-IN" sz="1800" b="1" dirty="0"/>
              <a:t>Justification/Clarification</a:t>
            </a:r>
          </a:p>
          <a:p>
            <a:pPr lvl="1"/>
            <a:r>
              <a:rPr lang="en-IN" sz="1400" b="1" dirty="0"/>
              <a:t>Use case</a:t>
            </a:r>
            <a:r>
              <a:rPr lang="en-IN" sz="1400" dirty="0"/>
              <a:t>: In 6G Stage 1, SA1 has studied numerous use cases (in TR 22.870) on “Compute”, considering the Edge and UE resources</a:t>
            </a:r>
          </a:p>
          <a:p>
            <a:pPr lvl="1"/>
            <a:r>
              <a:rPr lang="en-IN" sz="1400" b="1" dirty="0"/>
              <a:t>Possible overlap</a:t>
            </a:r>
            <a:r>
              <a:rPr lang="en-IN" sz="1400" dirty="0"/>
              <a:t>: If the compute plane requires compute capability exposure from Core Network there might be dependency. This can be studied in SA6 with possible coordination with SA2</a:t>
            </a:r>
          </a:p>
          <a:p>
            <a:pPr marL="457200" lvl="1" indent="0">
              <a:buNone/>
            </a:pPr>
            <a:r>
              <a:rPr lang="en-US" sz="1600" b="1" dirty="0"/>
              <a:t>Justification</a:t>
            </a:r>
            <a:r>
              <a:rPr lang="en-US" sz="1600" dirty="0"/>
              <a:t>: </a:t>
            </a:r>
          </a:p>
          <a:p>
            <a:pPr lvl="1"/>
            <a:r>
              <a:rPr lang="en-US" sz="1400" dirty="0"/>
              <a:t>The term “plane” can be misunderstood that it includes core network; however, such “plane” definition is closer to the “edge compute domain” as defined in TR 22.870 at the application layer / DN side e.g. UCs related to eHealth, XR/VR gaming, sensing etc.</a:t>
            </a:r>
          </a:p>
          <a:p>
            <a:pPr lvl="1"/>
            <a:r>
              <a:rPr lang="en-US" sz="1400" dirty="0"/>
              <a:t>The definition of the “compute plane” in this WT is:  </a:t>
            </a:r>
            <a:r>
              <a:rPr lang="en-US" sz="1400" b="1" dirty="0"/>
              <a:t>The management/coordination of compute resources tailored for a given ASP/vertical use case, where the compute resources include 1) VAL UE resources (app), 2)  edge compute resources, 3) ASP/cloud compute resources, 4) compute resources for running network capabilities which are abstracted at the edge/cloud</a:t>
            </a:r>
          </a:p>
          <a:p>
            <a:pPr lvl="1"/>
            <a:r>
              <a:rPr lang="en-US" sz="1400" dirty="0"/>
              <a:t>Such compute plane is in the scope of SA6 since the resources are not network resources but computational resources mostly at the application layer (at the device or edge or cloud server side). Coordination is needed for “network capabilities” but most probably SA6 needs to study first the UE and edge aspects. </a:t>
            </a:r>
          </a:p>
          <a:p>
            <a:pPr lvl="1"/>
            <a:r>
              <a:rPr lang="en-IN" sz="1400" dirty="0"/>
              <a:t>Possible topic includes the study of an Extreme/Far-Edge Compute Enablement framework to enable end</a:t>
            </a:r>
            <a:r>
              <a:rPr lang="en-US" sz="1400" dirty="0">
                <a:ea typeface="SimSun" panose="02010600030101010101" pitchFamily="2" charset="-122"/>
              </a:rPr>
              <a:t> devices (e.g., smartphones, connected vehicles, etc.) to become part of a far-edge compute infrastructure orchestrated by the 6G network. </a:t>
            </a:r>
            <a:endParaRPr lang="en-US" sz="1600" dirty="0"/>
          </a:p>
        </p:txBody>
      </p:sp>
      <p:graphicFrame>
        <p:nvGraphicFramePr>
          <p:cNvPr id="7" name="Content Placeholder 2">
            <a:extLst>
              <a:ext uri="{FF2B5EF4-FFF2-40B4-BE49-F238E27FC236}">
                <a16:creationId xmlns:a16="http://schemas.microsoft.com/office/drawing/2014/main" id="{0F9CF3E6-5347-D9E8-8418-9B1B7A3BBE26}"/>
              </a:ext>
            </a:extLst>
          </p:cNvPr>
          <p:cNvGraphicFramePr>
            <a:graphicFrameLocks/>
          </p:cNvGraphicFramePr>
          <p:nvPr/>
        </p:nvGraphicFramePr>
        <p:xfrm>
          <a:off x="292608" y="1816284"/>
          <a:ext cx="11329416" cy="616019"/>
        </p:xfrm>
        <a:graphic>
          <a:graphicData uri="http://schemas.openxmlformats.org/drawingml/2006/table">
            <a:tbl>
              <a:tblPr firstRow="1" firstCol="1" bandRow="1"/>
              <a:tblGrid>
                <a:gridCol w="5312664">
                  <a:extLst>
                    <a:ext uri="{9D8B030D-6E8A-4147-A177-3AD203B41FA5}">
                      <a16:colId xmlns:a16="http://schemas.microsoft.com/office/drawing/2014/main" val="4258532851"/>
                    </a:ext>
                  </a:extLst>
                </a:gridCol>
                <a:gridCol w="1024128">
                  <a:extLst>
                    <a:ext uri="{9D8B030D-6E8A-4147-A177-3AD203B41FA5}">
                      <a16:colId xmlns:a16="http://schemas.microsoft.com/office/drawing/2014/main" val="1225040043"/>
                    </a:ext>
                  </a:extLst>
                </a:gridCol>
                <a:gridCol w="2322576">
                  <a:extLst>
                    <a:ext uri="{9D8B030D-6E8A-4147-A177-3AD203B41FA5}">
                      <a16:colId xmlns:a16="http://schemas.microsoft.com/office/drawing/2014/main" val="1474654838"/>
                    </a:ext>
                  </a:extLst>
                </a:gridCol>
                <a:gridCol w="2670048">
                  <a:extLst>
                    <a:ext uri="{9D8B030D-6E8A-4147-A177-3AD203B41FA5}">
                      <a16:colId xmlns:a16="http://schemas.microsoft.com/office/drawing/2014/main" val="4015064392"/>
                    </a:ext>
                  </a:extLst>
                </a:gridCol>
              </a:tblGrid>
              <a:tr h="218353">
                <a:tc>
                  <a:txBody>
                    <a:bodyPr/>
                    <a:lstStyle/>
                    <a:p>
                      <a:pPr hangingPunct="0">
                        <a:spcAft>
                          <a:spcPts val="900"/>
                        </a:spcAft>
                      </a:pPr>
                      <a:r>
                        <a:rPr lang="en-US" sz="1100">
                          <a:effectLst/>
                          <a:latin typeface="Arial" panose="020B0604020202020204" pitchFamily="34" charset="0"/>
                          <a:ea typeface="DengXian"/>
                        </a:rPr>
                        <a:t>Candidate Work Task</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dirty="0">
                          <a:effectLst/>
                          <a:latin typeface="Arial" panose="020B0604020202020204" pitchFamily="34" charset="0"/>
                          <a:ea typeface="Malgun Gothic" panose="020B0503020000020004" pitchFamily="34" charset="-127"/>
                        </a:rPr>
                        <a:t>Support</a:t>
                      </a:r>
                      <a:endParaRPr lang="en-IN"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Do not 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Moderator Remarks</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807158886"/>
                  </a:ext>
                </a:extLst>
              </a:tr>
              <a:tr h="397666">
                <a:tc>
                  <a:txBody>
                    <a:bodyPr/>
                    <a:lstStyle/>
                    <a:p>
                      <a:pPr>
                        <a:lnSpc>
                          <a:spcPct val="115000"/>
                        </a:lnSpc>
                        <a:spcAft>
                          <a:spcPts val="800"/>
                        </a:spcAft>
                        <a:buNone/>
                      </a:pPr>
                      <a:r>
                        <a:rPr lang="de-DE" sz="1100" kern="100">
                          <a:effectLst/>
                          <a:latin typeface="Arial" panose="020B0604020202020204" pitchFamily="34" charset="0"/>
                          <a:ea typeface="Malgun Gothic" panose="020B0503020000020004" pitchFamily="34" charset="-127"/>
                          <a:cs typeface="Times New Roman" panose="02020603050405020304" pitchFamily="18" charset="0"/>
                        </a:rPr>
                        <a:t>WT5.1: New compute plane tailored to ASP/vertical use cases, while considering the network situation </a:t>
                      </a:r>
                      <a:endParaRPr lang="de-DE"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buNone/>
                      </a:pPr>
                      <a:r>
                        <a:rPr lang="de-DE" sz="1050" kern="100">
                          <a:effectLst/>
                          <a:latin typeface="Arial" panose="020B0604020202020204" pitchFamily="34" charset="0"/>
                          <a:ea typeface="Malgun Gothic" panose="020B0503020000020004" pitchFamily="34" charset="-127"/>
                          <a:cs typeface="Times New Roman" panose="02020603050405020304" pitchFamily="18" charset="0"/>
                        </a:rPr>
                        <a:t>Lenovo, Samsung</a:t>
                      </a:r>
                      <a:endParaRPr lang="de-DE"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buNone/>
                      </a:pPr>
                      <a:r>
                        <a:rPr lang="de-DE" sz="1050" kern="100">
                          <a:effectLst/>
                          <a:latin typeface="Arial" panose="020B0604020202020204" pitchFamily="34" charset="0"/>
                          <a:ea typeface="Malgun Gothic" panose="020B0503020000020004" pitchFamily="34" charset="-127"/>
                          <a:cs typeface="Times New Roman" panose="02020603050405020304" pitchFamily="18" charset="0"/>
                        </a:rPr>
                        <a:t>Interdigital, CATT, MediaTek, CMCC, Apple, Huawei, Nokia, Ericsson</a:t>
                      </a:r>
                      <a:endParaRPr lang="de-DE"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buNone/>
                      </a:pPr>
                      <a:r>
                        <a:rPr lang="de-DE" sz="1050" kern="100" dirty="0">
                          <a:effectLst/>
                          <a:latin typeface="Arial" panose="020B0604020202020204" pitchFamily="34" charset="0"/>
                          <a:ea typeface="Malgun Gothic" panose="020B0503020000020004" pitchFamily="34" charset="-127"/>
                          <a:cs typeface="Times New Roman" panose="02020603050405020304" pitchFamily="18" charset="0"/>
                        </a:rPr>
                        <a:t>Needs clarification, Definition, SA2 scope/overlap, SA6 scope</a:t>
                      </a:r>
                      <a:endParaRPr lang="de-DE"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05545372"/>
                  </a:ext>
                </a:extLst>
              </a:tr>
            </a:tbl>
          </a:graphicData>
        </a:graphic>
      </p:graphicFrame>
    </p:spTree>
    <p:extLst>
      <p:ext uri="{BB962C8B-B14F-4D97-AF65-F5344CB8AC3E}">
        <p14:creationId xmlns:p14="http://schemas.microsoft.com/office/powerpoint/2010/main" val="2040398295"/>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CC004F-0D08-D1CE-7873-620BC1C8D9B8}"/>
            </a:ext>
          </a:extLst>
        </p:cNvPr>
        <p:cNvGrpSpPr/>
        <p:nvPr/>
      </p:nvGrpSpPr>
      <p:grpSpPr>
        <a:xfrm>
          <a:off x="0" y="0"/>
          <a:ext cx="0" cy="0"/>
          <a:chOff x="0" y="0"/>
          <a:chExt cx="0" cy="0"/>
        </a:xfrm>
      </p:grpSpPr>
      <p:sp>
        <p:nvSpPr>
          <p:cNvPr id="8195" name="Content Placeholder 2">
            <a:extLst>
              <a:ext uri="{FF2B5EF4-FFF2-40B4-BE49-F238E27FC236}">
                <a16:creationId xmlns:a16="http://schemas.microsoft.com/office/drawing/2014/main" id="{67BC75D4-509C-F20A-AC57-1E661175477B}"/>
              </a:ext>
            </a:extLst>
          </p:cNvPr>
          <p:cNvSpPr>
            <a:spLocks noGrp="1"/>
          </p:cNvSpPr>
          <p:nvPr>
            <p:ph idx="1"/>
          </p:nvPr>
        </p:nvSpPr>
        <p:spPr>
          <a:xfrm>
            <a:off x="664464" y="1921447"/>
            <a:ext cx="10515600" cy="4351338"/>
          </a:xfrm>
        </p:spPr>
        <p:txBody>
          <a:bodyPr/>
          <a:lstStyle/>
          <a:p>
            <a:r>
              <a:rPr lang="en-IN" sz="1800" b="1" dirty="0"/>
              <a:t>Way forward (e.g. revised WT, merging etc)</a:t>
            </a:r>
          </a:p>
          <a:p>
            <a:pPr lvl="1"/>
            <a:r>
              <a:rPr lang="en-US" sz="1600" b="1" dirty="0"/>
              <a:t>Proposal 1: </a:t>
            </a:r>
            <a:r>
              <a:rPr lang="en-IN" sz="1600" b="1" dirty="0"/>
              <a:t>The proposed way forward is to keep this Work Task with title: “WT5.1: Vertical-tailored end-to-end Compute Resource Management/Coordination to support edge/far edge use cases”</a:t>
            </a:r>
          </a:p>
          <a:p>
            <a:pPr lvl="1"/>
            <a:r>
              <a:rPr lang="en-US" sz="1600" b="1" dirty="0"/>
              <a:t>Proposal 2: WT 5.1 to have the following objectives/scope:</a:t>
            </a:r>
          </a:p>
          <a:p>
            <a:pPr lvl="2"/>
            <a:r>
              <a:rPr lang="en-US" sz="1400" b="1" dirty="0"/>
              <a:t>Objective 1</a:t>
            </a:r>
            <a:r>
              <a:rPr lang="en-US" sz="1400" dirty="0"/>
              <a:t>: Analyze vertical/application-driven compute use cases requirements and existing SA6 capabilities on compute</a:t>
            </a:r>
          </a:p>
          <a:p>
            <a:pPr lvl="2"/>
            <a:r>
              <a:rPr lang="en-US" sz="1400" b="1" dirty="0"/>
              <a:t>Objective 2</a:t>
            </a:r>
            <a:r>
              <a:rPr lang="en-US" sz="1400" dirty="0"/>
              <a:t>: Study new enablement capabilities to support managing /coordinating end to end compute resources including UE and edge/cloud resources</a:t>
            </a:r>
          </a:p>
          <a:p>
            <a:pPr lvl="2"/>
            <a:r>
              <a:rPr lang="en-US" sz="1400" b="1" dirty="0"/>
              <a:t>Objective 3</a:t>
            </a:r>
            <a:r>
              <a:rPr lang="en-US" sz="1400" dirty="0"/>
              <a:t>: </a:t>
            </a:r>
            <a:r>
              <a:rPr lang="en-IN" sz="1400" dirty="0"/>
              <a:t>Study of an Extreme/Far-Edge Compute Enablement framework to enable end</a:t>
            </a:r>
            <a:r>
              <a:rPr lang="en-US" sz="1400" dirty="0">
                <a:ea typeface="SimSun" panose="02010600030101010101" pitchFamily="2" charset="-122"/>
              </a:rPr>
              <a:t> devices (e.g., smartphones, connected vehicles, etc.) to become part of a far-edge compute infrastructure orchestrated by the 6G network. </a:t>
            </a:r>
            <a:endParaRPr lang="en-US" sz="1400" dirty="0"/>
          </a:p>
          <a:p>
            <a:pPr lvl="2"/>
            <a:endParaRPr lang="en-US" altLang="en-US" dirty="0"/>
          </a:p>
        </p:txBody>
      </p:sp>
      <p:sp>
        <p:nvSpPr>
          <p:cNvPr id="3" name="Title 1">
            <a:extLst>
              <a:ext uri="{FF2B5EF4-FFF2-40B4-BE49-F238E27FC236}">
                <a16:creationId xmlns:a16="http://schemas.microsoft.com/office/drawing/2014/main" id="{6FEA2798-6983-5AA7-3075-8811888D4FA6}"/>
              </a:ext>
            </a:extLst>
          </p:cNvPr>
          <p:cNvSpPr>
            <a:spLocks noGrp="1"/>
          </p:cNvSpPr>
          <p:nvPr>
            <p:ph type="title"/>
          </p:nvPr>
        </p:nvSpPr>
        <p:spPr>
          <a:xfrm>
            <a:off x="138930" y="585215"/>
            <a:ext cx="11395194" cy="773143"/>
          </a:xfrm>
        </p:spPr>
        <p:txBody>
          <a:bodyPr/>
          <a:lstStyle/>
          <a:p>
            <a:r>
              <a:rPr lang="en-GB" altLang="en-US" sz="4000" dirty="0"/>
              <a:t>WA5: </a:t>
            </a:r>
            <a:r>
              <a:rPr lang="de-DE" sz="4000" dirty="0"/>
              <a:t>Compute and Communication Aspects</a:t>
            </a:r>
            <a:r>
              <a:rPr lang="en-GB" altLang="en-US" sz="4000" dirty="0"/>
              <a:t>; </a:t>
            </a:r>
            <a:br>
              <a:rPr lang="en-GB" altLang="en-US" sz="4000" dirty="0"/>
            </a:br>
            <a:r>
              <a:rPr lang="en-GB" altLang="en-US" sz="4000" dirty="0"/>
              <a:t>WT5.1</a:t>
            </a:r>
          </a:p>
        </p:txBody>
      </p:sp>
    </p:spTree>
    <p:extLst>
      <p:ext uri="{BB962C8B-B14F-4D97-AF65-F5344CB8AC3E}">
        <p14:creationId xmlns:p14="http://schemas.microsoft.com/office/powerpoint/2010/main" val="635369769"/>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598878-CAA9-CADB-40FC-CA480DE8479A}"/>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56F6E8F7-B828-F482-A972-EFAE429B4CD2}"/>
              </a:ext>
            </a:extLst>
          </p:cNvPr>
          <p:cNvSpPr txBox="1"/>
          <p:nvPr/>
        </p:nvSpPr>
        <p:spPr>
          <a:xfrm rot="19936874">
            <a:off x="2277152" y="3334613"/>
            <a:ext cx="6801956" cy="1107996"/>
          </a:xfrm>
          <a:prstGeom prst="rect">
            <a:avLst/>
          </a:prstGeom>
          <a:noFill/>
        </p:spPr>
        <p:txBody>
          <a:bodyPr wrap="square" rtlCol="0">
            <a:spAutoFit/>
          </a:bodyPr>
          <a:lstStyle/>
          <a:p>
            <a:pPr algn="ctr"/>
            <a:r>
              <a:rPr lang="en-IN" sz="6600" dirty="0">
                <a:solidFill>
                  <a:schemeClr val="bg1">
                    <a:lumMod val="95000"/>
                  </a:schemeClr>
                </a:solidFill>
              </a:rPr>
              <a:t>TEMLATE</a:t>
            </a:r>
          </a:p>
        </p:txBody>
      </p:sp>
      <p:sp>
        <p:nvSpPr>
          <p:cNvPr id="7170" name="Title 1">
            <a:extLst>
              <a:ext uri="{FF2B5EF4-FFF2-40B4-BE49-F238E27FC236}">
                <a16:creationId xmlns:a16="http://schemas.microsoft.com/office/drawing/2014/main" id="{14DF1FCC-9183-2BC6-9098-B82017A5A9BC}"/>
              </a:ext>
            </a:extLst>
          </p:cNvPr>
          <p:cNvSpPr>
            <a:spLocks noGrp="1"/>
          </p:cNvSpPr>
          <p:nvPr>
            <p:ph type="title"/>
          </p:nvPr>
        </p:nvSpPr>
        <p:spPr>
          <a:xfrm>
            <a:off x="399288" y="495343"/>
            <a:ext cx="9878568" cy="1104917"/>
          </a:xfrm>
        </p:spPr>
        <p:txBody>
          <a:bodyPr/>
          <a:lstStyle/>
          <a:p>
            <a:r>
              <a:rPr lang="en-GB" altLang="en-US" sz="4000" dirty="0"/>
              <a:t>WA8: </a:t>
            </a:r>
            <a:r>
              <a:rPr lang="de-DE" sz="4000" dirty="0"/>
              <a:t>Other Industry and Verticals Aspects</a:t>
            </a:r>
            <a:r>
              <a:rPr lang="en-GB" altLang="en-US" sz="4000" dirty="0"/>
              <a:t>; WT8.1</a:t>
            </a:r>
          </a:p>
        </p:txBody>
      </p:sp>
      <p:sp>
        <p:nvSpPr>
          <p:cNvPr id="4" name="Content Placeholder 3">
            <a:extLst>
              <a:ext uri="{FF2B5EF4-FFF2-40B4-BE49-F238E27FC236}">
                <a16:creationId xmlns:a16="http://schemas.microsoft.com/office/drawing/2014/main" id="{145DE1B7-E357-0AF6-4D5F-D7D7C06622D1}"/>
              </a:ext>
            </a:extLst>
          </p:cNvPr>
          <p:cNvSpPr>
            <a:spLocks noGrp="1"/>
          </p:cNvSpPr>
          <p:nvPr>
            <p:ph idx="1"/>
          </p:nvPr>
        </p:nvSpPr>
        <p:spPr>
          <a:xfrm>
            <a:off x="10801" y="2291983"/>
            <a:ext cx="7894320" cy="4182981"/>
          </a:xfrm>
        </p:spPr>
        <p:txBody>
          <a:bodyPr/>
          <a:lstStyle/>
          <a:p>
            <a:r>
              <a:rPr lang="en-IN" sz="1600" b="1" dirty="0"/>
              <a:t>Summary of comments</a:t>
            </a:r>
          </a:p>
          <a:p>
            <a:pPr lvl="1"/>
            <a:r>
              <a:rPr lang="en-IN" sz="1400" dirty="0"/>
              <a:t>Unclear, SA3 scope, Merge to WA2</a:t>
            </a:r>
          </a:p>
          <a:p>
            <a:r>
              <a:rPr lang="en-IN" sz="1600" b="1" dirty="0"/>
              <a:t>Justification/Clarification</a:t>
            </a:r>
          </a:p>
          <a:p>
            <a:pPr lvl="1"/>
            <a:r>
              <a:rPr lang="en-IN" sz="1200" b="1" dirty="0"/>
              <a:t>Stage 1</a:t>
            </a:r>
            <a:r>
              <a:rPr lang="en-IN" sz="1200" dirty="0"/>
              <a:t>: SA1 has use cases and requirements from 5G on data integration (TS 22.261 Subclause 8.9), further use cases are provided in TR 22.870 in terms of data integrity support for application data e.g. for mixed reality, UAS vertical</a:t>
            </a:r>
          </a:p>
          <a:p>
            <a:pPr lvl="1"/>
            <a:r>
              <a:rPr lang="en-IN" sz="1200" b="1" dirty="0"/>
              <a:t>Possible Overlaps</a:t>
            </a:r>
            <a:r>
              <a:rPr lang="en-IN" sz="1200" dirty="0">
                <a:solidFill>
                  <a:srgbClr val="0066FF"/>
                </a:solidFill>
              </a:rPr>
              <a:t>: </a:t>
            </a:r>
            <a:r>
              <a:rPr lang="en-IN" sz="1200" dirty="0"/>
              <a:t>Need to see the possible overlap with SA3</a:t>
            </a:r>
          </a:p>
          <a:p>
            <a:pPr marL="457200" lvl="1" indent="0">
              <a:buNone/>
            </a:pPr>
            <a:r>
              <a:rPr lang="en-US" sz="1400" b="1" dirty="0"/>
              <a:t>Justification:</a:t>
            </a:r>
          </a:p>
          <a:p>
            <a:pPr lvl="1"/>
            <a:r>
              <a:rPr lang="en-IN" sz="1200" dirty="0"/>
              <a:t>In Rel-18, in SA6, a </a:t>
            </a:r>
            <a:r>
              <a:rPr lang="en-US" sz="1200" dirty="0"/>
              <a:t>Study Proposal on Application Enablement for Data Integrity Verification Service in IOT (FS_DIV) has been proposed in S6-211481 was </a:t>
            </a:r>
            <a:r>
              <a:rPr lang="en-US" sz="1200" b="1" dirty="0"/>
              <a:t>endorsed</a:t>
            </a:r>
            <a:r>
              <a:rPr lang="en-US" sz="1200" dirty="0"/>
              <a:t> (</a:t>
            </a:r>
            <a:r>
              <a:rPr lang="en-US" sz="1200" b="1" dirty="0"/>
              <a:t>but not agreed/progressed</a:t>
            </a:r>
            <a:r>
              <a:rPr lang="en-US" sz="1200" dirty="0"/>
              <a:t>). The discussion (by China Unicom) provided use cases in S6-211325 for end-to-end data integrity management for IoT services. </a:t>
            </a:r>
          </a:p>
          <a:p>
            <a:pPr lvl="1"/>
            <a:r>
              <a:rPr lang="en-US" sz="1200" dirty="0"/>
              <a:t>Further vertical use cases where application data verification and integrity support is needed include verticals, such as V2X e.g. OTA firmware updates , UAS, Sensing. Finally, the extensive use of AI everywhere (in agentic AI era, compute services) requires verifying data exchanged among applications via the MNO’s network.</a:t>
            </a:r>
          </a:p>
          <a:p>
            <a:pPr lvl="1"/>
            <a:r>
              <a:rPr lang="en-US" sz="1200" dirty="0"/>
              <a:t>One promising technology for supporting distributed data integrity and verification support is DLT/blockchain, however as part of the Work Task, maybe this is something FFS, to be studied as possible objective to identify implications.</a:t>
            </a:r>
          </a:p>
          <a:p>
            <a:pPr lvl="1"/>
            <a:r>
              <a:rPr lang="en-US" sz="1200" b="1" dirty="0"/>
              <a:t>Going towards 6G, it is proposed that SA6 studies an umbrella framework for data integrity management (or more generally application data management, with data integrity as sub-task), </a:t>
            </a:r>
            <a:r>
              <a:rPr lang="en-US" sz="1200" dirty="0"/>
              <a:t>and SA3 to discuss as follow-up the details of the integrity protection etc.</a:t>
            </a:r>
            <a:endParaRPr lang="en-IN" sz="1200" dirty="0"/>
          </a:p>
        </p:txBody>
      </p:sp>
      <p:graphicFrame>
        <p:nvGraphicFramePr>
          <p:cNvPr id="7" name="Content Placeholder 2">
            <a:extLst>
              <a:ext uri="{FF2B5EF4-FFF2-40B4-BE49-F238E27FC236}">
                <a16:creationId xmlns:a16="http://schemas.microsoft.com/office/drawing/2014/main" id="{418E6C5F-2ACB-224A-1D60-E96A7A8C1374}"/>
              </a:ext>
            </a:extLst>
          </p:cNvPr>
          <p:cNvGraphicFramePr>
            <a:graphicFrameLocks/>
          </p:cNvGraphicFramePr>
          <p:nvPr>
            <p:extLst>
              <p:ext uri="{D42A27DB-BD31-4B8C-83A1-F6EECF244321}">
                <p14:modId xmlns:p14="http://schemas.microsoft.com/office/powerpoint/2010/main" val="174149070"/>
              </p:ext>
            </p:extLst>
          </p:nvPr>
        </p:nvGraphicFramePr>
        <p:xfrm>
          <a:off x="563881" y="1777956"/>
          <a:ext cx="10630146" cy="523875"/>
        </p:xfrm>
        <a:graphic>
          <a:graphicData uri="http://schemas.openxmlformats.org/drawingml/2006/table">
            <a:tbl>
              <a:tblPr firstRow="1" firstCol="1" bandRow="1"/>
              <a:tblGrid>
                <a:gridCol w="4474463">
                  <a:extLst>
                    <a:ext uri="{9D8B030D-6E8A-4147-A177-3AD203B41FA5}">
                      <a16:colId xmlns:a16="http://schemas.microsoft.com/office/drawing/2014/main" val="4258532851"/>
                    </a:ext>
                  </a:extLst>
                </a:gridCol>
                <a:gridCol w="778209">
                  <a:extLst>
                    <a:ext uri="{9D8B030D-6E8A-4147-A177-3AD203B41FA5}">
                      <a16:colId xmlns:a16="http://schemas.microsoft.com/office/drawing/2014/main" val="1225040043"/>
                    </a:ext>
                  </a:extLst>
                </a:gridCol>
                <a:gridCol w="2688737">
                  <a:extLst>
                    <a:ext uri="{9D8B030D-6E8A-4147-A177-3AD203B41FA5}">
                      <a16:colId xmlns:a16="http://schemas.microsoft.com/office/drawing/2014/main" val="1474654838"/>
                    </a:ext>
                  </a:extLst>
                </a:gridCol>
                <a:gridCol w="2688737">
                  <a:extLst>
                    <a:ext uri="{9D8B030D-6E8A-4147-A177-3AD203B41FA5}">
                      <a16:colId xmlns:a16="http://schemas.microsoft.com/office/drawing/2014/main" val="4015064392"/>
                    </a:ext>
                  </a:extLst>
                </a:gridCol>
              </a:tblGrid>
              <a:tr h="0">
                <a:tc>
                  <a:txBody>
                    <a:bodyPr/>
                    <a:lstStyle/>
                    <a:p>
                      <a:pPr hangingPunct="0">
                        <a:spcAft>
                          <a:spcPts val="900"/>
                        </a:spcAft>
                      </a:pPr>
                      <a:r>
                        <a:rPr lang="en-US" sz="1100">
                          <a:effectLst/>
                          <a:latin typeface="Arial" panose="020B0604020202020204" pitchFamily="34" charset="0"/>
                          <a:ea typeface="DengXian"/>
                        </a:rPr>
                        <a:t>Candidate Work Task</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Do not 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Moderator Remarks</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807158886"/>
                  </a:ext>
                </a:extLst>
              </a:tr>
              <a:tr h="0">
                <a:tc>
                  <a:txBody>
                    <a:bodyPr/>
                    <a:lstStyle/>
                    <a:p>
                      <a:pPr>
                        <a:lnSpc>
                          <a:spcPct val="115000"/>
                        </a:lnSpc>
                        <a:spcAft>
                          <a:spcPts val="800"/>
                        </a:spcAft>
                        <a:buNone/>
                      </a:pPr>
                      <a:r>
                        <a:rPr lang="de-DE" sz="1050" kern="100">
                          <a:effectLst/>
                          <a:latin typeface="Arial" panose="020B0604020202020204" pitchFamily="34" charset="0"/>
                          <a:ea typeface="Malgun Gothic" panose="020B0503020000020004" pitchFamily="34" charset="-127"/>
                          <a:cs typeface="Times New Roman" panose="02020603050405020304" pitchFamily="18" charset="0"/>
                        </a:rPr>
                        <a:t>WT8.1: Blockchain/DLT enablement to perform automated transactions in the future without much human intervention e.g. in self-driving cars</a:t>
                      </a:r>
                      <a:endParaRPr lang="de-DE"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buNone/>
                      </a:pPr>
                      <a:r>
                        <a:rPr lang="de-DE" sz="1000" kern="100">
                          <a:effectLst/>
                          <a:latin typeface="Arial" panose="020B0604020202020204" pitchFamily="34" charset="0"/>
                          <a:ea typeface="Malgun Gothic" panose="020B0503020000020004" pitchFamily="34" charset="-127"/>
                          <a:cs typeface="Times New Roman" panose="02020603050405020304" pitchFamily="18" charset="0"/>
                        </a:rPr>
                        <a:t>Lenovo</a:t>
                      </a:r>
                      <a:endParaRPr lang="de-DE"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buNone/>
                      </a:pPr>
                      <a:r>
                        <a:rPr lang="de-DE" sz="1000" kern="100">
                          <a:effectLst/>
                          <a:latin typeface="Arial" panose="020B0604020202020204" pitchFamily="34" charset="0"/>
                          <a:ea typeface="Malgun Gothic" panose="020B0503020000020004" pitchFamily="34" charset="-127"/>
                          <a:cs typeface="Times New Roman" panose="02020603050405020304" pitchFamily="18" charset="0"/>
                        </a:rPr>
                        <a:t>Interdigital, CATT, Nokia, CMCC, Apple, Samsung, Huawei, ZTE, Ericsson</a:t>
                      </a:r>
                      <a:endParaRPr lang="de-DE"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buNone/>
                      </a:pPr>
                      <a:r>
                        <a:rPr lang="de-DE" sz="1000" kern="100" dirty="0">
                          <a:effectLst/>
                          <a:latin typeface="Arial" panose="020B0604020202020204" pitchFamily="34" charset="0"/>
                          <a:ea typeface="Malgun Gothic" panose="020B0503020000020004" pitchFamily="34" charset="-127"/>
                          <a:cs typeface="Times New Roman" panose="02020603050405020304" pitchFamily="18" charset="0"/>
                        </a:rPr>
                        <a:t>Need clarification, SA3 scope, Merge to WA2, SA3 co-ordination</a:t>
                      </a:r>
                      <a:endParaRPr lang="de-DE" sz="105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76886183"/>
                  </a:ext>
                </a:extLst>
              </a:tr>
            </a:tbl>
          </a:graphicData>
        </a:graphic>
      </p:graphicFrame>
      <p:pic>
        <p:nvPicPr>
          <p:cNvPr id="27" name="Picture 26">
            <a:extLst>
              <a:ext uri="{FF2B5EF4-FFF2-40B4-BE49-F238E27FC236}">
                <a16:creationId xmlns:a16="http://schemas.microsoft.com/office/drawing/2014/main" id="{ED050950-267F-2C2A-E76A-4C560AF4ECBD}"/>
              </a:ext>
            </a:extLst>
          </p:cNvPr>
          <p:cNvPicPr>
            <a:picLocks noChangeAspect="1"/>
          </p:cNvPicPr>
          <p:nvPr/>
        </p:nvPicPr>
        <p:blipFill>
          <a:blip r:embed="rId2"/>
          <a:stretch>
            <a:fillRect/>
          </a:stretch>
        </p:blipFill>
        <p:spPr>
          <a:xfrm>
            <a:off x="7905121" y="2779599"/>
            <a:ext cx="4262495" cy="1010726"/>
          </a:xfrm>
          <a:prstGeom prst="rect">
            <a:avLst/>
          </a:prstGeom>
        </p:spPr>
      </p:pic>
      <p:pic>
        <p:nvPicPr>
          <p:cNvPr id="55" name="Picture 54">
            <a:extLst>
              <a:ext uri="{FF2B5EF4-FFF2-40B4-BE49-F238E27FC236}">
                <a16:creationId xmlns:a16="http://schemas.microsoft.com/office/drawing/2014/main" id="{3EC76F9A-C5A8-0322-31E9-FD3FFCE8F117}"/>
              </a:ext>
            </a:extLst>
          </p:cNvPr>
          <p:cNvPicPr>
            <a:picLocks noChangeAspect="1"/>
          </p:cNvPicPr>
          <p:nvPr/>
        </p:nvPicPr>
        <p:blipFill>
          <a:blip r:embed="rId3"/>
          <a:stretch>
            <a:fillRect/>
          </a:stretch>
        </p:blipFill>
        <p:spPr>
          <a:xfrm>
            <a:off x="7918704" y="4035146"/>
            <a:ext cx="4126330" cy="1578003"/>
          </a:xfrm>
          <a:prstGeom prst="rect">
            <a:avLst/>
          </a:prstGeom>
        </p:spPr>
      </p:pic>
      <p:sp>
        <p:nvSpPr>
          <p:cNvPr id="57" name="TextBox 56">
            <a:extLst>
              <a:ext uri="{FF2B5EF4-FFF2-40B4-BE49-F238E27FC236}">
                <a16:creationId xmlns:a16="http://schemas.microsoft.com/office/drawing/2014/main" id="{57244A0A-0A53-3EC1-DEB4-3436DF7CF252}"/>
              </a:ext>
            </a:extLst>
          </p:cNvPr>
          <p:cNvSpPr txBox="1"/>
          <p:nvPr/>
        </p:nvSpPr>
        <p:spPr>
          <a:xfrm>
            <a:off x="9608303" y="3881257"/>
            <a:ext cx="1079286" cy="307777"/>
          </a:xfrm>
          <a:prstGeom prst="rect">
            <a:avLst/>
          </a:prstGeom>
          <a:noFill/>
        </p:spPr>
        <p:txBody>
          <a:bodyPr wrap="square">
            <a:spAutoFit/>
          </a:bodyPr>
          <a:lstStyle/>
          <a:p>
            <a:r>
              <a:rPr lang="en-US" sz="1400" dirty="0"/>
              <a:t>S6-211325</a:t>
            </a:r>
            <a:endParaRPr lang="de-DE" sz="1400" dirty="0"/>
          </a:p>
        </p:txBody>
      </p:sp>
      <p:sp>
        <p:nvSpPr>
          <p:cNvPr id="58" name="TextBox 57">
            <a:extLst>
              <a:ext uri="{FF2B5EF4-FFF2-40B4-BE49-F238E27FC236}">
                <a16:creationId xmlns:a16="http://schemas.microsoft.com/office/drawing/2014/main" id="{63B86FB9-00F1-E8F6-C2F0-6A447FAA77B9}"/>
              </a:ext>
            </a:extLst>
          </p:cNvPr>
          <p:cNvSpPr txBox="1"/>
          <p:nvPr/>
        </p:nvSpPr>
        <p:spPr>
          <a:xfrm>
            <a:off x="9670564" y="5748273"/>
            <a:ext cx="1079286" cy="307777"/>
          </a:xfrm>
          <a:prstGeom prst="rect">
            <a:avLst/>
          </a:prstGeom>
          <a:noFill/>
        </p:spPr>
        <p:txBody>
          <a:bodyPr wrap="square">
            <a:spAutoFit/>
          </a:bodyPr>
          <a:lstStyle/>
          <a:p>
            <a:r>
              <a:rPr lang="en-US" sz="1400" dirty="0"/>
              <a:t>S6-211325</a:t>
            </a:r>
            <a:endParaRPr lang="de-DE" sz="1400" dirty="0"/>
          </a:p>
        </p:txBody>
      </p:sp>
    </p:spTree>
    <p:extLst>
      <p:ext uri="{BB962C8B-B14F-4D97-AF65-F5344CB8AC3E}">
        <p14:creationId xmlns:p14="http://schemas.microsoft.com/office/powerpoint/2010/main" val="3271259884"/>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a:xfrm>
            <a:off x="106680" y="2011319"/>
            <a:ext cx="10070592" cy="4351338"/>
          </a:xfrm>
        </p:spPr>
        <p:txBody>
          <a:bodyPr/>
          <a:lstStyle/>
          <a:p>
            <a:r>
              <a:rPr lang="en-IN" sz="1800" b="1" dirty="0"/>
              <a:t>Way forward (e.g. revised WT, merging etc)</a:t>
            </a:r>
          </a:p>
          <a:p>
            <a:pPr lvl="1"/>
            <a:r>
              <a:rPr lang="en-US" sz="1600" b="1" dirty="0"/>
              <a:t>Proposal 1: </a:t>
            </a:r>
            <a:r>
              <a:rPr lang="en-IN" sz="1600" b="1" dirty="0"/>
              <a:t>The proposed way forward is to keep this Work Task more generic with title: “WT5.1: Support end to end data integrity /verification management for vertical use cases”. </a:t>
            </a:r>
          </a:p>
          <a:p>
            <a:pPr lvl="2"/>
            <a:r>
              <a:rPr lang="en-IN" sz="1600" dirty="0"/>
              <a:t>Alternatively, if there is a WT on “Data Management” in any of the WAs (e.g. WA2, WT 2.6), such data integrity /verification  can be part of a wider WT.</a:t>
            </a:r>
          </a:p>
          <a:p>
            <a:pPr lvl="1"/>
            <a:r>
              <a:rPr lang="en-US" sz="1600" b="1" dirty="0"/>
              <a:t>Proposal 2: WT 8.1 to have the following objectives/scope:</a:t>
            </a:r>
          </a:p>
          <a:p>
            <a:pPr lvl="2"/>
            <a:r>
              <a:rPr lang="en-US" sz="1400" b="1" dirty="0"/>
              <a:t>Objective 1</a:t>
            </a:r>
            <a:r>
              <a:rPr lang="en-US" sz="1400" dirty="0"/>
              <a:t>: Analyze stage 1 requirements and existing Stage 2 work related to end-to-end  data verification/integrity support </a:t>
            </a:r>
          </a:p>
          <a:p>
            <a:pPr lvl="2"/>
            <a:r>
              <a:rPr lang="en-US" sz="1400" b="1" dirty="0"/>
              <a:t>Objective 2</a:t>
            </a:r>
            <a:r>
              <a:rPr lang="en-US" sz="1400" dirty="0"/>
              <a:t>: Study vertical use cases and enhancement to support the application layer verification of external data sources to enable the trust prior the user plane delivery over 6GS</a:t>
            </a:r>
          </a:p>
          <a:p>
            <a:pPr lvl="2"/>
            <a:r>
              <a:rPr lang="en-US" sz="1400" b="1" dirty="0"/>
              <a:t>Objective 3</a:t>
            </a:r>
            <a:r>
              <a:rPr lang="en-US" sz="1400" dirty="0"/>
              <a:t>: Study the feasibility and implications to the enablement architecture if using DLT/blockchain technologies for the end-to-end data verification/integrity support, and potential impact (exposure requirements) on the network side </a:t>
            </a:r>
          </a:p>
          <a:p>
            <a:pPr lvl="2"/>
            <a:endParaRPr lang="en-US" sz="1400" dirty="0"/>
          </a:p>
          <a:p>
            <a:pPr lvl="2"/>
            <a:endParaRPr lang="en-US" sz="1400" dirty="0"/>
          </a:p>
          <a:p>
            <a:pPr lvl="2"/>
            <a:endParaRPr lang="en-US" sz="1400" b="1" dirty="0"/>
          </a:p>
        </p:txBody>
      </p:sp>
      <p:sp>
        <p:nvSpPr>
          <p:cNvPr id="3" name="Title 1">
            <a:extLst>
              <a:ext uri="{FF2B5EF4-FFF2-40B4-BE49-F238E27FC236}">
                <a16:creationId xmlns:a16="http://schemas.microsoft.com/office/drawing/2014/main" id="{2E5FE0DB-60C6-700D-BF79-E1707AE81CB1}"/>
              </a:ext>
            </a:extLst>
          </p:cNvPr>
          <p:cNvSpPr>
            <a:spLocks noGrp="1"/>
          </p:cNvSpPr>
          <p:nvPr>
            <p:ph type="title"/>
          </p:nvPr>
        </p:nvSpPr>
        <p:spPr>
          <a:xfrm>
            <a:off x="399288" y="495343"/>
            <a:ext cx="9878568" cy="1104917"/>
          </a:xfrm>
        </p:spPr>
        <p:txBody>
          <a:bodyPr/>
          <a:lstStyle/>
          <a:p>
            <a:r>
              <a:rPr lang="en-GB" altLang="en-US" sz="4000" dirty="0"/>
              <a:t>WA8: </a:t>
            </a:r>
            <a:r>
              <a:rPr lang="de-DE" sz="4000" dirty="0"/>
              <a:t>Other Industry and Verticals Aspects</a:t>
            </a:r>
            <a:r>
              <a:rPr lang="en-GB" altLang="en-US" sz="4000" dirty="0"/>
              <a:t>; WT8.1</a:t>
            </a:r>
          </a:p>
        </p:txBody>
      </p:sp>
    </p:spTree>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5CA3727-A4EB-4398-9783-D0148B061093}">
  <ds:schemaRefs>
    <ds:schemaRef ds:uri="679a257e-872f-4c98-9e8a-0a9c104f72cd"/>
    <ds:schemaRef ds:uri="http://purl.org/dc/dcmitype/"/>
    <ds:schemaRef ds:uri="http://schemas.microsoft.com/office/2006/documentManagement/types"/>
    <ds:schemaRef ds:uri="http://schemas.openxmlformats.org/package/2006/metadata/core-properties"/>
    <ds:schemaRef ds:uri="http://schemas.microsoft.com/office/2006/metadata/properties"/>
    <ds:schemaRef ds:uri="http://purl.org/dc/elements/1.1/"/>
    <ds:schemaRef ds:uri="http://purl.org/dc/terms/"/>
    <ds:schemaRef ds:uri="http://schemas.microsoft.com/office/infopath/2007/PartnerControls"/>
    <ds:schemaRef ds:uri="280d8efa-eff2-4910-88d2-79ca146720c4"/>
    <ds:schemaRef ds:uri="http://www.w3.org/XML/1998/namespace"/>
  </ds:schemaRefs>
</ds:datastoreItem>
</file>

<file path=customXml/itemProps2.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D3A830A-0AC8-45A7-9E99-DF047C23D0D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1851</Words>
  <Application>Microsoft Office PowerPoint</Application>
  <PresentationFormat>Widescreen</PresentationFormat>
  <Paragraphs>97</Paragraphs>
  <Slides>8</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8</vt:i4>
      </vt:variant>
    </vt:vector>
  </HeadingPairs>
  <TitlesOfParts>
    <vt:vector size="15" baseType="lpstr">
      <vt:lpstr>SimSun</vt:lpstr>
      <vt:lpstr>Arial</vt:lpstr>
      <vt:lpstr>Arial </vt:lpstr>
      <vt:lpstr>Calibri</vt:lpstr>
      <vt:lpstr>Calibri Light</vt:lpstr>
      <vt:lpstr>Times New Roman</vt:lpstr>
      <vt:lpstr>Office Theme</vt:lpstr>
      <vt:lpstr>Discussion on the Way Forward for WTs 3.3, 3.5, 5.1, 8.1</vt:lpstr>
      <vt:lpstr>Outline</vt:lpstr>
      <vt:lpstr>WA3: AIML Aspects; WT3.3 and WT3.5</vt:lpstr>
      <vt:lpstr>WA3: AIML Aspects; WT3.3 and WT3.5</vt:lpstr>
      <vt:lpstr>WA5: Compute and Communication Aspects;  WT5.1</vt:lpstr>
      <vt:lpstr>WA5: Compute and Communication Aspects;  WT5.1</vt:lpstr>
      <vt:lpstr>WA8: Other Industry and Verticals Aspects; WT8.1</vt:lpstr>
      <vt:lpstr>WA8: Other Industry and Verticals Aspects; WT8.1</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manos</cp:lastModifiedBy>
  <cp:revision>657</cp:revision>
  <dcterms:created xsi:type="dcterms:W3CDTF">2010-02-05T13:52:04Z</dcterms:created>
  <dcterms:modified xsi:type="dcterms:W3CDTF">2025-10-06T13:59:46Z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