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5"/>
  </p:notesMasterIdLst>
  <p:handoutMasterIdLst>
    <p:handoutMasterId r:id="rId26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63" r:id="rId14"/>
    <p:sldId id="931" r:id="rId15"/>
    <p:sldId id="953" r:id="rId16"/>
    <p:sldId id="1004" r:id="rId17"/>
    <p:sldId id="1002" r:id="rId18"/>
    <p:sldId id="998" r:id="rId19"/>
    <p:sldId id="1006" r:id="rId20"/>
    <p:sldId id="1001" r:id="rId21"/>
    <p:sldId id="1005" r:id="rId22"/>
    <p:sldId id="936" r:id="rId23"/>
    <p:sldId id="704" r:id="rId2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88" d="100"/>
          <a:sy n="88" d="100"/>
        </p:scale>
        <p:origin x="773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4" y="-145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10/16/2025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10/16/2025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48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S5-254216 CH exec report from SA5#163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2025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2025/10/16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oleObject" Target="../embeddings/Microsoft_Word_97_-_2003_Document.doc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0960" y="2308081"/>
            <a:ext cx="10363200" cy="2241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Executive Report of </a:t>
            </a:r>
            <a:br>
              <a:rPr lang="en-GB" altLang="zh-CN" sz="4800" b="1" dirty="0"/>
            </a:br>
            <a:r>
              <a:rPr lang="en-GB" altLang="zh-CN" sz="4800" b="1" dirty="0"/>
              <a:t>SA5#163 SWG Charging</a:t>
            </a:r>
            <a:br>
              <a:rPr lang="en-GB" altLang="zh-CN" sz="4800" b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425700" y="499906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rmer,</a:t>
            </a:r>
            <a:r>
              <a:rPr lang="de-DE" altLang="de-DE" sz="2400" dirty="0">
                <a:latin typeface="Arial" charset="0"/>
              </a:rPr>
              <a:t> SA5 Charging SWG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54058-D101-E3E4-ECEC-0CFA03A3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5A288E8-7E91-72C7-907E-8B2047C9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on XRM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FBED44-BD2F-D298-D8FA-F28BA6861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891584"/>
              </p:ext>
            </p:extLst>
          </p:nvPr>
        </p:nvGraphicFramePr>
        <p:xfrm>
          <a:off x="745130" y="1238527"/>
          <a:ext cx="11000316" cy="149284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on XRM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54227875"/>
                  </a:ext>
                </a:extLst>
              </a:tr>
              <a:tr h="29066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82579077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86E4D22B-5860-E098-3B15-2CC6B1280EDC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Add information elements of multi-modal service identifier for service correlation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WT-3:</a:t>
            </a:r>
          </a:p>
          <a:p>
            <a:pPr marL="457200" indent="0" algn="l" rtl="0" eaLnBrk="0" fontAlgn="base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	</a:t>
            </a:r>
            <a:r>
              <a:rPr lang="en-US" altLang="zh-C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No progress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WT-4: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	- N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o progress</a:t>
            </a: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</a:t>
            </a:r>
            <a:r>
              <a:rPr lang="en-US" altLang="zh-CN" sz="1400" kern="0" dirty="0"/>
              <a:t>o dependencies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US" sz="1400" kern="0" dirty="0"/>
              <a:t>S</a:t>
            </a:r>
            <a:r>
              <a:rPr lang="en-US" altLang="zh-CN" sz="1400" kern="0" dirty="0"/>
              <a:t>tage 3 of multi-modal service identifier</a:t>
            </a:r>
          </a:p>
          <a:p>
            <a:pPr lvl="1">
              <a:defRPr/>
            </a:pPr>
            <a:r>
              <a:rPr lang="en-US" altLang="zh-CN" sz="1400" kern="0" dirty="0"/>
              <a:t>Charging aspects of Multiplexed-media service,</a:t>
            </a:r>
            <a:r>
              <a:rPr lang="zh-CN" altLang="en-US" sz="1400" kern="0"/>
              <a:t> </a:t>
            </a:r>
            <a:r>
              <a:rPr lang="en-US" altLang="zh-CN" sz="1400" kern="0"/>
              <a:t>QoS </a:t>
            </a:r>
            <a:r>
              <a:rPr lang="en-US" altLang="zh-CN" sz="1400" kern="0" dirty="0"/>
              <a:t>monitoring enhancements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68144900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F82A3-B570-C365-1EC6-B6A4A29FE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2741F3D-2FB8-29F5-57D2-5C8E59A5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of next generation real time communication services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84EE90-8325-C030-6058-08A09A883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281394"/>
              </p:ext>
            </p:extLst>
          </p:nvPr>
        </p:nvGraphicFramePr>
        <p:xfrm>
          <a:off x="745130" y="1238527"/>
          <a:ext cx="11000316" cy="10701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1100xxx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next generation real time communication services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NG_RTC_Ph3-CH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SP-254xxx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DA47353-6745-CF57-30C4-08E33A3004EF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…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88043070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ECF3-F2B9-B27C-BB15-32C5C2C32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648D478-FE1E-4D25-9E1D-F1725F115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CAPIF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2BFF3D-9F48-A219-4095-BB3EC8594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35893"/>
              </p:ext>
            </p:extLst>
          </p:nvPr>
        </p:nvGraphicFramePr>
        <p:xfrm>
          <a:off x="595842" y="1592076"/>
          <a:ext cx="11000316" cy="130550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5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 on Charging Aspects of CAPIF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FS_CAPIF_Ph3-CH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CE3EAD38-5229-069A-5569-A81522474680}"/>
              </a:ext>
            </a:extLst>
          </p:cNvPr>
          <p:cNvSpPr txBox="1">
            <a:spLocks/>
          </p:cNvSpPr>
          <p:nvPr/>
        </p:nvSpPr>
        <p:spPr>
          <a:xfrm>
            <a:off x="782452" y="3158422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000" dirty="0">
                <a:latin typeface="Calibri" pitchFamily="34" charset="0"/>
                <a:ea typeface="宋体" pitchFamily="2" charset="-122"/>
                <a:cs typeface="Arial" charset="0"/>
              </a:rPr>
              <a:t>5 </a:t>
            </a:r>
            <a:r>
              <a:rPr lang="en-US" altLang="zh-CN" sz="10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000" dirty="0">
                <a:latin typeface="Calibri" pitchFamily="34" charset="0"/>
                <a:ea typeface="宋体" pitchFamily="2" charset="-122"/>
                <a:cs typeface="Arial" charset="0"/>
              </a:rPr>
              <a:t> approved in TR 28.891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	- Study structure reviewed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	- Background, General Description and Scope updated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WT-1, WT-2 Use cases, </a:t>
            </a:r>
            <a:r>
              <a:rPr lang="en-GB" altLang="zh-CN" sz="1400"/>
              <a:t>Key issues </a:t>
            </a:r>
            <a:r>
              <a:rPr lang="en-GB" altLang="zh-CN" sz="1400" dirty="0"/>
              <a:t>contributions 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111996399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486A-6B57-EF28-1246-FA0E58AEE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4C2870F-A626-7656-2E48-CDB2E3D0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5GA roaming charging reliability enhancement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EA8C89-2229-A1D7-0927-EC7EF186A3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892831"/>
              </p:ext>
            </p:extLst>
          </p:nvPr>
        </p:nvGraphicFramePr>
        <p:xfrm>
          <a:off x="667559" y="1206593"/>
          <a:ext cx="11000316" cy="114299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5GA roaming charging reliability enhancement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B91B605A-0F13-258F-43A8-032DB1A45A06}"/>
              </a:ext>
            </a:extLst>
          </p:cNvPr>
          <p:cNvSpPr txBox="1">
            <a:spLocks/>
          </p:cNvSpPr>
          <p:nvPr/>
        </p:nvSpPr>
        <p:spPr>
          <a:xfrm>
            <a:off x="1048961" y="2349592"/>
            <a:ext cx="10757557" cy="403327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GB" altLang="zh-CN" sz="1200" kern="0" dirty="0"/>
              <a:t>Initial skeleton and Skeleton update</a:t>
            </a:r>
            <a:endParaRPr lang="en-US" altLang="zh-CN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Add definitions of terms, symbols, abbreviations and reference</a:t>
            </a:r>
            <a:endParaRPr lang="en-US" altLang="zh-CN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GB" altLang="zh-CN" sz="1200" kern="0" dirty="0"/>
              <a:t>Add scope and background for roaming charging</a:t>
            </a:r>
            <a:endParaRPr lang="en-GB" altLang="zh-CN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Add use case/Potential charging requirements/key issues of failures detected between the CTF and the V-CHF in </a:t>
            </a:r>
            <a:r>
              <a:rPr lang="en-GB" altLang="zh-CN" sz="1200" kern="0" dirty="0"/>
              <a:t>LBO N40+N107</a:t>
            </a:r>
            <a:r>
              <a:rPr lang="en-US" altLang="zh-CN" sz="1200" kern="0" dirty="0"/>
              <a:t> charging scenario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Add use case/Potential charging requirements/key issues of failures detected between the V-CHF and the H-CHF in </a:t>
            </a:r>
            <a:r>
              <a:rPr lang="en-GB" altLang="zh-CN" sz="1200" kern="0" dirty="0"/>
              <a:t>LBO N40+N107</a:t>
            </a:r>
            <a:r>
              <a:rPr lang="en-US" altLang="zh-CN" sz="1200" kern="0" dirty="0"/>
              <a:t> charging scenario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Add use case for failure of one charging session in the HR charging scenario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Draft TR 32.872 (email approval S5-254840)</a:t>
            </a:r>
            <a:endParaRPr lang="en-GB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1400" kern="0" dirty="0"/>
              <a:t>None identified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Continue to complete </a:t>
            </a:r>
            <a:r>
              <a:rPr lang="en-US" altLang="zh-CN" sz="1400" kern="0" dirty="0"/>
              <a:t>use cases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80924458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E436B-D825-A8AF-BD38-3291AFA2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F464946-B1EE-8451-D813-6AFC25498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5GA Charging aspects of ISAC</a:t>
            </a:r>
            <a:br>
              <a:rPr lang="en-GB" altLang="en-US" sz="3200" b="1" dirty="0"/>
            </a:br>
            <a:endParaRPr lang="en-GB" altLang="en-US" sz="3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3BF5A1-B8FF-13FE-2DAF-4F4D9F7C6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13433"/>
              </p:ext>
            </p:extLst>
          </p:nvPr>
        </p:nvGraphicFramePr>
        <p:xfrm>
          <a:off x="745130" y="1238527"/>
          <a:ext cx="11000316" cy="97488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1100xxx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5GA Charging aspects of ISAC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FS_ISAC_CH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SP-254xxx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DD59661-558E-E529-7EAC-7D4211C5EF62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…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00154292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6G System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45130" y="1238527"/>
          <a:ext cx="11000316" cy="120218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</a:t>
                      </a:r>
                      <a:r>
                        <a:rPr lang="en-GB" sz="10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6G System</a:t>
                      </a:r>
                      <a:endParaRPr lang="en-GB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ontent Placeholder 7"/>
          <p:cNvSpPr txBox="1"/>
          <p:nvPr/>
        </p:nvSpPr>
        <p:spPr>
          <a:xfrm>
            <a:off x="782452" y="2517735"/>
            <a:ext cx="10925672" cy="3510405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General: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Initial and Update Skeleton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the Scope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background of 5G converged charging system</a:t>
            </a:r>
            <a:endParaRPr lang="en-US" altLang="zh-CN" sz="1165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WT-1: Add a new topic of business model for 6G Charging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WT-2: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Add a new topic for charging architecture 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topic for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charging mechanism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WT-3: Not yet </a:t>
            </a: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Draft TR 32.801-02 (Email Approval </a:t>
            </a: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S5-254841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)</a:t>
            </a:r>
            <a:endParaRPr lang="en-GB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WT-3 has a dependency on SA2 6G Study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US" sz="1400" kern="0" dirty="0"/>
              <a:t>Use cases, Potential charging requirements, Key issues, Solutions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410" y="309353"/>
            <a:ext cx="6507824" cy="1143000"/>
          </a:xfrm>
        </p:spPr>
        <p:txBody>
          <a:bodyPr/>
          <a:lstStyle/>
          <a:p>
            <a:r>
              <a:rPr lang="en-US" sz="4000" dirty="0">
                <a:ea typeface="+mn-ea"/>
                <a:cs typeface="Arial" panose="020B0604020202020204" pitchFamily="34" charset="0"/>
              </a:rPr>
              <a:t>Charging contributions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5825" y="1644187"/>
            <a:ext cx="4996209" cy="459986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Maintenance</a:t>
            </a:r>
          </a:p>
          <a:p>
            <a:r>
              <a:rPr lang="en-US" sz="2800" dirty="0"/>
              <a:t>5GS_Ph1-SBI_CH, TEI19</a:t>
            </a:r>
          </a:p>
          <a:p>
            <a:r>
              <a:rPr lang="en-GB" sz="2800" dirty="0"/>
              <a:t>5GS_Ph1-DCH, TEI19</a:t>
            </a:r>
          </a:p>
          <a:p>
            <a:r>
              <a:rPr lang="en-GB" sz="2800" dirty="0"/>
              <a:t>5GSIMSCH</a:t>
            </a:r>
            <a:endParaRPr lang="en-US" sz="2800" dirty="0"/>
          </a:p>
          <a:p>
            <a:r>
              <a:rPr lang="en-GB" sz="2800" dirty="0"/>
              <a:t>MINT-CH</a:t>
            </a:r>
          </a:p>
          <a:p>
            <a:r>
              <a:rPr lang="en-GB" sz="2800" dirty="0"/>
              <a:t>CHFSeg</a:t>
            </a:r>
          </a:p>
          <a:p>
            <a:r>
              <a:rPr lang="en-GB" sz="2800" dirty="0"/>
              <a:t>5GSATB_CH</a:t>
            </a:r>
          </a:p>
          <a:p>
            <a:r>
              <a:rPr lang="en-GB" sz="2800" dirty="0"/>
              <a:t>5GSAT_Ph3-CH</a:t>
            </a:r>
            <a:endParaRPr lang="en-US" sz="2800" dirty="0"/>
          </a:p>
          <a:p>
            <a:r>
              <a:rPr lang="en-GB" sz="2800" dirty="0"/>
              <a:t>TEI19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DA224E-B1E2-A4CE-6F55-7F4895750B12}"/>
              </a:ext>
            </a:extLst>
          </p:cNvPr>
          <p:cNvSpPr txBox="1">
            <a:spLocks/>
          </p:cNvSpPr>
          <p:nvPr/>
        </p:nvSpPr>
        <p:spPr bwMode="auto">
          <a:xfrm>
            <a:off x="1337206" y="1644186"/>
            <a:ext cx="5396693" cy="244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800" b="1" kern="0" dirty="0">
                <a:solidFill>
                  <a:srgbClr val="FF0000"/>
                </a:solidFill>
              </a:rPr>
              <a:t>Rel-20 5GA Work</a:t>
            </a:r>
          </a:p>
          <a:p>
            <a:pPr marL="0" indent="0" algn="ctr">
              <a:buNone/>
            </a:pPr>
            <a:endParaRPr lang="en-US" sz="2800" b="1" kern="0" dirty="0">
              <a:solidFill>
                <a:srgbClr val="FF0000"/>
              </a:solidFill>
            </a:endParaRPr>
          </a:p>
          <a:p>
            <a:r>
              <a:rPr lang="en-GB" sz="2800" kern="0" dirty="0"/>
              <a:t>XRM_PH2-CH</a:t>
            </a:r>
            <a:endParaRPr lang="en-US" sz="2800" kern="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9B857C-3C7B-8FC5-2C17-71DBAAB2E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429772"/>
              </p:ext>
            </p:extLst>
          </p:nvPr>
        </p:nvGraphicFramePr>
        <p:xfrm>
          <a:off x="4232033" y="3721954"/>
          <a:ext cx="2068286" cy="1791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5" imgW="914282" imgH="792515" progId="Word.Document.8">
                  <p:embed/>
                </p:oleObj>
              </mc:Choice>
              <mc:Fallback>
                <p:oleObj name="Document" showAsIcon="1" r:id="rId5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32033" y="3721954"/>
                        <a:ext cx="2068286" cy="1791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6567" y="592473"/>
            <a:ext cx="6951645" cy="1140618"/>
          </a:xfrm>
        </p:spPr>
        <p:txBody>
          <a:bodyPr/>
          <a:lstStyle/>
          <a:p>
            <a:r>
              <a:rPr lang="en-GB" altLang="zh-CN" sz="4400" dirty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763533" y="1838270"/>
            <a:ext cx="8262213" cy="486505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Charging celebrated the 25th Anniversary </a:t>
            </a:r>
            <a:endParaRPr lang="en-GB" sz="1600" b="1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work status: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Several Rel-19 CRs are not pursued because of missing latest TS versions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Rel-20 5GA will have one more WID and SID, and is working on Mapping with SA1 Charging Requirements (S5-254801)</a:t>
            </a:r>
            <a:endParaRPr lang="en-GB" sz="1800" b="1" dirty="0"/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Rel-20 6G study got agreement on the skeleton for TR 32.801-02    </a:t>
            </a:r>
            <a:endParaRPr lang="en-GB" sz="8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statistics: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036B2-923D-1ED7-FEDF-00BA1DAD4EDE}"/>
              </a:ext>
            </a:extLst>
          </p:cNvPr>
          <p:cNvSpPr txBox="1"/>
          <p:nvPr/>
        </p:nvSpPr>
        <p:spPr>
          <a:xfrm>
            <a:off x="3597279" y="4381183"/>
            <a:ext cx="47055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Registration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29 delegates face-to-face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6 delegates online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600" dirty="0"/>
              <a:t>Participation to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21 delegates attended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7D10E5-BDBC-293D-E863-C3E4010AECF5}"/>
              </a:ext>
            </a:extLst>
          </p:cNvPr>
          <p:cNvSpPr txBox="1"/>
          <p:nvPr/>
        </p:nvSpPr>
        <p:spPr>
          <a:xfrm>
            <a:off x="6997105" y="4381183"/>
            <a:ext cx="5194895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Documents</a:t>
            </a:r>
            <a:r>
              <a:rPr lang="en-GB" sz="1600" dirty="0"/>
              <a:t>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75 total input and 56 output contributions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4 contributions from the CH plenary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 </a:t>
            </a:r>
            <a:r>
              <a:rPr lang="en-GB" sz="1400" dirty="0" err="1"/>
              <a:t>LSin</a:t>
            </a:r>
            <a:r>
              <a:rPr lang="en-GB" sz="1400" dirty="0"/>
              <a:t> and no </a:t>
            </a:r>
            <a:r>
              <a:rPr lang="en-GB" sz="1400" dirty="0" err="1"/>
              <a:t>LSout</a:t>
            </a:r>
            <a:r>
              <a:rPr lang="en-GB" sz="1400" dirty="0"/>
              <a:t>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new Rel-20 WID and 1 new Rel-20 SID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agreed CR for Rel-20 WIDs,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21 </a:t>
            </a:r>
            <a:r>
              <a:rPr lang="en-GB" sz="1400" dirty="0" err="1"/>
              <a:t>pCRs</a:t>
            </a:r>
            <a:r>
              <a:rPr lang="en-GB" sz="1400" dirty="0"/>
              <a:t> for Rel-20 and 3 TR email approvals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7 agreed and 8 endorsed CRs for Maintenance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0673546"/>
              </p:ext>
            </p:extLst>
          </p:nvPr>
        </p:nvGraphicFramePr>
        <p:xfrm>
          <a:off x="774441" y="1939341"/>
          <a:ext cx="10877628" cy="2544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59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52411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1622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569403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S5-254216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to S5-252788 on UE type identification for UAS charging requirements (C3-253025; to: SA5; cc: CT3, CT1; contact: Qualcomm)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CT3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220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S5-254217</a:t>
                      </a:r>
                      <a:b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</a:b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(S5-253309)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to S5-252788 on UE type identification for UAS charging requirements (C4-253415; to: SA5; cc: CT3, CT1; contact: Qualcomm)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CT4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689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70518900"/>
              </p:ext>
            </p:extLst>
          </p:nvPr>
        </p:nvGraphicFramePr>
        <p:xfrm>
          <a:off x="731520" y="2155077"/>
          <a:ext cx="10746105" cy="189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75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84661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36518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9472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92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0612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57201" y="541565"/>
            <a:ext cx="8753474" cy="8808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WIDs/SIDs</a:t>
            </a: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541264"/>
              </p:ext>
            </p:extLst>
          </p:nvPr>
        </p:nvGraphicFramePr>
        <p:xfrm>
          <a:off x="597160" y="1422400"/>
          <a:ext cx="11066106" cy="1791430"/>
        </p:xfrm>
        <a:graphic>
          <a:graphicData uri="http://schemas.openxmlformats.org/drawingml/2006/table">
            <a:tbl>
              <a:tblPr/>
              <a:tblGrid>
                <a:gridCol w="1376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7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2431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883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S5-254803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WID on Charging aspects of next generation real time communication services phase 3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835171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S5-254804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SID on 5G-A Charging aspects of ISAC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Unicom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4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SA#110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323605"/>
              </p:ext>
            </p:extLst>
          </p:nvPr>
        </p:nvGraphicFramePr>
        <p:xfrm>
          <a:off x="690170" y="2084296"/>
          <a:ext cx="10651674" cy="949259"/>
        </p:xfrm>
        <a:graphic>
          <a:graphicData uri="http://schemas.openxmlformats.org/drawingml/2006/table">
            <a:tbl>
              <a:tblPr/>
              <a:tblGrid>
                <a:gridCol w="12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807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48792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Charging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33577"/>
              </p:ext>
            </p:extLst>
          </p:nvPr>
        </p:nvGraphicFramePr>
        <p:xfrm>
          <a:off x="404027" y="1350985"/>
          <a:ext cx="11602721" cy="377440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1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7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7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487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82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4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(dd/mm/yyyy)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5GA Work Items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7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on XRM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19739168"/>
                  </a:ext>
                </a:extLst>
              </a:tr>
              <a:tr h="30811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110XXX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aspects of next generation real time communication services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NG_RTC_Ph3-CH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SP-254xxx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783552907"/>
                  </a:ext>
                </a:extLst>
              </a:tr>
              <a:tr h="36937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Rel-20 5GA Studies</a:t>
                      </a:r>
                      <a:endParaRPr lang="en-US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34864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Aspects of CAPIF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FS_CAPIF_Ph3_CH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987493855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5GA roaming charging reliability enhancement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2867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110XXX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5GA Charging aspects of ISAC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FS_ISAC_CH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SP-254xxx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48761796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endParaRPr kumimoji="0" lang="en-GB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6G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48435437"/>
                  </a:ext>
                </a:extLst>
              </a:tr>
              <a:tr h="45459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6G System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2913605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863207571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404027" y="6159917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6379</TotalTime>
  <Words>1275</Words>
  <Application>Microsoft Office PowerPoint</Application>
  <PresentationFormat>Widescreen</PresentationFormat>
  <Paragraphs>362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Microsoft Word 97 - 2003 Document</vt:lpstr>
      <vt:lpstr>    Executive Report of  SA5#163 SWG Charging  Charging Management (CH)  </vt:lpstr>
      <vt:lpstr>General information</vt:lpstr>
      <vt:lpstr>Incoming LSs</vt:lpstr>
      <vt:lpstr>Outgoing LSs</vt:lpstr>
      <vt:lpstr>Charging (CH) WIs/SIs</vt:lpstr>
      <vt:lpstr>PowerPoint Presentation</vt:lpstr>
      <vt:lpstr>PowerPoint Presentation</vt:lpstr>
      <vt:lpstr>PowerPoint Presentation</vt:lpstr>
      <vt:lpstr>SA5 Charging progress – Summary</vt:lpstr>
      <vt:lpstr>Rel-20 WID on Charging Aspects on XRM</vt:lpstr>
      <vt:lpstr>Rel-20 WID on Charging aspects of next generation real time communication services phase 3</vt:lpstr>
      <vt:lpstr>Rel-20 Study on Charging Aspects of CAPIF phase 3</vt:lpstr>
      <vt:lpstr>Rel-20 Study on 5GA roaming charging reliability enhancement</vt:lpstr>
      <vt:lpstr>Rel-20 Study on 5GA Charging aspects of ISAC </vt:lpstr>
      <vt:lpstr>Rel-20 Study on Charging Aspects of 6G System</vt:lpstr>
      <vt:lpstr>Charging contributions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Gerald Goermer</cp:lastModifiedBy>
  <cp:revision>727</cp:revision>
  <dcterms:created xsi:type="dcterms:W3CDTF">2019-03-13T01:38:36Z</dcterms:created>
  <dcterms:modified xsi:type="dcterms:W3CDTF">2025-10-17T00:18:49Z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