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937" r:id="rId3"/>
    <p:sldId id="954" r:id="rId4"/>
    <p:sldId id="955" r:id="rId5"/>
    <p:sldId id="957" r:id="rId6"/>
    <p:sldId id="934" r:id="rId7"/>
    <p:sldId id="943" r:id="rId8"/>
    <p:sldId id="956" r:id="rId9"/>
    <p:sldId id="958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0000FF"/>
    <a:srgbClr val="C1E442"/>
    <a:srgbClr val="6600FF"/>
    <a:srgbClr val="FF3300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3" d="100"/>
          <a:sy n="93" d="100"/>
        </p:scale>
        <p:origin x="82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S5-241929, SA5#154,15 – 19 Apr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3gpp.org/rep/all/5G_APIs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forge.3gpp.org/rep/sa5/MnS/-/tree/Rel-18/yang-models" TargetMode="External"/><Relationship Id="rId4" Type="http://schemas.openxmlformats.org/officeDocument/2006/relationships/hyperlink" Target="https://forge.3gpp.org/rep/sa5/MnS/-/tree/Rel-18/OpenAP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Specifications.aspx?q=1&amp;series=22&amp;releases=all&amp;draft=False&amp;underCC=False&amp;withACC=False&amp;withBCC=False&amp;numberNYA=False" TargetMode="External"/><Relationship Id="rId2" Type="http://schemas.openxmlformats.org/officeDocument/2006/relationships/hyperlink" Target="https://forge.3gpp.org/rep/sa5/MnS/-/wikis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3gpp.org/Specifications.aspx?q=1&amp;series=26&amp;releases=all&amp;draft=False&amp;underCC=False&amp;withACC=False&amp;withBCC=False&amp;numberNYA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Rel-18 and Rel-19 </a:t>
            </a:r>
            <a:br>
              <a:rPr lang="en-US" altLang="zh-CN" sz="4800" b="1" dirty="0"/>
            </a:br>
            <a:r>
              <a:rPr lang="en-US" altLang="zh-CN" sz="4800" b="1" dirty="0"/>
              <a:t>work progress </a:t>
            </a:r>
            <a:br>
              <a:rPr lang="en-GB" sz="4800" b="1" i="1" dirty="0"/>
            </a:br>
            <a:r>
              <a:rPr lang="en-GB" altLang="zh-CN" sz="2400" dirty="0">
                <a:latin typeface="Arial" pitchFamily="34" charset="0"/>
              </a:rPr>
              <a:t>SA5#</a:t>
            </a:r>
            <a:r>
              <a:rPr lang="fr-FR" altLang="zh-CN" sz="2400" dirty="0">
                <a:latin typeface="Arial" pitchFamily="34" charset="0"/>
              </a:rPr>
              <a:t>1</a:t>
            </a:r>
            <a:r>
              <a:rPr lang="en-US" altLang="zh-CN" sz="2400" dirty="0">
                <a:latin typeface="Arial" pitchFamily="34" charset="0"/>
              </a:rPr>
              <a:t>54</a:t>
            </a:r>
            <a:r>
              <a:rPr lang="fr-FR" altLang="zh-CN" sz="2400" dirty="0">
                <a:latin typeface="Arial" pitchFamily="34" charset="0"/>
              </a:rPr>
              <a:t>, 15 – 19</a:t>
            </a:r>
            <a:r>
              <a:rPr lang="en-US" altLang="zh-CN" sz="2400" dirty="0">
                <a:latin typeface="Arial" pitchFamily="34" charset="0"/>
              </a:rPr>
              <a:t> Apr, 2024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3GPP </a:t>
            </a:r>
            <a:r>
              <a:rPr lang="en-GB" altLang="zh-CN" sz="2400" dirty="0">
                <a:latin typeface="Arial" charset="0"/>
              </a:rPr>
              <a:t>SA5 Chair, </a:t>
            </a:r>
            <a:r>
              <a:rPr lang="en-US" altLang="zh-CN" sz="2400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02FD-AC55-4E33-8486-DDFB4E32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A72E-7889-4E30-879E-9C4CCD3F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Release 18 progress update</a:t>
            </a:r>
          </a:p>
          <a:p>
            <a:r>
              <a:rPr lang="en-GB" altLang="zh-CN" dirty="0"/>
              <a:t>Release 19 </a:t>
            </a:r>
            <a:r>
              <a:rPr lang="en-US" altLang="zh-CN" dirty="0"/>
              <a:t>work plan</a:t>
            </a:r>
          </a:p>
          <a:p>
            <a:r>
              <a:rPr lang="en-US" altLang="zh-CN" dirty="0"/>
              <a:t>2024 SA5 meeting calendar </a:t>
            </a:r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58633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481FC46C-F12B-491F-ABA0-94861DB2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881743"/>
          </a:xfrm>
        </p:spPr>
        <p:txBody>
          <a:bodyPr/>
          <a:lstStyle/>
          <a:p>
            <a:pPr algn="l"/>
            <a:r>
              <a:rPr lang="en-US" sz="3600" dirty="0"/>
              <a:t>Overview of </a:t>
            </a:r>
            <a:r>
              <a:rPr lang="en-US" altLang="zh-CN" sz="3600" dirty="0"/>
              <a:t>Rel-18 </a:t>
            </a:r>
            <a:r>
              <a:rPr lang="en-US" sz="3600" dirty="0"/>
              <a:t>SA5 OAM WIs/SIs</a:t>
            </a:r>
          </a:p>
        </p:txBody>
      </p:sp>
      <p:sp>
        <p:nvSpPr>
          <p:cNvPr id="5" name="矩形 8">
            <a:extLst>
              <a:ext uri="{FF2B5EF4-FFF2-40B4-BE49-F238E27FC236}">
                <a16:creationId xmlns:a16="http://schemas.microsoft.com/office/drawing/2014/main" id="{C97A5456-95C0-4F6D-BAFA-0C57996A4AA9}"/>
              </a:ext>
            </a:extLst>
          </p:cNvPr>
          <p:cNvSpPr/>
          <p:nvPr/>
        </p:nvSpPr>
        <p:spPr>
          <a:xfrm>
            <a:off x="360000" y="671965"/>
            <a:ext cx="87624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Altogether </a:t>
            </a:r>
            <a:r>
              <a:rPr lang="en-US" altLang="zh-CN" sz="1200" b="1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50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WIs/Sis are completed , including 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26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SIs and 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24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Wis.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986E8120-C6CF-4A3E-9916-C3E32D672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56664"/>
              </p:ext>
            </p:extLst>
          </p:nvPr>
        </p:nvGraphicFramePr>
        <p:xfrm>
          <a:off x="120652" y="961356"/>
          <a:ext cx="5768949" cy="400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764">
                  <a:extLst>
                    <a:ext uri="{9D8B030D-6E8A-4147-A177-3AD203B41FA5}">
                      <a16:colId xmlns:a16="http://schemas.microsoft.com/office/drawing/2014/main" val="3110116580"/>
                    </a:ext>
                  </a:extLst>
                </a:gridCol>
                <a:gridCol w="913531">
                  <a:extLst>
                    <a:ext uri="{9D8B030D-6E8A-4147-A177-3AD203B41FA5}">
                      <a16:colId xmlns:a16="http://schemas.microsoft.com/office/drawing/2014/main" val="3609828058"/>
                    </a:ext>
                  </a:extLst>
                </a:gridCol>
                <a:gridCol w="811217">
                  <a:extLst>
                    <a:ext uri="{9D8B030D-6E8A-4147-A177-3AD203B41FA5}">
                      <a16:colId xmlns:a16="http://schemas.microsoft.com/office/drawing/2014/main" val="2153679179"/>
                    </a:ext>
                  </a:extLst>
                </a:gridCol>
              </a:tblGrid>
              <a:tr h="172427">
                <a:tc gridSpan="5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Rel-18 OAM&amp;P Studies</a:t>
                      </a:r>
                      <a:endParaRPr lang="zh-CN" sz="105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741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Intelligence and Automation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autonomous network levels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FS_eANL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SP-211446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7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evaluation of autonomous network levels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FS_ANLEVA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SP-211445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intent driven management services for mobile networks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Ericsson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FS_eIDMS_MN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SP-211450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</a:t>
                      </a:r>
                      <a:r>
                        <a:rPr lang="en-US" altLang="zh-CN" sz="7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intent-driven management for network slicing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FS_NETSLICE_IDMS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SP-220278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AI/ ML management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 NEC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FS_AIML_MGMT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SP-211443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the management aspects related to NWDAF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Telecom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FS_MANWDAF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SP-211435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97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Fault Supervision Evolution 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FS_FSEV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SP-220153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(Completed)Study on measurement data collection to support RAN intelligence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China Mobile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FS_MEDACO_RAN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SP-220488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741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Architecture and Mechanisms</a:t>
                      </a:r>
                      <a:endParaRPr lang="zh-CN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service based management architecture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Ericsson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FS_eSBMA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SP-211451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Basic SBMA enabler enhancements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FS_eSBMAe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S5-221506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URLLC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FS_URLLC_Mgt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SP-220146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5GLAN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FS_5GLAN_Mgt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SP-220324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of Cloud Native Virtualized Network Function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</a:t>
                      </a:r>
                      <a:r>
                        <a:rPr lang="en-US" altLang="zh-CN" sz="7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Mobile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FS_MCVNF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SP-220150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297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5G MOCN Network Sharing Phase2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FS_MANS_ph2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SP-220151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Study on continuous integration continuous delivery support for 3GPP NFs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Lenovo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FS_CICDNS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SP-211427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of Trace/MDT phase 2 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FS_5GMDT_Ph2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(Completed)Study on YANG P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USH (stopped at SA5#144e)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FS_YANG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SP-200765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(Completed) Study on Management Aspects of IoT NTN Enhancements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China Unicom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FS_IOT_NTN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SP-220490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276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19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Data management phase 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FS_MADCOL_ph2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SP-220842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057351A6-B330-46FB-9AD6-2EA3A8CC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65040"/>
              </p:ext>
            </p:extLst>
          </p:nvPr>
        </p:nvGraphicFramePr>
        <p:xfrm>
          <a:off x="120653" y="4942350"/>
          <a:ext cx="5768948" cy="1662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748">
                <a:tc gridSpan="5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9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of New Services</a:t>
                      </a:r>
                      <a:endParaRPr lang="zh-CN" sz="9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(Completed)Study on enhancement of management of non-public networks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FS_OAM_eNPN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new aspects of EE for 5G networks Phase 2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FS_EE5G_Ph2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SP-211440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Network and Service Operations for Energy Utilities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</a:p>
                    <a:p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FS_NSOEU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SP-211622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Study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on Key Quality Indicators(KQIs)for 5G service experience 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FS_KQI_5G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SP-211433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Study on Deterministic Communication Service Assurance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FS_DCSA</a:t>
                      </a:r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network slice management capability exposure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Alibaba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FS_NSCE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alignment with ETSI MEC for Edge computing management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FS_MEC_ECM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SP-220147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id="{2217B092-2D56-4F02-988F-B285C6FE1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86620"/>
              </p:ext>
            </p:extLst>
          </p:nvPr>
        </p:nvGraphicFramePr>
        <p:xfrm>
          <a:off x="6052278" y="961356"/>
          <a:ext cx="5949224" cy="511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47629550"/>
                    </a:ext>
                  </a:extLst>
                </a:gridCol>
                <a:gridCol w="975845">
                  <a:extLst>
                    <a:ext uri="{9D8B030D-6E8A-4147-A177-3AD203B41FA5}">
                      <a16:colId xmlns:a16="http://schemas.microsoft.com/office/drawing/2014/main" val="3406308894"/>
                    </a:ext>
                  </a:extLst>
                </a:gridCol>
                <a:gridCol w="90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04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Rel-18 Operations, Administration, Maintenance and Provisioning (OAM&amp;P)</a:t>
                      </a:r>
                      <a:r>
                        <a:rPr lang="en-GB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8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Intelligence and Automation</a:t>
                      </a:r>
                      <a:endParaRPr lang="zh-CN" sz="9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9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Self-Configuration of RAN </a:t>
                      </a:r>
                      <a:r>
                        <a:rPr lang="en-US" sz="8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Nes</a:t>
                      </a:r>
                      <a:endParaRPr 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RANSC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SP-211431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Management Data Analytics phase 2 </a:t>
                      </a: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 NEC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eMDAS_Ph2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SP-220981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39380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AI/ML management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Intel, NEC</a:t>
                      </a:r>
                      <a:endParaRPr lang="zh-CN" altLang="en-US" sz="200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AIML_MGT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SP-230335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79106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Intent driven Management Service for Mobile Network phase 2 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IDMS_MN_ph2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SP-230180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937300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Architecture and Mechanisms</a:t>
                      </a:r>
                      <a:endParaRPr lang="zh-CN" sz="9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94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based management architecture 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</a:t>
                      </a:r>
                      <a:r>
                        <a:rPr lang="zh-CN" alt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Ericsson,</a:t>
                      </a:r>
                      <a:r>
                        <a:rPr lang="zh-CN" alt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eSBMA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SP-230174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92382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Network slicing provisioning rules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 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NSRULE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SP-211449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provisioning enhancement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eNETSLICE_PRO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53416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Management of Trace/MDT phase 2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5GMDT_Ph2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SP-221163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7364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 performance measurements and KPIs phase 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Telecom, Intel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PM_KPI_5G_Ph3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SP-220489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57668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Enhancement of </a:t>
                      </a:r>
                      <a:r>
                        <a:rPr lang="en-GB" altLang="zh-CN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  <a:r>
                        <a:rPr lang="en-GB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Measurement Collection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eQoE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SP-200193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441265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Additional NRM features phase 2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AdNRM_ph2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SP-220351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7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Management Aspects related to NWDAF 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MANWDAF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SP-230181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55363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Enhanced Edge Computing Management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Samsung,</a:t>
                      </a:r>
                      <a:r>
                        <a:rPr lang="en-US" altLang="zh-CN" sz="800" kern="12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Intel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eECM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Management Aspect of 5GLAN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 Com. Corporation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5GLAN_Mgt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SP-230175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01879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NTN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</a:t>
                      </a: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Unicom,CATT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OAM_NTN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SP-230183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95143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(Completed) methodology for deprecation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OAM_MetDep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SP-220843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cloud-native Virtualized Network Functions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Mobile,Huawei,AsiaInfo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MCVNF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SP-230764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188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 of 5G Network Sharing Phase2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Unicom, Ericsson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MANS_ph2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SP-230629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796383"/>
                  </a:ext>
                </a:extLst>
              </a:tr>
              <a:tr h="15521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URLLC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URLLC_Mgt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SP-230631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114006"/>
                  </a:ext>
                </a:extLst>
              </a:tr>
              <a:tr h="15521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5G system supporting satellite backhaul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Telecom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OAM_5GSATB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SP-231445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12965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of New Services</a:t>
                      </a:r>
                      <a:endParaRPr lang="zh-CN" sz="10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Access control for management service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MSAC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SP-210859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38449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22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Enhancements of EE for 5G Phase 2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EE5GPLUS_Ph2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SP-211441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non-public networks phase 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OAM_NPN_Ph2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19553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and Service Operations for Energy Utilities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NSOEU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SP-230632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2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842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56E086D-C9A3-40BA-BBA5-483DCDE8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881743"/>
          </a:xfrm>
        </p:spPr>
        <p:txBody>
          <a:bodyPr/>
          <a:lstStyle/>
          <a:p>
            <a:pPr algn="l"/>
            <a:r>
              <a:rPr lang="en-US" sz="3600" dirty="0"/>
              <a:t>Overview of </a:t>
            </a:r>
            <a:r>
              <a:rPr lang="en-US" altLang="zh-CN" sz="3600" dirty="0"/>
              <a:t>SA5 5G specifications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0DF427-C8C2-4F27-8658-7EB92EFEA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76" y="774651"/>
            <a:ext cx="7299883" cy="483995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F63A82-CD9C-489A-949E-AF9E91968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78876"/>
              </p:ext>
            </p:extLst>
          </p:nvPr>
        </p:nvGraphicFramePr>
        <p:xfrm>
          <a:off x="7622557" y="655969"/>
          <a:ext cx="4088103" cy="5249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246">
                  <a:extLst>
                    <a:ext uri="{9D8B030D-6E8A-4147-A177-3AD203B41FA5}">
                      <a16:colId xmlns:a16="http://schemas.microsoft.com/office/drawing/2014/main" val="885136215"/>
                    </a:ext>
                  </a:extLst>
                </a:gridCol>
                <a:gridCol w="2022733">
                  <a:extLst>
                    <a:ext uri="{9D8B030D-6E8A-4147-A177-3AD203B41FA5}">
                      <a16:colId xmlns:a16="http://schemas.microsoft.com/office/drawing/2014/main" val="97886377"/>
                    </a:ext>
                  </a:extLst>
                </a:gridCol>
                <a:gridCol w="1684124">
                  <a:extLst>
                    <a:ext uri="{9D8B030D-6E8A-4147-A177-3AD203B41FA5}">
                      <a16:colId xmlns:a16="http://schemas.microsoft.com/office/drawing/2014/main" val="3545467272"/>
                    </a:ext>
                  </a:extLst>
                </a:gridCol>
              </a:tblGrid>
              <a:tr h="118984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  <a:latin typeface="+mn-lt"/>
                        </a:rPr>
                        <a:t> </a:t>
                      </a:r>
                      <a:endParaRPr lang="zh-CN" sz="900"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5G related management features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Related specifications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765380672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5G management capabilities (Heart beat)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28.537,TS 28.532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970827711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service management concept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85899437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management service based management architecture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76828056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Management and orchestration; Levels of autonomous network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28.100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776944186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management related specifications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31776038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provisioning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28.531,TS 28.532,TS 28.540,TS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117641264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fault supervision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28.545,TS 28.532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849169510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performance assurance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28.550,TS 28.532,TS 28.540,TS 28.541,TS 28.552, TS 28.554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961280995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NRM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28.540,TS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482077259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6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ONAP-3GPP integration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082665613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7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Trace and MDT management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32.421,TS 32.422, TS 32.423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153478301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8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QOE Management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28.622, TS 28.623,</a:t>
                      </a:r>
                      <a:endParaRPr lang="zh-CN" sz="800" dirty="0">
                        <a:effectLst/>
                        <a:latin typeface="+mn-lt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28.404, TS 28.405,TS 28.406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227021410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9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Inventory management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28.631, TS 28.632, TS 28.633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461214884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10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Management data collection control and discovery (MADCOL)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TS28.533, 28.532,28.622,</a:t>
                      </a:r>
                      <a:endParaRPr lang="zh-CN" sz="800" dirty="0">
                        <a:effectLst/>
                        <a:latin typeface="+mn-lt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28.623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591203652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5G RAN Sharing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32.130, TS 28.541,TS 28.552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256350600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Edge Computing Management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28.538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836873547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Energy efficiency related specifications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28.310,TS 28.532,TS 28.552,TS 28.554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148399294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Management Data Analytics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28.104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902157987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15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5G SON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28.313,TS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3335380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16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Plug and Connect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28.314,TS 28.315, TS 28.316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770594930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17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Policy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28.555, TS 28.556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872348441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18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Close-loop SLS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28.535, TS 28.536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803476126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19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Intent-driven management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889636766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20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Management service discovery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28.530,TS 28.533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7735685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SLA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28.540,TS 28.541, TS 28.531, TS 28.550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999927393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NPN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28.557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927229552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Management of tenant information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28.530, TS 28.531,TS 28.533,TS 28.550,TS 28.552,TS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7309677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8F52183-06A5-440A-8E7F-C8FF2D530A14}"/>
              </a:ext>
            </a:extLst>
          </p:cNvPr>
          <p:cNvSpPr/>
          <p:nvPr/>
        </p:nvSpPr>
        <p:spPr>
          <a:xfrm>
            <a:off x="120651" y="5783774"/>
            <a:ext cx="7178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+mn-lt"/>
              </a:rPr>
              <a:t>List of SA5 specifications: </a:t>
            </a:r>
            <a:r>
              <a:rPr lang="zh-CN" altLang="en-US" sz="1200" dirty="0">
                <a:latin typeface="+mn-lt"/>
              </a:rPr>
              <a:t>https://portal.3gpp.org/Specifications.aspx?q=1&amp;series=22&amp;releases=all&amp;draft=False&amp;underCC=False&amp;withACC=False&amp;withBCC=False&amp;numberNYA=False</a:t>
            </a:r>
          </a:p>
        </p:txBody>
      </p:sp>
    </p:spTree>
    <p:extLst>
      <p:ext uri="{BB962C8B-B14F-4D97-AF65-F5344CB8AC3E}">
        <p14:creationId xmlns:p14="http://schemas.microsoft.com/office/powerpoint/2010/main" val="7603129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964F5F8-D124-4D77-B640-78348E7E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altLang="zh-CN" sz="3600" dirty="0"/>
              <a:t>Rel-18 SA5 Stage 3 in forge</a:t>
            </a:r>
            <a:endParaRPr lang="zh-CN" alt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D44ED3-8B5B-4FA6-B987-8EDF03B3578B}"/>
              </a:ext>
            </a:extLst>
          </p:cNvPr>
          <p:cNvSpPr/>
          <p:nvPr/>
        </p:nvSpPr>
        <p:spPr>
          <a:xfrm>
            <a:off x="440318" y="1122762"/>
            <a:ext cx="100265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zh-CN" sz="1400" dirty="0"/>
              <a:t>SA5 Stage3 includes </a:t>
            </a:r>
            <a:r>
              <a:rPr lang="en-US" altLang="zh-CN" sz="1400" dirty="0" err="1"/>
              <a:t>OpenAPI</a:t>
            </a:r>
            <a:r>
              <a:rPr lang="en-US" altLang="zh-CN" sz="1400" dirty="0"/>
              <a:t> (OAM and CH) and YANG (OAM only) solutions, there are 33 </a:t>
            </a:r>
            <a:r>
              <a:rPr lang="en-US" altLang="zh-CN" sz="1400" dirty="0" err="1"/>
              <a:t>yaml</a:t>
            </a:r>
            <a:r>
              <a:rPr lang="en-US" altLang="zh-CN" sz="1400" dirty="0"/>
              <a:t> files and 100 YANG files. 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zh-CN" sz="1400" dirty="0" err="1"/>
              <a:t>OpenAPI</a:t>
            </a:r>
            <a:r>
              <a:rPr lang="en-US" altLang="zh-CN" sz="1400" dirty="0"/>
              <a:t> solution is captured in </a:t>
            </a:r>
            <a:r>
              <a:rPr lang="en-US" altLang="zh-CN" sz="1400" dirty="0">
                <a:hlinkClick r:id="rId3"/>
              </a:rPr>
              <a:t>https://forge.3gpp.org/rep/all/5G_APIs</a:t>
            </a:r>
            <a:r>
              <a:rPr lang="en-US" altLang="zh-CN" sz="1400" dirty="0"/>
              <a:t> (3GPP unified stage3 repository) and  </a:t>
            </a:r>
            <a:r>
              <a:rPr lang="en-US" altLang="zh-CN" sz="1400" dirty="0">
                <a:hlinkClick r:id="rId4"/>
              </a:rPr>
              <a:t>https://forge.3gpp.org/rep/sa5/MnS/-/tree/Rel-18/OpenAPI</a:t>
            </a:r>
            <a:r>
              <a:rPr lang="en-US" altLang="zh-CN" sz="1400" dirty="0"/>
              <a:t> (SA5 stage3 repository)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zh-CN" sz="1400" dirty="0"/>
              <a:t>YANG solution is captured in </a:t>
            </a:r>
            <a:r>
              <a:rPr lang="en-US" altLang="zh-CN" sz="1400" dirty="0">
                <a:hlinkClick r:id="rId5"/>
              </a:rPr>
              <a:t>https://forge.3gpp.org/rep/sa5/MnS/-/tree/Rel-18/yang-models</a:t>
            </a:r>
            <a:r>
              <a:rPr lang="en-US" altLang="zh-CN" sz="1400" dirty="0"/>
              <a:t> (SA5 stage3 repository)</a:t>
            </a:r>
          </a:p>
          <a:p>
            <a:pPr marL="342900" indent="-342900">
              <a:buBlip>
                <a:blip r:embed="rId2"/>
              </a:buBlip>
            </a:pPr>
            <a:endParaRPr lang="en-US" altLang="zh-CN" sz="1400" dirty="0"/>
          </a:p>
        </p:txBody>
      </p:sp>
      <p:pic>
        <p:nvPicPr>
          <p:cNvPr id="6" name="Picture 2" descr="C:\Users\z00340018\AppData\Roaming\eSpace_Desktop\UserData\z00340018\imagefiles\originalImgfiles\97357407-0541-48C4-8A14-FD30429AF92E.png">
            <a:extLst>
              <a:ext uri="{FF2B5EF4-FFF2-40B4-BE49-F238E27FC236}">
                <a16:creationId xmlns:a16="http://schemas.microsoft.com/office/drawing/2014/main" id="{CF241551-3EDD-46BB-B2F0-A77602691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48" y="2602523"/>
            <a:ext cx="1713686" cy="37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z00340018\AppData\Roaming\eSpace_Desktop\UserData\z00340018\imagefiles\CED9A7D2-473B-4235-B9B3-879B34D65162.png">
            <a:extLst>
              <a:ext uri="{FF2B5EF4-FFF2-40B4-BE49-F238E27FC236}">
                <a16:creationId xmlns:a16="http://schemas.microsoft.com/office/drawing/2014/main" id="{A2A8D1BC-6E3D-434D-BD21-5A1201E57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127" y="2602523"/>
            <a:ext cx="2943393" cy="342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E71E5-A641-4CB8-BA6D-23C9ED3FCC28}"/>
              </a:ext>
            </a:extLst>
          </p:cNvPr>
          <p:cNvSpPr txBox="1"/>
          <p:nvPr/>
        </p:nvSpPr>
        <p:spPr>
          <a:xfrm>
            <a:off x="3521685" y="2292313"/>
            <a:ext cx="3288080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zh-CN" sz="1100" b="1" dirty="0"/>
              <a:t>Example of SA5 </a:t>
            </a:r>
            <a:r>
              <a:rPr lang="en-US" altLang="zh-CN" sz="1100" b="1" dirty="0" err="1"/>
              <a:t>OpenAPI</a:t>
            </a:r>
            <a:r>
              <a:rPr lang="en-US" altLang="zh-CN" sz="1100" b="1" dirty="0"/>
              <a:t> and YANG solutions</a:t>
            </a:r>
            <a:endParaRPr lang="zh-CN" altLang="en-US" sz="11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07F660-9C26-4A76-82E3-5969BB7B15AA}"/>
              </a:ext>
            </a:extLst>
          </p:cNvPr>
          <p:cNvSpPr/>
          <p:nvPr/>
        </p:nvSpPr>
        <p:spPr bwMode="auto">
          <a:xfrm>
            <a:off x="2377127" y="2538047"/>
            <a:ext cx="5559396" cy="38100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487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1">
            <a:extLst>
              <a:ext uri="{FF2B5EF4-FFF2-40B4-BE49-F238E27FC236}">
                <a16:creationId xmlns:a16="http://schemas.microsoft.com/office/drawing/2014/main" id="{63B83036-D229-4EDE-AEE6-D20FF5C901A8}"/>
              </a:ext>
            </a:extLst>
          </p:cNvPr>
          <p:cNvSpPr txBox="1">
            <a:spLocks/>
          </p:cNvSpPr>
          <p:nvPr/>
        </p:nvSpPr>
        <p:spPr bwMode="auto">
          <a:xfrm>
            <a:off x="182824" y="180884"/>
            <a:ext cx="9089864" cy="38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sz="2400" dirty="0"/>
              <a:t>Release 19 timeline – figure with SA5 (</a:t>
            </a:r>
            <a:r>
              <a:rPr lang="en-US" altLang="zh-CN" sz="2400" dirty="0"/>
              <a:t>planned</a:t>
            </a:r>
            <a:r>
              <a:rPr lang="en-GB" sz="2400" dirty="0"/>
              <a:t> so far)</a:t>
            </a:r>
            <a:endParaRPr lang="en-US" sz="2400" dirty="0"/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22E1380-F159-442F-A3AB-EF563603B463}"/>
              </a:ext>
            </a:extLst>
          </p:cNvPr>
          <p:cNvCxnSpPr>
            <a:cxnSpLocks/>
          </p:cNvCxnSpPr>
          <p:nvPr/>
        </p:nvCxnSpPr>
        <p:spPr bwMode="auto">
          <a:xfrm>
            <a:off x="8390551" y="1483950"/>
            <a:ext cx="1617892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FB0F862C-996B-4BF2-8258-58A3992B5FF6}"/>
              </a:ext>
            </a:extLst>
          </p:cNvPr>
          <p:cNvCxnSpPr>
            <a:cxnSpLocks/>
          </p:cNvCxnSpPr>
          <p:nvPr/>
        </p:nvCxnSpPr>
        <p:spPr bwMode="auto">
          <a:xfrm>
            <a:off x="5522007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121CC504-C321-41F7-A72E-E42D5CBBEEA1}"/>
              </a:ext>
            </a:extLst>
          </p:cNvPr>
          <p:cNvCxnSpPr>
            <a:cxnSpLocks/>
          </p:cNvCxnSpPr>
          <p:nvPr/>
        </p:nvCxnSpPr>
        <p:spPr bwMode="auto">
          <a:xfrm>
            <a:off x="2606078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27311F-B7B6-4596-AE77-2D3182D8B04A}"/>
              </a:ext>
            </a:extLst>
          </p:cNvPr>
          <p:cNvCxnSpPr>
            <a:cxnSpLocks/>
          </p:cNvCxnSpPr>
          <p:nvPr/>
        </p:nvCxnSpPr>
        <p:spPr bwMode="auto">
          <a:xfrm>
            <a:off x="578635" y="1483950"/>
            <a:ext cx="178712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Connector 114">
            <a:extLst>
              <a:ext uri="{FF2B5EF4-FFF2-40B4-BE49-F238E27FC236}">
                <a16:creationId xmlns:a16="http://schemas.microsoft.com/office/drawing/2014/main" id="{B5A6F1CA-C041-4D24-B854-DDABD68E23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3630" y="2136968"/>
            <a:ext cx="0" cy="3615707"/>
          </a:xfrm>
          <a:prstGeom prst="line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Connector 114">
            <a:extLst>
              <a:ext uri="{FF2B5EF4-FFF2-40B4-BE49-F238E27FC236}">
                <a16:creationId xmlns:a16="http://schemas.microsoft.com/office/drawing/2014/main" id="{B832A806-FCEA-4A57-87A7-6BE20197D2F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02548" y="2302900"/>
            <a:ext cx="27078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61" name="Straight Connector 114">
            <a:extLst>
              <a:ext uri="{FF2B5EF4-FFF2-40B4-BE49-F238E27FC236}">
                <a16:creationId xmlns:a16="http://schemas.microsoft.com/office/drawing/2014/main" id="{314D9DA8-4223-4841-92DE-E5A3A044EC9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425543" y="2258870"/>
            <a:ext cx="5077" cy="3476573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62" name="Straight Connector 114">
            <a:extLst>
              <a:ext uri="{FF2B5EF4-FFF2-40B4-BE49-F238E27FC236}">
                <a16:creationId xmlns:a16="http://schemas.microsoft.com/office/drawing/2014/main" id="{BEE216C4-7C31-4123-B701-97E7E6EF5A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12997" y="2260632"/>
            <a:ext cx="8462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sp>
        <p:nvSpPr>
          <p:cNvPr id="163" name="Title 1">
            <a:extLst>
              <a:ext uri="{FF2B5EF4-FFF2-40B4-BE49-F238E27FC236}">
                <a16:creationId xmlns:a16="http://schemas.microsoft.com/office/drawing/2014/main" id="{8EAACE28-509D-4119-8F90-6E577A52A9A0}"/>
              </a:ext>
            </a:extLst>
          </p:cNvPr>
          <p:cNvSpPr txBox="1">
            <a:spLocks/>
          </p:cNvSpPr>
          <p:nvPr/>
        </p:nvSpPr>
        <p:spPr bwMode="auto">
          <a:xfrm>
            <a:off x="749562" y="744871"/>
            <a:ext cx="7613756" cy="431211"/>
          </a:xfrm>
          <a:prstGeom prst="rect">
            <a:avLst/>
          </a:prstGeom>
          <a:noFill/>
          <a:ln>
            <a:noFill/>
          </a:ln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GB" sz="2400" kern="0" dirty="0"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Release 19 timeline</a:t>
            </a:r>
            <a:endParaRPr lang="en-US" sz="2000" kern="0" dirty="0"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" name="TextBox 86">
            <a:extLst>
              <a:ext uri="{FF2B5EF4-FFF2-40B4-BE49-F238E27FC236}">
                <a16:creationId xmlns:a16="http://schemas.microsoft.com/office/drawing/2014/main" id="{BD45642F-2C4D-4ACC-A4F6-5F9854B26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898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#101</a:t>
            </a:r>
          </a:p>
        </p:txBody>
      </p:sp>
      <p:cxnSp>
        <p:nvCxnSpPr>
          <p:cNvPr id="165" name="Straight Connector 115">
            <a:extLst>
              <a:ext uri="{FF2B5EF4-FFF2-40B4-BE49-F238E27FC236}">
                <a16:creationId xmlns:a16="http://schemas.microsoft.com/office/drawing/2014/main" id="{1F98E3AF-8029-4BEA-94C7-FC47BF7126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9019" y="2302900"/>
            <a:ext cx="1015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6" name="Straight Connector 114">
            <a:extLst>
              <a:ext uri="{FF2B5EF4-FFF2-40B4-BE49-F238E27FC236}">
                <a16:creationId xmlns:a16="http://schemas.microsoft.com/office/drawing/2014/main" id="{00EDAC08-29E7-4560-8B64-0F228572C7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6483" y="2329317"/>
            <a:ext cx="0" cy="3448394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7" name="Straight Connector 114">
            <a:extLst>
              <a:ext uri="{FF2B5EF4-FFF2-40B4-BE49-F238E27FC236}">
                <a16:creationId xmlns:a16="http://schemas.microsoft.com/office/drawing/2014/main" id="{B6E9BE2F-8A28-44DC-8266-55B4452655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64798" y="2311325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8" name="Straight Connector 114">
            <a:extLst>
              <a:ext uri="{FF2B5EF4-FFF2-40B4-BE49-F238E27FC236}">
                <a16:creationId xmlns:a16="http://schemas.microsoft.com/office/drawing/2014/main" id="{1B20C862-F36F-48AA-A0BC-39DA445F913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911796" y="2302900"/>
            <a:ext cx="33847" cy="3432543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9" name="Straight Connector 114">
            <a:extLst>
              <a:ext uri="{FF2B5EF4-FFF2-40B4-BE49-F238E27FC236}">
                <a16:creationId xmlns:a16="http://schemas.microsoft.com/office/drawing/2014/main" id="{79FAB94F-B15A-4641-9F62-FFFCF874B4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528" y="2302900"/>
            <a:ext cx="1693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0" name="Straight Connector 114">
            <a:extLst>
              <a:ext uri="{FF2B5EF4-FFF2-40B4-BE49-F238E27FC236}">
                <a16:creationId xmlns:a16="http://schemas.microsoft.com/office/drawing/2014/main" id="{D864028C-CE6A-4D12-BBB7-CAA7F77AE1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6332" y="2258870"/>
            <a:ext cx="0" cy="351884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1" name="Straight Connector 114">
            <a:extLst>
              <a:ext uri="{FF2B5EF4-FFF2-40B4-BE49-F238E27FC236}">
                <a16:creationId xmlns:a16="http://schemas.microsoft.com/office/drawing/2014/main" id="{441B59AE-2EF3-4BA3-9512-F071BB015F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79276" y="2302900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2" name="Straight Connector 114">
            <a:extLst>
              <a:ext uri="{FF2B5EF4-FFF2-40B4-BE49-F238E27FC236}">
                <a16:creationId xmlns:a16="http://schemas.microsoft.com/office/drawing/2014/main" id="{076DB975-DC97-440B-AEE8-55D50268BB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792602" y="2302900"/>
            <a:ext cx="3385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3" name="Straight Connector 114">
            <a:extLst>
              <a:ext uri="{FF2B5EF4-FFF2-40B4-BE49-F238E27FC236}">
                <a16:creationId xmlns:a16="http://schemas.microsoft.com/office/drawing/2014/main" id="{86BC19EC-DDE1-4DCC-A11B-7B52EBD905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63347" y="2302900"/>
            <a:ext cx="1692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4" name="Straight Connector 114">
            <a:extLst>
              <a:ext uri="{FF2B5EF4-FFF2-40B4-BE49-F238E27FC236}">
                <a16:creationId xmlns:a16="http://schemas.microsoft.com/office/drawing/2014/main" id="{721211E9-B5B1-4ECB-B842-65A17300D0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14275" y="2306422"/>
            <a:ext cx="10154" cy="3471289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75" name="TextBox 86">
            <a:extLst>
              <a:ext uri="{FF2B5EF4-FFF2-40B4-BE49-F238E27FC236}">
                <a16:creationId xmlns:a16="http://schemas.microsoft.com/office/drawing/2014/main" id="{504EBE2D-ED4B-4AE5-869B-46D7ECB9D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147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#102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6" name="TextBox 86">
            <a:extLst>
              <a:ext uri="{FF2B5EF4-FFF2-40B4-BE49-F238E27FC236}">
                <a16:creationId xmlns:a16="http://schemas.microsoft.com/office/drawing/2014/main" id="{05E8BB56-8E70-41B6-8420-EEB8F32F5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168" y="1695292"/>
            <a:ext cx="414627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#103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7" name="TextBox 86">
            <a:extLst>
              <a:ext uri="{FF2B5EF4-FFF2-40B4-BE49-F238E27FC236}">
                <a16:creationId xmlns:a16="http://schemas.microsoft.com/office/drawing/2014/main" id="{506134C6-7190-4485-A83E-FDC7FAD8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50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#104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8" name="TextBox 86">
            <a:extLst>
              <a:ext uri="{FF2B5EF4-FFF2-40B4-BE49-F238E27FC236}">
                <a16:creationId xmlns:a16="http://schemas.microsoft.com/office/drawing/2014/main" id="{5813D58D-B33F-4537-9445-5DBF62425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597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#105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9" name="TextBox 86">
            <a:extLst>
              <a:ext uri="{FF2B5EF4-FFF2-40B4-BE49-F238E27FC236}">
                <a16:creationId xmlns:a16="http://schemas.microsoft.com/office/drawing/2014/main" id="{20C9048B-0A99-4489-B150-BD24C6F3D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459" y="1695292"/>
            <a:ext cx="418012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#106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0" name="TextBox 86">
            <a:extLst>
              <a:ext uri="{FF2B5EF4-FFF2-40B4-BE49-F238E27FC236}">
                <a16:creationId xmlns:a16="http://schemas.microsoft.com/office/drawing/2014/main" id="{7C314518-5D54-4CF5-9229-4E5E1A47C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250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#107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1" name="TextBox 86">
            <a:extLst>
              <a:ext uri="{FF2B5EF4-FFF2-40B4-BE49-F238E27FC236}">
                <a16:creationId xmlns:a16="http://schemas.microsoft.com/office/drawing/2014/main" id="{D3159760-A9DD-455D-A04B-8637BFB0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732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#108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2" name="TextBox 86">
            <a:extLst>
              <a:ext uri="{FF2B5EF4-FFF2-40B4-BE49-F238E27FC236}">
                <a16:creationId xmlns:a16="http://schemas.microsoft.com/office/drawing/2014/main" id="{5D7998E0-9B5A-409A-9815-0B4011792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216" y="1695292"/>
            <a:ext cx="419704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#109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3" name="TextBox 86">
            <a:extLst>
              <a:ext uri="{FF2B5EF4-FFF2-40B4-BE49-F238E27FC236}">
                <a16:creationId xmlns:a16="http://schemas.microsoft.com/office/drawing/2014/main" id="{3BD9C38C-46AF-4FED-B8ED-027E6693F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236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#110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4" name="TextBox 86">
            <a:extLst>
              <a:ext uri="{FF2B5EF4-FFF2-40B4-BE49-F238E27FC236}">
                <a16:creationId xmlns:a16="http://schemas.microsoft.com/office/drawing/2014/main" id="{F72C1031-EEA4-4B82-82E0-7BBC4E9A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330" y="1695292"/>
            <a:ext cx="36554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#111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5" name="TextBox 86">
            <a:extLst>
              <a:ext uri="{FF2B5EF4-FFF2-40B4-BE49-F238E27FC236}">
                <a16:creationId xmlns:a16="http://schemas.microsoft.com/office/drawing/2014/main" id="{5AEB032A-D6B4-46B0-8FF2-E99FDD07E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116" y="1695292"/>
            <a:ext cx="387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#112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6" name="TextBox 86">
            <a:extLst>
              <a:ext uri="{FF2B5EF4-FFF2-40B4-BE49-F238E27FC236}">
                <a16:creationId xmlns:a16="http://schemas.microsoft.com/office/drawing/2014/main" id="{AC4BABDD-4C48-4E87-91F5-08FA07811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94" y="1695292"/>
            <a:ext cx="37908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#99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7" name="Chevron 60">
            <a:extLst>
              <a:ext uri="{FF2B5EF4-FFF2-40B4-BE49-F238E27FC236}">
                <a16:creationId xmlns:a16="http://schemas.microsoft.com/office/drawing/2014/main" id="{055906FA-3D7D-41EB-B04F-5F03809BF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763" y="2686838"/>
            <a:ext cx="881717" cy="311729"/>
          </a:xfrm>
          <a:prstGeom prst="chevron">
            <a:avLst>
              <a:gd name="adj" fmla="val 50080"/>
            </a:avLst>
          </a:prstGeom>
          <a:solidFill>
            <a:srgbClr val="0066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600">
                <a:latin typeface="Montserrat" panose="00000500000000000000" pitchFamily="50" charset="0"/>
                <a:cs typeface="Arial" panose="020B0604020202020204" pitchFamily="34" charset="0"/>
              </a:rPr>
              <a:t>RAN4 </a:t>
            </a:r>
          </a:p>
          <a:p>
            <a:pPr algn="ctr"/>
            <a:r>
              <a:rPr lang="fr-FR" altLang="en-US" sz="600">
                <a:latin typeface="Montserrat" panose="00000500000000000000" pitchFamily="50" charset="0"/>
                <a:cs typeface="Arial" panose="020B0604020202020204" pitchFamily="34" charset="0"/>
              </a:rPr>
              <a:t>content def.</a:t>
            </a:r>
          </a:p>
        </p:txBody>
      </p:sp>
      <p:sp>
        <p:nvSpPr>
          <p:cNvPr id="188" name="Chevron 60">
            <a:extLst>
              <a:ext uri="{FF2B5EF4-FFF2-40B4-BE49-F238E27FC236}">
                <a16:creationId xmlns:a16="http://schemas.microsoft.com/office/drawing/2014/main" id="{ADBA38B8-6177-40C2-B37A-F7BF00356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661" y="2686838"/>
            <a:ext cx="102895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b="1" dirty="0"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RAN Content </a:t>
            </a:r>
            <a:r>
              <a:rPr lang="fr-FR" altLang="en-US" sz="700" dirty="0" err="1">
                <a:latin typeface="Montserrat" panose="00000500000000000000" pitchFamily="50" charset="0"/>
                <a:cs typeface="Arial" panose="020B0604020202020204" pitchFamily="34" charset="0"/>
              </a:rPr>
              <a:t>def</a:t>
            </a: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77CEB-C220-4D5B-A128-AAA222CE7A71}"/>
              </a:ext>
            </a:extLst>
          </p:cNvPr>
          <p:cNvSpPr txBox="1"/>
          <p:nvPr/>
        </p:nvSpPr>
        <p:spPr>
          <a:xfrm>
            <a:off x="3714570" y="1348339"/>
            <a:ext cx="53140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2024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DEC40B8-A037-429C-BB2B-05C3BB604A98}"/>
              </a:ext>
            </a:extLst>
          </p:cNvPr>
          <p:cNvSpPr txBox="1"/>
          <p:nvPr/>
        </p:nvSpPr>
        <p:spPr>
          <a:xfrm>
            <a:off x="6596653" y="1348339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2025</a:t>
            </a:r>
          </a:p>
        </p:txBody>
      </p:sp>
      <p:sp>
        <p:nvSpPr>
          <p:cNvPr id="191" name="TextBox 2">
            <a:extLst>
              <a:ext uri="{FF2B5EF4-FFF2-40B4-BE49-F238E27FC236}">
                <a16:creationId xmlns:a16="http://schemas.microsoft.com/office/drawing/2014/main" id="{1E17D218-EF35-4FE5-942D-1A8C37E3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590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192" name="TextBox 59">
            <a:extLst>
              <a:ext uri="{FF2B5EF4-FFF2-40B4-BE49-F238E27FC236}">
                <a16:creationId xmlns:a16="http://schemas.microsoft.com/office/drawing/2014/main" id="{D6E1C972-2FC4-4BC0-9729-8FD1C625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861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3" name="TextBox 60">
            <a:extLst>
              <a:ext uri="{FF2B5EF4-FFF2-40B4-BE49-F238E27FC236}">
                <a16:creationId xmlns:a16="http://schemas.microsoft.com/office/drawing/2014/main" id="{BFAD596D-09A0-447E-9B6C-624D540E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6408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4" name="TextBox 61">
            <a:extLst>
              <a:ext uri="{FF2B5EF4-FFF2-40B4-BE49-F238E27FC236}">
                <a16:creationId xmlns:a16="http://schemas.microsoft.com/office/drawing/2014/main" id="{71F3767A-D054-4999-BEFE-3277ACC5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326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5" name="TextBox 62">
            <a:extLst>
              <a:ext uri="{FF2B5EF4-FFF2-40B4-BE49-F238E27FC236}">
                <a16:creationId xmlns:a16="http://schemas.microsoft.com/office/drawing/2014/main" id="{5F6A04A2-2CF9-4957-B7A8-E0C3B6574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65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6" name="TextBox 63">
            <a:extLst>
              <a:ext uri="{FF2B5EF4-FFF2-40B4-BE49-F238E27FC236}">
                <a16:creationId xmlns:a16="http://schemas.microsoft.com/office/drawing/2014/main" id="{678AA9C2-FB15-4919-8555-3ACB4F07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888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7" name="TextBox 64">
            <a:extLst>
              <a:ext uri="{FF2B5EF4-FFF2-40B4-BE49-F238E27FC236}">
                <a16:creationId xmlns:a16="http://schemas.microsoft.com/office/drawing/2014/main" id="{B3450424-C21B-478F-8CFA-B162DC5C2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9041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8" name="TextBox 65">
            <a:extLst>
              <a:ext uri="{FF2B5EF4-FFF2-40B4-BE49-F238E27FC236}">
                <a16:creationId xmlns:a16="http://schemas.microsoft.com/office/drawing/2014/main" id="{8B67E71B-4C0D-46B2-BD59-8D166F09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520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199" name="TextBox 66">
            <a:extLst>
              <a:ext uri="{FF2B5EF4-FFF2-40B4-BE49-F238E27FC236}">
                <a16:creationId xmlns:a16="http://schemas.microsoft.com/office/drawing/2014/main" id="{A4274A1F-5467-49FE-A085-F4B8387FB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063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200" name="TextBox 67">
            <a:extLst>
              <a:ext uri="{FF2B5EF4-FFF2-40B4-BE49-F238E27FC236}">
                <a16:creationId xmlns:a16="http://schemas.microsoft.com/office/drawing/2014/main" id="{ECFEED11-6E52-4054-8A32-18F4CC7F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17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201" name="TextBox 69">
            <a:extLst>
              <a:ext uri="{FF2B5EF4-FFF2-40B4-BE49-F238E27FC236}">
                <a16:creationId xmlns:a16="http://schemas.microsoft.com/office/drawing/2014/main" id="{63B529D5-47B4-4EA2-83CA-295558A0C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916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2" name="TextBox 70">
            <a:extLst>
              <a:ext uri="{FF2B5EF4-FFF2-40B4-BE49-F238E27FC236}">
                <a16:creationId xmlns:a16="http://schemas.microsoft.com/office/drawing/2014/main" id="{C60405ED-1CAC-43BD-9869-4F7F0D93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152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3" name="TextBox 71">
            <a:extLst>
              <a:ext uri="{FF2B5EF4-FFF2-40B4-BE49-F238E27FC236}">
                <a16:creationId xmlns:a16="http://schemas.microsoft.com/office/drawing/2014/main" id="{F34665B2-2F88-4D18-8A77-C149D78F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775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1960845-746C-4970-97D1-C298B2097E13}"/>
              </a:ext>
            </a:extLst>
          </p:cNvPr>
          <p:cNvSpPr txBox="1"/>
          <p:nvPr/>
        </p:nvSpPr>
        <p:spPr>
          <a:xfrm>
            <a:off x="9255344" y="1327205"/>
            <a:ext cx="52463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2026</a:t>
            </a:r>
          </a:p>
        </p:txBody>
      </p:sp>
      <p:sp>
        <p:nvSpPr>
          <p:cNvPr id="205" name="Chevron 79">
            <a:extLst>
              <a:ext uri="{FF2B5EF4-FFF2-40B4-BE49-F238E27FC236}">
                <a16:creationId xmlns:a16="http://schemas.microsoft.com/office/drawing/2014/main" id="{95C53325-69B9-485C-A622-500D0A543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830" y="4697970"/>
            <a:ext cx="925718" cy="230715"/>
          </a:xfrm>
          <a:prstGeom prst="chevron">
            <a:avLst>
              <a:gd name="adj" fmla="val 50068"/>
            </a:avLst>
          </a:prstGeom>
          <a:solidFill>
            <a:srgbClr val="0066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700">
                <a:latin typeface="Montserrat" panose="00000500000000000000" pitchFamily="50" charset="0"/>
                <a:cs typeface="Arial" panose="020B0604020202020204" pitchFamily="34" charset="0"/>
              </a:rPr>
              <a:t>RAN4_Perf </a:t>
            </a:r>
            <a:endParaRPr lang="fr-FR" altLang="en-US" sz="500"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06" name="Chevron 58">
            <a:extLst>
              <a:ext uri="{FF2B5EF4-FFF2-40B4-BE49-F238E27FC236}">
                <a16:creationId xmlns:a16="http://schemas.microsoft.com/office/drawing/2014/main" id="{D0D9FDB7-79E1-46AC-A88A-1D8ECDEDED80}"/>
              </a:ext>
            </a:extLst>
          </p:cNvPr>
          <p:cNvSpPr/>
          <p:nvPr/>
        </p:nvSpPr>
        <p:spPr bwMode="auto">
          <a:xfrm>
            <a:off x="3552104" y="4999876"/>
            <a:ext cx="4071809" cy="250088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(CT &amp; SA </a:t>
            </a:r>
            <a:r>
              <a:rPr lang="fr-FR" sz="8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including SA5</a:t>
            </a: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 </a:t>
            </a:r>
          </a:p>
        </p:txBody>
      </p:sp>
      <p:sp>
        <p:nvSpPr>
          <p:cNvPr id="207" name="Chevron 60">
            <a:extLst>
              <a:ext uri="{FF2B5EF4-FFF2-40B4-BE49-F238E27FC236}">
                <a16:creationId xmlns:a16="http://schemas.microsoft.com/office/drawing/2014/main" id="{520E3EE7-D7F5-47C5-8C83-18B88EF34F95}"/>
              </a:ext>
            </a:extLst>
          </p:cNvPr>
          <p:cNvSpPr/>
          <p:nvPr/>
        </p:nvSpPr>
        <p:spPr bwMode="auto">
          <a:xfrm>
            <a:off x="2589154" y="4395047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RAN1</a:t>
            </a:r>
          </a:p>
        </p:txBody>
      </p:sp>
      <p:sp>
        <p:nvSpPr>
          <p:cNvPr id="208" name="Chevron 60">
            <a:extLst>
              <a:ext uri="{FF2B5EF4-FFF2-40B4-BE49-F238E27FC236}">
                <a16:creationId xmlns:a16="http://schemas.microsoft.com/office/drawing/2014/main" id="{1183F8A6-5507-4AA7-BA79-2F73F6E99533}"/>
              </a:ext>
            </a:extLst>
          </p:cNvPr>
          <p:cNvSpPr/>
          <p:nvPr/>
        </p:nvSpPr>
        <p:spPr bwMode="auto">
          <a:xfrm>
            <a:off x="2086524" y="3622025"/>
            <a:ext cx="3344096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(SA2, SA6,…) Normative</a:t>
            </a:r>
          </a:p>
        </p:txBody>
      </p:sp>
      <p:sp>
        <p:nvSpPr>
          <p:cNvPr id="209" name="Chevron 60">
            <a:extLst>
              <a:ext uri="{FF2B5EF4-FFF2-40B4-BE49-F238E27FC236}">
                <a16:creationId xmlns:a16="http://schemas.microsoft.com/office/drawing/2014/main" id="{211FAC27-2F3C-496F-ADFB-8F22EB641FCB}"/>
              </a:ext>
            </a:extLst>
          </p:cNvPr>
          <p:cNvSpPr/>
          <p:nvPr/>
        </p:nvSpPr>
        <p:spPr bwMode="auto">
          <a:xfrm>
            <a:off x="3249173" y="4701493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 Completion (RAN2/3/4core)</a:t>
            </a:r>
            <a:endParaRPr lang="fr-FR" sz="900" dirty="0">
              <a:solidFill>
                <a:srgbClr val="FF0000"/>
              </a:solidFill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10" name="Chevron 58">
            <a:extLst>
              <a:ext uri="{FF2B5EF4-FFF2-40B4-BE49-F238E27FC236}">
                <a16:creationId xmlns:a16="http://schemas.microsoft.com/office/drawing/2014/main" id="{2A9F3C6A-5EC6-45F0-B523-2EB442B94B43}"/>
              </a:ext>
            </a:extLst>
          </p:cNvPr>
          <p:cNvSpPr/>
          <p:nvPr/>
        </p:nvSpPr>
        <p:spPr bwMode="auto">
          <a:xfrm>
            <a:off x="5755552" y="5317906"/>
            <a:ext cx="2543612" cy="265939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ASN.1 &amp; Open APIs </a:t>
            </a:r>
          </a:p>
        </p:txBody>
      </p:sp>
      <p:sp>
        <p:nvSpPr>
          <p:cNvPr id="211" name="Chevron 60">
            <a:extLst>
              <a:ext uri="{FF2B5EF4-FFF2-40B4-BE49-F238E27FC236}">
                <a16:creationId xmlns:a16="http://schemas.microsoft.com/office/drawing/2014/main" id="{1DB6B919-12B8-4456-843D-FE3C4C272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968" y="3211670"/>
            <a:ext cx="103572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St.2 Content </a:t>
            </a:r>
            <a:r>
              <a:rPr lang="fr-FR" altLang="en-US" sz="700" dirty="0" err="1">
                <a:latin typeface="Montserrat" panose="00000500000000000000" pitchFamily="50" charset="0"/>
                <a:cs typeface="Arial" panose="020B0604020202020204" pitchFamily="34" charset="0"/>
              </a:rPr>
              <a:t>approval</a:t>
            </a:r>
            <a:endParaRPr lang="fr-FR" altLang="en-US" sz="700" dirty="0"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12" name="TextBox 86">
            <a:extLst>
              <a:ext uri="{FF2B5EF4-FFF2-40B4-BE49-F238E27FC236}">
                <a16:creationId xmlns:a16="http://schemas.microsoft.com/office/drawing/2014/main" id="{D00F4549-90D8-42DD-866D-8BA9E88B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881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#100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213" name="TextBox 60">
            <a:extLst>
              <a:ext uri="{FF2B5EF4-FFF2-40B4-BE49-F238E27FC236}">
                <a16:creationId xmlns:a16="http://schemas.microsoft.com/office/drawing/2014/main" id="{AA3F0C3A-6C8E-4A73-9C49-4A1516205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65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23E674F9-F389-4110-9D99-0888EDC5044A}"/>
              </a:ext>
            </a:extLst>
          </p:cNvPr>
          <p:cNvSpPr txBox="1"/>
          <p:nvPr/>
        </p:nvSpPr>
        <p:spPr>
          <a:xfrm>
            <a:off x="1306348" y="1351862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2023</a:t>
            </a:r>
          </a:p>
        </p:txBody>
      </p:sp>
      <p:sp>
        <p:nvSpPr>
          <p:cNvPr id="215" name="Rectangle 12">
            <a:extLst>
              <a:ext uri="{FF2B5EF4-FFF2-40B4-BE49-F238E27FC236}">
                <a16:creationId xmlns:a16="http://schemas.microsoft.com/office/drawing/2014/main" id="{3D62F677-8DFB-4451-B3A1-C525CEAF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988" y="5782605"/>
            <a:ext cx="927411" cy="29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C00000"/>
                </a:solidFill>
                <a:latin typeface="Montserrat" panose="00000500000000000000" pitchFamily="50" charset="0"/>
              </a:rPr>
              <a:t>Now</a:t>
            </a:r>
          </a:p>
        </p:txBody>
      </p:sp>
      <p:sp>
        <p:nvSpPr>
          <p:cNvPr id="216" name="Chevron 60">
            <a:extLst>
              <a:ext uri="{FF2B5EF4-FFF2-40B4-BE49-F238E27FC236}">
                <a16:creationId xmlns:a16="http://schemas.microsoft.com/office/drawing/2014/main" id="{B8AB8976-5F17-47F7-BFEC-64D4D3F40F46}"/>
              </a:ext>
            </a:extLst>
          </p:cNvPr>
          <p:cNvSpPr/>
          <p:nvPr/>
        </p:nvSpPr>
        <p:spPr bwMode="auto">
          <a:xfrm>
            <a:off x="1751437" y="2304661"/>
            <a:ext cx="780177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100%</a:t>
            </a:r>
          </a:p>
        </p:txBody>
      </p:sp>
      <p:sp>
        <p:nvSpPr>
          <p:cNvPr id="217" name="Chevron 60">
            <a:extLst>
              <a:ext uri="{FF2B5EF4-FFF2-40B4-BE49-F238E27FC236}">
                <a16:creationId xmlns:a16="http://schemas.microsoft.com/office/drawing/2014/main" id="{1A7CD635-F791-439A-83BC-3B3B87205C5A}"/>
              </a:ext>
            </a:extLst>
          </p:cNvPr>
          <p:cNvSpPr/>
          <p:nvPr/>
        </p:nvSpPr>
        <p:spPr bwMode="auto">
          <a:xfrm>
            <a:off x="400937" y="2301138"/>
            <a:ext cx="1487582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Stage 1        80%</a:t>
            </a:r>
          </a:p>
        </p:txBody>
      </p:sp>
      <p:sp>
        <p:nvSpPr>
          <p:cNvPr id="218" name="TextBox 67">
            <a:extLst>
              <a:ext uri="{FF2B5EF4-FFF2-40B4-BE49-F238E27FC236}">
                <a16:creationId xmlns:a16="http://schemas.microsoft.com/office/drawing/2014/main" id="{89849013-17FF-4BB8-B021-F35082B0B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04" y="1529741"/>
            <a:ext cx="42985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TSGs</a:t>
            </a:r>
          </a:p>
        </p:txBody>
      </p:sp>
      <p:sp>
        <p:nvSpPr>
          <p:cNvPr id="219" name="Diamond 3">
            <a:extLst>
              <a:ext uri="{FF2B5EF4-FFF2-40B4-BE49-F238E27FC236}">
                <a16:creationId xmlns:a16="http://schemas.microsoft.com/office/drawing/2014/main" id="{9C6DFB98-29BC-47F0-9A67-DC9F7E965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57" y="2637525"/>
            <a:ext cx="956181" cy="435011"/>
          </a:xfrm>
          <a:prstGeom prst="diamond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altLang="en-US" sz="600"/>
          </a:p>
        </p:txBody>
      </p:sp>
      <p:sp>
        <p:nvSpPr>
          <p:cNvPr id="220" name="TextBox 6">
            <a:extLst>
              <a:ext uri="{FF2B5EF4-FFF2-40B4-BE49-F238E27FC236}">
                <a16:creationId xmlns:a16="http://schemas.microsoft.com/office/drawing/2014/main" id="{74D6CE8A-FC00-4D72-8CC4-1AD11C4CD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52" y="2699166"/>
            <a:ext cx="702327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en-US" sz="600" b="1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RAN Rel-19 workshop</a:t>
            </a:r>
          </a:p>
        </p:txBody>
      </p:sp>
      <p:sp>
        <p:nvSpPr>
          <p:cNvPr id="221" name="Diamond 16">
            <a:extLst>
              <a:ext uri="{FF2B5EF4-FFF2-40B4-BE49-F238E27FC236}">
                <a16:creationId xmlns:a16="http://schemas.microsoft.com/office/drawing/2014/main" id="{E74C8DCB-E31B-4F8A-BAE3-6E5FC6982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64" y="3144745"/>
            <a:ext cx="924026" cy="408594"/>
          </a:xfrm>
          <a:prstGeom prst="diamond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2" name="TextBox 7">
            <a:extLst>
              <a:ext uri="{FF2B5EF4-FFF2-40B4-BE49-F238E27FC236}">
                <a16:creationId xmlns:a16="http://schemas.microsoft.com/office/drawing/2014/main" id="{45DD94DE-EAF3-44A1-ADFA-B7CE0BFC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29" y="3204625"/>
            <a:ext cx="621095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 Rel-19 </a:t>
            </a:r>
          </a:p>
          <a:p>
            <a:pPr algn="ctr"/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Workshop</a:t>
            </a:r>
          </a:p>
        </p:txBody>
      </p:sp>
      <p:cxnSp>
        <p:nvCxnSpPr>
          <p:cNvPr id="223" name="Straight Connector 114">
            <a:extLst>
              <a:ext uri="{FF2B5EF4-FFF2-40B4-BE49-F238E27FC236}">
                <a16:creationId xmlns:a16="http://schemas.microsoft.com/office/drawing/2014/main" id="{6817D8FF-97D5-4F7D-B624-B4CC75C7C3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72501" y="2221886"/>
            <a:ext cx="13539" cy="3555826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224" name="Chevron 60">
            <a:extLst>
              <a:ext uri="{FF2B5EF4-FFF2-40B4-BE49-F238E27FC236}">
                <a16:creationId xmlns:a16="http://schemas.microsoft.com/office/drawing/2014/main" id="{E369A8C0-7475-47E8-9C43-B6D6FF4C7954}"/>
              </a:ext>
            </a:extLst>
          </p:cNvPr>
          <p:cNvSpPr/>
          <p:nvPr/>
        </p:nvSpPr>
        <p:spPr bwMode="auto">
          <a:xfrm>
            <a:off x="2521460" y="2304098"/>
            <a:ext cx="2904084" cy="231021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r"/>
            <a:r>
              <a:rPr lang="en-US" altLang="zh-CN" sz="8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</a:rPr>
              <a:t>Management requirements (SA5)</a:t>
            </a:r>
            <a:endParaRPr lang="fr-FR" altLang="zh-CN" sz="800" dirty="0">
              <a:solidFill>
                <a:srgbClr val="FF0000"/>
              </a:solidFill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225" name="矩形 1">
            <a:extLst>
              <a:ext uri="{FF2B5EF4-FFF2-40B4-BE49-F238E27FC236}">
                <a16:creationId xmlns:a16="http://schemas.microsoft.com/office/drawing/2014/main" id="{BE53CEE1-6382-464F-B250-CB6D55AA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460" y="2215951"/>
            <a:ext cx="2902391" cy="384245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6" name="矩形 1">
            <a:extLst>
              <a:ext uri="{FF2B5EF4-FFF2-40B4-BE49-F238E27FC236}">
                <a16:creationId xmlns:a16="http://schemas.microsoft.com/office/drawing/2014/main" id="{0430580E-8E82-4FAD-BD03-44566D7CB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26" y="3929104"/>
            <a:ext cx="4407773" cy="338546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" name="矩形 1">
            <a:extLst>
              <a:ext uri="{FF2B5EF4-FFF2-40B4-BE49-F238E27FC236}">
                <a16:creationId xmlns:a16="http://schemas.microsoft.com/office/drawing/2014/main" id="{DAF8F0DB-447A-404E-B9E1-870F023C8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328" y="4966785"/>
            <a:ext cx="5060069" cy="302584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" name="Chevron 60">
            <a:extLst>
              <a:ext uri="{FF2B5EF4-FFF2-40B4-BE49-F238E27FC236}">
                <a16:creationId xmlns:a16="http://schemas.microsoft.com/office/drawing/2014/main" id="{1461037F-85D4-4A56-804B-1BB7F0B5A520}"/>
              </a:ext>
            </a:extLst>
          </p:cNvPr>
          <p:cNvSpPr/>
          <p:nvPr/>
        </p:nvSpPr>
        <p:spPr bwMode="auto">
          <a:xfrm>
            <a:off x="2538381" y="3985385"/>
            <a:ext cx="4351049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(SA5) Normative </a:t>
            </a:r>
            <a:r>
              <a:rPr lang="fr-FR" sz="900" dirty="0" err="1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supporting</a:t>
            </a:r>
            <a:r>
              <a:rPr lang="fr-FR" sz="9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SA&amp;RAN </a:t>
            </a:r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7A62A9B-364F-42C8-B04C-A15EBCB08D52}"/>
              </a:ext>
            </a:extLst>
          </p:cNvPr>
          <p:cNvSpPr/>
          <p:nvPr/>
        </p:nvSpPr>
        <p:spPr bwMode="auto">
          <a:xfrm>
            <a:off x="4744354" y="4177214"/>
            <a:ext cx="108310" cy="1436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Star: 5 Points 229">
            <a:extLst>
              <a:ext uri="{FF2B5EF4-FFF2-40B4-BE49-F238E27FC236}">
                <a16:creationId xmlns:a16="http://schemas.microsoft.com/office/drawing/2014/main" id="{B7F617DD-191B-4C36-A971-5855CED7DB7D}"/>
              </a:ext>
            </a:extLst>
          </p:cNvPr>
          <p:cNvSpPr/>
          <p:nvPr/>
        </p:nvSpPr>
        <p:spPr bwMode="auto">
          <a:xfrm>
            <a:off x="3162049" y="2127428"/>
            <a:ext cx="487399" cy="436773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24F915CB-76E6-4770-98A3-A3490BF9AE16}"/>
              </a:ext>
            </a:extLst>
          </p:cNvPr>
          <p:cNvSpPr txBox="1"/>
          <p:nvPr/>
        </p:nvSpPr>
        <p:spPr>
          <a:xfrm>
            <a:off x="9465778" y="3953409"/>
            <a:ext cx="256511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OAM:</a:t>
            </a:r>
            <a:r>
              <a:rPr lang="zh-CN" altLang="en-US" sz="1600" b="1" dirty="0"/>
              <a:t> </a:t>
            </a:r>
            <a:endParaRPr lang="en-US" altLang="zh-CN" sz="1600" b="1" dirty="0"/>
          </a:p>
          <a:p>
            <a:r>
              <a:rPr lang="en-US" altLang="zh-CN" b="1" dirty="0"/>
              <a:t>Sep</a:t>
            </a:r>
            <a:r>
              <a:rPr lang="zh-CN" altLang="en-US" b="1" dirty="0"/>
              <a:t> </a:t>
            </a:r>
            <a:r>
              <a:rPr lang="en-US" altLang="zh-CN" b="1" dirty="0"/>
              <a:t>2024: </a:t>
            </a:r>
            <a:r>
              <a:rPr lang="en-US" altLang="zh-CN" dirty="0"/>
              <a:t>finalize Rel-19 studies which plan to have corresponding normative work in Rel-19.</a:t>
            </a:r>
          </a:p>
          <a:p>
            <a:r>
              <a:rPr lang="en-US" altLang="zh-CN" b="1" dirty="0"/>
              <a:t>Sep 2025: </a:t>
            </a:r>
            <a:r>
              <a:rPr lang="en-US" altLang="zh-CN" dirty="0"/>
              <a:t>finalize all Rel-19 work items, majority work items are preferable to be finalized in Jun 2025. </a:t>
            </a:r>
          </a:p>
          <a:p>
            <a:endParaRPr lang="en-US" altLang="zh-CN" dirty="0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BA7DAA7B-1EA5-48C6-8301-3AEE53E439F8}"/>
              </a:ext>
            </a:extLst>
          </p:cNvPr>
          <p:cNvSpPr/>
          <p:nvPr/>
        </p:nvSpPr>
        <p:spPr bwMode="auto">
          <a:xfrm>
            <a:off x="9424282" y="4270422"/>
            <a:ext cx="108310" cy="1436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7362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F4E67E7-C585-404D-8B7D-B7AE25B43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57" y="91214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>
                <a:solidFill>
                  <a:srgbClr val="FF0000"/>
                </a:solidFill>
                <a:latin typeface="+mn-lt"/>
                <a:cs typeface="+mj-cs"/>
              </a:rPr>
              <a:t>Rel-19 OAM Study / Work Items</a:t>
            </a:r>
          </a:p>
        </p:txBody>
      </p:sp>
      <p:graphicFrame>
        <p:nvGraphicFramePr>
          <p:cNvPr id="11" name="表格 2">
            <a:extLst>
              <a:ext uri="{FF2B5EF4-FFF2-40B4-BE49-F238E27FC236}">
                <a16:creationId xmlns:a16="http://schemas.microsoft.com/office/drawing/2014/main" id="{DC4122BA-988E-4F62-8894-27910E2EA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0476"/>
              </p:ext>
            </p:extLst>
          </p:nvPr>
        </p:nvGraphicFramePr>
        <p:xfrm>
          <a:off x="120650" y="1056063"/>
          <a:ext cx="12011348" cy="5340350"/>
        </p:xfrm>
        <a:graphic>
          <a:graphicData uri="http://schemas.openxmlformats.org/drawingml/2006/table">
            <a:tbl>
              <a:tblPr/>
              <a:tblGrid>
                <a:gridCol w="533993">
                  <a:extLst>
                    <a:ext uri="{9D8B030D-6E8A-4147-A177-3AD203B41FA5}">
                      <a16:colId xmlns:a16="http://schemas.microsoft.com/office/drawing/2014/main" val="1965733584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331722294"/>
                    </a:ext>
                  </a:extLst>
                </a:gridCol>
                <a:gridCol w="671238">
                  <a:extLst>
                    <a:ext uri="{9D8B030D-6E8A-4147-A177-3AD203B41FA5}">
                      <a16:colId xmlns:a16="http://schemas.microsoft.com/office/drawing/2014/main" val="907466837"/>
                    </a:ext>
                  </a:extLst>
                </a:gridCol>
                <a:gridCol w="2005255">
                  <a:extLst>
                    <a:ext uri="{9D8B030D-6E8A-4147-A177-3AD203B41FA5}">
                      <a16:colId xmlns:a16="http://schemas.microsoft.com/office/drawing/2014/main" val="2690706286"/>
                    </a:ext>
                  </a:extLst>
                </a:gridCol>
                <a:gridCol w="4816770">
                  <a:extLst>
                    <a:ext uri="{9D8B030D-6E8A-4147-A177-3AD203B41FA5}">
                      <a16:colId xmlns:a16="http://schemas.microsoft.com/office/drawing/2014/main" val="2178307027"/>
                    </a:ext>
                  </a:extLst>
                </a:gridCol>
                <a:gridCol w="1088370">
                  <a:extLst>
                    <a:ext uri="{9D8B030D-6E8A-4147-A177-3AD203B41FA5}">
                      <a16:colId xmlns:a16="http://schemas.microsoft.com/office/drawing/2014/main" val="410137253"/>
                    </a:ext>
                  </a:extLst>
                </a:gridCol>
                <a:gridCol w="1216496">
                  <a:extLst>
                    <a:ext uri="{9D8B030D-6E8A-4147-A177-3AD203B41FA5}">
                      <a16:colId xmlns:a16="http://schemas.microsoft.com/office/drawing/2014/main" val="3966773156"/>
                    </a:ext>
                  </a:extLst>
                </a:gridCol>
                <a:gridCol w="691200">
                  <a:extLst>
                    <a:ext uri="{9D8B030D-6E8A-4147-A177-3AD203B41FA5}">
                      <a16:colId xmlns:a16="http://schemas.microsoft.com/office/drawing/2014/main" val="4058451737"/>
                    </a:ext>
                  </a:extLst>
                </a:gridCol>
                <a:gridCol w="691198">
                  <a:extLst>
                    <a:ext uri="{9D8B030D-6E8A-4147-A177-3AD203B41FA5}">
                      <a16:colId xmlns:a16="http://schemas.microsoft.com/office/drawing/2014/main" val="2276198587"/>
                    </a:ext>
                  </a:extLst>
                </a:gridCol>
              </a:tblGrid>
              <a:tr h="265151"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Abbr.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Acronym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UID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rapp</a:t>
                      </a:r>
                      <a:endParaRPr kumimoji="0" lang="en-GB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Tdoc</a:t>
                      </a: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33">
                <a:tc rowSpan="5">
                  <a:txBody>
                    <a:bodyPr/>
                    <a:lstStyle/>
                    <a:p>
                      <a:pPr marL="539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Intelligence and Automation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AIML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FS_AIML_MGT_Ph2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AI and ML management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Intel, NEC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SP-231780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MDA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FS_eMDAS_Ph3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Data Analytics (MDA) –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1020019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593508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IDM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FS_IDMS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_MN</a:t>
                      </a: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intent driven management services for mobile networks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SP-231737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684027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CCL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FS_CCLM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Closed Control loop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1020009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Samsung, 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SP-231735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87535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NDT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FS_NDT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 of Network Digital Twin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CMCC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SP-231727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720032"/>
                  </a:ext>
                </a:extLst>
              </a:tr>
              <a:tr h="184133">
                <a:tc rowSpan="14">
                  <a:txBody>
                    <a:bodyPr/>
                    <a:lstStyle/>
                    <a:p>
                      <a:pPr marL="53975" indent="0" algn="l" fontAlgn="b"/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Management Architecture and Mechanisms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CMO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FS_Cloud_OAM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cloud aspects of management and orchestration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1020010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Microsoft,CMCC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SP-231781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19402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MSEC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FS_SECM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Enablers for Security Monitoring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1020016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185577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SBMA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FS_SBMA_Ph3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SBMA enhancement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1020011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SP-231725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73418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PTM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FS_PlanM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Plan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1020033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623980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MADCOL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MADCOL_Ph2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Data Management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1020025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068423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FS_Data_SREP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data management, regarding subscriptions and reporting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SP-231732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907847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PM_KPI_5G_Ph4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5G performance measurements and KPIs phase 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1020026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Telecom, ZTE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SP-231747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029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AdNRM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AdNRM_Ph3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5G Advanced NRM features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Nokia, Huawei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SP-231745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497506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defTabSz="121917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TMQ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TraceQoE_OAM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Subscriber and Equipment Trace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QoE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collection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SP-231748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25124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NTNM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 NTN_OAM_Ph2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Aspects of NTN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Unicom, CATT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SP-231733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613853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IABM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FS_NR_mobile_IAB_OAM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of IAB Nodes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1020014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SP-231729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34954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RedcapM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FS_NR_RedCap_OAM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aspects of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RedCap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feature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Unicom, </a:t>
                      </a:r>
                      <a:r>
                        <a:rPr kumimoji="0" lang="en-US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Asiainfo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SP-231734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04491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NWDAFM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FS_NWDAF_OAM_Ph2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Enhancement of Management Aspects related to NWDAF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1020020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SP-231724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8022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NSM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FS_NetShare_OAM_Ph3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of Network Sharing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1020015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64827"/>
                  </a:ext>
                </a:extLst>
              </a:tr>
              <a:tr h="353535">
                <a:tc rowSpan="2">
                  <a:txBody>
                    <a:bodyPr/>
                    <a:lstStyle/>
                    <a:p>
                      <a:pPr marL="53975" indent="0" algn="l" defTabSz="121917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New Services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EE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FS_Energy_OAM_Ph3 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energy efficiency and energy saving aspects of 5G networks and services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1020021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Samsung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SP-231723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997468"/>
                  </a:ext>
                </a:extLst>
              </a:tr>
              <a:tr h="536440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Mexpo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FS_MExpo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Enhanced OAM for management  exposure to external consumers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SP-231728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2808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787D70F-964F-4E07-9C5A-437628915816}"/>
              </a:ext>
            </a:extLst>
          </p:cNvPr>
          <p:cNvSpPr txBox="1"/>
          <p:nvPr/>
        </p:nvSpPr>
        <p:spPr>
          <a:xfrm>
            <a:off x="120650" y="727854"/>
            <a:ext cx="8196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21 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topics including:  </a:t>
            </a: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13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 OAM prime features and </a:t>
            </a: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8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 OAM support to network features </a:t>
            </a:r>
            <a:r>
              <a:rPr lang="en-US" altLang="zh-CN" sz="1400" kern="0">
                <a:latin typeface="+mn-lt"/>
                <a:ea typeface="MS PGothic" panose="020B0600070205080204" pitchFamily="34" charset="-128"/>
              </a:rPr>
              <a:t>(in red 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background).</a:t>
            </a:r>
          </a:p>
        </p:txBody>
      </p:sp>
    </p:spTree>
    <p:extLst>
      <p:ext uri="{BB962C8B-B14F-4D97-AF65-F5344CB8AC3E}">
        <p14:creationId xmlns:p14="http://schemas.microsoft.com/office/powerpoint/2010/main" val="57557714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AB7FE7-54B9-4D70-8A6B-4EE6D774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altLang="zh-CN" dirty="0"/>
              <a:t>3GPP SA5 meeting calendar (2024)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454656-25E8-49F1-BCDE-F5214B446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64840"/>
              </p:ext>
            </p:extLst>
          </p:nvPr>
        </p:nvGraphicFramePr>
        <p:xfrm>
          <a:off x="652463" y="1701397"/>
          <a:ext cx="10443906" cy="305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6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4121440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3481302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Meeting info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+mn-lt"/>
                        </a:rPr>
                        <a:t>SA5#153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29 Jan 2024 – 2 Feb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Sevilla, ES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SA5#154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15 Apr 2024 - 19 Apr 2024 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Changsha , CN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SA5#155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27 May 2024 - 31 May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>
                          <a:latin typeface="+mn-lt"/>
                        </a:rPr>
                        <a:t>Jeju</a:t>
                      </a:r>
                      <a:r>
                        <a:rPr lang="en-US" altLang="zh-CN" sz="1800" dirty="0">
                          <a:latin typeface="+mn-lt"/>
                        </a:rPr>
                        <a:t>, KR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SA5#156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19 Aug 2024 - 23 Aug 2024 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Maastricht , NL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SA5#157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14 Oct 2024 - 18 Oct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India , IN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SA5#158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18 Nov 2024 - 22 Nov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Orlando , US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8712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029159-9E5C-44D6-9C0E-F6157B05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altLang="zh-CN" dirty="0"/>
              <a:t>Useful 3GPP SA5 links</a:t>
            </a:r>
            <a:endParaRPr lang="zh-CN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E18AD-BB01-4E29-A570-38879D8D6C6E}"/>
              </a:ext>
            </a:extLst>
          </p:cNvPr>
          <p:cNvSpPr/>
          <p:nvPr/>
        </p:nvSpPr>
        <p:spPr>
          <a:xfrm>
            <a:off x="1011577" y="1742303"/>
            <a:ext cx="8743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Wiki page:</a:t>
            </a:r>
            <a:r>
              <a:rPr lang="zh-CN" altLang="en-US" sz="1800" dirty="0">
                <a:latin typeface="+mn-lt"/>
              </a:rPr>
              <a:t> </a:t>
            </a:r>
            <a:r>
              <a:rPr lang="en-US" altLang="zh-CN" sz="1800" dirty="0">
                <a:latin typeface="+mn-lt"/>
                <a:hlinkClick r:id="rId2"/>
              </a:rPr>
              <a:t>https://forge.3gpp.org/rep/sa5/MnS/-/wikis/home</a:t>
            </a: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TS 28 series specifications: </a:t>
            </a:r>
          </a:p>
          <a:p>
            <a:r>
              <a:rPr lang="en-US" altLang="zh-CN" sz="1800" dirty="0">
                <a:latin typeface="+mn-lt"/>
                <a:hlinkClick r:id="rId3"/>
              </a:rPr>
              <a:t>https://portal.3gpp.org/Specifications.aspx?q=1&amp;series=22&amp;releases=all&amp;draft=False&amp;underCC=False&amp;withACC=False&amp;withBCC=False&amp;numberNYA=False</a:t>
            </a: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TS 32 series specifications:</a:t>
            </a:r>
          </a:p>
          <a:p>
            <a:r>
              <a:rPr lang="en-US" altLang="zh-CN" sz="1800" dirty="0">
                <a:latin typeface="+mn-lt"/>
                <a:hlinkClick r:id="rId4"/>
              </a:rPr>
              <a:t>https://portal.3gpp.org/Specifications.aspx?q=1&amp;series=26&amp;releases=all&amp;draft=False&amp;underCC=False&amp;withACC=False&amp;withBCC=False&amp;numberNYA=False</a:t>
            </a:r>
            <a:endParaRPr lang="en-US" altLang="zh-CN" sz="1800" dirty="0">
              <a:latin typeface="+mn-lt"/>
            </a:endParaRPr>
          </a:p>
          <a:p>
            <a:endParaRPr lang="zh-CN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9261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164506</TotalTime>
  <Words>2431</Words>
  <Application>Microsoft Office PowerPoint</Application>
  <PresentationFormat>Widescreen</PresentationFormat>
  <Paragraphs>628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Kartika</vt:lpstr>
      <vt:lpstr>Montserrat</vt:lpstr>
      <vt:lpstr>MS PGothic</vt:lpstr>
      <vt:lpstr>MS PGothic</vt:lpstr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   SA5 Rel-18 and Rel-19  work progress  SA5#154, 15 – 19 Apr, 2024 </vt:lpstr>
      <vt:lpstr>Content</vt:lpstr>
      <vt:lpstr>Overview of Rel-18 SA5 OAM WIs/SIs</vt:lpstr>
      <vt:lpstr>Overview of SA5 5G specifications</vt:lpstr>
      <vt:lpstr>Rel-18 SA5 Stage 3 in forge</vt:lpstr>
      <vt:lpstr>PowerPoint Presentation</vt:lpstr>
      <vt:lpstr>PowerPoint Presentation</vt:lpstr>
      <vt:lpstr>3GPP SA5 meeting calendar (2024)</vt:lpstr>
      <vt:lpstr>Useful 3GPP SA5 links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ZL0416-1</cp:lastModifiedBy>
  <cp:revision>3827</cp:revision>
  <dcterms:created xsi:type="dcterms:W3CDTF">2008-08-30T09:32:10Z</dcterms:created>
  <dcterms:modified xsi:type="dcterms:W3CDTF">2024-04-16T00:37:07Z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(3)OCHK5vXNd/flsL39GKKfaL92ZtQ0M2GZ5n2EUjmmeIFZ2URsXeMr2k1KSM7EiYOO40CCWgGM
R5Gl8rQIS+P4KrY3y8nRVtav507IULNWY+xsuqf+iWlPsThaXfHSXnIldjwz7xrnjKWP/23O
31vykIIZlGsIPKZtNOMZcBRyiCiwU5Za/Ts/PzyG/48Nz+D/WxAS5BNybQDd+McwQQsksHh0
Gg8d3G+1YTbZOqth/N</vt:lpwstr>
  </property>
  <property fmtid="{D5CDD505-2E9C-101B-9397-08002B2CF9AE}" pid="3" name="_2015_ms_pID_7253431">
    <vt:lpwstr>Y5KxmFCVPm6m0lOJeE/lK3FSnHKjzea60Y0tYUFnElgrk0IUyrqLxY
kIiyHvRHlIglYR7OrE3+DbVIu4XKGthrRHo7iC17wWxTZmXYUE6RZFw3k2LNndTvHBlePokc
ltPGNBuBTaMMeHc7LmsIZB25G/8iE9A+miEpHtcoV0xTMikKqHFQU5cvm07UKL6S78l1/SMF
gSNHySkpmuE6ZxyRQI+UJPvXswj3yMT61y/S</vt:lpwstr>
  </property>
  <property fmtid="{D5CDD505-2E9C-101B-9397-08002B2CF9AE}" pid="4" name="_2015_ms_pID_7253432">
    <vt:lpwstr>cOi52d6JFtWwb0wY+bIqWeo=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