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1311" r:id="rId6"/>
    <p:sldId id="1312" r:id="rId7"/>
    <p:sldId id="1313" r:id="rId8"/>
    <p:sldId id="1314" r:id="rId9"/>
    <p:sldId id="1246" r:id="rId10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72AF2F"/>
    <a:srgbClr val="B2B2B2"/>
    <a:srgbClr val="808080"/>
    <a:srgbClr val="FFFFCC"/>
    <a:srgbClr val="C1E442"/>
    <a:srgbClr val="FFFF99"/>
    <a:srgbClr val="C6D254"/>
    <a:srgbClr val="000000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8" autoAdjust="0"/>
    <p:restoredTop sz="92197" autoAdjust="0"/>
  </p:normalViewPr>
  <p:slideViewPr>
    <p:cSldViewPr snapToGrid="0">
      <p:cViewPr varScale="1">
        <p:scale>
          <a:sx n="100" d="100"/>
          <a:sy n="100" d="100"/>
        </p:scale>
        <p:origin x="317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1814" y="-344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4/14/2024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4/14/2024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84869265-D860-41CA-AFA8-4209B0619A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WG5 Meeting #154</a:t>
            </a:r>
          </a:p>
          <a:p>
            <a:r>
              <a:rPr lang="en-US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Changsha, China, 15 - 19 April 2024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BA8561C5-21F5-40B5-B842-0EAB593BAC9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262018" y="254593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S5-241107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630172" y="6376873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67489" y="6423704"/>
            <a:ext cx="7950201" cy="323171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100" b="1" kern="1200" spc="3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S5-241107: </a:t>
            </a:r>
            <a:r>
              <a:rPr lang="en-GB" sz="1100" b="1" kern="1200" spc="3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TSG </a:t>
            </a:r>
            <a:r>
              <a:rPr lang="en-GB" sz="1100" b="1" spc="300" dirty="0">
                <a:ea typeface="+mn-ea"/>
                <a:cs typeface="Arial" panose="020B0604020202020204" pitchFamily="34" charset="0"/>
              </a:rPr>
              <a:t>SA5#</a:t>
            </a:r>
            <a:r>
              <a:rPr lang="en-GB" sz="1100" b="1" kern="1200" spc="3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154, Changsha, China, 15 - 19 Apr 2024 </a:t>
            </a: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3685" y="3429000"/>
            <a:ext cx="8697009" cy="119269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GB" sz="4800" dirty="0"/>
              <a:t> </a:t>
            </a:r>
            <a:r>
              <a:rPr lang="en-GB" altLang="zh-CN" sz="4800" b="1" dirty="0"/>
              <a:t>SA5 meeting calendar</a:t>
            </a:r>
            <a:br>
              <a:rPr lang="en-GB" altLang="zh-CN" sz="4800" b="1" dirty="0"/>
            </a:br>
            <a:br>
              <a:rPr lang="en-GB" altLang="zh-CN" sz="3200" b="1" dirty="0"/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798027" y="4092113"/>
            <a:ext cx="8872667" cy="171269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2400" dirty="0">
                <a:latin typeface="Arial" charset="0"/>
              </a:rPr>
              <a:t>Zou Lan, SA5 Chair, Huawei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96978-ADB7-4B9F-B520-9A9095F89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3GPP SA &amp; SA5 meeting calendar (2024)</a:t>
            </a:r>
            <a:endParaRPr lang="zh-CN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2ABE0A-6261-4D81-9898-D47AECAEF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152378"/>
              </p:ext>
            </p:extLst>
          </p:nvPr>
        </p:nvGraphicFramePr>
        <p:xfrm>
          <a:off x="756000" y="1281266"/>
          <a:ext cx="11052000" cy="435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954">
                  <a:extLst>
                    <a:ext uri="{9D8B030D-6E8A-4147-A177-3AD203B41FA5}">
                      <a16:colId xmlns:a16="http://schemas.microsoft.com/office/drawing/2014/main" val="2472396523"/>
                    </a:ext>
                  </a:extLst>
                </a:gridCol>
                <a:gridCol w="2616846">
                  <a:extLst>
                    <a:ext uri="{9D8B030D-6E8A-4147-A177-3AD203B41FA5}">
                      <a16:colId xmlns:a16="http://schemas.microsoft.com/office/drawing/2014/main" val="906508873"/>
                    </a:ext>
                  </a:extLst>
                </a:gridCol>
                <a:gridCol w="2210400">
                  <a:extLst>
                    <a:ext uri="{9D8B030D-6E8A-4147-A177-3AD203B41FA5}">
                      <a16:colId xmlns:a16="http://schemas.microsoft.com/office/drawing/2014/main" val="520459498"/>
                    </a:ext>
                  </a:extLst>
                </a:gridCol>
                <a:gridCol w="2210400">
                  <a:extLst>
                    <a:ext uri="{9D8B030D-6E8A-4147-A177-3AD203B41FA5}">
                      <a16:colId xmlns:a16="http://schemas.microsoft.com/office/drawing/2014/main" val="2192747670"/>
                    </a:ext>
                  </a:extLst>
                </a:gridCol>
                <a:gridCol w="2210400">
                  <a:extLst>
                    <a:ext uri="{9D8B030D-6E8A-4147-A177-3AD203B41FA5}">
                      <a16:colId xmlns:a16="http://schemas.microsoft.com/office/drawing/2014/main" val="2953444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Meeting info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DateTime</a:t>
                      </a:r>
                      <a:endParaRPr lang="en-US" altLang="zh-CN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Location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Release dates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 WGs (potential colocation)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7416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n-lt"/>
                        </a:rPr>
                        <a:t>SA5#153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29 Jan 2024 – 2 Feb 2024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Sevilla, 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SA3 LI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26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n-lt"/>
                        </a:rPr>
                        <a:t>SA#103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19 Mar 2024 - 22 Mar 2024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Maastricht , NL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Rel-18 freeze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17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+mn-lt"/>
                        </a:rPr>
                        <a:t>SA5#154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15 Apr 2024 - 19 Apr 2024 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>
                          <a:latin typeface="+mn-lt"/>
                        </a:rPr>
                        <a:t>Changsha </a:t>
                      </a:r>
                      <a:r>
                        <a:rPr lang="en-US" altLang="zh-CN" sz="1400" dirty="0">
                          <a:latin typeface="+mn-lt"/>
                        </a:rPr>
                        <a:t>, CN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CT WGs, SA WGs, RAN WGs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087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+mn-lt"/>
                        </a:rPr>
                        <a:t>SA5#155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27 May 2024 - 31 May 2024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Jeju</a:t>
                      </a:r>
                      <a:r>
                        <a:rPr lang="en-US" altLang="zh-CN" sz="1400" dirty="0">
                          <a:latin typeface="+mn-lt"/>
                        </a:rPr>
                        <a:t>, KR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SA WGs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371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n-lt"/>
                        </a:rPr>
                        <a:t>SA#104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18 Jun 2024 - 21 Jun 2024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Shanghai , CN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619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+mn-lt"/>
                        </a:rPr>
                        <a:t>SA5#156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19 Aug 2024 - 23 Aug 2024 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Maastricht , NL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CT WGs, SA WGs, RAN WGs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41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n-lt"/>
                        </a:rPr>
                        <a:t>SA#105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10 Sep 2024 - 13 Sep 2024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Melbourne , AU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188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+mn-lt"/>
                        </a:rPr>
                        <a:t>SA5#157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14 Oct 2024 - 18 Oct 2024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India , IN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SA WGs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707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+mn-lt"/>
                        </a:rPr>
                        <a:t>SA5#158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18 Nov 2024 - 22 Nov 2024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Orlando , US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CT WGs, SA WGs, RAN WGs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24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n-lt"/>
                        </a:rPr>
                        <a:t>SA#106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10 Dec 2024 - 13 Dec 2024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Madrid (TBC) , ES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3546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323C98B-B5F1-4CEC-9869-2E772328F176}"/>
              </a:ext>
            </a:extLst>
          </p:cNvPr>
          <p:cNvSpPr/>
          <p:nvPr/>
        </p:nvSpPr>
        <p:spPr>
          <a:xfrm>
            <a:off x="530352" y="5701597"/>
            <a:ext cx="11277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79413">
              <a:spcBef>
                <a:spcPct val="20000"/>
              </a:spcBef>
              <a:buClr>
                <a:srgbClr val="C00000"/>
              </a:buClr>
              <a:buBlip>
                <a:blip r:embed="rId2"/>
              </a:buBlip>
            </a:pPr>
            <a:r>
              <a:rPr lang="en-US" altLang="en-US" sz="2000" kern="0" dirty="0">
                <a:solidFill>
                  <a:prstClr val="black"/>
                </a:solidFill>
                <a:latin typeface="Calibri"/>
              </a:rPr>
              <a:t>Please book your hotel/flight when you received official meeting invitation</a:t>
            </a:r>
          </a:p>
        </p:txBody>
      </p:sp>
    </p:spTree>
    <p:extLst>
      <p:ext uri="{BB962C8B-B14F-4D97-AF65-F5344CB8AC3E}">
        <p14:creationId xmlns:p14="http://schemas.microsoft.com/office/powerpoint/2010/main" val="178080730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96978-ADB7-4B9F-B520-9A9095F89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3GPP SA &amp; SA5 meeting calendar (2025)</a:t>
            </a:r>
            <a:endParaRPr lang="zh-CN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2ABE0A-6261-4D81-9898-D47AECAEF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099051"/>
              </p:ext>
            </p:extLst>
          </p:nvPr>
        </p:nvGraphicFramePr>
        <p:xfrm>
          <a:off x="719424" y="1339283"/>
          <a:ext cx="11052000" cy="4032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954">
                  <a:extLst>
                    <a:ext uri="{9D8B030D-6E8A-4147-A177-3AD203B41FA5}">
                      <a16:colId xmlns:a16="http://schemas.microsoft.com/office/drawing/2014/main" val="2472396523"/>
                    </a:ext>
                  </a:extLst>
                </a:gridCol>
                <a:gridCol w="2616846">
                  <a:extLst>
                    <a:ext uri="{9D8B030D-6E8A-4147-A177-3AD203B41FA5}">
                      <a16:colId xmlns:a16="http://schemas.microsoft.com/office/drawing/2014/main" val="906508873"/>
                    </a:ext>
                  </a:extLst>
                </a:gridCol>
                <a:gridCol w="2210400">
                  <a:extLst>
                    <a:ext uri="{9D8B030D-6E8A-4147-A177-3AD203B41FA5}">
                      <a16:colId xmlns:a16="http://schemas.microsoft.com/office/drawing/2014/main" val="520459498"/>
                    </a:ext>
                  </a:extLst>
                </a:gridCol>
                <a:gridCol w="1897008">
                  <a:extLst>
                    <a:ext uri="{9D8B030D-6E8A-4147-A177-3AD203B41FA5}">
                      <a16:colId xmlns:a16="http://schemas.microsoft.com/office/drawing/2014/main" val="2192747670"/>
                    </a:ext>
                  </a:extLst>
                </a:gridCol>
                <a:gridCol w="2523792">
                  <a:extLst>
                    <a:ext uri="{9D8B030D-6E8A-4147-A177-3AD203B41FA5}">
                      <a16:colId xmlns:a16="http://schemas.microsoft.com/office/drawing/2014/main" val="2953444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US" altLang="zh-CN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Meeting info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21917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DateTime</a:t>
                      </a:r>
                      <a:endParaRPr lang="en-US" altLang="zh-CN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219170" rtl="0" eaLnBrk="1" fontAlgn="ctr" latinLnBrk="0" hangingPunct="1"/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Location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Release dates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1219170" rtl="0" eaLnBrk="1" fontAlgn="ctr" latinLnBrk="0" hangingPunct="1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Other WGs (potential colocation)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7416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n-lt"/>
                        </a:rPr>
                        <a:t>SA5#159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Feb 2025- 21 Feb 2025 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Sophia Antipolis, FR (TBC)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26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n-lt"/>
                        </a:rPr>
                        <a:t>SA#107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Mar 2025- 14 Mar 2025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>
                          <a:latin typeface="+mn-lt"/>
                        </a:rPr>
                        <a:t>Korea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617913"/>
                  </a:ext>
                </a:extLst>
              </a:tr>
              <a:tr h="223694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+mn-lt"/>
                        </a:rPr>
                        <a:t>SA5#160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07 Apr 2025- 11 Apr 2025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Goteborg, SE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SA2/3/4/5/6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087858"/>
                  </a:ext>
                </a:extLst>
              </a:tr>
              <a:tr h="260614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+mn-lt"/>
                        </a:rPr>
                        <a:t>SA5#161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 May 2025- 23 May 2025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Japan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SA WGs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371747"/>
                  </a:ext>
                </a:extLst>
              </a:tr>
              <a:tr h="30141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n-lt"/>
                        </a:rPr>
                        <a:t>SA#108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 Jun 2025- 13 Jun 2025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Europe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619715"/>
                  </a:ext>
                </a:extLst>
              </a:tr>
              <a:tr h="306214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+mn-lt"/>
                        </a:rPr>
                        <a:t>SA5#162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Aug 2025- 29 Aug 2025 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Goteborg, SE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SA WGs/CT WGs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41893"/>
                  </a:ext>
                </a:extLst>
              </a:tr>
              <a:tr h="3096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n-lt"/>
                        </a:rPr>
                        <a:t>SA#109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Sep 2025- 19 Sep 2025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China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Rel-19 freeze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188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+mn-lt"/>
                        </a:rPr>
                        <a:t>SA5#163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 Oct 2025- 17 Oct 2025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China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SA2/3/4/5/6 and CT1/3/4 WGs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707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+mn-lt"/>
                        </a:rPr>
                        <a:t>SA5#164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 Nov 2025- 21 Nov 2025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US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+mn-lt"/>
                        </a:rPr>
                        <a:t>CT WGs, SA WGs, RAN WGs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824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+mn-lt"/>
                        </a:rPr>
                        <a:t>SA#110</a:t>
                      </a:r>
                      <a:endParaRPr lang="zh-CN" altLang="en-US" sz="1400" b="1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219170" rtl="0" eaLnBrk="1" latinLnBrk="0" hangingPunct="1"/>
                      <a:r>
                        <a:rPr lang="en-US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08 Dec 2025- 12 Dec 2025</a:t>
                      </a:r>
                      <a:endParaRPr lang="zh-CN" alt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US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63546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FAA57BB-47EF-4D7E-935F-27ED17DAF74C}"/>
              </a:ext>
            </a:extLst>
          </p:cNvPr>
          <p:cNvSpPr/>
          <p:nvPr/>
        </p:nvSpPr>
        <p:spPr>
          <a:xfrm>
            <a:off x="493777" y="5463853"/>
            <a:ext cx="112776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indent="-379413">
              <a:spcBef>
                <a:spcPct val="20000"/>
              </a:spcBef>
              <a:buClr>
                <a:srgbClr val="C00000"/>
              </a:buClr>
              <a:buBlip>
                <a:blip r:embed="rId2"/>
              </a:buBlip>
            </a:pPr>
            <a:r>
              <a:rPr lang="en-US" altLang="en-US" sz="2000" kern="0" dirty="0">
                <a:solidFill>
                  <a:prstClr val="black"/>
                </a:solidFill>
                <a:latin typeface="Calibri"/>
              </a:rPr>
              <a:t>6 f2f meeting planned in 2025, 3 meetings in Europe, 1 in Japan, 1 in China, 1 in US.</a:t>
            </a:r>
          </a:p>
          <a:p>
            <a:pPr marL="381000" indent="-379413">
              <a:spcBef>
                <a:spcPct val="20000"/>
              </a:spcBef>
              <a:buClr>
                <a:srgbClr val="C00000"/>
              </a:buClr>
              <a:buBlip>
                <a:blip r:embed="rId2"/>
              </a:buBlip>
            </a:pPr>
            <a:r>
              <a:rPr lang="en-US" altLang="en-US" sz="2000" kern="0" dirty="0">
                <a:solidFill>
                  <a:prstClr val="black"/>
                </a:solidFill>
                <a:latin typeface="Calibri"/>
              </a:rPr>
              <a:t>Please book your hotel/flight when you received official meeting invitation</a:t>
            </a:r>
          </a:p>
        </p:txBody>
      </p:sp>
    </p:spTree>
    <p:extLst>
      <p:ext uri="{BB962C8B-B14F-4D97-AF65-F5344CB8AC3E}">
        <p14:creationId xmlns:p14="http://schemas.microsoft.com/office/powerpoint/2010/main" val="107344589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B5833-9CDC-412F-AFB7-C1CCC7C6A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Collection of WG opinions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F4609-F1FC-4A32-B4CE-B37FAF9CB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 dirty="0"/>
              <a:t>In MHPG#12, requested to get feedback from WGs on 2025 calendar </a:t>
            </a:r>
          </a:p>
          <a:p>
            <a:pPr lvl="1"/>
            <a:r>
              <a:rPr lang="en-US" altLang="en-US" sz="3500" dirty="0"/>
              <a:t>WGs decision on converting any of 2025 F2F meetings to E meeting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0757951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2B8B0-7927-4A6F-A49D-6CB9BB2FC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Potential joint calls with other SDOs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9C6E5FD-13DC-4FB6-9493-04CFE469A6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862870"/>
              </p:ext>
            </p:extLst>
          </p:nvPr>
        </p:nvGraphicFramePr>
        <p:xfrm>
          <a:off x="248603" y="1147933"/>
          <a:ext cx="11745277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289">
                  <a:extLst>
                    <a:ext uri="{9D8B030D-6E8A-4147-A177-3AD203B41FA5}">
                      <a16:colId xmlns:a16="http://schemas.microsoft.com/office/drawing/2014/main" val="319448444"/>
                    </a:ext>
                  </a:extLst>
                </a:gridCol>
                <a:gridCol w="860040">
                  <a:extLst>
                    <a:ext uri="{9D8B030D-6E8A-4147-A177-3AD203B41FA5}">
                      <a16:colId xmlns:a16="http://schemas.microsoft.com/office/drawing/2014/main" val="1085087483"/>
                    </a:ext>
                  </a:extLst>
                </a:gridCol>
                <a:gridCol w="2027740">
                  <a:extLst>
                    <a:ext uri="{9D8B030D-6E8A-4147-A177-3AD203B41FA5}">
                      <a16:colId xmlns:a16="http://schemas.microsoft.com/office/drawing/2014/main" val="1051005639"/>
                    </a:ext>
                  </a:extLst>
                </a:gridCol>
                <a:gridCol w="4298430">
                  <a:extLst>
                    <a:ext uri="{9D8B030D-6E8A-4147-A177-3AD203B41FA5}">
                      <a16:colId xmlns:a16="http://schemas.microsoft.com/office/drawing/2014/main" val="718175217"/>
                    </a:ext>
                  </a:extLst>
                </a:gridCol>
                <a:gridCol w="3619778">
                  <a:extLst>
                    <a:ext uri="{9D8B030D-6E8A-4147-A177-3AD203B41FA5}">
                      <a16:colId xmlns:a16="http://schemas.microsoft.com/office/drawing/2014/main" val="2587681042"/>
                    </a:ext>
                  </a:extLst>
                </a:gridCol>
              </a:tblGrid>
              <a:tr h="232176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Action asked for SA5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SA5 opinion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281098"/>
                  </a:ext>
                </a:extLst>
              </a:tr>
              <a:tr h="744237"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S5-241334</a:t>
                      </a: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TM Forum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LS Multi-SDO Autonomous Networks (AN) Formal Liaison: Acknowledgement of Upcoming Event – 22nd April 2024 @ 12:00 – 13:30 CET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1.Respond directly to this liaison with your Autonomous Networks update/presentation proposal(s) for the meeting.</a:t>
                      </a:r>
                    </a:p>
                    <a:p>
                      <a:r>
                        <a:rPr lang="en-US" sz="1100" dirty="0">
                          <a:latin typeface="+mn-lt"/>
                        </a:rPr>
                        <a:t>2.Confirm your attendance by response to the virtual event invite. </a:t>
                      </a:r>
                    </a:p>
                    <a:p>
                      <a:r>
                        <a:rPr lang="en-US" sz="1100" dirty="0">
                          <a:latin typeface="+mn-lt"/>
                        </a:rPr>
                        <a:t>3.SDO’s to forward invite to relevant AN participants.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198644"/>
                  </a:ext>
                </a:extLst>
              </a:tr>
              <a:tr h="515241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S5-241340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ETSI ISG ZSM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Liaison response to 3GPP Reply LS to ZSM Work on AI enablers and intent-driven autonomous networks</a:t>
                      </a:r>
                      <a:r>
                        <a:rPr lang="en-GB" sz="1100" dirty="0">
                          <a:latin typeface="+mn-lt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Please consider opportunities for a conference call to mutually share information.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313850"/>
                  </a:ext>
                </a:extLst>
              </a:tr>
              <a:tr h="973233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S5-241344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ITU-T Study Group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LS/r on “Signalling and protocol for Digital Twin Network”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information to </a:t>
                      </a:r>
                      <a:r>
                        <a:rPr lang="en-US" altLang="zh-CN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SA5</a:t>
                      </a:r>
                      <a:r>
                        <a:rPr lang="zh-CN" altLang="en-US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</a:t>
                      </a:r>
                      <a:endParaRPr lang="en-GB" sz="11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ITU-T SG11 asks ETSI ISG ZSM to consider the potential time slot. If it is convenient for ETSI ISG ZSM, SG11 can arrange a conference call during next ITU-T SG11 meeting.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Date and venue of the next ITU-T SG11 meeting: Geneva, Switzerland, 1-10 May 2024</a:t>
                      </a:r>
                    </a:p>
                    <a:p>
                      <a:endParaRPr lang="en-GB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Reply LS S5-241646 to be discussed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791275"/>
                  </a:ext>
                </a:extLst>
              </a:tr>
              <a:tr h="1660220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S5-240865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ETSI ISG NFV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LS to 3GPP SA5 on possible workshop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ETSI ISG NFV suggests that it may be valuable for our two organizations to convene a joint workshop where participants from ETSI ISG NFV and 3GPP SA5 WG can discuss the following items:</a:t>
                      </a:r>
                    </a:p>
                    <a:p>
                      <a:r>
                        <a:rPr lang="en-GB" sz="1100" dirty="0">
                          <a:latin typeface="+mn-lt"/>
                        </a:rPr>
                        <a:t>•Release plans for the 2024-2025 timeframe.</a:t>
                      </a:r>
                    </a:p>
                    <a:p>
                      <a:r>
                        <a:rPr lang="en-GB" sz="1100" dirty="0">
                          <a:latin typeface="+mn-lt"/>
                        </a:rPr>
                        <a:t>•Support for containerized network functions.</a:t>
                      </a:r>
                    </a:p>
                    <a:p>
                      <a:r>
                        <a:rPr lang="en-GB" sz="1100" dirty="0">
                          <a:latin typeface="+mn-lt"/>
                        </a:rPr>
                        <a:t>•Support for generic OAM functions.</a:t>
                      </a:r>
                    </a:p>
                    <a:p>
                      <a:r>
                        <a:rPr lang="en-GB" sz="1100" dirty="0">
                          <a:latin typeface="+mn-lt"/>
                        </a:rPr>
                        <a:t>•Intent driven management.</a:t>
                      </a:r>
                    </a:p>
                    <a:p>
                      <a:endParaRPr lang="en-GB" sz="1100" dirty="0">
                        <a:latin typeface="+mn-lt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Email from NFV TSC chair: We could arrange the workshop as a conference call. It can be arranged independently of scheduled F2F meetings or we could put it on the agenda of a F2F meeting if you prefer. From our side, May or June timeframe seem to be </a:t>
                      </a: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appropriate (our next F2F meeting will be in China, June 3-7).</a:t>
                      </a:r>
                      <a:endParaRPr lang="en-GB" altLang="zh-CN" sz="11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893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95407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509" y="2650441"/>
            <a:ext cx="4008341" cy="519616"/>
          </a:xfrm>
        </p:spPr>
        <p:txBody>
          <a:bodyPr/>
          <a:lstStyle/>
          <a:p>
            <a:r>
              <a:rPr lang="sv-SE" sz="6000" dirty="0" err="1"/>
              <a:t>Thank</a:t>
            </a:r>
            <a:r>
              <a:rPr lang="sv-SE" sz="6000" dirty="0"/>
              <a:t> </a:t>
            </a:r>
            <a:r>
              <a:rPr lang="sv-SE" sz="6000" dirty="0" err="1"/>
              <a:t>you</a:t>
            </a:r>
            <a:r>
              <a:rPr lang="sv-SE" sz="6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40695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6292fa44ab954aa0fbadffb20d1b36d7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beac905ced2eb3c7f1f983f973c4cb1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3C568A-0C46-4592-BB68-CDB41342D77A}">
  <ds:schemaRefs>
    <ds:schemaRef ds:uri="http://schemas.microsoft.com/office/2006/documentManagement/types"/>
    <ds:schemaRef ds:uri="6f846979-0e6f-42ff-8b87-e1893efeda99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A0C5451-E459-4FFF-ABEC-04BA6559BC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7854</TotalTime>
  <Words>752</Words>
  <Application>Microsoft Office PowerPoint</Application>
  <PresentationFormat>Widescreen</PresentationFormat>
  <Paragraphs>131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</vt:lpstr>
      <vt:lpstr>宋体</vt:lpstr>
      <vt:lpstr>Arial</vt:lpstr>
      <vt:lpstr>Calibri</vt:lpstr>
      <vt:lpstr>Times New Roman</vt:lpstr>
      <vt:lpstr>Office Theme</vt:lpstr>
      <vt:lpstr>    SA5 meeting calendar    </vt:lpstr>
      <vt:lpstr>3GPP SA &amp; SA5 meeting calendar (2024)</vt:lpstr>
      <vt:lpstr>3GPP SA &amp; SA5 meeting calendar (2025)</vt:lpstr>
      <vt:lpstr>Collection of WG opinions</vt:lpstr>
      <vt:lpstr>Potential joint calls with other SDOs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0414</cp:lastModifiedBy>
  <cp:revision>748</cp:revision>
  <dcterms:created xsi:type="dcterms:W3CDTF">2019-03-13T01:38:36Z</dcterms:created>
  <dcterms:modified xsi:type="dcterms:W3CDTF">2024-04-14T15:27:50Z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_2015_ms_pID_725343">
    <vt:lpwstr>(3)anw1F/1F5jiVy+jMIHqF03qXpYooiUrtgNYQBGYZ2DdoDsZXepZAq6FNVpDQQGRU04887Lvi
mJJ8pEsMl4BXOeSU+APYffyEWrEquN+K3AHo78PK0DftwZjtGD+c8rKHTgNp4ZgnhKasFp+a
3jVMapqsXA6HpZco5+v6z6uxH6Z2m3dd2cmL/pks+9jcSVGfStj80TnZ0nMjdm4jT8VxTE6u
FIkHIatBooRnPApkd1</vt:lpwstr>
  </property>
  <property fmtid="{D5CDD505-2E9C-101B-9397-08002B2CF9AE}" pid="4" name="_2015_ms_pID_7253431">
    <vt:lpwstr>MnCJgKS7Ze1ilqBdNygJSGsUrIgoQhyyjmGzOb1sTRP0QB4Iw4dfHa
7XhB81VyniGxGxGLvzZXx5Mav+ACHxYr653GO0dNtS2tME6Q2AtQ8141ntgG4DrOZKg6J0+3
hGnr6En9wk6Typc9fO/hG+0BadTefd+posOvTVROR8toVhDv/o4ASQW01GFbL4gZfYMQcmph
FtkFKYsuGpYynhPAoyHvmqNBiFCdBQZwiYTJ</vt:lpwstr>
  </property>
  <property fmtid="{D5CDD505-2E9C-101B-9397-08002B2CF9AE}" pid="5" name="_2015_ms_pID_7253432">
    <vt:lpwstr>Bg==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1700623718</vt:lpwstr>
  </property>
</Properties>
</file>