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32"/>
  </p:notesMasterIdLst>
  <p:handoutMasterIdLst>
    <p:handoutMasterId r:id="rId33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60" r:id="rId16"/>
    <p:sldId id="966" r:id="rId17"/>
    <p:sldId id="957" r:id="rId18"/>
    <p:sldId id="969" r:id="rId19"/>
    <p:sldId id="970" r:id="rId20"/>
    <p:sldId id="971" r:id="rId21"/>
    <p:sldId id="972" r:id="rId22"/>
    <p:sldId id="973" r:id="rId23"/>
    <p:sldId id="974" r:id="rId24"/>
    <p:sldId id="975" r:id="rId25"/>
    <p:sldId id="976" r:id="rId26"/>
    <p:sldId id="962" r:id="rId27"/>
    <p:sldId id="968" r:id="rId28"/>
    <p:sldId id="963" r:id="rId29"/>
    <p:sldId id="936" r:id="rId30"/>
    <p:sldId id="704" r:id="rId3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107" d="100"/>
          <a:sy n="107" d="100"/>
        </p:scale>
        <p:origin x="12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516" y="-7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S5-240017 CH exec report from SA5#153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SA5#154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02167" y="357332"/>
            <a:ext cx="9590561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72AF2F"/>
                </a:solidFill>
              </a:rPr>
              <a:t>Rel-18 Charging aspects for Charging Aspects for NSSAA </a:t>
            </a:r>
            <a:br>
              <a:rPr lang="en-US" altLang="en-US" sz="3200" b="1" dirty="0"/>
            </a:br>
            <a:endParaRPr lang="en-GB" alt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7166"/>
              </p:ext>
            </p:extLst>
          </p:nvPr>
        </p:nvGraphicFramePr>
        <p:xfrm>
          <a:off x="476811" y="1725949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990032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Charging Aspects for NSSAA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NSSAA_CH</a:t>
                      </a:r>
                      <a:endParaRPr lang="en-GB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SP-230182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72AF2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76811" y="2578608"/>
            <a:ext cx="10925672" cy="35427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CRs were approved to :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umbrella TS 32.240 to introduce new TS 28.204, NSSAAF in architecture and new Ref Point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SBI TS 32.290 to introduce </a:t>
            </a:r>
            <a:r>
              <a:rPr lang="en-GB" altLang="zh-CN" sz="1400" kern="0" dirty="0"/>
              <a:t>NSSAAF (New NF </a:t>
            </a:r>
            <a:r>
              <a:rPr lang="en-GB" altLang="zh-CN" sz="1400" kern="0" dirty="0" err="1"/>
              <a:t>Nchf</a:t>
            </a:r>
            <a:r>
              <a:rPr lang="en-GB" altLang="zh-CN" sz="1400" kern="0" dirty="0"/>
              <a:t> consumer)  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stage 3: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TS 32.291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extension for NSSAA with data model and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yaml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.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CDR extension to NSSAA  in TS 3</a:t>
            </a:r>
            <a:r>
              <a:rPr lang="en-GB" altLang="zh-CN" sz="1400" kern="0" dirty="0"/>
              <a:t>2.298 with corresponding ASN.1</a:t>
            </a: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92976717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</a:t>
            </a:r>
            <a:r>
              <a:rPr lang="en-US" altLang="en-US" sz="3200" b="1" dirty="0">
                <a:solidFill>
                  <a:srgbClr val="72AF2F"/>
                </a:solidFill>
              </a:rPr>
              <a:t>Charging Aspects for Enhanced support of Non-Public Networks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72517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990028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SP-230177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 CRs were approved covering changes 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TS 32.255 for Addition of charging principle for PNI-NPN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TS 32.255 to Clarify the charging information for SNPN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TS 32.291 to Clarify the charging information for SNPN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TS 32.298 to Clarify the charging information for SNPN Charging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31842522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IMS Data Channel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52348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1000008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IMS Data Channel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IDC_CH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SP-230621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7" y="2435192"/>
            <a:ext cx="10409592" cy="389823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 CRs were approved covering</a:t>
            </a:r>
            <a:endParaRPr lang="en-US" dirty="0">
              <a:effectLst/>
            </a:endParaRPr>
          </a:p>
          <a:p>
            <a:pPr marL="1143000" lvl="2" indent="-228600"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Addition of signalling procedure description for IMS data channel</a:t>
            </a:r>
          </a:p>
          <a:p>
            <a:pPr marL="1143000" lvl="2" indent="-228600"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endParaRPr lang="en-GB" sz="1400" dirty="0"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0167890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for SMF and MB-SMF to Support 5G Multicast-broadcast Services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90874"/>
              </p:ext>
            </p:extLst>
          </p:nvPr>
        </p:nvGraphicFramePr>
        <p:xfrm>
          <a:off x="363748" y="1347727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1000010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SMF and MB-SMF to Support 5G Multicast-broadcast Services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5MBS_CH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SP-230623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221992"/>
            <a:ext cx="10409592" cy="405498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4 </a:t>
            </a:r>
            <a:r>
              <a:rPr lang="en-US" altLang="zh-CN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bindings for 5G MBS Session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MBS Session activation, deactivation, update and release procedures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MB-UPF ID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7 CRs were approved covering</a:t>
            </a:r>
          </a:p>
          <a:p>
            <a:pPr lvl="2"/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Support of 5MBS PDU session charging in TS 32.255</a:t>
            </a:r>
          </a:p>
          <a:p>
            <a:pPr lvl="2"/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Support of 5MBS charging in TS 32.291 and TS 32.298</a:t>
            </a:r>
          </a:p>
          <a:p>
            <a:pPr lvl="1"/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TS 32.279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S5‑240691)</a:t>
            </a:r>
          </a:p>
          <a:p>
            <a:pPr lvl="1"/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TS 32.279 for Approval (S5‑240735)</a:t>
            </a:r>
            <a:r>
              <a:rPr lang="en-US" altLang="zh-CN" sz="1400" kern="0" dirty="0"/>
              <a:t> </a:t>
            </a:r>
          </a:p>
          <a:p>
            <a:pPr lvl="1"/>
            <a:endParaRPr lang="en-DE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328765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TSN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67223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TSN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SP-231151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72AF2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11 CR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Architecture, principle and charging information for TSC traffic in TS 32.255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TSN specific charging information in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and CDR in TS 32.291 and TS 32.298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Btsn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reference point in TS 32.297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TSN AF and TSCTSF as NF consumers in TS 32.290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Update charging support for TSN service in TS 32.240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Resolve the EN on SMF and NEF in TS 32.282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95479331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B2B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77786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B2B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B2B_CH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SP-231155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1 CR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Clarify the B2B charging architecture and principles in TS 32.240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3819834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 5WWC phase 2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58277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1010016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 5WWC phase 2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5WWC_ Ph2</a:t>
                      </a:r>
                      <a:endParaRPr lang="en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 </a:t>
                      </a:r>
                      <a:r>
                        <a:rPr lang="en-GB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SP-231154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83204" y="2510118"/>
            <a:ext cx="9886676" cy="347005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1 CR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TNGF User Location Information as optional input of ULI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DE" sz="1400" dirty="0">
                <a:latin typeface="Calibri" pitchFamily="34" charset="0"/>
                <a:ea typeface="宋体" pitchFamily="2" charset="-122"/>
                <a:cs typeface="Arial" charset="0"/>
              </a:rPr>
              <a:t>Discussion paper on charging enhancement for particular </a:t>
            </a:r>
            <a:r>
              <a:rPr lang="en-DE" sz="1400" dirty="0" err="1">
                <a:latin typeface="Calibri" pitchFamily="34" charset="0"/>
                <a:ea typeface="宋体" pitchFamily="2" charset="-122"/>
                <a:cs typeface="Arial" charset="0"/>
              </a:rPr>
              <a:t>UEs</a:t>
            </a:r>
            <a:r>
              <a:rPr lang="en-DE" sz="1400" dirty="0">
                <a:latin typeface="Calibri" pitchFamily="34" charset="0"/>
                <a:ea typeface="宋体" pitchFamily="2" charset="-122"/>
                <a:cs typeface="Arial" charset="0"/>
              </a:rPr>
              <a:t> (hosts, guests) using the RGs in case of trusted N3GPP access</a:t>
            </a: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12006996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for roaming and additional actor using CHF to CHF interface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65293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for roaming and additional actor using CHF to CHF interface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CHRACHF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35 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SP-231153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7" y="2492188"/>
            <a:ext cx="10332590" cy="363803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9 CRs were agreed impacting for TS 32.255, TS 32.256, TS 32.290, TS 32.291, and TS 32.298: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Addition of charging information, and CDRs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Update of failure handling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62783216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Satellite Access in 5GS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49624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Satellite Access in 5GS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5GSAT_ Ph2_CH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35 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SP-231152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6 CRs for TS 32.240, TS 32.255, TS 32.256, TS 32.291 and TS 32.298 were approved covering: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Introduce the support of 5G Satellite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the charging information for the satellite access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the charging information for the satellite access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Extend the user location for the satellite access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Data Type and Open API  for 5G satellite access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the support of 5G satellite access charging to CHF CDR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74728213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Charging aspects of Satellite Backhaul in 5GS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7680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1010018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Satellite Backhaul in 5GS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5GSATB_CH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 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%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SP-231152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4CRs for TS 32.255, TS 32.291 and TS 32.298 were approved covering: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the message flow for the dynamic satellite backhaul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Update the charging information for the satellite backhaul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Data Type and Open API for satellite backhaul charging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 5G satellite backhaul charging to CHF CDR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35986537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3196" y="1326776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438400" y="2599578"/>
            <a:ext cx="9472921" cy="363089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Charging Work progress on Rel-19 (see </a:t>
            </a:r>
            <a:r>
              <a:rPr lang="en-US" sz="2500" b="1" dirty="0"/>
              <a:t>S5-241020</a:t>
            </a:r>
            <a:r>
              <a:rPr lang="en-US" sz="25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Five moderators volunteered to support charging aspect of SA2 topics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Three rapporteurs will contribute SID/WID proposals based on completed studies or endorsed directions by the charging group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Consolidated work on Forge for Rel-19 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MCC is pleased to create a new subfolder for Charging API which </a:t>
            </a:r>
            <a:r>
              <a:rPr lang="en-US" sz="2000"/>
              <a:t>should contain </a:t>
            </a:r>
            <a:endParaRPr lang="en-US" sz="2000" dirty="0"/>
          </a:p>
          <a:p>
            <a:pPr lvl="1" algn="l"/>
            <a:r>
              <a:rPr lang="en-US" sz="2000" dirty="0"/>
              <a:t>      this folder is reserved Charging </a:t>
            </a:r>
            <a:r>
              <a:rPr lang="en-US" sz="2000" dirty="0" err="1"/>
              <a:t>OpenAPI</a:t>
            </a:r>
            <a:r>
              <a:rPr lang="en-US" sz="2000" dirty="0"/>
              <a:t> </a:t>
            </a:r>
            <a:r>
              <a:rPr lang="en-US" sz="2000" dirty="0" err="1"/>
              <a:t>yaml</a:t>
            </a:r>
            <a:r>
              <a:rPr lang="en-US" sz="2000" dirty="0"/>
              <a:t> 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SA5 Chair to inform CT on the Forge project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606967"/>
            <a:ext cx="9102725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Rel-18 Study (</a:t>
            </a:r>
            <a:r>
              <a:rPr lang="en-GB" altLang="en-US" sz="3200" b="1" dirty="0" err="1">
                <a:solidFill>
                  <a:srgbClr val="72AF2F"/>
                </a:solidFill>
              </a:rPr>
              <a:t>FS_CHFSeg</a:t>
            </a:r>
            <a:r>
              <a:rPr lang="en-GB" altLang="en-US" sz="3200" b="1" dirty="0">
                <a:solidFill>
                  <a:srgbClr val="72AF2F"/>
                </a:solidFill>
              </a:rPr>
              <a:t>)</a:t>
            </a:r>
            <a:br>
              <a:rPr lang="en-GB" altLang="en-US" sz="3200" b="1" dirty="0">
                <a:solidFill>
                  <a:srgbClr val="72AF2F"/>
                </a:solidFill>
              </a:rPr>
            </a:br>
            <a:endParaRPr lang="en-GB" altLang="en-US" sz="3200" b="1" dirty="0">
              <a:solidFill>
                <a:srgbClr val="72AF2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687816"/>
              </p:ext>
            </p:extLst>
          </p:nvPr>
        </p:nvGraphicFramePr>
        <p:xfrm>
          <a:off x="363747" y="1470728"/>
          <a:ext cx="10409592" cy="7892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656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499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980026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CHF Segmentation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FS_CHFSeg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15/09/2023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SP-221160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00993" y="2339966"/>
            <a:ext cx="11311467" cy="398015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25 pCRs for TR 28.840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solutions review and update 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Evaluations and conclusions for :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by NF Consumers Information;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based on SUPI or Group ID;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by a Tenant or Application;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Discovery by Charging Domains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Editorial Changes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28.840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S5‑241067)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TR 28.840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for Approval (S5‑240756)</a:t>
            </a:r>
            <a:r>
              <a:rPr lang="en-US" altLang="zh-CN" sz="1400" kern="0" dirty="0"/>
              <a:t> 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 for normative work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10057" cy="1143000"/>
          </a:xfrm>
        </p:spPr>
        <p:txBody>
          <a:bodyPr/>
          <a:lstStyle/>
          <a:p>
            <a:r>
              <a:rPr lang="en-GB" altLang="en-US" b="1" dirty="0">
                <a:solidFill>
                  <a:srgbClr val="72AF2F"/>
                </a:solidFill>
              </a:rPr>
              <a:t>Rel-18 Study (</a:t>
            </a:r>
            <a:r>
              <a:rPr lang="en-GB" b="1" dirty="0" err="1">
                <a:solidFill>
                  <a:srgbClr val="72AF2F"/>
                </a:solidFill>
              </a:rPr>
              <a:t>FS_Ranging_SL_CH</a:t>
            </a:r>
            <a:r>
              <a:rPr lang="en-GB" altLang="en-US" b="1" dirty="0">
                <a:solidFill>
                  <a:srgbClr val="72AF2F"/>
                </a:solidFill>
              </a:rPr>
              <a:t>)</a:t>
            </a:r>
            <a:br>
              <a:rPr lang="en-GB" altLang="en-US" b="1" dirty="0">
                <a:solidFill>
                  <a:srgbClr val="72AF2F"/>
                </a:solidFill>
              </a:rPr>
            </a:br>
            <a:endParaRPr lang="en-GB" altLang="en-US" sz="2000" b="1" dirty="0">
              <a:solidFill>
                <a:srgbClr val="72AF2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14976"/>
              </p:ext>
            </p:extLst>
          </p:nvPr>
        </p:nvGraphicFramePr>
        <p:xfrm>
          <a:off x="431124" y="1388500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5967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277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1080009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Ranging and Sidelink Positioning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FS_Ranging_SL_CH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15/12/2023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SP-230622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31124" y="2137475"/>
            <a:ext cx="11311467" cy="4167072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 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7 pCRs for TR 28.845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New solution for positioning charging using trusted AF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Update Solution to resolve EN for 5GS charging of Ranging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Sidelink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Positioning UE Discovery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Update Evaluation and Conclusion for 5GS charging of Ranging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Sidelink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Positioning UE Discovery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Update Solution to resolve EN for 5GS charging of SL Positioning Service Exposure to the Client UE through 5GC network via NEF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Evaluation and Conclusion for 5GS charging of Ranging and SL Positioning service exposure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Add Conclusion and Recommendations for charging of Ranging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Sidelink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Positioning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28.845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S5‑240693)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TR 28.845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for Approval (S5‑240776)</a:t>
            </a:r>
            <a:r>
              <a:rPr lang="en-US" altLang="zh-CN" sz="1400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 for normative work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66826209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SA#103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708383"/>
              </p:ext>
            </p:extLst>
          </p:nvPr>
        </p:nvGraphicFramePr>
        <p:xfrm>
          <a:off x="661595" y="2131921"/>
          <a:ext cx="10651674" cy="2595179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S5-240707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Presentation of TS 28.203 (</a:t>
                      </a: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Charging management; Network slice admission control charging in the 5G System (5GS))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S5-240735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Presentation of TS 32.279 (Charging management; 5G Multicast-broadcast Services charging)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S5-240756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Presentation of TR 28.840 (Study on CHF segmentation)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S5-240776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Presentation of TR 28.845 (Study on charging aspects of ranging based services and sidelink positioning)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591745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52" y="2464067"/>
            <a:ext cx="11082001" cy="6611659"/>
          </a:xfrm>
        </p:spPr>
        <p:txBody>
          <a:bodyPr/>
          <a:lstStyle/>
          <a:p>
            <a:r>
              <a:rPr lang="en-GB" sz="2800" dirty="0"/>
              <a:t>(New WID) Network Slice Replacement charging</a:t>
            </a:r>
          </a:p>
          <a:p>
            <a:r>
              <a:rPr lang="en-GB" sz="2800" dirty="0"/>
              <a:t>NETSLICE_CH_Ph2</a:t>
            </a:r>
          </a:p>
          <a:p>
            <a:r>
              <a:rPr lang="en-GB" sz="2800" dirty="0"/>
              <a:t>NSSAA_CH</a:t>
            </a:r>
          </a:p>
          <a:p>
            <a:r>
              <a:rPr lang="en-US" sz="2800" dirty="0" err="1"/>
              <a:t>eNPN_CH</a:t>
            </a:r>
            <a:r>
              <a:rPr lang="en-US" sz="2800" dirty="0"/>
              <a:t> </a:t>
            </a:r>
          </a:p>
          <a:p>
            <a:r>
              <a:rPr lang="en-US" sz="2800" dirty="0"/>
              <a:t>5MBS_CH</a:t>
            </a:r>
          </a:p>
          <a:p>
            <a:r>
              <a:rPr lang="en-US" sz="2800" dirty="0"/>
              <a:t>IDC_CH</a:t>
            </a:r>
          </a:p>
          <a:p>
            <a:r>
              <a:rPr lang="en-US" sz="2800" dirty="0"/>
              <a:t>Maintenance and Rel-18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257957-DB3F-BD7F-934E-4ACA1D49752F}"/>
              </a:ext>
            </a:extLst>
          </p:cNvPr>
          <p:cNvSpPr txBox="1">
            <a:spLocks/>
          </p:cNvSpPr>
          <p:nvPr/>
        </p:nvSpPr>
        <p:spPr bwMode="auto">
          <a:xfrm>
            <a:off x="8259096" y="3052318"/>
            <a:ext cx="3932904" cy="356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kern="0" dirty="0"/>
              <a:t>TSN_CH</a:t>
            </a:r>
            <a:endParaRPr lang="en-US" sz="2800" kern="0" dirty="0"/>
          </a:p>
          <a:p>
            <a:r>
              <a:rPr lang="en-US" sz="2800" kern="0" dirty="0"/>
              <a:t>B2B_CH</a:t>
            </a:r>
          </a:p>
          <a:p>
            <a:r>
              <a:rPr lang="en-US" sz="2800" kern="0" dirty="0"/>
              <a:t>5WWC_Ph2</a:t>
            </a:r>
          </a:p>
          <a:p>
            <a:r>
              <a:rPr lang="en-GB" sz="2800" kern="0" dirty="0"/>
              <a:t>CHRACHF</a:t>
            </a:r>
          </a:p>
          <a:p>
            <a:r>
              <a:rPr lang="en-GB" sz="2800" kern="0" dirty="0"/>
              <a:t>5GSAT_ Ph2_CH</a:t>
            </a:r>
          </a:p>
          <a:p>
            <a:r>
              <a:rPr lang="en-GB" sz="2800" kern="0" dirty="0"/>
              <a:t>5GSATB_CH</a:t>
            </a:r>
            <a:endParaRPr lang="en-US" sz="2800" kern="0" dirty="0"/>
          </a:p>
          <a:p>
            <a:pPr marL="0" indent="0">
              <a:buFontTx/>
              <a:buNone/>
            </a:pPr>
            <a:endParaRPr lang="en-US" sz="2800" kern="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A2069CF-6392-7914-3121-9F54C5103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978671"/>
              </p:ext>
            </p:extLst>
          </p:nvPr>
        </p:nvGraphicFramePr>
        <p:xfrm>
          <a:off x="8543365" y="1600905"/>
          <a:ext cx="1682183" cy="1419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5" imgW="914400" imgH="771822" progId="Word.Document.8">
                  <p:embed/>
                </p:oleObj>
              </mc:Choice>
              <mc:Fallback>
                <p:oleObj name="Document" showAsIcon="1" r:id="rId5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43365" y="1600905"/>
                        <a:ext cx="1682183" cy="1419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111733"/>
              </p:ext>
            </p:extLst>
          </p:nvPr>
        </p:nvGraphicFramePr>
        <p:xfrm>
          <a:off x="702067" y="1939341"/>
          <a:ext cx="10950002" cy="294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S5-240454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charging aspects of AI/ML traffic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S2-2313605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</a:t>
                      </a: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S5-24046</a:t>
                      </a: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3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3GPP_Correlation information for API volume based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OPAG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49572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algn="ctr"/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the need of the NR NTN TAI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C4-235683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75990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algn="ctr"/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String based Charging Identifier over SBI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C4-234657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</a:t>
                      </a: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1017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96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9537807"/>
              </p:ext>
            </p:extLst>
          </p:nvPr>
        </p:nvGraphicFramePr>
        <p:xfrm>
          <a:off x="685800" y="2089763"/>
          <a:ext cx="10763250" cy="215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951393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S5-240695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Reply LS on charging aspects of AI/ML traffic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SA1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S5-240454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S5-241017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String based Charging Identifier over SBI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CT3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D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S5-240468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93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917863"/>
              </p:ext>
            </p:extLst>
          </p:nvPr>
        </p:nvGraphicFramePr>
        <p:xfrm>
          <a:off x="723900" y="1889721"/>
          <a:ext cx="10858502" cy="2155829"/>
        </p:xfrm>
        <a:graphic>
          <a:graphicData uri="http://schemas.openxmlformats.org/drawingml/2006/table">
            <a:tbl>
              <a:tblPr/>
              <a:tblGrid>
                <a:gridCol w="1369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S5-241009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Network Slice Replacement charging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(for </a:t>
                      </a:r>
                      <a:r>
                        <a:rPr kumimoji="0" lang="en-US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 and completion </a:t>
                      </a: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based on the approval of the 6 CRs)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MATRIXX Software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S5-240549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WID on charging aspects of Satellite Backhaul in 5GS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S5-240711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WID on Charging Aspects of TSN</a:t>
                      </a:r>
                      <a:endParaRPr kumimoji="0" 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98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2377"/>
              </p:ext>
            </p:extLst>
          </p:nvPr>
        </p:nvGraphicFramePr>
        <p:xfrm>
          <a:off x="392150" y="1394759"/>
          <a:ext cx="11407699" cy="44675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6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157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64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9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6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4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Work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74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Network Slicing Phase 2</a:t>
                      </a:r>
                      <a:endParaRPr lang="nl-NL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NETSLICE_CH_Ph2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SP-230176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4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990032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Charging Aspects for NSSAA </a:t>
                      </a:r>
                      <a:endParaRPr lang="nl-NL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NSSAA_CH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34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990028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Enhanced Support of Non-Public Networks </a:t>
                      </a:r>
                      <a:endParaRPr lang="nl-NL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eNPN_CH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SP-230177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1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1000008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IMS Data Channel</a:t>
                      </a:r>
                      <a:endParaRPr lang="en-DE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IDC_CH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SP-230179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53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1000010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SMF and MB-SMF to Support 5G Multicast-broadcast Services </a:t>
                      </a:r>
                      <a:endParaRPr lang="nl-NL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5MBS_CH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SP-230623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182536632"/>
                  </a:ext>
                </a:extLst>
              </a:tr>
              <a:tr h="221129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1010014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TSN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TSN_CH</a:t>
                      </a:r>
                      <a:endParaRPr lang="en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SP-231151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129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B2B </a:t>
                      </a:r>
                      <a:endParaRPr lang="en-DE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B2B_CH</a:t>
                      </a:r>
                      <a:endParaRPr lang="en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SP-231155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endParaRPr lang="en-DE" sz="1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2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1010016</a:t>
                      </a:r>
                      <a:endParaRPr lang="en-GB" sz="9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 5WWC phase 2 </a:t>
                      </a:r>
                      <a:endParaRPr lang="en-DE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5WWC_ Ph2</a:t>
                      </a:r>
                      <a:endParaRPr lang="en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SP-231154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005885118"/>
                  </a:ext>
                </a:extLst>
              </a:tr>
              <a:tr h="246346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1010017</a:t>
                      </a:r>
                      <a:endParaRPr lang="en-GB" sz="9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for roaming and additional actor using CHF to CHF interface </a:t>
                      </a:r>
                      <a:endParaRPr lang="en-DE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CHRACHF</a:t>
                      </a:r>
                      <a:endParaRPr lang="en-D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SP-231153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463578128"/>
                  </a:ext>
                </a:extLst>
              </a:tr>
              <a:tr h="23813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1010018</a:t>
                      </a:r>
                      <a:endParaRPr lang="en-GB" sz="9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Satellite Access in 5GS </a:t>
                      </a:r>
                      <a:endParaRPr lang="fr-F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5GSAT_ Ph2_CH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SP-231152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141432467"/>
                  </a:ext>
                </a:extLst>
              </a:tr>
              <a:tr h="23813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1020024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Satellite Backhaul in 5GS</a:t>
                      </a:r>
                      <a:endParaRPr lang="fr-F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5GSATB_CH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SP-231707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243775096"/>
                  </a:ext>
                </a:extLst>
              </a:tr>
              <a:tr h="246081"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Rel-18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27909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980026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CHF Segmentation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FS_CHFSeg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1080009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Ranging and Sidelink Positioning 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FS_Ranging_SL_CH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SP-230622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954399418"/>
                  </a:ext>
                </a:extLst>
              </a:tr>
              <a:tr h="232436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72AF2F"/>
                </a:solidFill>
              </a:rPr>
              <a:t>Rel-18 Charging Aspects of Network Slicing Phase 2 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501874"/>
              </p:ext>
            </p:extLst>
          </p:nvPr>
        </p:nvGraphicFramePr>
        <p:xfrm>
          <a:off x="595842" y="1308101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enhancements of Network Slicing Phase 2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NETSLICE_CH_Ph2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SP-230176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for approval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95842" y="2023534"/>
            <a:ext cx="10925672" cy="4323477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4 </a:t>
            </a:r>
            <a:r>
              <a:rPr lang="en-US" altLang="zh-CN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 for TS 28.203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Refinement on NSACF Charging information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Update triggers for ECUR, and flows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applicability to NPN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28.203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S5-240690), TS 28.203 for approval to SA#103 (S5-240707)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CRs were approved to: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umbrella TS 32.240 to introduce new TS 28.203, NSACF in architecture and new Ref Point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SBI TS 32.290 to introduce </a:t>
            </a:r>
            <a:r>
              <a:rPr lang="en-GB" altLang="zh-CN" sz="1400" kern="0" dirty="0"/>
              <a:t>NSACF (New NF </a:t>
            </a:r>
            <a:r>
              <a:rPr lang="en-GB" altLang="zh-CN" sz="1400" kern="0" dirty="0" err="1"/>
              <a:t>Nchf</a:t>
            </a:r>
            <a:r>
              <a:rPr lang="en-GB" altLang="zh-CN" sz="1400" kern="0" dirty="0"/>
              <a:t> consumer)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kern="0" dirty="0"/>
              <a:t>TS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32.255 to Introduce Business charging based on 5G data connectivity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CRs to stage 3: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TS 32.291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 extension for NSAC with data model and </a:t>
            </a:r>
            <a:r>
              <a:rPr lang="en-GB" sz="1400" dirty="0" err="1">
                <a:latin typeface="Calibri" pitchFamily="34" charset="0"/>
                <a:ea typeface="宋体" pitchFamily="2" charset="-122"/>
                <a:cs typeface="Arial" charset="0"/>
              </a:rPr>
              <a:t>yaml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.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CHF CDR extension to NSAC  in TS 3</a:t>
            </a:r>
            <a:r>
              <a:rPr lang="en-GB" altLang="zh-CN" sz="1400" kern="0" dirty="0"/>
              <a:t>2.298 with corresponding ASN.1</a:t>
            </a:r>
            <a:r>
              <a:rPr lang="en-GB" sz="1400" b="0" i="0" u="none" strike="noStrike" baseline="0" dirty="0">
                <a:latin typeface="Arial" panose="020B0604020202020204" pitchFamily="34" charset="0"/>
              </a:rPr>
              <a:t>	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Email approval for CR TS 32.255 Update Network slice charging into generic business charging</a:t>
            </a: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149853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7370</TotalTime>
  <Words>2223</Words>
  <Application>Microsoft Office PowerPoint</Application>
  <PresentationFormat>Widescreen</PresentationFormat>
  <Paragraphs>616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自定义设计方案</vt:lpstr>
      <vt:lpstr>Document</vt:lpstr>
      <vt:lpstr>    Exec Report SA5#154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Rel-18 Charging Aspects of Network Slicing Phase 2 </vt:lpstr>
      <vt:lpstr>Rel-18 Charging aspects for Charging Aspects for NSSAA  </vt:lpstr>
      <vt:lpstr>Rel-18 Charging Aspects for Enhanced support of Non-Public Networks</vt:lpstr>
      <vt:lpstr>Rel-18 Charging Aspects of IMS Data Channel </vt:lpstr>
      <vt:lpstr>Rel-18 Charging Aspects for SMF and MB-SMF to Support 5G Multicast-broadcast Services </vt:lpstr>
      <vt:lpstr>Rel-18 Charging Aspects of TSN</vt:lpstr>
      <vt:lpstr>Rel-18 Charging Aspects of B2B </vt:lpstr>
      <vt:lpstr>Rel-18 Charging Aspects of  5WWC phase 2 </vt:lpstr>
      <vt:lpstr>Rel-18 Charging for roaming and additional actor using CHF to CHF interface </vt:lpstr>
      <vt:lpstr>Rel-18 Charging aspects of Satellite Access in 5GS </vt:lpstr>
      <vt:lpstr>Rel-18 Charging aspects of Satellite Backhaul in 5GS </vt:lpstr>
      <vt:lpstr>Rel-18 Study (FS_CHFSeg) </vt:lpstr>
      <vt:lpstr>Rel-18 Study (FS_Ranging_SL_CH) 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Gerald Goermer</cp:lastModifiedBy>
  <cp:revision>547</cp:revision>
  <dcterms:created xsi:type="dcterms:W3CDTF">2019-03-13T01:38:36Z</dcterms:created>
  <dcterms:modified xsi:type="dcterms:W3CDTF">2024-04-16T06:02:53Z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