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5"/>
  </p:notesMasterIdLst>
  <p:handoutMasterIdLst>
    <p:handoutMasterId r:id="rId6"/>
  </p:handoutMasterIdLst>
  <p:sldIdLst>
    <p:sldId id="303" r:id="rId2"/>
    <p:sldId id="933" r:id="rId3"/>
    <p:sldId id="934" r:id="rId4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1E442"/>
    <a:srgbClr val="0000FF"/>
    <a:srgbClr val="6600FF"/>
    <a:srgbClr val="FF3300"/>
    <a:srgbClr val="72AF2F"/>
    <a:srgbClr val="FFFFCC"/>
    <a:srgbClr val="C6D254"/>
    <a:srgbClr val="000000"/>
    <a:srgbClr val="5C88D0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83" autoAdjust="0"/>
    <p:restoredTop sz="97931" autoAdjust="0"/>
  </p:normalViewPr>
  <p:slideViewPr>
    <p:cSldViewPr snapToGrid="0">
      <p:cViewPr varScale="1">
        <p:scale>
          <a:sx n="107" d="100"/>
          <a:sy n="107" d="100"/>
        </p:scale>
        <p:origin x="966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200" d="100"/>
          <a:sy n="200" d="100"/>
        </p:scale>
        <p:origin x="288" y="-468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4/17/2024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1652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4/17/2024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7830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232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1113" y="6364288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13" y="6502232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S5-241820, SA5#154, 15 – 19 April 2024</a:t>
            </a:r>
          </a:p>
          <a:p>
            <a:pPr>
              <a:defRPr/>
            </a:pPr>
            <a:endParaRPr lang="en-GB" sz="1067" b="1" spc="400" dirty="0">
              <a:solidFill>
                <a:schemeClr val="bg1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2024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79163" y="636428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/>
          </a:p>
          <a:p>
            <a:pPr>
              <a:defRPr/>
            </a:pPr>
            <a:endParaRPr lang="en-GB" altLang="en-US" sz="1333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6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102" y="2792978"/>
            <a:ext cx="9440324" cy="14684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r>
              <a:rPr lang="en-US" altLang="zh-CN" sz="4800" b="1" dirty="0"/>
              <a:t>SA5 Charging workplan for Rel-19</a:t>
            </a:r>
            <a:br>
              <a:rPr lang="en-GB" sz="4800" b="1" i="1" dirty="0"/>
            </a:br>
            <a:br>
              <a:rPr lang="fr-FR" sz="2400" dirty="0">
                <a:latin typeface="Arial" pitchFamily="34" charset="0"/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98646" y="4339138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667" dirty="0"/>
            </a:br>
            <a:r>
              <a:rPr lang="en-US" altLang="en-US" sz="2667" dirty="0"/>
              <a:t>Gerald Görmer</a:t>
            </a:r>
            <a:r>
              <a:rPr lang="en-US" altLang="en-US" sz="2400" dirty="0">
                <a:latin typeface="Arial" charset="0"/>
              </a:rPr>
              <a:t>, 3GPP </a:t>
            </a:r>
            <a:r>
              <a:rPr lang="en-GB" altLang="zh-CN" sz="2400" dirty="0">
                <a:latin typeface="Arial" charset="0"/>
              </a:rPr>
              <a:t>SA5 SWG CH Chair, </a:t>
            </a:r>
            <a:br>
              <a:rPr lang="en-GB" altLang="zh-CN" sz="2400" dirty="0">
                <a:latin typeface="Arial" charset="0"/>
              </a:rPr>
            </a:br>
            <a:r>
              <a:rPr lang="en-GB" altLang="zh-CN" sz="2400" dirty="0">
                <a:latin typeface="Arial" charset="0"/>
              </a:rPr>
              <a:t>MATRIXX Software</a:t>
            </a:r>
            <a:endParaRPr lang="en-US" altLang="en-US" sz="2400" dirty="0"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8FB55EA5-4140-4B07-8A8D-46DBB489E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63" y="228600"/>
            <a:ext cx="9102725" cy="1143000"/>
          </a:xfrm>
        </p:spPr>
        <p:txBody>
          <a:bodyPr/>
          <a:lstStyle/>
          <a:p>
            <a:r>
              <a:rPr lang="en-US" dirty="0"/>
              <a:t>SA5 CH Rel-19 study progress (4 SID) </a:t>
            </a:r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155289B4-891B-4BC4-B5C5-58465177F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0753" y="5363208"/>
            <a:ext cx="11183938" cy="426086"/>
          </a:xfrm>
          <a:effectLst/>
        </p:spPr>
        <p:txBody>
          <a:bodyPr/>
          <a:lstStyle/>
          <a:p>
            <a:pPr marL="609600" lvl="1" indent="0">
              <a:buNone/>
            </a:pPr>
            <a:r>
              <a:rPr lang="en-GB" altLang="en-US" sz="2000" dirty="0"/>
              <a:t>Non exhausted lists of collected proposals for Rel-19 at SA5#154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C281DB3-2305-B350-3AD5-62433E8327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171905"/>
              </p:ext>
            </p:extLst>
          </p:nvPr>
        </p:nvGraphicFramePr>
        <p:xfrm>
          <a:off x="448235" y="1506071"/>
          <a:ext cx="11358283" cy="37193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4441">
                  <a:extLst>
                    <a:ext uri="{9D8B030D-6E8A-4147-A177-3AD203B41FA5}">
                      <a16:colId xmlns:a16="http://schemas.microsoft.com/office/drawing/2014/main" val="1017509966"/>
                    </a:ext>
                  </a:extLst>
                </a:gridCol>
                <a:gridCol w="781533">
                  <a:extLst>
                    <a:ext uri="{9D8B030D-6E8A-4147-A177-3AD203B41FA5}">
                      <a16:colId xmlns:a16="http://schemas.microsoft.com/office/drawing/2014/main" val="2301342900"/>
                    </a:ext>
                  </a:extLst>
                </a:gridCol>
                <a:gridCol w="733791">
                  <a:extLst>
                    <a:ext uri="{9D8B030D-6E8A-4147-A177-3AD203B41FA5}">
                      <a16:colId xmlns:a16="http://schemas.microsoft.com/office/drawing/2014/main" val="4107518264"/>
                    </a:ext>
                  </a:extLst>
                </a:gridCol>
                <a:gridCol w="5457688">
                  <a:extLst>
                    <a:ext uri="{9D8B030D-6E8A-4147-A177-3AD203B41FA5}">
                      <a16:colId xmlns:a16="http://schemas.microsoft.com/office/drawing/2014/main" val="349409395"/>
                    </a:ext>
                  </a:extLst>
                </a:gridCol>
                <a:gridCol w="1650415">
                  <a:extLst>
                    <a:ext uri="{9D8B030D-6E8A-4147-A177-3AD203B41FA5}">
                      <a16:colId xmlns:a16="http://schemas.microsoft.com/office/drawing/2014/main" val="1252838733"/>
                    </a:ext>
                  </a:extLst>
                </a:gridCol>
                <a:gridCol w="1650415">
                  <a:extLst>
                    <a:ext uri="{9D8B030D-6E8A-4147-A177-3AD203B41FA5}">
                      <a16:colId xmlns:a16="http://schemas.microsoft.com/office/drawing/2014/main" val="199678474"/>
                    </a:ext>
                  </a:extLst>
                </a:gridCol>
              </a:tblGrid>
              <a:tr h="528343">
                <a:tc>
                  <a:txBody>
                    <a:bodyPr/>
                    <a:lstStyle/>
                    <a:p>
                      <a:pPr algn="ctr" fontAlgn="ctr"/>
                      <a:r>
                        <a:rPr lang="en-DE" sz="1000" u="none" strike="noStrike" dirty="0">
                          <a:effectLst/>
                        </a:rPr>
                        <a:t> </a:t>
                      </a:r>
                      <a:r>
                        <a:rPr lang="en-GB" sz="1000" u="none" strike="noStrike" dirty="0">
                          <a:effectLst/>
                        </a:rPr>
                        <a:t>INPUT</a:t>
                      </a:r>
                      <a:br>
                        <a:rPr lang="en-GB" sz="1000" u="none" strike="noStrike" dirty="0">
                          <a:effectLst/>
                        </a:rPr>
                      </a:br>
                      <a:r>
                        <a:rPr lang="en-GB" sz="1000" u="none" strike="noStrike" dirty="0">
                          <a:effectLst/>
                        </a:rPr>
                        <a:t>Discussion paper (DP)/</a:t>
                      </a:r>
                    </a:p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SID proposal (SP)/</a:t>
                      </a:r>
                    </a:p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Approved SID (SID)</a:t>
                      </a:r>
                      <a:endParaRPr lang="en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Related </a:t>
                      </a:r>
                      <a:b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SID/WID </a:t>
                      </a:r>
                      <a:r>
                        <a:rPr lang="en-GB" sz="10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en-GB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</a:t>
                      </a:r>
                      <a:endParaRPr lang="en-DE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Description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Company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Moderator</a:t>
                      </a:r>
                    </a:p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5436925"/>
                  </a:ext>
                </a:extLst>
              </a:tr>
              <a:tr h="4345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DP+SP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S5-241830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New Study on charging aspects of satellite access Phase 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CATT, CSCN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Yingying Liu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90125596"/>
                  </a:ext>
                </a:extLst>
              </a:tr>
              <a:tr h="4345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DP+SP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S5-241832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Rel-19 New SID on Charging Aspects of CAPIF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Nokia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João Rodrigues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08589303"/>
                  </a:ext>
                </a:extLst>
              </a:tr>
              <a:tr h="4345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DP+SP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S5-241834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New SID on charging aspects of energy efficiency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Yimeng Deng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6162947"/>
                  </a:ext>
                </a:extLst>
              </a:tr>
              <a:tr h="4345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DP+SP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S5-241835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New SID on Charging aspects of next generation real time communication services phase 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China Mobile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Chen Ai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71173363"/>
                  </a:ext>
                </a:extLst>
              </a:tr>
              <a:tr h="4345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S5-241742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withdrawn</a:t>
                      </a:r>
                      <a:endParaRPr lang="en-DE" sz="1200" u="none" strike="noStrike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New SID on charging for indirect network sharing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Ericsson LM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Robert Törnkvist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74093387"/>
                  </a:ext>
                </a:extLst>
              </a:tr>
              <a:tr h="38754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sng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S5-241815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withdrawn</a:t>
                      </a:r>
                      <a:endParaRPr lang="en-DE" sz="1200" u="none" strike="noStrike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New SID on Charging Aspects for </a:t>
                      </a:r>
                      <a:r>
                        <a:rPr lang="en-GB" sz="1200" b="0" i="0" u="none" strike="noStrike" kern="120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VoNR</a:t>
                      </a:r>
                      <a:endParaRPr lang="en-GB" sz="1200" b="0" i="0" u="none" strike="noStrike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Nokia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João Rodrigues</a:t>
                      </a:r>
                      <a:endParaRPr lang="en-DE" sz="1200" b="0" i="0" u="none" strike="noStrike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3099688"/>
                  </a:ext>
                </a:extLst>
              </a:tr>
              <a:tr h="38754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sng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S5-241672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Noted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Discussion on charging between satellite network operator and terrestrial network operator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CSCN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Hong Xiao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53950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563265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623FDB-E699-1996-DD6D-CAE27097E6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B768F818-C8C8-FFC5-FE6F-0B06D9285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63" y="228600"/>
            <a:ext cx="9102725" cy="1143000"/>
          </a:xfrm>
        </p:spPr>
        <p:txBody>
          <a:bodyPr/>
          <a:lstStyle/>
          <a:p>
            <a:r>
              <a:rPr lang="en-US" dirty="0"/>
              <a:t>SA5 CH Rel-19 </a:t>
            </a:r>
            <a:r>
              <a:rPr lang="en-US" altLang="zh-CN" dirty="0"/>
              <a:t>work </a:t>
            </a:r>
            <a:r>
              <a:rPr lang="en-US" dirty="0"/>
              <a:t>progress (4 WID)</a:t>
            </a:r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D3352D8A-8450-B30A-431A-9E189ADAC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0753" y="5363208"/>
            <a:ext cx="11183938" cy="426086"/>
          </a:xfrm>
          <a:effectLst/>
        </p:spPr>
        <p:txBody>
          <a:bodyPr/>
          <a:lstStyle/>
          <a:p>
            <a:pPr marL="609600" lvl="1" indent="0">
              <a:buNone/>
            </a:pPr>
            <a:r>
              <a:rPr lang="en-GB" altLang="en-US" sz="2000" dirty="0"/>
              <a:t>Non exhausted lists of collected proposals for Rel-19 at SA5#154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0745F2EF-51A9-A559-F627-1A2F62C2B9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33912"/>
              </p:ext>
            </p:extLst>
          </p:nvPr>
        </p:nvGraphicFramePr>
        <p:xfrm>
          <a:off x="448235" y="1506071"/>
          <a:ext cx="11358284" cy="24914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9125">
                  <a:extLst>
                    <a:ext uri="{9D8B030D-6E8A-4147-A177-3AD203B41FA5}">
                      <a16:colId xmlns:a16="http://schemas.microsoft.com/office/drawing/2014/main" val="1017509966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301342900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4107518264"/>
                    </a:ext>
                  </a:extLst>
                </a:gridCol>
                <a:gridCol w="5151511">
                  <a:extLst>
                    <a:ext uri="{9D8B030D-6E8A-4147-A177-3AD203B41FA5}">
                      <a16:colId xmlns:a16="http://schemas.microsoft.com/office/drawing/2014/main" val="349409395"/>
                    </a:ext>
                  </a:extLst>
                </a:gridCol>
                <a:gridCol w="1712064">
                  <a:extLst>
                    <a:ext uri="{9D8B030D-6E8A-4147-A177-3AD203B41FA5}">
                      <a16:colId xmlns:a16="http://schemas.microsoft.com/office/drawing/2014/main" val="1252838733"/>
                    </a:ext>
                  </a:extLst>
                </a:gridCol>
                <a:gridCol w="1712064">
                  <a:extLst>
                    <a:ext uri="{9D8B030D-6E8A-4147-A177-3AD203B41FA5}">
                      <a16:colId xmlns:a16="http://schemas.microsoft.com/office/drawing/2014/main" val="3161361526"/>
                    </a:ext>
                  </a:extLst>
                </a:gridCol>
              </a:tblGrid>
              <a:tr h="694716">
                <a:tc>
                  <a:txBody>
                    <a:bodyPr/>
                    <a:lstStyle/>
                    <a:p>
                      <a:pPr algn="ctr" fontAlgn="ctr"/>
                      <a:r>
                        <a:rPr lang="en-DE" sz="1000" u="none" strike="noStrike" dirty="0">
                          <a:effectLst/>
                        </a:rPr>
                        <a:t> </a:t>
                      </a:r>
                      <a:r>
                        <a:rPr lang="en-GB" sz="1000" u="none" strike="noStrike" dirty="0">
                          <a:effectLst/>
                        </a:rPr>
                        <a:t>INPUT:</a:t>
                      </a:r>
                      <a:br>
                        <a:rPr lang="en-GB" sz="1000" u="none" strike="noStrike" dirty="0">
                          <a:effectLst/>
                        </a:rPr>
                      </a:br>
                      <a:r>
                        <a:rPr lang="en-GB" sz="1000" u="none" strike="noStrike" dirty="0">
                          <a:effectLst/>
                        </a:rPr>
                        <a:t>Discussion paper (DP)/</a:t>
                      </a:r>
                    </a:p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WID proposal (WP)/</a:t>
                      </a:r>
                    </a:p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Approved WID (WID)</a:t>
                      </a:r>
                      <a:endParaRPr lang="en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en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Related </a:t>
                      </a:r>
                      <a:b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SID/WID </a:t>
                      </a:r>
                      <a:r>
                        <a:rPr lang="en-GB" sz="10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en-GB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b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</a:t>
                      </a:r>
                      <a:endParaRPr lang="en-DE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Description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Company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Moderator</a:t>
                      </a:r>
                    </a:p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5436925"/>
                  </a:ext>
                </a:extLst>
              </a:tr>
              <a:tr h="35922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DP+WP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S5-241826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revised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Rel-19 New WID on CHF Segmentation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Nokia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João Rodrigues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3165272"/>
                  </a:ext>
                </a:extLst>
              </a:tr>
              <a:tr h="4245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DP+WP</a:t>
                      </a:r>
                      <a:endParaRPr lang="en-GB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S5-241827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revised</a:t>
                      </a: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Rel-19 New WID on Charging Aspects of Ranging and </a:t>
                      </a:r>
                      <a:r>
                        <a:rPr lang="en-GB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Sidelink</a:t>
                      </a: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Positioning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China Telecom Corporation Ltd.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Zhiwei Mo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63407928"/>
                  </a:ext>
                </a:extLst>
              </a:tr>
              <a:tr h="2721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S5-241828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revised</a:t>
                      </a: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New WID on charging enhancement for application functions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Ericsson LM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Robert Törnkvist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14835495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S5-241829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revised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New WID on charging enhancement for disaster roaming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Ericsson LM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Robert Törnkvist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28089895"/>
                  </a:ext>
                </a:extLst>
              </a:tr>
              <a:tr h="31568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S5-241476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Noted</a:t>
                      </a:r>
                      <a:endParaRPr lang="en-DE" sz="1200" u="none" strike="noStrike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Discussion paper on remaining solutions from TR 32.847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MATRIXX Software</a:t>
                      </a:r>
                      <a:endParaRPr lang="en-GB" sz="12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Maryse Gardella</a:t>
                      </a:r>
                      <a:endParaRPr lang="en-GB" sz="12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5700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5234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</TotalTime>
  <Words>324</Words>
  <Application>Microsoft Office PowerPoint</Application>
  <PresentationFormat>Widescreen</PresentationFormat>
  <Paragraphs>95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   SA5 Charging workplan for Rel-19  </vt:lpstr>
      <vt:lpstr>SA5 CH Rel-19 study progress (4 SID) </vt:lpstr>
      <vt:lpstr>SA5 CH Rel-19 work progress (4 WID)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Zou Lan</dc:creator>
  <dc:description>© 2009  All rights reserved</dc:description>
  <cp:lastModifiedBy>Gerald Goermer</cp:lastModifiedBy>
  <cp:revision>3739</cp:revision>
  <dcterms:created xsi:type="dcterms:W3CDTF">2008-08-30T09:32:10Z</dcterms:created>
  <dcterms:modified xsi:type="dcterms:W3CDTF">2024-04-17T15:07:53Z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(3)tmCPK8HO7dbJwe+S+JQI+yP3SRyF6DbGAcGXIZ4ZZrOZooHB/NBRBE13Qj4E5g/h8JYcb93L
MirC1+1p8NwKb+HAHxWc6dqaCbo0odwBpmw4g1P6Z5Yr6aGf2OM5dnsHo9TcPOvaFm5xtK92
2qaj9sQOFv4rGTIsF21LP0oiBi8EBlwfB6Iw03YKM917U+ZbiE2RrbR4ZpY8F98u93YRfY2S
PG6/K/Q77fK8FqFWjT</vt:lpwstr>
  </property>
  <property fmtid="{D5CDD505-2E9C-101B-9397-08002B2CF9AE}" pid="3" name="_2015_ms_pID_7253431">
    <vt:lpwstr>RHRIQyn7CoFtu3D83wSImP6FHd0/puAJyvXo4yTcNu6CV7wiZR39+4
Zxz2QkKEu1UGFwP674j8cSqkGVix7es0T0NnSRzlz3WIPbTudJ8hMzq/NTsDfWBu7BJy59Fr
RvMIvKIJZ6HwO9f3mp5dajIWn6zAdlDvfjJ4uDRhnB20CETwJhaJa77bahWIb/OlihGy0Yep
uFor+zy7dF2pbP0ENVptkdAdZ/WxiddEss27</vt:lpwstr>
  </property>
  <property fmtid="{D5CDD505-2E9C-101B-9397-08002B2CF9AE}" pid="4" name="_2015_ms_pID_7253432">
    <vt:lpwstr>Mg==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1698067796</vt:lpwstr>
  </property>
</Properties>
</file>