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8">
  <p:sldMasterIdLst>
    <p:sldMasterId id="2147483648" r:id="rId1"/>
    <p:sldMasterId id="2147483652" r:id="rId3"/>
    <p:sldMasterId id="2147483656" r:id="rId4"/>
    <p:sldMasterId id="2147483660" r:id="rId5"/>
    <p:sldMasterId id="2147483664" r:id="rId6"/>
    <p:sldMasterId id="2147483668" r:id="rId7"/>
  </p:sldMasterIdLst>
  <p:notesMasterIdLst>
    <p:notesMasterId r:id="rId9"/>
  </p:notesMasterIdLst>
  <p:handoutMasterIdLst>
    <p:handoutMasterId r:id="rId15"/>
  </p:handoutMasterIdLst>
  <p:sldIdLst>
    <p:sldId id="303" r:id="rId8"/>
    <p:sldId id="16774640" r:id="rId10"/>
    <p:sldId id="16774646" r:id="rId11"/>
    <p:sldId id="16774586" r:id="rId12"/>
    <p:sldId id="16774644" r:id="rId13"/>
    <p:sldId id="16774597" r:id="rId1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330" indent="-1511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930" indent="-3035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530" indent="-4559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7130" indent="-6083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221" initials="022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00FF"/>
    <a:srgbClr val="6600FF"/>
    <a:srgbClr val="66FFFF"/>
    <a:srgbClr val="C1E442"/>
    <a:srgbClr val="FF3300"/>
    <a:srgbClr val="72AF2F"/>
    <a:srgbClr val="FFFFCC"/>
    <a:srgbClr val="C6D254"/>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30" autoAdjust="0"/>
    <p:restoredTop sz="97931" autoAdjust="0"/>
  </p:normalViewPr>
  <p:slideViewPr>
    <p:cSldViewPr snapToGrid="0">
      <p:cViewPr varScale="1">
        <p:scale>
          <a:sx n="175" d="100"/>
          <a:sy n="175" d="100"/>
        </p:scale>
        <p:origin x="240" y="84"/>
      </p:cViewPr>
      <p:guideLst>
        <p:guide orient="horz" pos="2160"/>
        <p:guide pos="39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6"/>
        <p:guide pos="221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AA78BAD3-FC21-4679-B770-3EA085F20603}"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BE730920-F8FB-4BAB-A0E2-B112E44812FA}" type="datetime1">
              <a:rPr lang="en-US"/>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1pPr>
    <a:lvl2pPr marL="6083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2pPr>
    <a:lvl3pPr marL="12179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3pPr>
    <a:lvl4pPr marL="18275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4pPr>
    <a:lvl5pPr marL="24371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solidFill>
                  <a:srgbClr val="000000"/>
                </a:solidFill>
                <a:sym typeface="+mn-ea"/>
              </a:rPr>
              <a:t>3GPP NTN</a:t>
            </a:r>
            <a:r>
              <a:rPr lang="zh-CN" altLang="en-US">
                <a:solidFill>
                  <a:srgbClr val="000000"/>
                </a:solidFill>
                <a:sym typeface="+mn-ea"/>
              </a:rPr>
              <a:t>在</a:t>
            </a:r>
            <a:r>
              <a:rPr lang="en-US" altLang="zh-CN">
                <a:solidFill>
                  <a:srgbClr val="000000"/>
                </a:solidFill>
                <a:sym typeface="+mn-ea"/>
              </a:rPr>
              <a:t>R17\</a:t>
            </a:r>
            <a:r>
              <a:rPr lang="en-US" altLang="zh-CN">
                <a:solidFill>
                  <a:srgbClr val="000000"/>
                </a:solidFill>
                <a:sym typeface="+mn-ea"/>
              </a:rPr>
              <a:t>R18</a:t>
            </a:r>
            <a:r>
              <a:rPr lang="zh-CN" altLang="en-US">
                <a:solidFill>
                  <a:srgbClr val="000000"/>
                </a:solidFill>
                <a:sym typeface="+mn-ea"/>
              </a:rPr>
              <a:t>采用了透明转发架构示例：</a:t>
            </a:r>
            <a:r>
              <a:t>卫星快速移动，波束切换更频繁，而地面固定波束场景，当波束覆盖区域发生变化，会导致波束覆盖区域内多个UE同时省波束切换</a:t>
            </a:r>
          </a:p>
          <a:p>
            <a:r>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solidFill>
                <a:srgbClr val="C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5</a:t>
            </a:r>
            <a:r>
              <a:rPr lang="sv-SE" sz="1100" b="1" spc="300" dirty="0">
                <a:ea typeface="+mn-ea"/>
                <a:cs typeface="Arial" panose="020B0604020202020204" pitchFamily="34" charset="0"/>
              </a:rPr>
              <a:t>, </a:t>
            </a:r>
            <a:r>
              <a:rPr sz="1100" b="1" spc="300" dirty="0">
                <a:ea typeface="+mn-ea"/>
                <a:cs typeface="Arial" panose="020B0604020202020204" pitchFamily="34" charset="0"/>
              </a:rPr>
              <a:t>Goa, India, 9-13 February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2025</a:t>
            </a:r>
            <a:endParaRPr lang="en-GB" altLang="en-US"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4</a:t>
            </a:r>
            <a:r>
              <a:rPr lang="sv-SE" sz="1100" b="1" spc="300" dirty="0">
                <a:ea typeface="+mn-ea"/>
                <a:cs typeface="Arial" panose="020B0604020202020204" pitchFamily="34" charset="0"/>
              </a:rPr>
              <a:t>, </a:t>
            </a:r>
            <a:r>
              <a:rPr lang="en-US" altLang="fi-FI" sz="1100" b="1" spc="300" dirty="0">
                <a:ea typeface="+mn-ea"/>
                <a:cs typeface="Arial" panose="020B0604020202020204" pitchFamily="34" charset="0"/>
              </a:rPr>
              <a:t>Dallas</a:t>
            </a:r>
            <a:r>
              <a:rPr lang="fi-FI" sz="1100" b="1" spc="300" dirty="0">
                <a:ea typeface="+mn-ea"/>
                <a:cs typeface="Arial" panose="020B0604020202020204" pitchFamily="34" charset="0"/>
              </a:rPr>
              <a:t>, </a:t>
            </a:r>
            <a:r>
              <a:rPr lang="en-US" altLang="fi-FI" sz="1100" b="1" spc="300" dirty="0">
                <a:ea typeface="+mn-ea"/>
                <a:cs typeface="Arial" panose="020B0604020202020204" pitchFamily="34" charset="0"/>
              </a:rPr>
              <a:t>USA, Nov. 17-21, 2025</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2025</a:t>
            </a:r>
            <a:endParaRPr lang="en-GB" altLang="en-US"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4</a:t>
            </a:r>
            <a:r>
              <a:rPr lang="sv-SE" sz="1100" b="1" spc="300" dirty="0">
                <a:ea typeface="+mn-ea"/>
                <a:cs typeface="Arial" panose="020B0604020202020204" pitchFamily="34" charset="0"/>
              </a:rPr>
              <a:t>, </a:t>
            </a:r>
            <a:r>
              <a:rPr lang="en-US" altLang="fi-FI" sz="1100" b="1" spc="300" dirty="0">
                <a:ea typeface="+mn-ea"/>
                <a:cs typeface="Arial" panose="020B0604020202020204" pitchFamily="34" charset="0"/>
              </a:rPr>
              <a:t>Dallas</a:t>
            </a:r>
            <a:r>
              <a:rPr lang="fi-FI" sz="1100" b="1" spc="300" dirty="0">
                <a:ea typeface="+mn-ea"/>
                <a:cs typeface="Arial" panose="020B0604020202020204" pitchFamily="34" charset="0"/>
              </a:rPr>
              <a:t>, </a:t>
            </a:r>
            <a:r>
              <a:rPr lang="en-US" altLang="fi-FI" sz="1100" b="1" spc="300" dirty="0">
                <a:ea typeface="+mn-ea"/>
                <a:cs typeface="Arial" panose="020B0604020202020204" pitchFamily="34" charset="0"/>
              </a:rPr>
              <a:t>USA, Nov. 17-21, 2025</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2025</a:t>
            </a:r>
            <a:endParaRPr lang="en-GB" altLang="en-US"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4</a:t>
            </a:r>
            <a:r>
              <a:rPr lang="sv-SE" sz="1100" b="1" spc="300" dirty="0">
                <a:ea typeface="+mn-ea"/>
                <a:cs typeface="Arial" panose="020B0604020202020204" pitchFamily="34" charset="0"/>
              </a:rPr>
              <a:t>, </a:t>
            </a:r>
            <a:r>
              <a:rPr lang="en-US" altLang="fi-FI" sz="1100" b="1" spc="300" dirty="0">
                <a:ea typeface="+mn-ea"/>
                <a:cs typeface="Arial" panose="020B0604020202020204" pitchFamily="34" charset="0"/>
              </a:rPr>
              <a:t>Dallas</a:t>
            </a:r>
            <a:r>
              <a:rPr lang="fi-FI" sz="1100" b="1" spc="300" dirty="0">
                <a:ea typeface="+mn-ea"/>
                <a:cs typeface="Arial" panose="020B0604020202020204" pitchFamily="34" charset="0"/>
              </a:rPr>
              <a:t>, </a:t>
            </a:r>
            <a:r>
              <a:rPr lang="en-US" altLang="fi-FI" sz="1100" b="1" spc="300" dirty="0">
                <a:ea typeface="+mn-ea"/>
                <a:cs typeface="Arial" panose="020B0604020202020204" pitchFamily="34" charset="0"/>
              </a:rPr>
              <a:t>USA, Nov. 17-21, 2025</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2025</a:t>
            </a:r>
            <a:endParaRPr lang="en-GB" altLang="en-US"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4</a:t>
            </a:r>
            <a:r>
              <a:rPr lang="sv-SE" sz="1100" b="1" spc="300" dirty="0">
                <a:ea typeface="+mn-ea"/>
                <a:cs typeface="Arial" panose="020B0604020202020204" pitchFamily="34" charset="0"/>
              </a:rPr>
              <a:t>, </a:t>
            </a:r>
            <a:r>
              <a:rPr lang="en-US" altLang="fi-FI" sz="1100" b="1" spc="300" dirty="0">
                <a:ea typeface="+mn-ea"/>
                <a:cs typeface="Arial" panose="020B0604020202020204" pitchFamily="34" charset="0"/>
              </a:rPr>
              <a:t>Dallas</a:t>
            </a:r>
            <a:r>
              <a:rPr lang="fi-FI" sz="1100" b="1" spc="300" dirty="0">
                <a:ea typeface="+mn-ea"/>
                <a:cs typeface="Arial" panose="020B0604020202020204" pitchFamily="34" charset="0"/>
              </a:rPr>
              <a:t>, </a:t>
            </a:r>
            <a:r>
              <a:rPr lang="en-US" altLang="fi-FI" sz="1100" b="1" spc="300" dirty="0">
                <a:ea typeface="+mn-ea"/>
                <a:cs typeface="Arial" panose="020B0604020202020204" pitchFamily="34" charset="0"/>
              </a:rPr>
              <a:t>USA, Nov. 17-21, 2025</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2025</a:t>
            </a:r>
            <a:endParaRPr lang="en-GB" altLang="en-US"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4</a:t>
            </a:r>
            <a:r>
              <a:rPr lang="sv-SE" sz="1100" b="1" spc="300" dirty="0">
                <a:ea typeface="+mn-ea"/>
                <a:cs typeface="Arial" panose="020B0604020202020204" pitchFamily="34" charset="0"/>
              </a:rPr>
              <a:t>, </a:t>
            </a:r>
            <a:r>
              <a:rPr lang="en-US" altLang="fi-FI" sz="1100" b="1" spc="300" dirty="0">
                <a:ea typeface="+mn-ea"/>
                <a:cs typeface="Arial" panose="020B0604020202020204" pitchFamily="34" charset="0"/>
              </a:rPr>
              <a:t>Dallas</a:t>
            </a:r>
            <a:r>
              <a:rPr lang="fi-FI" sz="1100" b="1" spc="300" dirty="0">
                <a:ea typeface="+mn-ea"/>
                <a:cs typeface="Arial" panose="020B0604020202020204" pitchFamily="34" charset="0"/>
              </a:rPr>
              <a:t>, </a:t>
            </a:r>
            <a:r>
              <a:rPr lang="en-US" altLang="fi-FI" sz="1100" b="1" spc="300" dirty="0">
                <a:ea typeface="+mn-ea"/>
                <a:cs typeface="Arial" panose="020B0604020202020204" pitchFamily="34" charset="0"/>
              </a:rPr>
              <a:t>USA, Nov. 17-21, 2025</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2025</a:t>
            </a:r>
            <a:endParaRPr lang="en-GB" altLang="en-US"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tags" Target="../tags/tag1.xml"/><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1" Type="http://schemas.openxmlformats.org/officeDocument/2006/relationships/notesSlide" Target="../notesSlides/notesSlide2.xml"/><Relationship Id="rId10" Type="http://schemas.openxmlformats.org/officeDocument/2006/relationships/slideLayout" Target="../slideLayouts/slideLayout11.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7.xml"/><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5.xml"/><Relationship Id="rId4" Type="http://schemas.openxmlformats.org/officeDocument/2006/relationships/image" Target="../media/image15.pn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4.xml"/><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000" b="1" i="1" dirty="0">
                <a:solidFill>
                  <a:schemeClr val="tx1"/>
                </a:solidFill>
                <a:effectLst>
                  <a:outerShdw blurRad="38100" dist="38100" dir="2700000" algn="tl">
                    <a:srgbClr val="C0C0C0"/>
                  </a:outerShdw>
                </a:effectLst>
              </a:rPr>
              <a:t>  </a:t>
            </a:r>
            <a:br>
              <a:rPr lang="en-GB" sz="4000" dirty="0">
                <a:solidFill>
                  <a:schemeClr val="tx1"/>
                </a:solidFill>
              </a:rPr>
            </a:br>
            <a:r>
              <a:rPr lang="en-US" altLang="zh-CN" sz="4000" b="1" dirty="0">
                <a:solidFill>
                  <a:schemeClr val="tx1"/>
                </a:solidFill>
              </a:rPr>
              <a:t>Discussion on management enhancements related to NR MIMO</a:t>
            </a:r>
            <a:br>
              <a:rPr lang="fr-FR" sz="1800" dirty="0">
                <a:latin typeface="Arial" panose="020B0604020202020204" pitchFamily="34" charset="0"/>
              </a:rPr>
            </a:br>
            <a:endParaRPr lang="en-GB" sz="40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r>
              <a:rPr lang="en-US" altLang="en-US" sz="2665" dirty="0"/>
              <a:t>Source: China Unicom</a:t>
            </a:r>
            <a:endParaRPr lang="en-US" altLang="en-US" sz="24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1">
            <a:lum bright="70000" contrast="-70000"/>
          </a:blip>
          <a:stretch>
            <a:fillRect/>
          </a:stretch>
        </p:blipFill>
        <p:spPr>
          <a:xfrm>
            <a:off x="8748395" y="3474720"/>
            <a:ext cx="2710815" cy="1608455"/>
          </a:xfrm>
          <a:prstGeom prst="rect">
            <a:avLst/>
          </a:prstGeom>
          <a:noFill/>
          <a:ln w="9525">
            <a:noFill/>
          </a:ln>
        </p:spPr>
      </p:pic>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rPr>
              <a:t>Background   </a:t>
            </a:r>
            <a:endParaRPr lang="zh-CN" altLang="en-US" sz="3600" b="1" kern="0" dirty="0">
              <a:solidFill>
                <a:srgbClr val="FF0000"/>
              </a:solidFill>
            </a:endParaRPr>
          </a:p>
        </p:txBody>
      </p:sp>
      <p:sp>
        <p:nvSpPr>
          <p:cNvPr id="6" name="Content Placeholder 2"/>
          <p:cNvSpPr txBox="1"/>
          <p:nvPr/>
        </p:nvSpPr>
        <p:spPr bwMode="auto">
          <a:xfrm>
            <a:off x="406400" y="1184275"/>
            <a:ext cx="1118425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00000"/>
              </a:lnSpc>
              <a:spcBef>
                <a:spcPts val="0"/>
              </a:spcBef>
            </a:pPr>
            <a:r>
              <a:rPr sz="1600" b="1" dirty="0">
                <a:latin typeface="Times New Roman" panose="02020603050405020304" pitchFamily="18" charset="0"/>
                <a:cs typeface="Times New Roman" panose="02020603050405020304" pitchFamily="18" charset="0"/>
                <a:sym typeface="+mn-ea"/>
              </a:rPr>
              <a:t>With the rapid emergence of new services such as UAV and NTN</a:t>
            </a:r>
            <a:r>
              <a:rPr lang="en-US" sz="1600" b="1" dirty="0">
                <a:latin typeface="Times New Roman" panose="02020603050405020304" pitchFamily="18" charset="0"/>
                <a:cs typeface="Times New Roman" panose="02020603050405020304" pitchFamily="18" charset="0"/>
                <a:sym typeface="+mn-ea"/>
              </a:rPr>
              <a:t> </a:t>
            </a:r>
            <a:r>
              <a:rPr lang="en-US" sz="1600" b="1" dirty="0">
                <a:latin typeface="Times New Roman" panose="02020603050405020304" pitchFamily="18" charset="0"/>
                <a:cs typeface="Times New Roman" panose="02020603050405020304" pitchFamily="18" charset="0"/>
                <a:sym typeface="+mn-ea"/>
              </a:rPr>
              <a:t>scenarios </a:t>
            </a:r>
            <a:r>
              <a:rPr sz="1600" b="1" dirty="0">
                <a:latin typeface="Times New Roman" panose="02020603050405020304" pitchFamily="18" charset="0"/>
                <a:cs typeface="Times New Roman" panose="02020603050405020304" pitchFamily="18" charset="0"/>
                <a:sym typeface="+mn-ea"/>
              </a:rPr>
              <a:t>, an efficient and flexible NR MIMO management mechanism is essential to support </a:t>
            </a:r>
            <a:r>
              <a:rPr lang="en-US" sz="1600" b="1" dirty="0">
                <a:latin typeface="Times New Roman" panose="02020603050405020304" pitchFamily="18" charset="0"/>
                <a:cs typeface="Times New Roman" panose="02020603050405020304" pitchFamily="18" charset="0"/>
                <a:sym typeface="+mn-ea"/>
              </a:rPr>
              <a:t>3-D</a:t>
            </a:r>
            <a:r>
              <a:rPr sz="1600" b="1" dirty="0">
                <a:latin typeface="Times New Roman" panose="02020603050405020304" pitchFamily="18" charset="0"/>
                <a:cs typeface="Times New Roman" panose="02020603050405020304" pitchFamily="18" charset="0"/>
                <a:sym typeface="+mn-ea"/>
              </a:rPr>
              <a:t> coverage</a:t>
            </a:r>
            <a:r>
              <a:rPr lang="en-US" sz="1600" b="1" dirty="0">
                <a:latin typeface="Times New Roman" panose="02020603050405020304" pitchFamily="18" charset="0"/>
                <a:cs typeface="Times New Roman" panose="02020603050405020304" pitchFamily="18" charset="0"/>
                <a:sym typeface="+mn-ea"/>
              </a:rPr>
              <a:t> </a:t>
            </a:r>
            <a:r>
              <a:rPr lang="en-US" sz="1600" b="1" dirty="0">
                <a:latin typeface="Times New Roman" panose="02020603050405020304" pitchFamily="18" charset="0"/>
                <a:cs typeface="Times New Roman" panose="02020603050405020304" pitchFamily="18" charset="0"/>
                <a:sym typeface="+mn-ea"/>
              </a:rPr>
              <a:t>optimization and frequent modifcation.</a:t>
            </a:r>
            <a:endParaRPr lang="en-US" sz="1600" b="1" dirty="0">
              <a:latin typeface="Times New Roman" panose="02020603050405020304" pitchFamily="18" charset="0"/>
              <a:cs typeface="Times New Roman" panose="02020603050405020304" pitchFamily="18" charset="0"/>
              <a:sym typeface="+mn-ea"/>
            </a:endParaRPr>
          </a:p>
        </p:txBody>
      </p:sp>
      <p:pic>
        <p:nvPicPr>
          <p:cNvPr id="332" name="图片 331"/>
          <p:cNvPicPr>
            <a:picLocks noChangeAspect="1"/>
          </p:cNvPicPr>
          <p:nvPr/>
        </p:nvPicPr>
        <p:blipFill>
          <a:blip r:embed="rId5"/>
          <a:stretch>
            <a:fillRect/>
          </a:stretch>
        </p:blipFill>
        <p:spPr>
          <a:xfrm>
            <a:off x="3853180" y="3474720"/>
            <a:ext cx="4601845" cy="1786890"/>
          </a:xfrm>
          <a:prstGeom prst="rect">
            <a:avLst/>
          </a:prstGeom>
        </p:spPr>
      </p:pic>
      <p:sp>
        <p:nvSpPr>
          <p:cNvPr id="334" name="文本框 333"/>
          <p:cNvSpPr txBox="1"/>
          <p:nvPr/>
        </p:nvSpPr>
        <p:spPr>
          <a:xfrm>
            <a:off x="3949700" y="2199005"/>
            <a:ext cx="4166870" cy="1014730"/>
          </a:xfrm>
          <a:prstGeom prst="rect">
            <a:avLst/>
          </a:prstGeom>
          <a:noFill/>
        </p:spPr>
        <p:txBody>
          <a:bodyPr wrap="square" rtlCol="0" anchor="t">
            <a:spAutoFit/>
          </a:bodyPr>
          <a:p>
            <a:pPr marL="171450" indent="-171450">
              <a:buFont typeface="Wingdings" panose="05000000000000000000" charset="0"/>
              <a:buChar char="Ø"/>
            </a:pPr>
            <a:r>
              <a:rPr lang="en-US" sz="1200" b="1">
                <a:solidFill>
                  <a:srgbClr val="000000"/>
                </a:solidFill>
                <a:latin typeface="Times New Roman" panose="02020603050405020304" pitchFamily="18" charset="0"/>
                <a:sym typeface="+mn-ea"/>
              </a:rPr>
              <a:t>NTN </a:t>
            </a:r>
            <a:r>
              <a:rPr sz="1200" b="1">
                <a:latin typeface="Times New Roman" panose="02020603050405020304" pitchFamily="18" charset="0"/>
                <a:sym typeface="+mn-ea"/>
              </a:rPr>
              <a:t>scenario</a:t>
            </a:r>
            <a:r>
              <a:rPr lang="zh-CN" sz="1200" b="1">
                <a:latin typeface="Times New Roman" panose="02020603050405020304" pitchFamily="18" charset="0"/>
                <a:sym typeface="+mn-ea"/>
              </a:rPr>
              <a:t>：</a:t>
            </a:r>
            <a:r>
              <a:rPr sz="1200">
                <a:solidFill>
                  <a:srgbClr val="000000"/>
                </a:solidFill>
                <a:latin typeface="Times New Roman" panose="02020603050405020304" pitchFamily="18" charset="0"/>
                <a:sym typeface="+mn-ea"/>
              </a:rPr>
              <a:t>Satellites move rapidly and beam switching is more frequent</a:t>
            </a:r>
            <a:r>
              <a:rPr lang="en-US" sz="1200">
                <a:solidFill>
                  <a:srgbClr val="000000"/>
                </a:solidFill>
                <a:latin typeface="Times New Roman" panose="02020603050405020304" pitchFamily="18" charset="0"/>
                <a:sym typeface="+mn-ea"/>
              </a:rPr>
              <a:t>.T</a:t>
            </a:r>
            <a:r>
              <a:rPr sz="1200">
                <a:solidFill>
                  <a:srgbClr val="000000"/>
                </a:solidFill>
                <a:latin typeface="Times New Roman" panose="02020603050405020304" pitchFamily="18" charset="0"/>
                <a:sym typeface="+mn-ea"/>
              </a:rPr>
              <a:t>he ground</a:t>
            </a:r>
            <a:r>
              <a:rPr lang="en-US" sz="1200">
                <a:solidFill>
                  <a:srgbClr val="000000"/>
                </a:solidFill>
                <a:latin typeface="Times New Roman" panose="02020603050405020304" pitchFamily="18" charset="0"/>
                <a:sym typeface="+mn-ea"/>
              </a:rPr>
              <a:t> base station </a:t>
            </a:r>
            <a:r>
              <a:rPr sz="1200">
                <a:solidFill>
                  <a:srgbClr val="000000"/>
                </a:solidFill>
                <a:latin typeface="Times New Roman" panose="02020603050405020304" pitchFamily="18" charset="0"/>
                <a:sym typeface="+mn-ea"/>
              </a:rPr>
              <a:t>beam</a:t>
            </a:r>
            <a:r>
              <a:rPr lang="en-US" sz="1200">
                <a:solidFill>
                  <a:srgbClr val="000000"/>
                </a:solidFill>
                <a:latin typeface="Times New Roman" panose="02020603050405020304" pitchFamily="18" charset="0"/>
                <a:sym typeface="+mn-ea"/>
              </a:rPr>
              <a:t> </a:t>
            </a:r>
            <a:r>
              <a:rPr sz="1200">
                <a:solidFill>
                  <a:srgbClr val="000000"/>
                </a:solidFill>
                <a:latin typeface="Times New Roman" panose="02020603050405020304" pitchFamily="18" charset="0"/>
                <a:sym typeface="+mn-ea"/>
              </a:rPr>
              <a:t> in fixed, when the beam coverage area changes, it can cause multiple UEs within the beam coverage area to simultaneously avoid beam switching</a:t>
            </a:r>
            <a:r>
              <a:rPr lang="en-US" sz="1200">
                <a:solidFill>
                  <a:srgbClr val="000000"/>
                </a:solidFill>
                <a:latin typeface="Times New Roman" panose="02020603050405020304" pitchFamily="18" charset="0"/>
                <a:sym typeface="+mn-ea"/>
              </a:rPr>
              <a:t>.</a:t>
            </a:r>
            <a:endParaRPr lang="en-US" sz="1200">
              <a:solidFill>
                <a:srgbClr val="000000"/>
              </a:solidFill>
              <a:latin typeface="Times New Roman" panose="02020603050405020304" pitchFamily="18" charset="0"/>
              <a:sym typeface="+mn-ea"/>
            </a:endParaRPr>
          </a:p>
        </p:txBody>
      </p:sp>
      <p:grpSp>
        <p:nvGrpSpPr>
          <p:cNvPr id="328" name="组合 327"/>
          <p:cNvGrpSpPr/>
          <p:nvPr/>
        </p:nvGrpSpPr>
        <p:grpSpPr>
          <a:xfrm rot="0">
            <a:off x="1174931" y="3474720"/>
            <a:ext cx="2723716" cy="2120616"/>
            <a:chOff x="12089" y="6057"/>
            <a:chExt cx="3698" cy="2442"/>
          </a:xfrm>
        </p:grpSpPr>
        <p:grpSp>
          <p:nvGrpSpPr>
            <p:cNvPr id="336" name="组合 335"/>
            <p:cNvGrpSpPr/>
            <p:nvPr/>
          </p:nvGrpSpPr>
          <p:grpSpPr>
            <a:xfrm rot="0">
              <a:off x="12089" y="6057"/>
              <a:ext cx="2884" cy="1609"/>
              <a:chOff x="14133" y="4403"/>
              <a:chExt cx="3840" cy="2163"/>
            </a:xfrm>
          </p:grpSpPr>
          <p:pic>
            <p:nvPicPr>
              <p:cNvPr id="337" name="图片 20" descr="基线RSRP"/>
              <p:cNvPicPr>
                <a:picLocks noChangeAspect="1"/>
              </p:cNvPicPr>
              <p:nvPr/>
            </p:nvPicPr>
            <p:blipFill>
              <a:blip r:embed="rId6"/>
              <a:stretch>
                <a:fillRect/>
              </a:stretch>
            </p:blipFill>
            <p:spPr>
              <a:xfrm>
                <a:off x="14133" y="4403"/>
                <a:ext cx="3840" cy="2163"/>
              </a:xfrm>
              <a:prstGeom prst="rect">
                <a:avLst/>
              </a:prstGeom>
            </p:spPr>
          </p:pic>
          <p:pic>
            <p:nvPicPr>
              <p:cNvPr id="338" name="图片 337"/>
              <p:cNvPicPr>
                <a:picLocks noChangeAspect="1"/>
              </p:cNvPicPr>
              <p:nvPr/>
            </p:nvPicPr>
            <p:blipFill>
              <a:blip r:embed="rId7"/>
              <a:stretch>
                <a:fillRect/>
              </a:stretch>
            </p:blipFill>
            <p:spPr>
              <a:xfrm>
                <a:off x="16869" y="5404"/>
                <a:ext cx="821" cy="552"/>
              </a:xfrm>
              <a:prstGeom prst="rect">
                <a:avLst/>
              </a:prstGeom>
            </p:spPr>
          </p:pic>
        </p:grpSp>
        <p:sp>
          <p:nvSpPr>
            <p:cNvPr id="100" name="文本框 99"/>
            <p:cNvSpPr txBox="1"/>
            <p:nvPr/>
          </p:nvSpPr>
          <p:spPr>
            <a:xfrm>
              <a:off x="12149" y="8163"/>
              <a:ext cx="3638" cy="336"/>
            </a:xfrm>
            <a:prstGeom prst="rect">
              <a:avLst/>
            </a:prstGeom>
            <a:noFill/>
          </p:spPr>
          <p:txBody>
            <a:bodyPr wrap="square" rtlCol="0" anchor="t">
              <a:spAutoFit/>
            </a:bodyPr>
            <a:p>
              <a:r>
                <a:rPr lang="en-US" altLang="zh-CN" dirty="0">
                  <a:solidFill>
                    <a:schemeClr val="tx1"/>
                  </a:solidFill>
                  <a:latin typeface="Times New Roman" panose="02020603050405020304" pitchFamily="18" charset="0"/>
                  <a:cs typeface="Times New Roman" panose="02020603050405020304" pitchFamily="18" charset="0"/>
                  <a:sym typeface="+mn-ea"/>
                </a:rPr>
                <a:t>     </a:t>
              </a:r>
              <a:r>
                <a:rPr lang="en-US" sz="1200" b="1">
                  <a:latin typeface="Times New Roman" panose="02020603050405020304" pitchFamily="18" charset="0"/>
                  <a:ea typeface="宋体" panose="02010600030101010101" pitchFamily="2" charset="-122"/>
                  <a:sym typeface="+mn-ea"/>
                </a:rPr>
                <a:t>Fig1 </a:t>
              </a:r>
              <a:r>
                <a:rPr lang="en-US" altLang="zh-CN" sz="1200" b="1" dirty="0">
                  <a:solidFill>
                    <a:schemeClr val="tx1"/>
                  </a:solidFill>
                  <a:latin typeface="Times New Roman" panose="02020603050405020304" pitchFamily="18" charset="0"/>
                  <a:cs typeface="Times New Roman" panose="02020603050405020304" pitchFamily="18" charset="0"/>
                  <a:sym typeface="+mn-ea"/>
                </a:rPr>
                <a:t>UAV </a:t>
              </a:r>
              <a:r>
                <a:rPr lang="en-US" sz="1200" b="1">
                  <a:latin typeface="Times New Roman" panose="02020603050405020304" pitchFamily="18" charset="0"/>
                  <a:ea typeface="宋体" panose="02010600030101010101" pitchFamily="2" charset="-122"/>
                  <a:sym typeface="+mn-ea"/>
                </a:rPr>
                <a:t>scenario</a:t>
              </a:r>
              <a:endParaRPr lang="en-US" altLang="zh-CN" sz="1200" b="1" dirty="0">
                <a:solidFill>
                  <a:schemeClr val="tx1"/>
                </a:solidFill>
                <a:latin typeface="Times New Roman" panose="02020603050405020304" pitchFamily="18" charset="0"/>
                <a:cs typeface="Times New Roman" panose="02020603050405020304" pitchFamily="18" charset="0"/>
                <a:sym typeface="+mn-ea"/>
              </a:endParaRPr>
            </a:p>
          </p:txBody>
        </p:sp>
      </p:grpSp>
      <p:sp>
        <p:nvSpPr>
          <p:cNvPr id="340" name="文本框 339"/>
          <p:cNvSpPr txBox="1"/>
          <p:nvPr/>
        </p:nvSpPr>
        <p:spPr>
          <a:xfrm>
            <a:off x="353695" y="2199005"/>
            <a:ext cx="3499485" cy="645160"/>
          </a:xfrm>
          <a:prstGeom prst="rect">
            <a:avLst/>
          </a:prstGeom>
          <a:noFill/>
        </p:spPr>
        <p:txBody>
          <a:bodyPr wrap="square" rtlCol="0" anchor="t">
            <a:spAutoFit/>
          </a:bodyPr>
          <a:p>
            <a:pPr marL="171450" indent="-171450">
              <a:buFont typeface="Wingdings" panose="05000000000000000000" charset="0"/>
              <a:buChar char="Ø"/>
            </a:pPr>
            <a:r>
              <a:rPr sz="1200" b="1" dirty="0">
                <a:latin typeface="Times New Roman" panose="02020603050405020304" pitchFamily="18" charset="0"/>
                <a:cs typeface="Times New Roman" panose="02020603050405020304" pitchFamily="18" charset="0"/>
                <a:sym typeface="+mn-ea"/>
              </a:rPr>
              <a:t>UAV</a:t>
            </a:r>
            <a:r>
              <a:rPr lang="en-US" sz="1200" b="1">
                <a:solidFill>
                  <a:srgbClr val="000000"/>
                </a:solidFill>
                <a:latin typeface="Times New Roman" panose="02020603050405020304" pitchFamily="18" charset="0"/>
                <a:sym typeface="+mn-ea"/>
              </a:rPr>
              <a:t> </a:t>
            </a:r>
            <a:r>
              <a:rPr sz="1200" b="1">
                <a:latin typeface="Times New Roman" panose="02020603050405020304" pitchFamily="18" charset="0"/>
                <a:sym typeface="+mn-ea"/>
              </a:rPr>
              <a:t>scenario</a:t>
            </a:r>
            <a:r>
              <a:rPr lang="zh-CN" sz="1200" b="1">
                <a:latin typeface="Times New Roman" panose="02020603050405020304" pitchFamily="18" charset="0"/>
                <a:sym typeface="+mn-ea"/>
              </a:rPr>
              <a:t>：</a:t>
            </a:r>
            <a:r>
              <a:rPr sz="1200">
                <a:solidFill>
                  <a:srgbClr val="000000"/>
                </a:solidFill>
                <a:latin typeface="Times New Roman" panose="02020603050405020304" pitchFamily="18" charset="0"/>
                <a:sym typeface="+mn-ea"/>
              </a:rPr>
              <a:t>Change from the </a:t>
            </a:r>
            <a:r>
              <a:rPr lang="en-US" sz="1200">
                <a:solidFill>
                  <a:srgbClr val="000000"/>
                </a:solidFill>
                <a:latin typeface="Times New Roman" panose="02020603050405020304" pitchFamily="18" charset="0"/>
                <a:sym typeface="+mn-ea"/>
              </a:rPr>
              <a:t>1-beam/</a:t>
            </a:r>
            <a:r>
              <a:rPr sz="1200">
                <a:solidFill>
                  <a:srgbClr val="000000"/>
                </a:solidFill>
                <a:latin typeface="Times New Roman" panose="02020603050405020304" pitchFamily="18" charset="0"/>
                <a:sym typeface="+mn-ea"/>
              </a:rPr>
              <a:t>7-beam </a:t>
            </a:r>
            <a:r>
              <a:rPr lang="en-US" sz="1200">
                <a:solidFill>
                  <a:srgbClr val="000000"/>
                </a:solidFill>
                <a:latin typeface="Times New Roman" panose="02020603050405020304" pitchFamily="18" charset="0"/>
                <a:sym typeface="+mn-ea"/>
              </a:rPr>
              <a:t>for the </a:t>
            </a:r>
            <a:r>
              <a:rPr sz="1200">
                <a:solidFill>
                  <a:srgbClr val="000000"/>
                </a:solidFill>
                <a:latin typeface="Times New Roman" panose="02020603050405020304" pitchFamily="18" charset="0"/>
                <a:sym typeface="+mn-ea"/>
              </a:rPr>
              <a:t>ground coverage</a:t>
            </a:r>
            <a:r>
              <a:rPr lang="en-US" sz="1200">
                <a:solidFill>
                  <a:srgbClr val="000000"/>
                </a:solidFill>
                <a:latin typeface="Times New Roman" panose="02020603050405020304" pitchFamily="18" charset="0"/>
                <a:sym typeface="+mn-ea"/>
              </a:rPr>
              <a:t> </a:t>
            </a:r>
            <a:r>
              <a:rPr sz="1200">
                <a:solidFill>
                  <a:srgbClr val="000000"/>
                </a:solidFill>
                <a:latin typeface="Times New Roman" panose="02020603050405020304" pitchFamily="18" charset="0"/>
                <a:sym typeface="+mn-ea"/>
              </a:rPr>
              <a:t>to a 4+3 stereo beam</a:t>
            </a:r>
            <a:r>
              <a:rPr lang="en-US" sz="1200">
                <a:solidFill>
                  <a:srgbClr val="000000"/>
                </a:solidFill>
                <a:latin typeface="Times New Roman" panose="02020603050405020304" pitchFamily="18" charset="0"/>
                <a:sym typeface="+mn-ea"/>
              </a:rPr>
              <a:t> for </a:t>
            </a:r>
            <a:r>
              <a:rPr sz="1200">
                <a:solidFill>
                  <a:srgbClr val="000000"/>
                </a:solidFill>
                <a:latin typeface="Times New Roman" panose="02020603050405020304" pitchFamily="18" charset="0"/>
                <a:sym typeface="+mn-ea"/>
              </a:rPr>
              <a:t>both ground coverage and aerial coverage</a:t>
            </a:r>
            <a:r>
              <a:rPr lang="en-US" sz="1200">
                <a:solidFill>
                  <a:srgbClr val="000000"/>
                </a:solidFill>
                <a:latin typeface="Times New Roman" panose="02020603050405020304" pitchFamily="18" charset="0"/>
                <a:sym typeface="+mn-ea"/>
              </a:rPr>
              <a:t>.</a:t>
            </a:r>
            <a:endParaRPr lang="en-US" sz="1200">
              <a:solidFill>
                <a:srgbClr val="000000"/>
              </a:solidFill>
              <a:latin typeface="Times New Roman" panose="02020603050405020304" pitchFamily="18" charset="0"/>
              <a:sym typeface="+mn-ea"/>
            </a:endParaRPr>
          </a:p>
        </p:txBody>
      </p:sp>
      <p:grpSp>
        <p:nvGrpSpPr>
          <p:cNvPr id="14" name="组合 243"/>
          <p:cNvGrpSpPr/>
          <p:nvPr/>
        </p:nvGrpSpPr>
        <p:grpSpPr>
          <a:xfrm rot="0">
            <a:off x="9421495" y="3840480"/>
            <a:ext cx="445770" cy="1040130"/>
            <a:chOff x="8130389" y="4368800"/>
            <a:chExt cx="639799" cy="1268107"/>
          </a:xfrm>
          <a:solidFill>
            <a:srgbClr val="5B9BD5">
              <a:lumMod val="75000"/>
              <a:alpha val="58824"/>
            </a:srgbClr>
          </a:solidFill>
        </p:grpSpPr>
        <p:sp>
          <p:nvSpPr>
            <p:cNvPr id="15" name="Freeform 38"/>
            <p:cNvSpPr>
              <a:spLocks noChangeAspect="1" noEditPoints="1" noChangeArrowheads="1"/>
            </p:cNvSpPr>
            <p:nvPr/>
          </p:nvSpPr>
          <p:spPr bwMode="auto">
            <a:xfrm>
              <a:off x="8130389" y="4690346"/>
              <a:ext cx="639799" cy="946561"/>
            </a:xfrm>
            <a:custGeom>
              <a:avLst/>
              <a:gdLst>
                <a:gd name="T0" fmla="*/ 0 w 1083"/>
                <a:gd name="T1" fmla="*/ 157757397 h 1821"/>
                <a:gd name="T2" fmla="*/ 18509030 w 1083"/>
                <a:gd name="T3" fmla="*/ 145974069 h 1821"/>
                <a:gd name="T4" fmla="*/ 38494347 w 1083"/>
                <a:gd name="T5" fmla="*/ 137620231 h 1821"/>
                <a:gd name="T6" fmla="*/ 59955615 w 1083"/>
                <a:gd name="T7" fmla="*/ 132871433 h 1821"/>
                <a:gd name="T8" fmla="*/ 83006732 w 1083"/>
                <a:gd name="T9" fmla="*/ 137620231 h 1821"/>
                <a:gd name="T10" fmla="*/ 102991712 w 1083"/>
                <a:gd name="T11" fmla="*/ 145974069 h 1821"/>
                <a:gd name="T12" fmla="*/ 122977030 w 1083"/>
                <a:gd name="T13" fmla="*/ 160131796 h 1821"/>
                <a:gd name="T14" fmla="*/ 73808997 w 1083"/>
                <a:gd name="T15" fmla="*/ 28491301 h 1821"/>
                <a:gd name="T16" fmla="*/ 79940596 w 1083"/>
                <a:gd name="T17" fmla="*/ 21368402 h 1821"/>
                <a:gd name="T18" fmla="*/ 81530444 w 1083"/>
                <a:gd name="T19" fmla="*/ 13102636 h 1821"/>
                <a:gd name="T20" fmla="*/ 78351084 w 1083"/>
                <a:gd name="T21" fmla="*/ 7122900 h 1821"/>
                <a:gd name="T22" fmla="*/ 72219149 w 1083"/>
                <a:gd name="T23" fmla="*/ 3605338 h 1821"/>
                <a:gd name="T24" fmla="*/ 64611263 w 1083"/>
                <a:gd name="T25" fmla="*/ 1231236 h 1821"/>
                <a:gd name="T26" fmla="*/ 56889816 w 1083"/>
                <a:gd name="T27" fmla="*/ 1231236 h 1821"/>
                <a:gd name="T28" fmla="*/ 49168032 w 1083"/>
                <a:gd name="T29" fmla="*/ 3605338 h 1821"/>
                <a:gd name="T30" fmla="*/ 43036434 w 1083"/>
                <a:gd name="T31" fmla="*/ 7122900 h 1821"/>
                <a:gd name="T32" fmla="*/ 39970298 w 1083"/>
                <a:gd name="T33" fmla="*/ 13102636 h 1821"/>
                <a:gd name="T34" fmla="*/ 41560146 w 1083"/>
                <a:gd name="T35" fmla="*/ 21368402 h 1821"/>
                <a:gd name="T36" fmla="*/ 47692082 w 1083"/>
                <a:gd name="T37" fmla="*/ 28491301 h 1821"/>
                <a:gd name="T38" fmla="*/ 79940596 w 1083"/>
                <a:gd name="T39" fmla="*/ 102006030 h 1821"/>
                <a:gd name="T40" fmla="*/ 75284948 w 1083"/>
                <a:gd name="T41" fmla="*/ 112734267 h 1821"/>
                <a:gd name="T42" fmla="*/ 61545127 w 1083"/>
                <a:gd name="T43" fmla="*/ 116251532 h 1821"/>
                <a:gd name="T44" fmla="*/ 47692082 w 1083"/>
                <a:gd name="T45" fmla="*/ 112734267 h 1821"/>
                <a:gd name="T46" fmla="*/ 43036434 w 1083"/>
                <a:gd name="T47" fmla="*/ 102006030 h 1821"/>
                <a:gd name="T48" fmla="*/ 47692082 w 1083"/>
                <a:gd name="T49" fmla="*/ 92508731 h 1821"/>
                <a:gd name="T50" fmla="*/ 61545127 w 1083"/>
                <a:gd name="T51" fmla="*/ 87760231 h 1821"/>
                <a:gd name="T52" fmla="*/ 75284948 w 1083"/>
                <a:gd name="T53" fmla="*/ 92508731 h 1821"/>
                <a:gd name="T54" fmla="*/ 79940596 w 1083"/>
                <a:gd name="T55" fmla="*/ 102006030 h 1821"/>
                <a:gd name="T56" fmla="*/ 70742861 w 1083"/>
                <a:gd name="T57" fmla="*/ 72371565 h 1821"/>
                <a:gd name="T58" fmla="*/ 64611263 w 1083"/>
                <a:gd name="T59" fmla="*/ 75976903 h 1821"/>
                <a:gd name="T60" fmla="*/ 58479327 w 1083"/>
                <a:gd name="T61" fmla="*/ 75976903 h 1821"/>
                <a:gd name="T62" fmla="*/ 52234169 w 1083"/>
                <a:gd name="T63" fmla="*/ 72371565 h 1821"/>
                <a:gd name="T64" fmla="*/ 52234169 w 1083"/>
                <a:gd name="T65" fmla="*/ 66479901 h 1821"/>
                <a:gd name="T66" fmla="*/ 58479327 w 1083"/>
                <a:gd name="T67" fmla="*/ 61731104 h 1821"/>
                <a:gd name="T68" fmla="*/ 64611263 w 1083"/>
                <a:gd name="T69" fmla="*/ 61731104 h 1821"/>
                <a:gd name="T70" fmla="*/ 70742861 w 1083"/>
                <a:gd name="T71" fmla="*/ 66479901 h 18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83"/>
                <a:gd name="T109" fmla="*/ 0 h 1821"/>
                <a:gd name="T110" fmla="*/ 1083 w 1083"/>
                <a:gd name="T111" fmla="*/ 1821 h 18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83" h="1821">
                  <a:moveTo>
                    <a:pt x="474" y="364"/>
                  </a:moveTo>
                  <a:lnTo>
                    <a:pt x="0" y="1794"/>
                  </a:lnTo>
                  <a:lnTo>
                    <a:pt x="41" y="1754"/>
                  </a:lnTo>
                  <a:lnTo>
                    <a:pt x="163" y="1660"/>
                  </a:lnTo>
                  <a:lnTo>
                    <a:pt x="244" y="1606"/>
                  </a:lnTo>
                  <a:lnTo>
                    <a:pt x="339" y="1565"/>
                  </a:lnTo>
                  <a:lnTo>
                    <a:pt x="433" y="1525"/>
                  </a:lnTo>
                  <a:lnTo>
                    <a:pt x="528" y="1511"/>
                  </a:lnTo>
                  <a:lnTo>
                    <a:pt x="623" y="1525"/>
                  </a:lnTo>
                  <a:lnTo>
                    <a:pt x="731" y="1565"/>
                  </a:lnTo>
                  <a:lnTo>
                    <a:pt x="826" y="1606"/>
                  </a:lnTo>
                  <a:lnTo>
                    <a:pt x="907" y="1660"/>
                  </a:lnTo>
                  <a:lnTo>
                    <a:pt x="1042" y="1767"/>
                  </a:lnTo>
                  <a:lnTo>
                    <a:pt x="1083" y="1821"/>
                  </a:lnTo>
                  <a:lnTo>
                    <a:pt x="596" y="364"/>
                  </a:lnTo>
                  <a:lnTo>
                    <a:pt x="650" y="324"/>
                  </a:lnTo>
                  <a:lnTo>
                    <a:pt x="690" y="283"/>
                  </a:lnTo>
                  <a:lnTo>
                    <a:pt x="704" y="243"/>
                  </a:lnTo>
                  <a:lnTo>
                    <a:pt x="718" y="189"/>
                  </a:lnTo>
                  <a:lnTo>
                    <a:pt x="718" y="149"/>
                  </a:lnTo>
                  <a:lnTo>
                    <a:pt x="704" y="122"/>
                  </a:lnTo>
                  <a:lnTo>
                    <a:pt x="690" y="81"/>
                  </a:lnTo>
                  <a:lnTo>
                    <a:pt x="663" y="54"/>
                  </a:lnTo>
                  <a:lnTo>
                    <a:pt x="636" y="41"/>
                  </a:lnTo>
                  <a:lnTo>
                    <a:pt x="609" y="27"/>
                  </a:lnTo>
                  <a:lnTo>
                    <a:pt x="569" y="14"/>
                  </a:lnTo>
                  <a:lnTo>
                    <a:pt x="542" y="0"/>
                  </a:lnTo>
                  <a:lnTo>
                    <a:pt x="501" y="14"/>
                  </a:lnTo>
                  <a:lnTo>
                    <a:pt x="460" y="27"/>
                  </a:lnTo>
                  <a:lnTo>
                    <a:pt x="433" y="41"/>
                  </a:lnTo>
                  <a:lnTo>
                    <a:pt x="406" y="54"/>
                  </a:lnTo>
                  <a:lnTo>
                    <a:pt x="379" y="81"/>
                  </a:lnTo>
                  <a:lnTo>
                    <a:pt x="366" y="122"/>
                  </a:lnTo>
                  <a:lnTo>
                    <a:pt x="352" y="149"/>
                  </a:lnTo>
                  <a:lnTo>
                    <a:pt x="352" y="189"/>
                  </a:lnTo>
                  <a:lnTo>
                    <a:pt x="366" y="243"/>
                  </a:lnTo>
                  <a:lnTo>
                    <a:pt x="379" y="283"/>
                  </a:lnTo>
                  <a:lnTo>
                    <a:pt x="420" y="324"/>
                  </a:lnTo>
                  <a:lnTo>
                    <a:pt x="474" y="364"/>
                  </a:lnTo>
                  <a:close/>
                  <a:moveTo>
                    <a:pt x="704" y="1160"/>
                  </a:moveTo>
                  <a:lnTo>
                    <a:pt x="690" y="1228"/>
                  </a:lnTo>
                  <a:lnTo>
                    <a:pt x="663" y="1282"/>
                  </a:lnTo>
                  <a:lnTo>
                    <a:pt x="609" y="1309"/>
                  </a:lnTo>
                  <a:lnTo>
                    <a:pt x="542" y="1322"/>
                  </a:lnTo>
                  <a:lnTo>
                    <a:pt x="474" y="1309"/>
                  </a:lnTo>
                  <a:lnTo>
                    <a:pt x="420" y="1282"/>
                  </a:lnTo>
                  <a:lnTo>
                    <a:pt x="393" y="1228"/>
                  </a:lnTo>
                  <a:lnTo>
                    <a:pt x="379" y="1160"/>
                  </a:lnTo>
                  <a:lnTo>
                    <a:pt x="393" y="1093"/>
                  </a:lnTo>
                  <a:lnTo>
                    <a:pt x="420" y="1052"/>
                  </a:lnTo>
                  <a:lnTo>
                    <a:pt x="474" y="1012"/>
                  </a:lnTo>
                  <a:lnTo>
                    <a:pt x="542" y="998"/>
                  </a:lnTo>
                  <a:lnTo>
                    <a:pt x="609" y="1012"/>
                  </a:lnTo>
                  <a:lnTo>
                    <a:pt x="663" y="1052"/>
                  </a:lnTo>
                  <a:lnTo>
                    <a:pt x="690" y="1093"/>
                  </a:lnTo>
                  <a:lnTo>
                    <a:pt x="704" y="1160"/>
                  </a:lnTo>
                  <a:close/>
                  <a:moveTo>
                    <a:pt x="623" y="783"/>
                  </a:moveTo>
                  <a:lnTo>
                    <a:pt x="623" y="823"/>
                  </a:lnTo>
                  <a:lnTo>
                    <a:pt x="596" y="837"/>
                  </a:lnTo>
                  <a:lnTo>
                    <a:pt x="569" y="864"/>
                  </a:lnTo>
                  <a:lnTo>
                    <a:pt x="542" y="864"/>
                  </a:lnTo>
                  <a:lnTo>
                    <a:pt x="515" y="864"/>
                  </a:lnTo>
                  <a:lnTo>
                    <a:pt x="488" y="837"/>
                  </a:lnTo>
                  <a:lnTo>
                    <a:pt x="460" y="823"/>
                  </a:lnTo>
                  <a:lnTo>
                    <a:pt x="460" y="783"/>
                  </a:lnTo>
                  <a:lnTo>
                    <a:pt x="460" y="756"/>
                  </a:lnTo>
                  <a:lnTo>
                    <a:pt x="488" y="729"/>
                  </a:lnTo>
                  <a:lnTo>
                    <a:pt x="515" y="702"/>
                  </a:lnTo>
                  <a:lnTo>
                    <a:pt x="542" y="702"/>
                  </a:lnTo>
                  <a:lnTo>
                    <a:pt x="569" y="702"/>
                  </a:lnTo>
                  <a:lnTo>
                    <a:pt x="596" y="729"/>
                  </a:lnTo>
                  <a:lnTo>
                    <a:pt x="623" y="756"/>
                  </a:lnTo>
                  <a:lnTo>
                    <a:pt x="623" y="783"/>
                  </a:lnTo>
                  <a:close/>
                </a:path>
              </a:pathLst>
            </a:custGeom>
            <a:grpFill/>
            <a:ln>
              <a:noFill/>
            </a:ln>
          </p:spPr>
          <p:txBody>
            <a:bodyPr/>
            <a:lstStyle/>
            <a:p>
              <a:pPr defTabSz="685800" fontAlgn="auto">
                <a:spcBef>
                  <a:spcPts val="0"/>
                </a:spcBef>
                <a:spcAft>
                  <a:spcPts val="0"/>
                </a:spcAft>
                <a:defRPr/>
              </a:pPr>
              <a:endParaRPr lang="zh-CN" altLang="en-US" sz="15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16" name="组合 430"/>
            <p:cNvGrpSpPr/>
            <p:nvPr/>
          </p:nvGrpSpPr>
          <p:grpSpPr>
            <a:xfrm>
              <a:off x="8168885" y="4369267"/>
              <a:ext cx="139995" cy="139975"/>
              <a:chOff x="7730492" y="2813899"/>
              <a:chExt cx="140027" cy="140007"/>
            </a:xfrm>
            <a:grpFill/>
          </p:grpSpPr>
          <p:sp>
            <p:nvSpPr>
              <p:cNvPr id="9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93" name="组合 290"/>
              <p:cNvGrpSpPr/>
              <p:nvPr/>
            </p:nvGrpSpPr>
            <p:grpSpPr>
              <a:xfrm>
                <a:off x="7746505" y="2829902"/>
                <a:ext cx="108000" cy="108000"/>
                <a:chOff x="7493054" y="4172488"/>
                <a:chExt cx="1028540" cy="1028540"/>
              </a:xfrm>
              <a:grpFill/>
            </p:grpSpPr>
            <p:cxnSp>
              <p:nvCxnSpPr>
                <p:cNvPr id="94" name="直接连接符 9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95" name="直接连接符 9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17" name="组合 189"/>
            <p:cNvGrpSpPr/>
            <p:nvPr/>
          </p:nvGrpSpPr>
          <p:grpSpPr>
            <a:xfrm>
              <a:off x="8305800" y="4368800"/>
              <a:ext cx="139995" cy="139975"/>
              <a:chOff x="7730492" y="2813899"/>
              <a:chExt cx="140027" cy="140007"/>
            </a:xfrm>
            <a:grpFill/>
          </p:grpSpPr>
          <p:sp>
            <p:nvSpPr>
              <p:cNvPr id="88"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89" name="组合 200"/>
              <p:cNvGrpSpPr/>
              <p:nvPr/>
            </p:nvGrpSpPr>
            <p:grpSpPr>
              <a:xfrm>
                <a:off x="7746505" y="2829902"/>
                <a:ext cx="108000" cy="108000"/>
                <a:chOff x="7493054" y="4172488"/>
                <a:chExt cx="1028540" cy="1028540"/>
              </a:xfrm>
              <a:grpFill/>
            </p:grpSpPr>
            <p:cxnSp>
              <p:nvCxnSpPr>
                <p:cNvPr id="90" name="直接连接符 89"/>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91" name="直接连接符 90"/>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18" name="组合 203"/>
            <p:cNvGrpSpPr/>
            <p:nvPr/>
          </p:nvGrpSpPr>
          <p:grpSpPr>
            <a:xfrm>
              <a:off x="8445500" y="4368800"/>
              <a:ext cx="139995" cy="139975"/>
              <a:chOff x="7730492" y="2813899"/>
              <a:chExt cx="140027" cy="140007"/>
            </a:xfrm>
            <a:grpFill/>
          </p:grpSpPr>
          <p:sp>
            <p:nvSpPr>
              <p:cNvPr id="84"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85" name="组合 205"/>
              <p:cNvGrpSpPr/>
              <p:nvPr/>
            </p:nvGrpSpPr>
            <p:grpSpPr>
              <a:xfrm>
                <a:off x="7746505" y="2829902"/>
                <a:ext cx="108000" cy="108000"/>
                <a:chOff x="7493054" y="4172488"/>
                <a:chExt cx="1028540" cy="1028540"/>
              </a:xfrm>
              <a:grpFill/>
            </p:grpSpPr>
            <p:cxnSp>
              <p:nvCxnSpPr>
                <p:cNvPr id="86" name="直接连接符 85"/>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87" name="直接连接符 86"/>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19" name="组合 208"/>
            <p:cNvGrpSpPr/>
            <p:nvPr/>
          </p:nvGrpSpPr>
          <p:grpSpPr>
            <a:xfrm>
              <a:off x="8585200" y="4368800"/>
              <a:ext cx="139995" cy="139975"/>
              <a:chOff x="7730492" y="2813899"/>
              <a:chExt cx="140027" cy="140007"/>
            </a:xfrm>
            <a:grpFill/>
          </p:grpSpPr>
          <p:sp>
            <p:nvSpPr>
              <p:cNvPr id="8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81" name="组合 210"/>
              <p:cNvGrpSpPr/>
              <p:nvPr/>
            </p:nvGrpSpPr>
            <p:grpSpPr>
              <a:xfrm>
                <a:off x="7746505" y="2829902"/>
                <a:ext cx="108000" cy="108000"/>
                <a:chOff x="7493054" y="4172488"/>
                <a:chExt cx="1028540" cy="1028540"/>
              </a:xfrm>
              <a:grpFill/>
            </p:grpSpPr>
            <p:cxnSp>
              <p:nvCxnSpPr>
                <p:cNvPr id="82" name="直接连接符 8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83" name="直接连接符 8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0" name="组合 213"/>
            <p:cNvGrpSpPr/>
            <p:nvPr/>
          </p:nvGrpSpPr>
          <p:grpSpPr>
            <a:xfrm>
              <a:off x="8166100" y="4508500"/>
              <a:ext cx="139995" cy="139975"/>
              <a:chOff x="7730492" y="2813899"/>
              <a:chExt cx="140027" cy="140007"/>
            </a:xfrm>
            <a:grpFill/>
          </p:grpSpPr>
          <p:sp>
            <p:nvSpPr>
              <p:cNvPr id="76"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77" name="组合 215"/>
              <p:cNvGrpSpPr/>
              <p:nvPr/>
            </p:nvGrpSpPr>
            <p:grpSpPr>
              <a:xfrm>
                <a:off x="7746505" y="2829902"/>
                <a:ext cx="108000" cy="108000"/>
                <a:chOff x="7493054" y="4172488"/>
                <a:chExt cx="1028540" cy="1028540"/>
              </a:xfrm>
              <a:grpFill/>
            </p:grpSpPr>
            <p:cxnSp>
              <p:nvCxnSpPr>
                <p:cNvPr id="78" name="直接连接符 77"/>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79" name="直接连接符 78"/>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1" name="组合 226"/>
            <p:cNvGrpSpPr/>
            <p:nvPr/>
          </p:nvGrpSpPr>
          <p:grpSpPr>
            <a:xfrm>
              <a:off x="8305800" y="4508500"/>
              <a:ext cx="139995" cy="139975"/>
              <a:chOff x="7730492" y="2813899"/>
              <a:chExt cx="140027" cy="140007"/>
            </a:xfrm>
            <a:grpFill/>
          </p:grpSpPr>
          <p:sp>
            <p:nvSpPr>
              <p:cNvPr id="7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73" name="组合 229"/>
              <p:cNvGrpSpPr/>
              <p:nvPr/>
            </p:nvGrpSpPr>
            <p:grpSpPr>
              <a:xfrm>
                <a:off x="7746505" y="2829902"/>
                <a:ext cx="108000" cy="108000"/>
                <a:chOff x="7493054" y="4172488"/>
                <a:chExt cx="1028540" cy="1028540"/>
              </a:xfrm>
              <a:grpFill/>
            </p:grpSpPr>
            <p:cxnSp>
              <p:nvCxnSpPr>
                <p:cNvPr id="74" name="直接连接符 7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75" name="直接连接符 7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2" name="组合 256"/>
            <p:cNvGrpSpPr/>
            <p:nvPr/>
          </p:nvGrpSpPr>
          <p:grpSpPr>
            <a:xfrm>
              <a:off x="8445500" y="4508500"/>
              <a:ext cx="139995" cy="139975"/>
              <a:chOff x="7730492" y="2813899"/>
              <a:chExt cx="140027" cy="140007"/>
            </a:xfrm>
            <a:grpFill/>
          </p:grpSpPr>
          <p:sp>
            <p:nvSpPr>
              <p:cNvPr id="68"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69" name="组合 258"/>
              <p:cNvGrpSpPr/>
              <p:nvPr/>
            </p:nvGrpSpPr>
            <p:grpSpPr>
              <a:xfrm>
                <a:off x="7746505" y="2829902"/>
                <a:ext cx="108000" cy="108000"/>
                <a:chOff x="7493054" y="4172488"/>
                <a:chExt cx="1028540" cy="1028540"/>
              </a:xfrm>
              <a:grpFill/>
            </p:grpSpPr>
            <p:cxnSp>
              <p:nvCxnSpPr>
                <p:cNvPr id="70" name="直接连接符 69"/>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71" name="直接连接符 70"/>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3" name="组合 261"/>
            <p:cNvGrpSpPr/>
            <p:nvPr/>
          </p:nvGrpSpPr>
          <p:grpSpPr>
            <a:xfrm>
              <a:off x="8585200" y="4508500"/>
              <a:ext cx="139995" cy="139975"/>
              <a:chOff x="7730492" y="2813899"/>
              <a:chExt cx="140027" cy="140007"/>
            </a:xfrm>
            <a:grpFill/>
          </p:grpSpPr>
          <p:sp>
            <p:nvSpPr>
              <p:cNvPr id="64"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65" name="组合 263"/>
              <p:cNvGrpSpPr/>
              <p:nvPr/>
            </p:nvGrpSpPr>
            <p:grpSpPr>
              <a:xfrm>
                <a:off x="7746505" y="2829902"/>
                <a:ext cx="108000" cy="108000"/>
                <a:chOff x="7493054" y="4172488"/>
                <a:chExt cx="1028540" cy="1028540"/>
              </a:xfrm>
              <a:grpFill/>
            </p:grpSpPr>
            <p:cxnSp>
              <p:nvCxnSpPr>
                <p:cNvPr id="66" name="直接连接符 65"/>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67" name="直接连接符 66"/>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4" name="组合 266"/>
            <p:cNvGrpSpPr/>
            <p:nvPr/>
          </p:nvGrpSpPr>
          <p:grpSpPr>
            <a:xfrm>
              <a:off x="8166100" y="4648200"/>
              <a:ext cx="139995" cy="139975"/>
              <a:chOff x="7730492" y="2813899"/>
              <a:chExt cx="140027" cy="140007"/>
            </a:xfrm>
            <a:grpFill/>
          </p:grpSpPr>
          <p:sp>
            <p:nvSpPr>
              <p:cNvPr id="6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61" name="组合 268"/>
              <p:cNvGrpSpPr/>
              <p:nvPr/>
            </p:nvGrpSpPr>
            <p:grpSpPr>
              <a:xfrm>
                <a:off x="7746505" y="2829902"/>
                <a:ext cx="108000" cy="108000"/>
                <a:chOff x="7493054" y="4172488"/>
                <a:chExt cx="1028540" cy="1028540"/>
              </a:xfrm>
              <a:grpFill/>
            </p:grpSpPr>
            <p:cxnSp>
              <p:nvCxnSpPr>
                <p:cNvPr id="62" name="直接连接符 6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63" name="直接连接符 6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5" name="组合 271"/>
            <p:cNvGrpSpPr/>
            <p:nvPr/>
          </p:nvGrpSpPr>
          <p:grpSpPr>
            <a:xfrm>
              <a:off x="8305800" y="4648200"/>
              <a:ext cx="139995" cy="139975"/>
              <a:chOff x="7730492" y="2813899"/>
              <a:chExt cx="140027" cy="140007"/>
            </a:xfrm>
            <a:grpFill/>
          </p:grpSpPr>
          <p:sp>
            <p:nvSpPr>
              <p:cNvPr id="56"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57" name="组合 273"/>
              <p:cNvGrpSpPr/>
              <p:nvPr/>
            </p:nvGrpSpPr>
            <p:grpSpPr>
              <a:xfrm>
                <a:off x="7746505" y="2829902"/>
                <a:ext cx="108000" cy="108000"/>
                <a:chOff x="7493054" y="4172488"/>
                <a:chExt cx="1028540" cy="1028540"/>
              </a:xfrm>
              <a:grpFill/>
            </p:grpSpPr>
            <p:cxnSp>
              <p:nvCxnSpPr>
                <p:cNvPr id="58" name="直接连接符 57"/>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59" name="直接连接符 58"/>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6" name="组合 276"/>
            <p:cNvGrpSpPr/>
            <p:nvPr/>
          </p:nvGrpSpPr>
          <p:grpSpPr>
            <a:xfrm>
              <a:off x="8445500" y="4648200"/>
              <a:ext cx="139995" cy="139975"/>
              <a:chOff x="7730492" y="2813899"/>
              <a:chExt cx="140027" cy="140007"/>
            </a:xfrm>
            <a:grpFill/>
          </p:grpSpPr>
          <p:sp>
            <p:nvSpPr>
              <p:cNvPr id="5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53" name="组合 52"/>
              <p:cNvGrpSpPr/>
              <p:nvPr/>
            </p:nvGrpSpPr>
            <p:grpSpPr>
              <a:xfrm>
                <a:off x="7746505" y="2829902"/>
                <a:ext cx="108000" cy="108000"/>
                <a:chOff x="7493054" y="4172488"/>
                <a:chExt cx="1028540" cy="1028540"/>
              </a:xfrm>
              <a:grpFill/>
            </p:grpSpPr>
            <p:cxnSp>
              <p:nvCxnSpPr>
                <p:cNvPr id="54" name="直接连接符 5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55" name="直接连接符 5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7" name="组合 281"/>
            <p:cNvGrpSpPr/>
            <p:nvPr/>
          </p:nvGrpSpPr>
          <p:grpSpPr>
            <a:xfrm>
              <a:off x="8585200" y="4648200"/>
              <a:ext cx="139995" cy="139975"/>
              <a:chOff x="7730492" y="2813899"/>
              <a:chExt cx="140027" cy="140007"/>
            </a:xfrm>
            <a:grpFill/>
          </p:grpSpPr>
          <p:sp>
            <p:nvSpPr>
              <p:cNvPr id="48"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9" name="组合 283"/>
              <p:cNvGrpSpPr/>
              <p:nvPr/>
            </p:nvGrpSpPr>
            <p:grpSpPr>
              <a:xfrm>
                <a:off x="7746505" y="2829902"/>
                <a:ext cx="108000" cy="108000"/>
                <a:chOff x="7493054" y="4172488"/>
                <a:chExt cx="1028540" cy="1028540"/>
              </a:xfrm>
              <a:grpFill/>
            </p:grpSpPr>
            <p:cxnSp>
              <p:nvCxnSpPr>
                <p:cNvPr id="50" name="直接连接符 49"/>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51" name="直接连接符 50"/>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8" name="组合 286"/>
            <p:cNvGrpSpPr/>
            <p:nvPr/>
          </p:nvGrpSpPr>
          <p:grpSpPr>
            <a:xfrm>
              <a:off x="8166100" y="4787900"/>
              <a:ext cx="139995" cy="139975"/>
              <a:chOff x="7730492" y="2813899"/>
              <a:chExt cx="140027" cy="140007"/>
            </a:xfrm>
            <a:grpFill/>
          </p:grpSpPr>
          <p:sp>
            <p:nvSpPr>
              <p:cNvPr id="44"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5" name="组合 288"/>
              <p:cNvGrpSpPr/>
              <p:nvPr/>
            </p:nvGrpSpPr>
            <p:grpSpPr>
              <a:xfrm>
                <a:off x="7746505" y="2829902"/>
                <a:ext cx="108000" cy="108000"/>
                <a:chOff x="7493054" y="4172488"/>
                <a:chExt cx="1028540" cy="1028540"/>
              </a:xfrm>
              <a:grpFill/>
            </p:grpSpPr>
            <p:cxnSp>
              <p:nvCxnSpPr>
                <p:cNvPr id="46" name="直接连接符 45"/>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7" name="直接连接符 46"/>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9" name="组合 294"/>
            <p:cNvGrpSpPr/>
            <p:nvPr/>
          </p:nvGrpSpPr>
          <p:grpSpPr>
            <a:xfrm>
              <a:off x="8305800" y="4787900"/>
              <a:ext cx="139995" cy="139975"/>
              <a:chOff x="7730492" y="2813899"/>
              <a:chExt cx="140027" cy="140007"/>
            </a:xfrm>
            <a:grpFill/>
          </p:grpSpPr>
          <p:sp>
            <p:nvSpPr>
              <p:cNvPr id="4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1" name="组合 296"/>
              <p:cNvGrpSpPr/>
              <p:nvPr/>
            </p:nvGrpSpPr>
            <p:grpSpPr>
              <a:xfrm>
                <a:off x="7746505" y="2829902"/>
                <a:ext cx="108000" cy="108000"/>
                <a:chOff x="7493054" y="4172488"/>
                <a:chExt cx="1028540" cy="1028540"/>
              </a:xfrm>
              <a:grpFill/>
            </p:grpSpPr>
            <p:cxnSp>
              <p:nvCxnSpPr>
                <p:cNvPr id="42" name="直接连接符 4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3" name="直接连接符 4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0" name="组合 299"/>
            <p:cNvGrpSpPr/>
            <p:nvPr/>
          </p:nvGrpSpPr>
          <p:grpSpPr>
            <a:xfrm>
              <a:off x="8445500" y="4787900"/>
              <a:ext cx="139995" cy="139975"/>
              <a:chOff x="7730492" y="2813899"/>
              <a:chExt cx="140027" cy="140007"/>
            </a:xfrm>
            <a:grpFill/>
          </p:grpSpPr>
          <p:sp>
            <p:nvSpPr>
              <p:cNvPr id="36"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7" name="组合 301"/>
              <p:cNvGrpSpPr/>
              <p:nvPr/>
            </p:nvGrpSpPr>
            <p:grpSpPr>
              <a:xfrm>
                <a:off x="7746505" y="2829902"/>
                <a:ext cx="108000" cy="108000"/>
                <a:chOff x="7493054" y="4172488"/>
                <a:chExt cx="1028540" cy="1028540"/>
              </a:xfrm>
              <a:grpFill/>
            </p:grpSpPr>
            <p:cxnSp>
              <p:nvCxnSpPr>
                <p:cNvPr id="38" name="直接连接符 37"/>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9" name="直接连接符 38"/>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1" name="组合 304"/>
            <p:cNvGrpSpPr/>
            <p:nvPr/>
          </p:nvGrpSpPr>
          <p:grpSpPr>
            <a:xfrm>
              <a:off x="8585200" y="4787900"/>
              <a:ext cx="139995" cy="139975"/>
              <a:chOff x="7730492" y="2813899"/>
              <a:chExt cx="140027" cy="140007"/>
            </a:xfrm>
            <a:grpFill/>
          </p:grpSpPr>
          <p:sp>
            <p:nvSpPr>
              <p:cNvPr id="3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3" name="组合 306"/>
              <p:cNvGrpSpPr/>
              <p:nvPr/>
            </p:nvGrpSpPr>
            <p:grpSpPr>
              <a:xfrm>
                <a:off x="7746505" y="2829902"/>
                <a:ext cx="108000" cy="108000"/>
                <a:chOff x="7493054" y="4172488"/>
                <a:chExt cx="1028540" cy="1028540"/>
              </a:xfrm>
              <a:grpFill/>
            </p:grpSpPr>
            <p:cxnSp>
              <p:nvCxnSpPr>
                <p:cNvPr id="34" name="直接连接符 3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5" name="直接连接符 3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sp>
        <p:nvSpPr>
          <p:cNvPr id="97" name="椭圆 2"/>
          <p:cNvSpPr/>
          <p:nvPr/>
        </p:nvSpPr>
        <p:spPr bwMode="auto">
          <a:xfrm rot="11463548" flipH="1">
            <a:off x="9871075" y="4030980"/>
            <a:ext cx="1379855" cy="260985"/>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0070C0">
              <a:alpha val="61961"/>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cxnSp>
        <p:nvCxnSpPr>
          <p:cNvPr id="98" name="直接箭头连接符 97"/>
          <p:cNvCxnSpPr/>
          <p:nvPr/>
        </p:nvCxnSpPr>
        <p:spPr bwMode="auto">
          <a:xfrm rot="710360">
            <a:off x="9728835" y="4032885"/>
            <a:ext cx="2162175" cy="427355"/>
          </a:xfrm>
          <a:prstGeom prst="straightConnector1">
            <a:avLst/>
          </a:prstGeom>
          <a:noFill/>
          <a:ln>
            <a:noFill/>
            <a:tailEnd type="triangle"/>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椭圆 2"/>
          <p:cNvSpPr/>
          <p:nvPr/>
        </p:nvSpPr>
        <p:spPr bwMode="auto">
          <a:xfrm rot="11877877" flipH="1">
            <a:off x="9798050" y="4100830"/>
            <a:ext cx="1165860" cy="187960"/>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0070C0">
              <a:alpha val="61961"/>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sp>
        <p:nvSpPr>
          <p:cNvPr id="10" name="椭圆 2"/>
          <p:cNvSpPr/>
          <p:nvPr/>
        </p:nvSpPr>
        <p:spPr bwMode="auto">
          <a:xfrm rot="13379048" flipH="1">
            <a:off x="9725025" y="4249420"/>
            <a:ext cx="1016635" cy="193040"/>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FFC000">
              <a:alpha val="62000"/>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pic>
        <p:nvPicPr>
          <p:cNvPr id="104" name="Picture 3" descr="C:\Users\z00267293\Pictures\shouji\mate 7.png"/>
          <p:cNvPicPr>
            <a:picLocks noChangeAspect="1" noChangeArrowheads="1"/>
          </p:cNvPicPr>
          <p:nvPr/>
        </p:nvPicPr>
        <p:blipFill>
          <a:blip r:embed="rId8" cstate="screen">
            <a:lum bright="-5000"/>
          </a:blip>
          <a:srcRect/>
          <a:stretch>
            <a:fillRect/>
          </a:stretch>
        </p:blipFill>
        <p:spPr bwMode="auto">
          <a:xfrm>
            <a:off x="10809605" y="4395470"/>
            <a:ext cx="121285" cy="190500"/>
          </a:xfrm>
          <a:prstGeom prst="rect">
            <a:avLst/>
          </a:prstGeom>
          <a:noFill/>
        </p:spPr>
      </p:pic>
      <p:pic>
        <p:nvPicPr>
          <p:cNvPr id="105" name="Picture 3" descr="C:\Users\z00267293\Pictures\shouji\mate 7.png"/>
          <p:cNvPicPr>
            <a:picLocks noChangeAspect="1" noChangeArrowheads="1"/>
          </p:cNvPicPr>
          <p:nvPr/>
        </p:nvPicPr>
        <p:blipFill>
          <a:blip r:embed="rId8" cstate="screen">
            <a:lum bright="-5000"/>
          </a:blip>
          <a:srcRect/>
          <a:stretch>
            <a:fillRect/>
          </a:stretch>
        </p:blipFill>
        <p:spPr bwMode="auto">
          <a:xfrm>
            <a:off x="10583545" y="4502150"/>
            <a:ext cx="121285" cy="190500"/>
          </a:xfrm>
          <a:prstGeom prst="rect">
            <a:avLst/>
          </a:prstGeom>
          <a:noFill/>
        </p:spPr>
      </p:pic>
      <p:pic>
        <p:nvPicPr>
          <p:cNvPr id="106" name="Picture 3" descr="C:\Users\z00267293\Pictures\shouji\mate 7.png"/>
          <p:cNvPicPr>
            <a:picLocks noChangeAspect="1" noChangeArrowheads="1"/>
          </p:cNvPicPr>
          <p:nvPr/>
        </p:nvPicPr>
        <p:blipFill>
          <a:blip r:embed="rId8" cstate="screen">
            <a:lum bright="-5000"/>
          </a:blip>
          <a:srcRect/>
          <a:stretch>
            <a:fillRect/>
          </a:stretch>
        </p:blipFill>
        <p:spPr bwMode="auto">
          <a:xfrm>
            <a:off x="10425430" y="4575810"/>
            <a:ext cx="121285" cy="190500"/>
          </a:xfrm>
          <a:prstGeom prst="rect">
            <a:avLst/>
          </a:prstGeom>
          <a:noFill/>
        </p:spPr>
      </p:pic>
      <p:sp>
        <p:nvSpPr>
          <p:cNvPr id="291" name="椭圆 2"/>
          <p:cNvSpPr/>
          <p:nvPr/>
        </p:nvSpPr>
        <p:spPr bwMode="auto">
          <a:xfrm rot="12523901" flipH="1">
            <a:off x="9834880" y="4189730"/>
            <a:ext cx="1016635" cy="193040"/>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FFC000">
              <a:alpha val="62000"/>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8931910" y="5280660"/>
            <a:ext cx="2818130" cy="338455"/>
          </a:xfrm>
          <a:prstGeom prst="rect">
            <a:avLst/>
          </a:prstGeom>
          <a:noFill/>
        </p:spPr>
        <p:txBody>
          <a:bodyPr wrap="square" rtlCol="0" anchor="t">
            <a:noAutofit/>
          </a:bodyPr>
          <a:p>
            <a:r>
              <a:rPr lang="en-US" sz="1200" b="1">
                <a:latin typeface="Times New Roman" panose="02020603050405020304" pitchFamily="18" charset="0"/>
                <a:ea typeface="宋体" panose="02010600030101010101" pitchFamily="2" charset="-122"/>
                <a:sym typeface="+mn-ea"/>
              </a:rPr>
              <a:t>Fig3 </a:t>
            </a:r>
            <a:r>
              <a:rPr lang="en-US" sz="1200" b="1">
                <a:latin typeface="Times New Roman" panose="02020603050405020304" pitchFamily="18" charset="0"/>
                <a:sym typeface="+mn-ea"/>
              </a:rPr>
              <a:t>M</a:t>
            </a:r>
            <a:r>
              <a:rPr sz="1200" b="1">
                <a:latin typeface="Times New Roman" panose="02020603050405020304" pitchFamily="18" charset="0"/>
                <a:sym typeface="+mn-ea"/>
              </a:rPr>
              <a:t>ajor activities </a:t>
            </a:r>
            <a:r>
              <a:rPr lang="en-US" sz="1200" b="1">
                <a:latin typeface="Times New Roman" panose="02020603050405020304" pitchFamily="18" charset="0"/>
                <a:sym typeface="+mn-ea"/>
              </a:rPr>
              <a:t>assurance </a:t>
            </a:r>
            <a:r>
              <a:rPr sz="1200" b="1">
                <a:latin typeface="Times New Roman" panose="02020603050405020304" pitchFamily="18" charset="0"/>
              </a:rPr>
              <a:t>scenario</a:t>
            </a:r>
            <a:endParaRPr lang="zh-CN" sz="1200" b="1">
              <a:solidFill>
                <a:srgbClr val="C00000"/>
              </a:solidFill>
              <a:latin typeface="Times New Roman" panose="02020603050405020304" pitchFamily="18" charset="0"/>
            </a:endParaRPr>
          </a:p>
        </p:txBody>
      </p:sp>
      <p:sp>
        <p:nvSpPr>
          <p:cNvPr id="341" name="文本框 340"/>
          <p:cNvSpPr txBox="1"/>
          <p:nvPr/>
        </p:nvSpPr>
        <p:spPr>
          <a:xfrm>
            <a:off x="8375650" y="2199005"/>
            <a:ext cx="3375025" cy="829945"/>
          </a:xfrm>
          <a:prstGeom prst="rect">
            <a:avLst/>
          </a:prstGeom>
          <a:noFill/>
        </p:spPr>
        <p:txBody>
          <a:bodyPr wrap="square" rtlCol="0" anchor="t">
            <a:spAutoFit/>
          </a:bodyPr>
          <a:p>
            <a:pPr marL="171450" indent="-171450" algn="just">
              <a:buFont typeface="Wingdings" panose="05000000000000000000" charset="0"/>
              <a:buChar char="Ø"/>
            </a:pPr>
            <a:r>
              <a:rPr lang="en-US" sz="1200" b="1">
                <a:solidFill>
                  <a:schemeClr val="tx1"/>
                </a:solidFill>
                <a:latin typeface="Times New Roman" panose="02020603050405020304" pitchFamily="18" charset="0"/>
                <a:sym typeface="+mn-ea"/>
              </a:rPr>
              <a:t>M</a:t>
            </a:r>
            <a:r>
              <a:rPr sz="1200" b="1">
                <a:solidFill>
                  <a:schemeClr val="tx1"/>
                </a:solidFill>
                <a:latin typeface="Times New Roman" panose="02020603050405020304" pitchFamily="18" charset="0"/>
                <a:sym typeface="+mn-ea"/>
              </a:rPr>
              <a:t>ajor activities </a:t>
            </a:r>
            <a:r>
              <a:rPr lang="en-US" sz="1200" b="1">
                <a:solidFill>
                  <a:schemeClr val="tx1"/>
                </a:solidFill>
                <a:latin typeface="Times New Roman" panose="02020603050405020304" pitchFamily="18" charset="0"/>
                <a:sym typeface="+mn-ea"/>
              </a:rPr>
              <a:t>assurance </a:t>
            </a:r>
            <a:r>
              <a:rPr sz="1200" b="1">
                <a:solidFill>
                  <a:schemeClr val="tx1"/>
                </a:solidFill>
                <a:latin typeface="Times New Roman" panose="02020603050405020304" pitchFamily="18" charset="0"/>
                <a:sym typeface="+mn-ea"/>
              </a:rPr>
              <a:t>scenario</a:t>
            </a:r>
            <a:r>
              <a:rPr lang="en-US" sz="1200" b="1">
                <a:latin typeface="Times New Roman" panose="02020603050405020304" pitchFamily="18" charset="0"/>
                <a:sym typeface="+mn-ea"/>
              </a:rPr>
              <a:t>:</a:t>
            </a:r>
            <a:r>
              <a:rPr lang="en-US" sz="1200">
                <a:solidFill>
                  <a:srgbClr val="000000"/>
                </a:solidFill>
                <a:latin typeface="Times New Roman" panose="02020603050405020304" pitchFamily="18" charset="0"/>
                <a:sym typeface="+mn-ea"/>
              </a:rPr>
              <a:t>A large stadium has multiple areas, and the distribution of users unpredictedly varies when hosting large competitions or concerts within a day. </a:t>
            </a:r>
            <a:endParaRPr lang="en-US" sz="1200">
              <a:solidFill>
                <a:srgbClr val="000000"/>
              </a:solidFill>
              <a:latin typeface="Times New Roman" panose="02020603050405020304" pitchFamily="18" charset="0"/>
              <a:sym typeface="+mn-ea"/>
            </a:endParaRPr>
          </a:p>
        </p:txBody>
      </p:sp>
      <p:sp>
        <p:nvSpPr>
          <p:cNvPr id="345" name="文本框 344"/>
          <p:cNvSpPr txBox="1"/>
          <p:nvPr/>
        </p:nvSpPr>
        <p:spPr>
          <a:xfrm>
            <a:off x="4966970" y="5298440"/>
            <a:ext cx="2132330" cy="208915"/>
          </a:xfrm>
          <a:prstGeom prst="rect">
            <a:avLst/>
          </a:prstGeom>
          <a:noFill/>
        </p:spPr>
        <p:txBody>
          <a:bodyPr wrap="square" rtlCol="0" anchor="t">
            <a:noAutofit/>
          </a:bodyPr>
          <a:p>
            <a:r>
              <a:rPr lang="en-US" sz="1200" b="1">
                <a:latin typeface="Times New Roman" panose="02020603050405020304" pitchFamily="18" charset="0"/>
                <a:ea typeface="宋体" panose="02010600030101010101" pitchFamily="2" charset="-122"/>
                <a:sym typeface="+mn-ea"/>
              </a:rPr>
              <a:t>Fig2  </a:t>
            </a:r>
            <a:r>
              <a:rPr lang="en-US" sz="1200" b="1">
                <a:solidFill>
                  <a:srgbClr val="000000"/>
                </a:solidFill>
                <a:latin typeface="Times New Roman" panose="02020603050405020304" pitchFamily="18" charset="0"/>
                <a:sym typeface="+mn-ea"/>
              </a:rPr>
              <a:t>NTN </a:t>
            </a:r>
            <a:r>
              <a:rPr sz="1200" b="1">
                <a:latin typeface="Times New Roman" panose="02020603050405020304" pitchFamily="18" charset="0"/>
                <a:sym typeface="+mn-ea"/>
              </a:rPr>
              <a:t>scenario</a:t>
            </a:r>
            <a:endParaRPr lang="zh-CN" altLang="en-US" sz="1200" b="1">
              <a:latin typeface="Times New Roman" panose="02020603050405020304" pitchFamily="18" charset="0"/>
              <a:sym typeface="+mn-ea"/>
            </a:endParaRPr>
          </a:p>
        </p:txBody>
      </p:sp>
      <p:graphicFrame>
        <p:nvGraphicFramePr>
          <p:cNvPr id="346" name="表格 345"/>
          <p:cNvGraphicFramePr/>
          <p:nvPr>
            <p:custDataLst>
              <p:tags r:id="rId9"/>
            </p:custDataLst>
          </p:nvPr>
        </p:nvGraphicFramePr>
        <p:xfrm>
          <a:off x="1033780" y="6109970"/>
          <a:ext cx="5753100" cy="193040"/>
        </p:xfrm>
        <a:graphic>
          <a:graphicData uri="http://schemas.openxmlformats.org/drawingml/2006/table">
            <a:tbl>
              <a:tblPr firstRow="1" bandRow="1">
                <a:tableStyleId>{5940675A-B579-460E-94D1-54222C63F5DA}</a:tableStyleId>
              </a:tblPr>
              <a:tblGrid>
                <a:gridCol w="5753100"/>
              </a:tblGrid>
              <a:tr h="193040">
                <a:tc>
                  <a:txBody>
                    <a:bodyPr/>
                    <a:p>
                      <a:pPr indent="0" algn="l">
                        <a:buNone/>
                      </a:pPr>
                      <a:r>
                        <a:rPr sz="1200">
                          <a:solidFill>
                            <a:srgbClr val="000000"/>
                          </a:solidFill>
                          <a:latin typeface="Times New Roman" panose="02020603050405020304" pitchFamily="18" charset="0"/>
                          <a:cs typeface="Arial" panose="020B0604020202020204" pitchFamily="34" charset="0"/>
                        </a:rPr>
                        <a:t>From:3GPP  38.821 V0 (03)Solutions for NR to support non-terrestrial networks (NTN)</a:t>
                      </a:r>
                      <a:endParaRPr sz="1200">
                        <a:solidFill>
                          <a:srgbClr val="000000"/>
                        </a:solidFill>
                        <a:latin typeface="Times New Roman" panose="02020603050405020304" pitchFamily="18" charset="0"/>
                        <a:cs typeface="Arial" panose="020B0604020202020204" pitchFamily="34" charset="0"/>
                      </a:endParaRPr>
                    </a:p>
                  </a:txBody>
                  <a:tcPr marL="68580" marR="68580" marT="0" marB="0" vert="horz" anchor="t" anchorCtr="0">
                    <a:lnL>
                      <a:noFill/>
                    </a:lnL>
                    <a:lnR cap="flat">
                      <a:noFill/>
                    </a:lnR>
                    <a:lnT cap="flat">
                      <a:noFill/>
                    </a:lnT>
                    <a:lnB cap="flat">
                      <a:noFill/>
                    </a:lnB>
                    <a:lnTlToBr>
                      <a:noFill/>
                    </a:lnTlToBr>
                    <a:lnBlToTr>
                      <a:noFill/>
                    </a:lnBlToTr>
                    <a:noFill/>
                  </a:tcPr>
                </a:tc>
              </a:tr>
            </a:tbl>
          </a:graphicData>
        </a:graphic>
      </p:graphicFrame>
      <p:grpSp>
        <p:nvGrpSpPr>
          <p:cNvPr id="347" name="组合 243"/>
          <p:cNvGrpSpPr/>
          <p:nvPr/>
        </p:nvGrpSpPr>
        <p:grpSpPr>
          <a:xfrm rot="0">
            <a:off x="902335" y="4245610"/>
            <a:ext cx="445770" cy="1040130"/>
            <a:chOff x="8130389" y="4368800"/>
            <a:chExt cx="639799" cy="1268107"/>
          </a:xfrm>
          <a:solidFill>
            <a:srgbClr val="5B9BD5">
              <a:lumMod val="75000"/>
              <a:alpha val="58824"/>
            </a:srgbClr>
          </a:solidFill>
        </p:grpSpPr>
        <p:sp>
          <p:nvSpPr>
            <p:cNvPr id="348" name="Freeform 38"/>
            <p:cNvSpPr>
              <a:spLocks noChangeAspect="1" noEditPoints="1" noChangeArrowheads="1"/>
            </p:cNvSpPr>
            <p:nvPr/>
          </p:nvSpPr>
          <p:spPr bwMode="auto">
            <a:xfrm>
              <a:off x="8130389" y="4690346"/>
              <a:ext cx="639799" cy="946561"/>
            </a:xfrm>
            <a:custGeom>
              <a:avLst/>
              <a:gdLst>
                <a:gd name="T0" fmla="*/ 0 w 1083"/>
                <a:gd name="T1" fmla="*/ 157757397 h 1821"/>
                <a:gd name="T2" fmla="*/ 18509030 w 1083"/>
                <a:gd name="T3" fmla="*/ 145974069 h 1821"/>
                <a:gd name="T4" fmla="*/ 38494347 w 1083"/>
                <a:gd name="T5" fmla="*/ 137620231 h 1821"/>
                <a:gd name="T6" fmla="*/ 59955615 w 1083"/>
                <a:gd name="T7" fmla="*/ 132871433 h 1821"/>
                <a:gd name="T8" fmla="*/ 83006732 w 1083"/>
                <a:gd name="T9" fmla="*/ 137620231 h 1821"/>
                <a:gd name="T10" fmla="*/ 102991712 w 1083"/>
                <a:gd name="T11" fmla="*/ 145974069 h 1821"/>
                <a:gd name="T12" fmla="*/ 122977030 w 1083"/>
                <a:gd name="T13" fmla="*/ 160131796 h 1821"/>
                <a:gd name="T14" fmla="*/ 73808997 w 1083"/>
                <a:gd name="T15" fmla="*/ 28491301 h 1821"/>
                <a:gd name="T16" fmla="*/ 79940596 w 1083"/>
                <a:gd name="T17" fmla="*/ 21368402 h 1821"/>
                <a:gd name="T18" fmla="*/ 81530444 w 1083"/>
                <a:gd name="T19" fmla="*/ 13102636 h 1821"/>
                <a:gd name="T20" fmla="*/ 78351084 w 1083"/>
                <a:gd name="T21" fmla="*/ 7122900 h 1821"/>
                <a:gd name="T22" fmla="*/ 72219149 w 1083"/>
                <a:gd name="T23" fmla="*/ 3605338 h 1821"/>
                <a:gd name="T24" fmla="*/ 64611263 w 1083"/>
                <a:gd name="T25" fmla="*/ 1231236 h 1821"/>
                <a:gd name="T26" fmla="*/ 56889816 w 1083"/>
                <a:gd name="T27" fmla="*/ 1231236 h 1821"/>
                <a:gd name="T28" fmla="*/ 49168032 w 1083"/>
                <a:gd name="T29" fmla="*/ 3605338 h 1821"/>
                <a:gd name="T30" fmla="*/ 43036434 w 1083"/>
                <a:gd name="T31" fmla="*/ 7122900 h 1821"/>
                <a:gd name="T32" fmla="*/ 39970298 w 1083"/>
                <a:gd name="T33" fmla="*/ 13102636 h 1821"/>
                <a:gd name="T34" fmla="*/ 41560146 w 1083"/>
                <a:gd name="T35" fmla="*/ 21368402 h 1821"/>
                <a:gd name="T36" fmla="*/ 47692082 w 1083"/>
                <a:gd name="T37" fmla="*/ 28491301 h 1821"/>
                <a:gd name="T38" fmla="*/ 79940596 w 1083"/>
                <a:gd name="T39" fmla="*/ 102006030 h 1821"/>
                <a:gd name="T40" fmla="*/ 75284948 w 1083"/>
                <a:gd name="T41" fmla="*/ 112734267 h 1821"/>
                <a:gd name="T42" fmla="*/ 61545127 w 1083"/>
                <a:gd name="T43" fmla="*/ 116251532 h 1821"/>
                <a:gd name="T44" fmla="*/ 47692082 w 1083"/>
                <a:gd name="T45" fmla="*/ 112734267 h 1821"/>
                <a:gd name="T46" fmla="*/ 43036434 w 1083"/>
                <a:gd name="T47" fmla="*/ 102006030 h 1821"/>
                <a:gd name="T48" fmla="*/ 47692082 w 1083"/>
                <a:gd name="T49" fmla="*/ 92508731 h 1821"/>
                <a:gd name="T50" fmla="*/ 61545127 w 1083"/>
                <a:gd name="T51" fmla="*/ 87760231 h 1821"/>
                <a:gd name="T52" fmla="*/ 75284948 w 1083"/>
                <a:gd name="T53" fmla="*/ 92508731 h 1821"/>
                <a:gd name="T54" fmla="*/ 79940596 w 1083"/>
                <a:gd name="T55" fmla="*/ 102006030 h 1821"/>
                <a:gd name="T56" fmla="*/ 70742861 w 1083"/>
                <a:gd name="T57" fmla="*/ 72371565 h 1821"/>
                <a:gd name="T58" fmla="*/ 64611263 w 1083"/>
                <a:gd name="T59" fmla="*/ 75976903 h 1821"/>
                <a:gd name="T60" fmla="*/ 58479327 w 1083"/>
                <a:gd name="T61" fmla="*/ 75976903 h 1821"/>
                <a:gd name="T62" fmla="*/ 52234169 w 1083"/>
                <a:gd name="T63" fmla="*/ 72371565 h 1821"/>
                <a:gd name="T64" fmla="*/ 52234169 w 1083"/>
                <a:gd name="T65" fmla="*/ 66479901 h 1821"/>
                <a:gd name="T66" fmla="*/ 58479327 w 1083"/>
                <a:gd name="T67" fmla="*/ 61731104 h 1821"/>
                <a:gd name="T68" fmla="*/ 64611263 w 1083"/>
                <a:gd name="T69" fmla="*/ 61731104 h 1821"/>
                <a:gd name="T70" fmla="*/ 70742861 w 1083"/>
                <a:gd name="T71" fmla="*/ 66479901 h 18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83"/>
                <a:gd name="T109" fmla="*/ 0 h 1821"/>
                <a:gd name="T110" fmla="*/ 1083 w 1083"/>
                <a:gd name="T111" fmla="*/ 1821 h 18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83" h="1821">
                  <a:moveTo>
                    <a:pt x="474" y="364"/>
                  </a:moveTo>
                  <a:lnTo>
                    <a:pt x="0" y="1794"/>
                  </a:lnTo>
                  <a:lnTo>
                    <a:pt x="41" y="1754"/>
                  </a:lnTo>
                  <a:lnTo>
                    <a:pt x="163" y="1660"/>
                  </a:lnTo>
                  <a:lnTo>
                    <a:pt x="244" y="1606"/>
                  </a:lnTo>
                  <a:lnTo>
                    <a:pt x="339" y="1565"/>
                  </a:lnTo>
                  <a:lnTo>
                    <a:pt x="433" y="1525"/>
                  </a:lnTo>
                  <a:lnTo>
                    <a:pt x="528" y="1511"/>
                  </a:lnTo>
                  <a:lnTo>
                    <a:pt x="623" y="1525"/>
                  </a:lnTo>
                  <a:lnTo>
                    <a:pt x="731" y="1565"/>
                  </a:lnTo>
                  <a:lnTo>
                    <a:pt x="826" y="1606"/>
                  </a:lnTo>
                  <a:lnTo>
                    <a:pt x="907" y="1660"/>
                  </a:lnTo>
                  <a:lnTo>
                    <a:pt x="1042" y="1767"/>
                  </a:lnTo>
                  <a:lnTo>
                    <a:pt x="1083" y="1821"/>
                  </a:lnTo>
                  <a:lnTo>
                    <a:pt x="596" y="364"/>
                  </a:lnTo>
                  <a:lnTo>
                    <a:pt x="650" y="324"/>
                  </a:lnTo>
                  <a:lnTo>
                    <a:pt x="690" y="283"/>
                  </a:lnTo>
                  <a:lnTo>
                    <a:pt x="704" y="243"/>
                  </a:lnTo>
                  <a:lnTo>
                    <a:pt x="718" y="189"/>
                  </a:lnTo>
                  <a:lnTo>
                    <a:pt x="718" y="149"/>
                  </a:lnTo>
                  <a:lnTo>
                    <a:pt x="704" y="122"/>
                  </a:lnTo>
                  <a:lnTo>
                    <a:pt x="690" y="81"/>
                  </a:lnTo>
                  <a:lnTo>
                    <a:pt x="663" y="54"/>
                  </a:lnTo>
                  <a:lnTo>
                    <a:pt x="636" y="41"/>
                  </a:lnTo>
                  <a:lnTo>
                    <a:pt x="609" y="27"/>
                  </a:lnTo>
                  <a:lnTo>
                    <a:pt x="569" y="14"/>
                  </a:lnTo>
                  <a:lnTo>
                    <a:pt x="542" y="0"/>
                  </a:lnTo>
                  <a:lnTo>
                    <a:pt x="501" y="14"/>
                  </a:lnTo>
                  <a:lnTo>
                    <a:pt x="460" y="27"/>
                  </a:lnTo>
                  <a:lnTo>
                    <a:pt x="433" y="41"/>
                  </a:lnTo>
                  <a:lnTo>
                    <a:pt x="406" y="54"/>
                  </a:lnTo>
                  <a:lnTo>
                    <a:pt x="379" y="81"/>
                  </a:lnTo>
                  <a:lnTo>
                    <a:pt x="366" y="122"/>
                  </a:lnTo>
                  <a:lnTo>
                    <a:pt x="352" y="149"/>
                  </a:lnTo>
                  <a:lnTo>
                    <a:pt x="352" y="189"/>
                  </a:lnTo>
                  <a:lnTo>
                    <a:pt x="366" y="243"/>
                  </a:lnTo>
                  <a:lnTo>
                    <a:pt x="379" y="283"/>
                  </a:lnTo>
                  <a:lnTo>
                    <a:pt x="420" y="324"/>
                  </a:lnTo>
                  <a:lnTo>
                    <a:pt x="474" y="364"/>
                  </a:lnTo>
                  <a:close/>
                  <a:moveTo>
                    <a:pt x="704" y="1160"/>
                  </a:moveTo>
                  <a:lnTo>
                    <a:pt x="690" y="1228"/>
                  </a:lnTo>
                  <a:lnTo>
                    <a:pt x="663" y="1282"/>
                  </a:lnTo>
                  <a:lnTo>
                    <a:pt x="609" y="1309"/>
                  </a:lnTo>
                  <a:lnTo>
                    <a:pt x="542" y="1322"/>
                  </a:lnTo>
                  <a:lnTo>
                    <a:pt x="474" y="1309"/>
                  </a:lnTo>
                  <a:lnTo>
                    <a:pt x="420" y="1282"/>
                  </a:lnTo>
                  <a:lnTo>
                    <a:pt x="393" y="1228"/>
                  </a:lnTo>
                  <a:lnTo>
                    <a:pt x="379" y="1160"/>
                  </a:lnTo>
                  <a:lnTo>
                    <a:pt x="393" y="1093"/>
                  </a:lnTo>
                  <a:lnTo>
                    <a:pt x="420" y="1052"/>
                  </a:lnTo>
                  <a:lnTo>
                    <a:pt x="474" y="1012"/>
                  </a:lnTo>
                  <a:lnTo>
                    <a:pt x="542" y="998"/>
                  </a:lnTo>
                  <a:lnTo>
                    <a:pt x="609" y="1012"/>
                  </a:lnTo>
                  <a:lnTo>
                    <a:pt x="663" y="1052"/>
                  </a:lnTo>
                  <a:lnTo>
                    <a:pt x="690" y="1093"/>
                  </a:lnTo>
                  <a:lnTo>
                    <a:pt x="704" y="1160"/>
                  </a:lnTo>
                  <a:close/>
                  <a:moveTo>
                    <a:pt x="623" y="783"/>
                  </a:moveTo>
                  <a:lnTo>
                    <a:pt x="623" y="823"/>
                  </a:lnTo>
                  <a:lnTo>
                    <a:pt x="596" y="837"/>
                  </a:lnTo>
                  <a:lnTo>
                    <a:pt x="569" y="864"/>
                  </a:lnTo>
                  <a:lnTo>
                    <a:pt x="542" y="864"/>
                  </a:lnTo>
                  <a:lnTo>
                    <a:pt x="515" y="864"/>
                  </a:lnTo>
                  <a:lnTo>
                    <a:pt x="488" y="837"/>
                  </a:lnTo>
                  <a:lnTo>
                    <a:pt x="460" y="823"/>
                  </a:lnTo>
                  <a:lnTo>
                    <a:pt x="460" y="783"/>
                  </a:lnTo>
                  <a:lnTo>
                    <a:pt x="460" y="756"/>
                  </a:lnTo>
                  <a:lnTo>
                    <a:pt x="488" y="729"/>
                  </a:lnTo>
                  <a:lnTo>
                    <a:pt x="515" y="702"/>
                  </a:lnTo>
                  <a:lnTo>
                    <a:pt x="542" y="702"/>
                  </a:lnTo>
                  <a:lnTo>
                    <a:pt x="569" y="702"/>
                  </a:lnTo>
                  <a:lnTo>
                    <a:pt x="596" y="729"/>
                  </a:lnTo>
                  <a:lnTo>
                    <a:pt x="623" y="756"/>
                  </a:lnTo>
                  <a:lnTo>
                    <a:pt x="623" y="783"/>
                  </a:lnTo>
                  <a:close/>
                </a:path>
              </a:pathLst>
            </a:custGeom>
            <a:grpFill/>
            <a:ln>
              <a:noFill/>
            </a:ln>
          </p:spPr>
          <p:txBody>
            <a:bodyPr/>
            <a:lstStyle/>
            <a:p>
              <a:pPr defTabSz="685800" fontAlgn="auto">
                <a:spcBef>
                  <a:spcPts val="0"/>
                </a:spcBef>
                <a:spcAft>
                  <a:spcPts val="0"/>
                </a:spcAft>
                <a:defRPr/>
              </a:pPr>
              <a:endParaRPr lang="zh-CN" altLang="en-US" sz="15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49" name="组合 430"/>
            <p:cNvGrpSpPr/>
            <p:nvPr/>
          </p:nvGrpSpPr>
          <p:grpSpPr>
            <a:xfrm>
              <a:off x="8168885" y="4369267"/>
              <a:ext cx="139995" cy="139975"/>
              <a:chOff x="7730492" y="2813899"/>
              <a:chExt cx="140027" cy="140007"/>
            </a:xfrm>
            <a:grpFill/>
          </p:grpSpPr>
          <p:sp>
            <p:nvSpPr>
              <p:cNvPr id="35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51" name="组合 290"/>
              <p:cNvGrpSpPr/>
              <p:nvPr/>
            </p:nvGrpSpPr>
            <p:grpSpPr>
              <a:xfrm>
                <a:off x="7746505" y="2829902"/>
                <a:ext cx="108000" cy="108000"/>
                <a:chOff x="7493054" y="4172488"/>
                <a:chExt cx="1028540" cy="1028540"/>
              </a:xfrm>
              <a:grpFill/>
            </p:grpSpPr>
            <p:cxnSp>
              <p:nvCxnSpPr>
                <p:cNvPr id="352" name="直接连接符 35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53" name="直接连接符 35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54" name="组合 189"/>
            <p:cNvGrpSpPr/>
            <p:nvPr/>
          </p:nvGrpSpPr>
          <p:grpSpPr>
            <a:xfrm>
              <a:off x="8305800" y="4368800"/>
              <a:ext cx="139995" cy="139975"/>
              <a:chOff x="7730492" y="2813899"/>
              <a:chExt cx="140027" cy="140007"/>
            </a:xfrm>
            <a:grpFill/>
          </p:grpSpPr>
          <p:sp>
            <p:nvSpPr>
              <p:cNvPr id="35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56" name="组合 200"/>
              <p:cNvGrpSpPr/>
              <p:nvPr/>
            </p:nvGrpSpPr>
            <p:grpSpPr>
              <a:xfrm>
                <a:off x="7746505" y="2829902"/>
                <a:ext cx="108000" cy="108000"/>
                <a:chOff x="7493054" y="4172488"/>
                <a:chExt cx="1028540" cy="1028540"/>
              </a:xfrm>
              <a:grpFill/>
            </p:grpSpPr>
            <p:cxnSp>
              <p:nvCxnSpPr>
                <p:cNvPr id="357" name="直接连接符 35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58" name="直接连接符 35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59" name="组合 203"/>
            <p:cNvGrpSpPr/>
            <p:nvPr/>
          </p:nvGrpSpPr>
          <p:grpSpPr>
            <a:xfrm>
              <a:off x="8445500" y="4368800"/>
              <a:ext cx="139995" cy="139975"/>
              <a:chOff x="7730492" y="2813899"/>
              <a:chExt cx="140027" cy="140007"/>
            </a:xfrm>
            <a:grpFill/>
          </p:grpSpPr>
          <p:sp>
            <p:nvSpPr>
              <p:cNvPr id="36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61" name="组合 205"/>
              <p:cNvGrpSpPr/>
              <p:nvPr/>
            </p:nvGrpSpPr>
            <p:grpSpPr>
              <a:xfrm>
                <a:off x="7746505" y="2829902"/>
                <a:ext cx="108000" cy="108000"/>
                <a:chOff x="7493054" y="4172488"/>
                <a:chExt cx="1028540" cy="1028540"/>
              </a:xfrm>
              <a:grpFill/>
            </p:grpSpPr>
            <p:cxnSp>
              <p:nvCxnSpPr>
                <p:cNvPr id="362" name="直接连接符 36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63" name="直接连接符 36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64" name="组合 208"/>
            <p:cNvGrpSpPr/>
            <p:nvPr/>
          </p:nvGrpSpPr>
          <p:grpSpPr>
            <a:xfrm>
              <a:off x="8585200" y="4368800"/>
              <a:ext cx="139995" cy="139975"/>
              <a:chOff x="7730492" y="2813899"/>
              <a:chExt cx="140027" cy="140007"/>
            </a:xfrm>
            <a:grpFill/>
          </p:grpSpPr>
          <p:sp>
            <p:nvSpPr>
              <p:cNvPr id="36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66" name="组合 210"/>
              <p:cNvGrpSpPr/>
              <p:nvPr/>
            </p:nvGrpSpPr>
            <p:grpSpPr>
              <a:xfrm>
                <a:off x="7746505" y="2829902"/>
                <a:ext cx="108000" cy="108000"/>
                <a:chOff x="7493054" y="4172488"/>
                <a:chExt cx="1028540" cy="1028540"/>
              </a:xfrm>
              <a:grpFill/>
            </p:grpSpPr>
            <p:cxnSp>
              <p:nvCxnSpPr>
                <p:cNvPr id="367" name="直接连接符 36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68" name="直接连接符 36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69" name="组合 213"/>
            <p:cNvGrpSpPr/>
            <p:nvPr/>
          </p:nvGrpSpPr>
          <p:grpSpPr>
            <a:xfrm>
              <a:off x="8166100" y="4508500"/>
              <a:ext cx="139995" cy="139975"/>
              <a:chOff x="7730492" y="2813899"/>
              <a:chExt cx="140027" cy="140007"/>
            </a:xfrm>
            <a:grpFill/>
          </p:grpSpPr>
          <p:sp>
            <p:nvSpPr>
              <p:cNvPr id="37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71" name="组合 215"/>
              <p:cNvGrpSpPr/>
              <p:nvPr/>
            </p:nvGrpSpPr>
            <p:grpSpPr>
              <a:xfrm>
                <a:off x="7746505" y="2829902"/>
                <a:ext cx="108000" cy="108000"/>
                <a:chOff x="7493054" y="4172488"/>
                <a:chExt cx="1028540" cy="1028540"/>
              </a:xfrm>
              <a:grpFill/>
            </p:grpSpPr>
            <p:cxnSp>
              <p:nvCxnSpPr>
                <p:cNvPr id="372" name="直接连接符 37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73" name="直接连接符 37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74" name="组合 226"/>
            <p:cNvGrpSpPr/>
            <p:nvPr/>
          </p:nvGrpSpPr>
          <p:grpSpPr>
            <a:xfrm>
              <a:off x="8305800" y="4508500"/>
              <a:ext cx="139995" cy="139975"/>
              <a:chOff x="7730492" y="2813899"/>
              <a:chExt cx="140027" cy="140007"/>
            </a:xfrm>
            <a:grpFill/>
          </p:grpSpPr>
          <p:sp>
            <p:nvSpPr>
              <p:cNvPr id="37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76" name="组合 229"/>
              <p:cNvGrpSpPr/>
              <p:nvPr/>
            </p:nvGrpSpPr>
            <p:grpSpPr>
              <a:xfrm>
                <a:off x="7746505" y="2829902"/>
                <a:ext cx="108000" cy="108000"/>
                <a:chOff x="7493054" y="4172488"/>
                <a:chExt cx="1028540" cy="1028540"/>
              </a:xfrm>
              <a:grpFill/>
            </p:grpSpPr>
            <p:cxnSp>
              <p:nvCxnSpPr>
                <p:cNvPr id="377" name="直接连接符 37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78" name="直接连接符 37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79" name="组合 256"/>
            <p:cNvGrpSpPr/>
            <p:nvPr/>
          </p:nvGrpSpPr>
          <p:grpSpPr>
            <a:xfrm>
              <a:off x="8445500" y="4508500"/>
              <a:ext cx="139995" cy="139975"/>
              <a:chOff x="7730492" y="2813899"/>
              <a:chExt cx="140027" cy="140007"/>
            </a:xfrm>
            <a:grpFill/>
          </p:grpSpPr>
          <p:sp>
            <p:nvSpPr>
              <p:cNvPr id="38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81" name="组合 258"/>
              <p:cNvGrpSpPr/>
              <p:nvPr/>
            </p:nvGrpSpPr>
            <p:grpSpPr>
              <a:xfrm>
                <a:off x="7746505" y="2829902"/>
                <a:ext cx="108000" cy="108000"/>
                <a:chOff x="7493054" y="4172488"/>
                <a:chExt cx="1028540" cy="1028540"/>
              </a:xfrm>
              <a:grpFill/>
            </p:grpSpPr>
            <p:cxnSp>
              <p:nvCxnSpPr>
                <p:cNvPr id="382" name="直接连接符 38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83" name="直接连接符 38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84" name="组合 261"/>
            <p:cNvGrpSpPr/>
            <p:nvPr/>
          </p:nvGrpSpPr>
          <p:grpSpPr>
            <a:xfrm>
              <a:off x="8585200" y="4508500"/>
              <a:ext cx="139995" cy="139975"/>
              <a:chOff x="7730492" y="2813899"/>
              <a:chExt cx="140027" cy="140007"/>
            </a:xfrm>
            <a:grpFill/>
          </p:grpSpPr>
          <p:sp>
            <p:nvSpPr>
              <p:cNvPr id="38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86" name="组合 263"/>
              <p:cNvGrpSpPr/>
              <p:nvPr/>
            </p:nvGrpSpPr>
            <p:grpSpPr>
              <a:xfrm>
                <a:off x="7746505" y="2829902"/>
                <a:ext cx="108000" cy="108000"/>
                <a:chOff x="7493054" y="4172488"/>
                <a:chExt cx="1028540" cy="1028540"/>
              </a:xfrm>
              <a:grpFill/>
            </p:grpSpPr>
            <p:cxnSp>
              <p:nvCxnSpPr>
                <p:cNvPr id="387" name="直接连接符 38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88" name="直接连接符 38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89" name="组合 266"/>
            <p:cNvGrpSpPr/>
            <p:nvPr/>
          </p:nvGrpSpPr>
          <p:grpSpPr>
            <a:xfrm>
              <a:off x="8166100" y="4648200"/>
              <a:ext cx="139995" cy="139975"/>
              <a:chOff x="7730492" y="2813899"/>
              <a:chExt cx="140027" cy="140007"/>
            </a:xfrm>
            <a:grpFill/>
          </p:grpSpPr>
          <p:sp>
            <p:nvSpPr>
              <p:cNvPr id="39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91" name="组合 268"/>
              <p:cNvGrpSpPr/>
              <p:nvPr/>
            </p:nvGrpSpPr>
            <p:grpSpPr>
              <a:xfrm>
                <a:off x="7746505" y="2829902"/>
                <a:ext cx="108000" cy="108000"/>
                <a:chOff x="7493054" y="4172488"/>
                <a:chExt cx="1028540" cy="1028540"/>
              </a:xfrm>
              <a:grpFill/>
            </p:grpSpPr>
            <p:cxnSp>
              <p:nvCxnSpPr>
                <p:cNvPr id="392" name="直接连接符 39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93" name="直接连接符 39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94" name="组合 271"/>
            <p:cNvGrpSpPr/>
            <p:nvPr/>
          </p:nvGrpSpPr>
          <p:grpSpPr>
            <a:xfrm>
              <a:off x="8305800" y="4648200"/>
              <a:ext cx="139995" cy="139975"/>
              <a:chOff x="7730492" y="2813899"/>
              <a:chExt cx="140027" cy="140007"/>
            </a:xfrm>
            <a:grpFill/>
          </p:grpSpPr>
          <p:sp>
            <p:nvSpPr>
              <p:cNvPr id="39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96" name="组合 273"/>
              <p:cNvGrpSpPr/>
              <p:nvPr/>
            </p:nvGrpSpPr>
            <p:grpSpPr>
              <a:xfrm>
                <a:off x="7746505" y="2829902"/>
                <a:ext cx="108000" cy="108000"/>
                <a:chOff x="7493054" y="4172488"/>
                <a:chExt cx="1028540" cy="1028540"/>
              </a:xfrm>
              <a:grpFill/>
            </p:grpSpPr>
            <p:cxnSp>
              <p:nvCxnSpPr>
                <p:cNvPr id="397" name="直接连接符 39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98" name="直接连接符 39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99" name="组合 276"/>
            <p:cNvGrpSpPr/>
            <p:nvPr/>
          </p:nvGrpSpPr>
          <p:grpSpPr>
            <a:xfrm>
              <a:off x="8445500" y="4648200"/>
              <a:ext cx="139995" cy="139975"/>
              <a:chOff x="7730492" y="2813899"/>
              <a:chExt cx="140027" cy="140007"/>
            </a:xfrm>
            <a:grpFill/>
          </p:grpSpPr>
          <p:sp>
            <p:nvSpPr>
              <p:cNvPr id="40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01" name="组合 400"/>
              <p:cNvGrpSpPr/>
              <p:nvPr/>
            </p:nvGrpSpPr>
            <p:grpSpPr>
              <a:xfrm>
                <a:off x="7746505" y="2829902"/>
                <a:ext cx="108000" cy="108000"/>
                <a:chOff x="7493054" y="4172488"/>
                <a:chExt cx="1028540" cy="1028540"/>
              </a:xfrm>
              <a:grpFill/>
            </p:grpSpPr>
            <p:cxnSp>
              <p:nvCxnSpPr>
                <p:cNvPr id="402" name="直接连接符 40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03" name="直接连接符 40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04" name="组合 281"/>
            <p:cNvGrpSpPr/>
            <p:nvPr/>
          </p:nvGrpSpPr>
          <p:grpSpPr>
            <a:xfrm>
              <a:off x="8585200" y="4648200"/>
              <a:ext cx="139995" cy="139975"/>
              <a:chOff x="7730492" y="2813899"/>
              <a:chExt cx="140027" cy="140007"/>
            </a:xfrm>
            <a:grpFill/>
          </p:grpSpPr>
          <p:sp>
            <p:nvSpPr>
              <p:cNvPr id="40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06" name="组合 283"/>
              <p:cNvGrpSpPr/>
              <p:nvPr/>
            </p:nvGrpSpPr>
            <p:grpSpPr>
              <a:xfrm>
                <a:off x="7746505" y="2829902"/>
                <a:ext cx="108000" cy="108000"/>
                <a:chOff x="7493054" y="4172488"/>
                <a:chExt cx="1028540" cy="1028540"/>
              </a:xfrm>
              <a:grpFill/>
            </p:grpSpPr>
            <p:cxnSp>
              <p:nvCxnSpPr>
                <p:cNvPr id="407" name="直接连接符 40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08" name="直接连接符 40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09" name="组合 286"/>
            <p:cNvGrpSpPr/>
            <p:nvPr/>
          </p:nvGrpSpPr>
          <p:grpSpPr>
            <a:xfrm>
              <a:off x="8166100" y="4787900"/>
              <a:ext cx="139995" cy="139975"/>
              <a:chOff x="7730492" y="2813899"/>
              <a:chExt cx="140027" cy="140007"/>
            </a:xfrm>
            <a:grpFill/>
          </p:grpSpPr>
          <p:sp>
            <p:nvSpPr>
              <p:cNvPr id="41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11" name="组合 288"/>
              <p:cNvGrpSpPr/>
              <p:nvPr/>
            </p:nvGrpSpPr>
            <p:grpSpPr>
              <a:xfrm>
                <a:off x="7746505" y="2829902"/>
                <a:ext cx="108000" cy="108000"/>
                <a:chOff x="7493054" y="4172488"/>
                <a:chExt cx="1028540" cy="1028540"/>
              </a:xfrm>
              <a:grpFill/>
            </p:grpSpPr>
            <p:cxnSp>
              <p:nvCxnSpPr>
                <p:cNvPr id="412" name="直接连接符 41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13" name="直接连接符 41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14" name="组合 294"/>
            <p:cNvGrpSpPr/>
            <p:nvPr/>
          </p:nvGrpSpPr>
          <p:grpSpPr>
            <a:xfrm>
              <a:off x="8305800" y="4787900"/>
              <a:ext cx="139995" cy="139975"/>
              <a:chOff x="7730492" y="2813899"/>
              <a:chExt cx="140027" cy="140007"/>
            </a:xfrm>
            <a:grpFill/>
          </p:grpSpPr>
          <p:sp>
            <p:nvSpPr>
              <p:cNvPr id="41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16" name="组合 296"/>
              <p:cNvGrpSpPr/>
              <p:nvPr/>
            </p:nvGrpSpPr>
            <p:grpSpPr>
              <a:xfrm>
                <a:off x="7746505" y="2829902"/>
                <a:ext cx="108000" cy="108000"/>
                <a:chOff x="7493054" y="4172488"/>
                <a:chExt cx="1028540" cy="1028540"/>
              </a:xfrm>
              <a:grpFill/>
            </p:grpSpPr>
            <p:cxnSp>
              <p:nvCxnSpPr>
                <p:cNvPr id="417" name="直接连接符 41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18" name="直接连接符 41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19" name="组合 299"/>
            <p:cNvGrpSpPr/>
            <p:nvPr/>
          </p:nvGrpSpPr>
          <p:grpSpPr>
            <a:xfrm>
              <a:off x="8445500" y="4787900"/>
              <a:ext cx="139995" cy="139975"/>
              <a:chOff x="7730492" y="2813899"/>
              <a:chExt cx="140027" cy="140007"/>
            </a:xfrm>
            <a:grpFill/>
          </p:grpSpPr>
          <p:sp>
            <p:nvSpPr>
              <p:cNvPr id="42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21" name="组合 301"/>
              <p:cNvGrpSpPr/>
              <p:nvPr/>
            </p:nvGrpSpPr>
            <p:grpSpPr>
              <a:xfrm>
                <a:off x="7746505" y="2829902"/>
                <a:ext cx="108000" cy="108000"/>
                <a:chOff x="7493054" y="4172488"/>
                <a:chExt cx="1028540" cy="1028540"/>
              </a:xfrm>
              <a:grpFill/>
            </p:grpSpPr>
            <p:cxnSp>
              <p:nvCxnSpPr>
                <p:cNvPr id="422" name="直接连接符 42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23" name="直接连接符 42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24" name="组合 304"/>
            <p:cNvGrpSpPr/>
            <p:nvPr/>
          </p:nvGrpSpPr>
          <p:grpSpPr>
            <a:xfrm>
              <a:off x="8585200" y="4787900"/>
              <a:ext cx="139995" cy="139975"/>
              <a:chOff x="7730492" y="2813899"/>
              <a:chExt cx="140027" cy="140007"/>
            </a:xfrm>
            <a:grpFill/>
          </p:grpSpPr>
          <p:sp>
            <p:nvSpPr>
              <p:cNvPr id="42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26" name="组合 306"/>
              <p:cNvGrpSpPr/>
              <p:nvPr/>
            </p:nvGrpSpPr>
            <p:grpSpPr>
              <a:xfrm>
                <a:off x="7746505" y="2829902"/>
                <a:ext cx="108000" cy="108000"/>
                <a:chOff x="7493054" y="4172488"/>
                <a:chExt cx="1028540" cy="1028540"/>
              </a:xfrm>
              <a:grpFill/>
            </p:grpSpPr>
            <p:cxnSp>
              <p:nvCxnSpPr>
                <p:cNvPr id="427" name="直接连接符 42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28" name="直接连接符 42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rPr>
              <a:t>Background   </a:t>
            </a:r>
            <a:endParaRPr lang="zh-CN" altLang="en-US" sz="3600" b="1" kern="0" dirty="0">
              <a:solidFill>
                <a:srgbClr val="FF0000"/>
              </a:solidFill>
            </a:endParaRPr>
          </a:p>
        </p:txBody>
      </p:sp>
      <p:sp>
        <p:nvSpPr>
          <p:cNvPr id="6" name="Content Placeholder 2"/>
          <p:cNvSpPr txBox="1"/>
          <p:nvPr/>
        </p:nvSpPr>
        <p:spPr bwMode="auto">
          <a:xfrm>
            <a:off x="76835" y="1184275"/>
            <a:ext cx="1151382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1"/>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730" indent="-303530" algn="l" rtl="0" eaLnBrk="0" fontAlgn="base" hangingPunct="0">
              <a:spcBef>
                <a:spcPct val="20000"/>
              </a:spcBef>
              <a:spcAft>
                <a:spcPct val="0"/>
              </a:spcAft>
              <a:buBlip>
                <a:blip r:embed="rId3"/>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a:r>
              <a:rPr sz="1600" b="1" dirty="0">
                <a:latin typeface="Times New Roman" panose="02020603050405020304" pitchFamily="18" charset="0"/>
                <a:cs typeface="Times New Roman" panose="02020603050405020304" pitchFamily="18" charset="0"/>
              </a:rPr>
              <a:t>As the </a:t>
            </a:r>
            <a:r>
              <a:rPr lang="en-US" sz="1600" b="1" dirty="0">
                <a:latin typeface="Times New Roman" panose="02020603050405020304" pitchFamily="18" charset="0"/>
                <a:cs typeface="Times New Roman" panose="02020603050405020304" pitchFamily="18" charset="0"/>
              </a:rPr>
              <a:t>NR </a:t>
            </a:r>
            <a:r>
              <a:rPr sz="1600" b="1" dirty="0">
                <a:latin typeface="Times New Roman" panose="02020603050405020304" pitchFamily="18" charset="0"/>
                <a:cs typeface="Times New Roman" panose="02020603050405020304" pitchFamily="18" charset="0"/>
              </a:rPr>
              <a:t>construction</a:t>
            </a:r>
            <a:r>
              <a:rPr lang="en-US" sz="1600" b="1"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sym typeface="+mn-ea"/>
              </a:rPr>
              <a:t> </a:t>
            </a:r>
            <a:r>
              <a:rPr sz="1600" b="1" dirty="0">
                <a:latin typeface="Times New Roman" panose="02020603050405020304" pitchFamily="18" charset="0"/>
                <a:cs typeface="Times New Roman" panose="02020603050405020304" pitchFamily="18" charset="0"/>
                <a:sym typeface="+mn-ea"/>
              </a:rPr>
              <a:t>increases</a:t>
            </a:r>
            <a:r>
              <a:rPr sz="1600" b="1" dirty="0">
                <a:latin typeface="Times New Roman" panose="02020603050405020304" pitchFamily="18" charset="0"/>
                <a:cs typeface="Times New Roman" panose="02020603050405020304" pitchFamily="18" charset="0"/>
              </a:rPr>
              <a:t> cost</a:t>
            </a:r>
            <a:r>
              <a:rPr lang="en-US" sz="1600" b="1" dirty="0">
                <a:latin typeface="Times New Roman" panose="02020603050405020304" pitchFamily="18" charset="0"/>
                <a:cs typeface="Times New Roman" panose="02020603050405020304" pitchFamily="18" charset="0"/>
              </a:rPr>
              <a:t> for</a:t>
            </a:r>
            <a:r>
              <a:rPr sz="1600" b="1" dirty="0">
                <a:latin typeface="Times New Roman" panose="02020603050405020304" pitchFamily="18" charset="0"/>
                <a:cs typeface="Times New Roman" panose="02020603050405020304" pitchFamily="18" charset="0"/>
              </a:rPr>
              <a:t> operators , it is necessary to balance capex and opex in </a:t>
            </a:r>
            <a:r>
              <a:rPr sz="1600" b="1" dirty="0">
                <a:latin typeface="Times New Roman" panose="02020603050405020304" pitchFamily="18" charset="0"/>
                <a:cs typeface="Times New Roman" panose="02020603050405020304" pitchFamily="18" charset="0"/>
                <a:sym typeface="+mn-ea"/>
              </a:rPr>
              <a:t>development</a:t>
            </a:r>
            <a:r>
              <a:rPr sz="1600" b="1"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O</a:t>
            </a:r>
            <a:r>
              <a:rPr sz="1600" b="1" dirty="0">
                <a:latin typeface="Times New Roman" panose="02020603050405020304" pitchFamily="18" charset="0"/>
                <a:cs typeface="Times New Roman" panose="02020603050405020304" pitchFamily="18" charset="0"/>
              </a:rPr>
              <a:t>n the basis of traditional coverage optimization goals, </a:t>
            </a:r>
            <a:r>
              <a:rPr sz="1600" b="1" dirty="0">
                <a:latin typeface="Times New Roman" panose="02020603050405020304" pitchFamily="18" charset="0"/>
                <a:cs typeface="Times New Roman" panose="02020603050405020304" pitchFamily="18" charset="0"/>
                <a:sym typeface="+mn-ea"/>
              </a:rPr>
              <a:t>an efficient and flexible NR MIMO management mechanism is essential to support and improve both radio resource and energy efficiency.</a:t>
            </a:r>
            <a:endParaRPr sz="1600" b="1" dirty="0">
              <a:latin typeface="Times New Roman" panose="02020603050405020304" pitchFamily="18" charset="0"/>
              <a:cs typeface="Times New Roman" panose="02020603050405020304" pitchFamily="18" charset="0"/>
            </a:endParaRPr>
          </a:p>
        </p:txBody>
      </p:sp>
      <p:sp>
        <p:nvSpPr>
          <p:cNvPr id="328" name="文本框 327"/>
          <p:cNvSpPr txBox="1"/>
          <p:nvPr/>
        </p:nvSpPr>
        <p:spPr>
          <a:xfrm>
            <a:off x="6315075" y="1942465"/>
            <a:ext cx="5080000" cy="275590"/>
          </a:xfrm>
          <a:prstGeom prst="rect">
            <a:avLst/>
          </a:prstGeom>
          <a:noFill/>
          <a:ln w="9525">
            <a:noFill/>
          </a:ln>
        </p:spPr>
        <p:txBody>
          <a:bodyPr>
            <a:spAutoFit/>
          </a:bodyPr>
          <a:p>
            <a:pPr marL="171450" indent="-171450">
              <a:buFont typeface="Wingdings" panose="05000000000000000000" charset="0"/>
              <a:buChar char="Ø"/>
            </a:pPr>
            <a:r>
              <a:rPr lang="en-US" sz="1200" b="1">
                <a:solidFill>
                  <a:srgbClr val="000000"/>
                </a:solidFill>
                <a:latin typeface="Times New Roman" panose="02020603050405020304" pitchFamily="18" charset="0"/>
              </a:rPr>
              <a:t> Beam power optimization to support energy optimization</a:t>
            </a:r>
            <a:endParaRPr lang="en-US" sz="1200" b="1">
              <a:solidFill>
                <a:srgbClr val="000000"/>
              </a:solidFill>
              <a:latin typeface="Times New Roman" panose="02020603050405020304" pitchFamily="18" charset="0"/>
            </a:endParaRPr>
          </a:p>
        </p:txBody>
      </p:sp>
      <p:pic>
        <p:nvPicPr>
          <p:cNvPr id="349811483" name="图片 1" descr="A person with a wireless signal&#10;&#10;AI-generated content may be incorr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41350" y="3571240"/>
            <a:ext cx="2441575" cy="1524000"/>
          </a:xfrm>
          <a:prstGeom prst="rect">
            <a:avLst/>
          </a:prstGeom>
          <a:noFill/>
        </p:spPr>
      </p:pic>
      <p:pic>
        <p:nvPicPr>
          <p:cNvPr id="295161871" name="图片 2" descr="A close-up of a person's head&#10;&#10;AI-generated content may be incorr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3362325" y="3571240"/>
            <a:ext cx="2501265" cy="1524000"/>
          </a:xfrm>
          <a:prstGeom prst="rect">
            <a:avLst/>
          </a:prstGeom>
          <a:noFill/>
        </p:spPr>
      </p:pic>
      <p:sp>
        <p:nvSpPr>
          <p:cNvPr id="370" name="文本框 369"/>
          <p:cNvSpPr txBox="1"/>
          <p:nvPr/>
        </p:nvSpPr>
        <p:spPr>
          <a:xfrm>
            <a:off x="480060" y="5092065"/>
            <a:ext cx="2430780" cy="453390"/>
          </a:xfrm>
          <a:prstGeom prst="rect">
            <a:avLst/>
          </a:prstGeom>
          <a:noFill/>
          <a:ln w="9525">
            <a:noFill/>
          </a:ln>
        </p:spPr>
        <p:txBody>
          <a:bodyPr wrap="square">
            <a:noAutofit/>
          </a:bodyPr>
          <a:p>
            <a:pPr marL="0" indent="0"/>
            <a:r>
              <a:rPr lang="en-US" sz="1200" b="1">
                <a:latin typeface="Times New Roman" panose="02020603050405020304" pitchFamily="18" charset="0"/>
                <a:ea typeface="宋体" panose="02010600030101010101" pitchFamily="2" charset="-122"/>
              </a:rPr>
              <a:t>Fig4 Illustration of SSB beams covering full cell coverage area</a:t>
            </a:r>
            <a:endParaRPr lang="en-US" altLang="en-US" sz="1200" b="1">
              <a:latin typeface="Times New Roman" panose="02020603050405020304" pitchFamily="18" charset="0"/>
              <a:ea typeface="宋体" panose="02010600030101010101" pitchFamily="2" charset="-122"/>
            </a:endParaRPr>
          </a:p>
        </p:txBody>
      </p:sp>
      <p:sp>
        <p:nvSpPr>
          <p:cNvPr id="371" name="文本框 370"/>
          <p:cNvSpPr txBox="1"/>
          <p:nvPr/>
        </p:nvSpPr>
        <p:spPr>
          <a:xfrm>
            <a:off x="3082925" y="5095240"/>
            <a:ext cx="2838450" cy="635000"/>
          </a:xfrm>
          <a:prstGeom prst="rect">
            <a:avLst/>
          </a:prstGeom>
          <a:noFill/>
          <a:ln w="9525">
            <a:noFill/>
          </a:ln>
        </p:spPr>
        <p:txBody>
          <a:bodyPr wrap="square">
            <a:noAutofit/>
          </a:bodyPr>
          <a:p>
            <a:pPr marL="0" indent="0" algn="ctr"/>
            <a:r>
              <a:rPr lang="en-US" sz="1200">
                <a:latin typeface="Times New Roman" panose="02020603050405020304" pitchFamily="18" charset="0"/>
                <a:ea typeface="宋体" panose="02010600030101010101" pitchFamily="2" charset="-122"/>
              </a:rPr>
              <a:t> </a:t>
            </a:r>
            <a:r>
              <a:rPr lang="en-US" sz="1200" b="1">
                <a:latin typeface="Times New Roman" panose="02020603050405020304" pitchFamily="18" charset="0"/>
                <a:ea typeface="宋体" panose="02010600030101010101" pitchFamily="2" charset="-122"/>
                <a:sym typeface="+mn-ea"/>
              </a:rPr>
              <a:t>Fig5 </a:t>
            </a:r>
            <a:r>
              <a:rPr lang="en-US" sz="1200" b="1">
                <a:latin typeface="Times New Roman" panose="02020603050405020304" pitchFamily="18" charset="0"/>
                <a:ea typeface="宋体" panose="02010600030101010101" pitchFamily="2" charset="-122"/>
              </a:rPr>
              <a:t>Illustration of SSB beams modifying to meet the UE centralized coverage</a:t>
            </a:r>
            <a:r>
              <a:rPr lang="en-US" sz="1200" b="1">
                <a:latin typeface="宋体" panose="02010600030101010101" pitchFamily="2" charset="-122"/>
                <a:ea typeface="宋体" panose="02010600030101010101" pitchFamily="2" charset="-122"/>
              </a:rPr>
              <a:t> </a:t>
            </a:r>
            <a:r>
              <a:rPr lang="en-US" sz="1200" b="1">
                <a:latin typeface="Times New Roman" panose="02020603050405020304" pitchFamily="18" charset="0"/>
                <a:ea typeface="宋体" panose="02010600030101010101" pitchFamily="2" charset="-122"/>
              </a:rPr>
              <a:t>with MDAS recommendation</a:t>
            </a:r>
            <a:endParaRPr lang="en-US" altLang="en-US" sz="1200" b="1">
              <a:latin typeface="Times New Roman" panose="02020603050405020304" pitchFamily="18" charset="0"/>
              <a:ea typeface="宋体" panose="02010600030101010101" pitchFamily="2" charset="-122"/>
            </a:endParaRPr>
          </a:p>
        </p:txBody>
      </p:sp>
      <p:sp>
        <p:nvSpPr>
          <p:cNvPr id="372" name="文本框 371"/>
          <p:cNvSpPr txBox="1"/>
          <p:nvPr/>
        </p:nvSpPr>
        <p:spPr>
          <a:xfrm>
            <a:off x="556895" y="1942465"/>
            <a:ext cx="5483860" cy="1530350"/>
          </a:xfrm>
          <a:prstGeom prst="rect">
            <a:avLst/>
          </a:prstGeom>
          <a:noFill/>
        </p:spPr>
        <p:txBody>
          <a:bodyPr wrap="square" rtlCol="0" anchor="t">
            <a:noAutofit/>
          </a:bodyPr>
          <a:p>
            <a:pPr marL="171450" indent="-171450">
              <a:buFont typeface="Wingdings" panose="05000000000000000000" charset="0"/>
              <a:buChar char="Ø"/>
            </a:pPr>
            <a:r>
              <a:rPr lang="en-US" sz="1200" b="1">
                <a:solidFill>
                  <a:srgbClr val="000000"/>
                </a:solidFill>
                <a:latin typeface="Times New Roman" panose="02020603050405020304" pitchFamily="18" charset="0"/>
                <a:sym typeface="+mn-ea"/>
              </a:rPr>
              <a:t>Beamforming and SSB optimization to support radio resource efficiency</a:t>
            </a:r>
            <a:endParaRPr lang="en-US" sz="1200" b="1">
              <a:solidFill>
                <a:srgbClr val="000000"/>
              </a:solidFill>
              <a:latin typeface="Times New Roman" panose="02020603050405020304" pitchFamily="18" charset="0"/>
              <a:sym typeface="+mn-ea"/>
            </a:endParaRPr>
          </a:p>
          <a:p>
            <a:r>
              <a:rPr lang="en-US" sz="1200">
                <a:solidFill>
                  <a:srgbClr val="000000"/>
                </a:solidFill>
                <a:latin typeface="Times New Roman" panose="02020603050405020304" pitchFamily="18" charset="0"/>
              </a:rPr>
              <a:t> Figure4 depicts SSB beams covering full cell coverage area. Figure 5 depicts SSB beams modifying to meet the UE centralized coverage after updating the coverage shape for target cell of gNodeB using the recommendation by MDAS.</a:t>
            </a:r>
            <a:endParaRPr lang="en-US" sz="1200">
              <a:solidFill>
                <a:srgbClr val="000000"/>
              </a:solidFill>
              <a:latin typeface="Times New Roman" panose="02020603050405020304" pitchFamily="18" charset="0"/>
            </a:endParaRPr>
          </a:p>
          <a:p>
            <a:r>
              <a:rPr lang="en-US" sz="1200">
                <a:solidFill>
                  <a:srgbClr val="000000"/>
                </a:solidFill>
                <a:latin typeface="Times New Roman" panose="02020603050405020304" pitchFamily="18" charset="0"/>
              </a:rPr>
              <a:t>It is necessary to consider using MDAS to improve radio resource usage. MnS consumer could request MDAS to acquire beam-level management data and recommend coverage shape based on analysis.</a:t>
            </a:r>
            <a:endParaRPr lang="en-US" sz="1200">
              <a:solidFill>
                <a:srgbClr val="000000"/>
              </a:solidFill>
              <a:latin typeface="Times New Roman" panose="02020603050405020304" pitchFamily="18" charset="0"/>
            </a:endParaRPr>
          </a:p>
        </p:txBody>
      </p:sp>
      <p:sp>
        <p:nvSpPr>
          <p:cNvPr id="375" name="文本框 374"/>
          <p:cNvSpPr txBox="1"/>
          <p:nvPr/>
        </p:nvSpPr>
        <p:spPr>
          <a:xfrm>
            <a:off x="6221730" y="2169795"/>
            <a:ext cx="5800725" cy="1430020"/>
          </a:xfrm>
          <a:prstGeom prst="rect">
            <a:avLst/>
          </a:prstGeom>
          <a:noFill/>
        </p:spPr>
        <p:txBody>
          <a:bodyPr wrap="square" rtlCol="0" anchor="t">
            <a:noAutofit/>
          </a:bodyPr>
          <a:p>
            <a:r>
              <a:rPr lang="en-US" sz="1200">
                <a:solidFill>
                  <a:srgbClr val="000000"/>
                </a:solidFill>
                <a:latin typeface="Times New Roman" panose="02020603050405020304" pitchFamily="18" charset="0"/>
              </a:rPr>
              <a:t>To reduce energy consumption, SSB beams which are not required based on traffic demand can be modified or deactivated. For example, as depicted in Figure 7, if the expected traffic (hotspot area) can be covered by 3 beams, then the remaining beams can be deactivated. This energy saving techniques depend on the accuracy of where the expected traffic demand comes from geographically, so that it can be correlated with SSB beam coverage areas.</a:t>
            </a:r>
            <a:endParaRPr lang="en-US" sz="1200">
              <a:solidFill>
                <a:srgbClr val="000000"/>
              </a:solidFill>
              <a:latin typeface="Times New Roman" panose="02020603050405020304" pitchFamily="18" charset="0"/>
            </a:endParaRPr>
          </a:p>
        </p:txBody>
      </p:sp>
      <p:sp>
        <p:nvSpPr>
          <p:cNvPr id="3" name="文本框 2"/>
          <p:cNvSpPr txBox="1"/>
          <p:nvPr/>
        </p:nvSpPr>
        <p:spPr>
          <a:xfrm>
            <a:off x="556895" y="5794375"/>
            <a:ext cx="8528685" cy="460375"/>
          </a:xfrm>
          <a:prstGeom prst="rect">
            <a:avLst/>
          </a:prstGeom>
          <a:noFill/>
        </p:spPr>
        <p:txBody>
          <a:bodyPr wrap="square" rtlCol="0" anchor="t">
            <a:spAutoFit/>
          </a:bodyPr>
          <a:p>
            <a:r>
              <a:rPr sz="1200">
                <a:solidFill>
                  <a:srgbClr val="000000"/>
                </a:solidFill>
                <a:latin typeface="Times New Roman" panose="02020603050405020304" pitchFamily="18" charset="0"/>
                <a:sym typeface="+mn-ea"/>
              </a:rPr>
              <a:t>From:</a:t>
            </a:r>
            <a:r>
              <a:rPr lang="en-US" sz="1200">
                <a:solidFill>
                  <a:srgbClr val="000000"/>
                </a:solidFill>
                <a:latin typeface="Times New Roman" panose="02020603050405020304" pitchFamily="18" charset="0"/>
                <a:sym typeface="+mn-ea"/>
              </a:rPr>
              <a:t>1</a:t>
            </a:r>
            <a:r>
              <a:rPr lang="zh-CN" altLang="en-US" sz="1200">
                <a:solidFill>
                  <a:srgbClr val="000000"/>
                </a:solidFill>
                <a:latin typeface="Times New Roman" panose="02020603050405020304" pitchFamily="18" charset="0"/>
                <a:sym typeface="+mn-ea"/>
              </a:rPr>
              <a:t>、</a:t>
            </a:r>
            <a:r>
              <a:rPr sz="1200">
                <a:solidFill>
                  <a:srgbClr val="000000"/>
                </a:solidFill>
                <a:latin typeface="Times New Roman" panose="02020603050405020304" pitchFamily="18" charset="0"/>
                <a:sym typeface="+mn-ea"/>
              </a:rPr>
              <a:t>3GPP </a:t>
            </a:r>
            <a:r>
              <a:rPr sz="1200">
                <a:solidFill>
                  <a:srgbClr val="000000"/>
                </a:solidFill>
                <a:latin typeface="Times New Roman" panose="02020603050405020304" pitchFamily="18" charset="0"/>
              </a:rPr>
              <a:t>TR 28.886 Add solution for radio resource optimization based on per SSB usage</a:t>
            </a:r>
            <a:endParaRPr sz="1200">
              <a:solidFill>
                <a:srgbClr val="000000"/>
              </a:solidFill>
              <a:latin typeface="Times New Roman" panose="02020603050405020304" pitchFamily="18" charset="0"/>
            </a:endParaRPr>
          </a:p>
          <a:p>
            <a:r>
              <a:rPr lang="en-US" sz="1200">
                <a:solidFill>
                  <a:srgbClr val="000000"/>
                </a:solidFill>
                <a:latin typeface="Times New Roman" panose="02020603050405020304" pitchFamily="18" charset="0"/>
              </a:rPr>
              <a:t>          2</a:t>
            </a:r>
            <a:r>
              <a:rPr lang="zh-CN" altLang="en-US" sz="1200">
                <a:solidFill>
                  <a:srgbClr val="000000"/>
                </a:solidFill>
                <a:latin typeface="Times New Roman" panose="02020603050405020304" pitchFamily="18" charset="0"/>
              </a:rPr>
              <a:t>、</a:t>
            </a:r>
            <a:r>
              <a:rPr lang="en-US" altLang="zh-CN" sz="1200">
                <a:solidFill>
                  <a:srgbClr val="000000"/>
                </a:solidFill>
                <a:latin typeface="Times New Roman" panose="02020603050405020304" pitchFamily="18" charset="0"/>
              </a:rPr>
              <a:t>3GPP </a:t>
            </a:r>
            <a:r>
              <a:rPr sz="1200">
                <a:solidFill>
                  <a:srgbClr val="000000"/>
                </a:solidFill>
                <a:latin typeface="Times New Roman" panose="02020603050405020304" pitchFamily="18" charset="0"/>
                <a:sym typeface="+mn-ea"/>
              </a:rPr>
              <a:t>TR 28.8</a:t>
            </a:r>
            <a:r>
              <a:rPr lang="en-US" sz="1200">
                <a:solidFill>
                  <a:srgbClr val="000000"/>
                </a:solidFill>
                <a:latin typeface="Times New Roman" panose="02020603050405020304" pitchFamily="18" charset="0"/>
                <a:sym typeface="+mn-ea"/>
              </a:rPr>
              <a:t>66</a:t>
            </a:r>
            <a:r>
              <a:rPr sz="1200">
                <a:solidFill>
                  <a:srgbClr val="000000"/>
                </a:solidFill>
                <a:latin typeface="Times New Roman" panose="02020603050405020304" pitchFamily="18" charset="0"/>
                <a:sym typeface="+mn-ea"/>
              </a:rPr>
              <a:t> Energy Saving based on throughput requirements</a:t>
            </a:r>
            <a:endParaRPr sz="1200">
              <a:solidFill>
                <a:srgbClr val="000000"/>
              </a:solidFill>
              <a:latin typeface="Times New Roman" panose="02020603050405020304" pitchFamily="18" charset="0"/>
              <a:sym typeface="+mn-ea"/>
            </a:endParaRPr>
          </a:p>
        </p:txBody>
      </p:sp>
      <p:graphicFrame>
        <p:nvGraphicFramePr>
          <p:cNvPr id="5" name="表格 4"/>
          <p:cNvGraphicFramePr/>
          <p:nvPr/>
        </p:nvGraphicFramePr>
        <p:xfrm>
          <a:off x="6221413" y="5179695"/>
          <a:ext cx="5934075" cy="365760"/>
        </p:xfrm>
        <a:graphic>
          <a:graphicData uri="http://schemas.openxmlformats.org/drawingml/2006/table">
            <a:tbl>
              <a:tblPr firstRow="1" bandRow="1">
                <a:tableStyleId>{5940675A-B579-460E-94D1-54222C63F5DA}</a:tableStyleId>
              </a:tblPr>
              <a:tblGrid>
                <a:gridCol w="2967038"/>
                <a:gridCol w="2967037"/>
              </a:tblGrid>
              <a:tr h="365760">
                <a:tc>
                  <a:txBody>
                    <a:bodyPr/>
                    <a:p>
                      <a:pPr indent="0" algn="ctr">
                        <a:buNone/>
                      </a:pPr>
                      <a:r>
                        <a:rPr lang="en-US" sz="1200" b="1">
                          <a:latin typeface="Times New Roman" panose="02020603050405020304" pitchFamily="18" charset="0"/>
                          <a:ea typeface="宋体" panose="02010600030101010101" pitchFamily="2" charset="-122"/>
                          <a:cs typeface="Arial" panose="020B0604020202020204" pitchFamily="34" charset="0"/>
                          <a:sym typeface="+mn-ea"/>
                        </a:rPr>
                        <a:t> </a:t>
                      </a:r>
                      <a:r>
                        <a:rPr lang="en-US" sz="1200" b="1">
                          <a:latin typeface="Times New Roman" panose="02020603050405020304" pitchFamily="18" charset="0"/>
                          <a:ea typeface="宋体" panose="02010600030101010101" pitchFamily="2" charset="-122"/>
                          <a:cs typeface="Arial" panose="020B0604020202020204" pitchFamily="34" charset="0"/>
                          <a:sym typeface="+mn-ea"/>
                        </a:rPr>
                        <a:t>Fig6 </a:t>
                      </a:r>
                      <a:r>
                        <a:rPr lang="en-US" sz="1200" b="1">
                          <a:latin typeface="Times New Roman" panose="02020603050405020304" pitchFamily="18" charset="0"/>
                          <a:ea typeface="宋体" panose="02010600030101010101" pitchFamily="2" charset="-122"/>
                          <a:cs typeface="Arial" panose="020B0604020202020204" pitchFamily="34" charset="0"/>
                        </a:rPr>
                        <a:t>Illustration of SSB beams covering full cell coverage area.</a:t>
                      </a:r>
                      <a:endParaRPr lang="en-US" sz="1200" b="1">
                        <a:latin typeface="Times New Roman" panose="02020603050405020304" pitchFamily="18" charset="0"/>
                        <a:ea typeface="宋体" panose="02010600030101010101" pitchFamily="2" charset="-122"/>
                        <a:cs typeface="Arial" panose="020B0604020202020204" pitchFamily="34" charset="0"/>
                      </a:endParaRPr>
                    </a:p>
                  </a:txBody>
                  <a:tcPr marL="68580" marR="68580" marT="0" marB="0" vert="horz" anchor="b" anchorCtr="0">
                    <a:lnL>
                      <a:noFill/>
                    </a:lnL>
                    <a:lnR>
                      <a:noFill/>
                    </a:lnR>
                    <a:lnT cap="flat">
                      <a:noFill/>
                    </a:lnT>
                    <a:lnB cap="flat">
                      <a:noFill/>
                    </a:lnB>
                    <a:lnTlToBr>
                      <a:noFill/>
                    </a:lnTlToBr>
                    <a:lnBlToTr>
                      <a:noFill/>
                    </a:lnBlToTr>
                    <a:noFill/>
                  </a:tcPr>
                </a:tc>
                <a:tc>
                  <a:txBody>
                    <a:bodyPr/>
                    <a:p>
                      <a:pPr indent="0" algn="ctr">
                        <a:buNone/>
                      </a:pPr>
                      <a:r>
                        <a:rPr lang="en-US" sz="1200" b="1">
                          <a:latin typeface="Times New Roman" panose="02020603050405020304" pitchFamily="18" charset="0"/>
                          <a:ea typeface="宋体" panose="02010600030101010101" pitchFamily="2" charset="-122"/>
                          <a:cs typeface="Arial" panose="020B0604020202020204" pitchFamily="34" charset="0"/>
                        </a:rPr>
                        <a:t>Fig7 Illustration of reduced number of SSB beams covering only hotspot area.</a:t>
                      </a:r>
                      <a:endParaRPr lang="en-US" sz="1200" b="1">
                        <a:latin typeface="Times New Roman" panose="02020603050405020304" pitchFamily="18" charset="0"/>
                        <a:ea typeface="宋体" panose="02010600030101010101" pitchFamily="2" charset="-122"/>
                        <a:cs typeface="Arial" panose="020B0604020202020204" pitchFamily="34" charset="0"/>
                      </a:endParaRPr>
                    </a:p>
                  </a:txBody>
                  <a:tcPr marL="68580" marR="68580" marT="0" marB="0" vert="horz" anchor="b" anchorCtr="0">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6"/>
          <a:stretch>
            <a:fillRect/>
          </a:stretch>
        </p:blipFill>
        <p:spPr>
          <a:xfrm>
            <a:off x="6793230" y="3359150"/>
            <a:ext cx="1779270" cy="1885315"/>
          </a:xfrm>
          <a:prstGeom prst="rect">
            <a:avLst/>
          </a:prstGeom>
          <a:noFill/>
          <a:ln w="9525">
            <a:noFill/>
          </a:ln>
        </p:spPr>
      </p:pic>
      <p:pic>
        <p:nvPicPr>
          <p:cNvPr id="8" name="图片 7"/>
          <p:cNvPicPr/>
          <p:nvPr/>
        </p:nvPicPr>
        <p:blipFill>
          <a:blip r:embed="rId7"/>
          <a:stretch>
            <a:fillRect/>
          </a:stretch>
        </p:blipFill>
        <p:spPr>
          <a:xfrm>
            <a:off x="9377045" y="3421380"/>
            <a:ext cx="1787525" cy="1673860"/>
          </a:xfrm>
          <a:prstGeom prst="rect">
            <a:avLst/>
          </a:prstGeom>
          <a:noFill/>
          <a:ln w="9525">
            <a:noFill/>
          </a:ln>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60" y="448945"/>
            <a:ext cx="8216900" cy="899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sym typeface="+mn-ea"/>
              </a:rPr>
              <a:t>Background</a:t>
            </a:r>
            <a:endParaRPr lang="en-US" sz="3600" b="1" kern="0" dirty="0">
              <a:solidFill>
                <a:schemeClr val="tx1"/>
              </a:solidFill>
            </a:endParaRPr>
          </a:p>
          <a:p>
            <a:pPr algn="l"/>
            <a:endParaRPr lang="en-US" altLang="en-US" sz="3600" b="1" kern="0" dirty="0">
              <a:solidFill>
                <a:schemeClr val="tx1"/>
              </a:solidFill>
              <a:sym typeface="+mn-ea"/>
            </a:endParaRPr>
          </a:p>
        </p:txBody>
      </p:sp>
      <p:sp>
        <p:nvSpPr>
          <p:cNvPr id="6" name="Content Placeholder 2"/>
          <p:cNvSpPr txBox="1"/>
          <p:nvPr/>
        </p:nvSpPr>
        <p:spPr bwMode="auto">
          <a:xfrm>
            <a:off x="224155" y="1297305"/>
            <a:ext cx="1174305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1"/>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730" indent="-303530" algn="l" rtl="0" eaLnBrk="0" fontAlgn="base" hangingPunct="0">
              <a:spcBef>
                <a:spcPct val="20000"/>
              </a:spcBef>
              <a:spcAft>
                <a:spcPct val="0"/>
              </a:spcAft>
              <a:buBlip>
                <a:blip r:embed="rId3"/>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latinLnBrk="0">
              <a:lnSpc>
                <a:spcPct val="100000"/>
              </a:lnSpc>
              <a:spcBef>
                <a:spcPts val="0"/>
              </a:spcBef>
            </a:pPr>
            <a:r>
              <a:rPr lang="zh-CN" altLang="en-US" sz="1800" b="1" dirty="0">
                <a:latin typeface="Times New Roman" panose="02020603050405020304" pitchFamily="18" charset="0"/>
                <a:cs typeface="Times New Roman" panose="02020603050405020304" pitchFamily="18" charset="0"/>
                <a:sym typeface="+mn-ea"/>
              </a:rPr>
              <a:t>Massive MIMO sub-features have been proposed and studied in O-RAN, which have not been studied in 3GPP.</a:t>
            </a:r>
            <a:endParaRPr lang="zh-CN" altLang="en-US" sz="1800" b="1" dirty="0">
              <a:latin typeface="Times New Roman" panose="02020603050405020304" pitchFamily="18" charset="0"/>
              <a:cs typeface="Times New Roman" panose="02020603050405020304" pitchFamily="18" charset="0"/>
              <a:sym typeface="+mn-ea"/>
            </a:endParaRPr>
          </a:p>
          <a:p>
            <a:pPr marL="0" indent="0" latinLnBrk="0">
              <a:lnSpc>
                <a:spcPct val="100000"/>
              </a:lnSpc>
              <a:spcBef>
                <a:spcPts val="0"/>
              </a:spcBef>
              <a:buNone/>
            </a:pPr>
            <a:r>
              <a:rPr lang="en-US" altLang="zh-CN" sz="1800" b="1" dirty="0">
                <a:latin typeface="Times New Roman" panose="02020603050405020304" pitchFamily="18" charset="0"/>
                <a:cs typeface="Times New Roman" panose="02020603050405020304" pitchFamily="18" charset="0"/>
                <a:sym typeface="+mn-ea"/>
              </a:rPr>
              <a:t>        </a:t>
            </a:r>
            <a:r>
              <a:rPr lang="zh-CN" altLang="en-US" sz="1800" b="1" dirty="0">
                <a:latin typeface="Times New Roman" panose="02020603050405020304" pitchFamily="18" charset="0"/>
                <a:cs typeface="Times New Roman" panose="02020603050405020304" pitchFamily="18" charset="0"/>
                <a:sym typeface="+mn-ea"/>
              </a:rPr>
              <a:t>O-RAN Massive MIMO optimization as follows:</a:t>
            </a:r>
            <a:endParaRPr lang="zh-CN" altLang="en-US" sz="1600" i="1" dirty="0">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683260" y="2886075"/>
            <a:ext cx="10264140" cy="1568450"/>
          </a:xfrm>
          <a:prstGeom prst="rect">
            <a:avLst/>
          </a:prstGeom>
          <a:noFill/>
          <a:ln w="9525">
            <a:noFill/>
          </a:ln>
        </p:spPr>
        <p:txBody>
          <a:bodyPr wrap="square">
            <a:spAutoFit/>
          </a:bodyPr>
          <a:p>
            <a:pPr marL="171450" indent="-171450" latinLnBrk="0">
              <a:lnSpc>
                <a:spcPct val="150000"/>
              </a:lnSpc>
              <a:buFont typeface="Wingdings" panose="05000000000000000000" charset="0"/>
              <a:buChar char="Ø"/>
            </a:pPr>
            <a:r>
              <a:rPr lang="en-US" sz="1600" i="1">
                <a:latin typeface="Times New Roman" panose="02020603050405020304" pitchFamily="18" charset="0"/>
                <a:cs typeface="Times New Roman" panose="02020603050405020304" pitchFamily="18" charset="0"/>
              </a:rPr>
              <a:t>Massive MIMO Grid-of-Beams Beamforming (GoB BF) optimization</a:t>
            </a:r>
            <a:endParaRPr lang="en-US" sz="1600" i="1">
              <a:latin typeface="Times New Roman" panose="02020603050405020304" pitchFamily="18" charset="0"/>
              <a:cs typeface="Times New Roman" panose="02020603050405020304" pitchFamily="18" charset="0"/>
            </a:endParaRPr>
          </a:p>
          <a:p>
            <a:pPr marL="171450" indent="-171450" latinLnBrk="0">
              <a:lnSpc>
                <a:spcPct val="150000"/>
              </a:lnSpc>
              <a:buFont typeface="Wingdings" panose="05000000000000000000" charset="0"/>
              <a:buChar char="Ø"/>
            </a:pPr>
            <a:r>
              <a:rPr lang="en-US" sz="1600" i="1">
                <a:latin typeface="Times New Roman" panose="02020603050405020304" pitchFamily="18" charset="0"/>
                <a:cs typeface="Times New Roman" panose="02020603050405020304" pitchFamily="18" charset="0"/>
                <a:sym typeface="+mn-ea"/>
              </a:rPr>
              <a:t>Massive MIMO Non-GoB Beamforming (Non-GoB BF) optimization</a:t>
            </a:r>
            <a:endParaRPr lang="en-US" sz="1600" i="1">
              <a:latin typeface="Times New Roman" panose="02020603050405020304" pitchFamily="18" charset="0"/>
              <a:cs typeface="Times New Roman" panose="02020603050405020304" pitchFamily="18" charset="0"/>
            </a:endParaRPr>
          </a:p>
          <a:p>
            <a:pPr marL="171450" indent="-171450" latinLnBrk="0">
              <a:lnSpc>
                <a:spcPct val="150000"/>
              </a:lnSpc>
              <a:buFont typeface="Wingdings" panose="05000000000000000000" charset="0"/>
              <a:buChar char="Ø"/>
            </a:pPr>
            <a:r>
              <a:rPr lang="en-US" sz="1600" i="1">
                <a:latin typeface="Times New Roman" panose="02020603050405020304" pitchFamily="18" charset="0"/>
                <a:cs typeface="Times New Roman" panose="02020603050405020304" pitchFamily="18" charset="0"/>
                <a:sym typeface="+mn-ea"/>
              </a:rPr>
              <a:t>MIMO optimization via MIMO DL Tx power optimization, MU-MIMO pairing, and MIMO mode selection</a:t>
            </a:r>
            <a:endParaRPr lang="en-US" sz="1600" i="1">
              <a:latin typeface="Times New Roman" panose="02020603050405020304" pitchFamily="18" charset="0"/>
              <a:cs typeface="Times New Roman" panose="02020603050405020304" pitchFamily="18" charset="0"/>
              <a:sym typeface="+mn-ea"/>
            </a:endParaRPr>
          </a:p>
          <a:p>
            <a:pPr marL="171450" indent="-171450" latinLnBrk="0">
              <a:lnSpc>
                <a:spcPct val="150000"/>
              </a:lnSpc>
              <a:buFont typeface="Wingdings" panose="05000000000000000000" charset="0"/>
              <a:buChar char="Ø"/>
            </a:pPr>
            <a:r>
              <a:rPr lang="en-US" altLang="zh-CN" sz="1600" i="1">
                <a:latin typeface="Times New Roman" panose="02020603050405020304" pitchFamily="18" charset="0"/>
                <a:cs typeface="Times New Roman" panose="02020603050405020304" pitchFamily="18" charset="0"/>
                <a:sym typeface="+mn-ea"/>
              </a:rPr>
              <a:t>I</a:t>
            </a:r>
            <a:r>
              <a:rPr lang="zh-CN" altLang="en-US" sz="1600" i="1">
                <a:latin typeface="Times New Roman" panose="02020603050405020304" pitchFamily="18" charset="0"/>
                <a:cs typeface="Times New Roman" panose="02020603050405020304" pitchFamily="18" charset="0"/>
                <a:sym typeface="+mn-ea"/>
              </a:rPr>
              <a:t>nitial access (SS Burst Set) configuration optimization</a:t>
            </a:r>
            <a:endParaRPr lang="en-US" altLang="en-US" sz="1600" i="1">
              <a:latin typeface="Times New Roman" panose="02020603050405020304" pitchFamily="18" charset="0"/>
              <a:cs typeface="Times New Roman" panose="02020603050405020304" pitchFamily="18" charset="0"/>
            </a:endParaRPr>
          </a:p>
        </p:txBody>
      </p:sp>
      <p:sp>
        <p:nvSpPr>
          <p:cNvPr id="18" name="文本框 17"/>
          <p:cNvSpPr txBox="1"/>
          <p:nvPr/>
        </p:nvSpPr>
        <p:spPr>
          <a:xfrm>
            <a:off x="683260" y="5930265"/>
            <a:ext cx="7164705" cy="392430"/>
          </a:xfrm>
          <a:prstGeom prst="rect">
            <a:avLst/>
          </a:prstGeom>
          <a:noFill/>
        </p:spPr>
        <p:txBody>
          <a:bodyPr wrap="square" rtlCol="0" anchor="t">
            <a:noAutofit/>
          </a:bodyPr>
          <a:p>
            <a:pPr marL="720090" indent="-720090" latinLnBrk="0">
              <a:lnSpc>
                <a:spcPct val="150000"/>
              </a:lnSpc>
            </a:pPr>
            <a:r>
              <a:rPr sz="1200">
                <a:solidFill>
                  <a:srgbClr val="000000"/>
                </a:solidFill>
                <a:latin typeface="Times New Roman" panose="02020603050405020304" pitchFamily="18" charset="0"/>
                <a:sym typeface="+mn-ea"/>
              </a:rPr>
              <a:t>From:《O-RAN.WG2.TS.Use-Case-Requirements-R004-v10.04》O-RAN Massive MIMO optimization</a:t>
            </a:r>
            <a:endParaRPr sz="1200">
              <a:solidFill>
                <a:srgbClr val="000000"/>
              </a:solidFill>
              <a:latin typeface="Times New Roman" panose="02020603050405020304" pitchFamily="18" charset="0"/>
            </a:endParaRPr>
          </a:p>
          <a:p>
            <a:pPr marL="720090" indent="-720090" latinLnBrk="0">
              <a:lnSpc>
                <a:spcPct val="150000"/>
              </a:lnSpc>
            </a:pPr>
            <a:endParaRPr sz="1200">
              <a:solidFill>
                <a:srgbClr val="000000"/>
              </a:solidFill>
              <a:latin typeface="Times New Roman" panose="02020603050405020304" pitchFamily="18" charset="0"/>
              <a:sym typeface="+mn-ea"/>
            </a:endParaRPr>
          </a:p>
        </p:txBody>
      </p:sp>
      <p:sp>
        <p:nvSpPr>
          <p:cNvPr id="13" name="文本框 12"/>
          <p:cNvSpPr txBox="1"/>
          <p:nvPr/>
        </p:nvSpPr>
        <p:spPr>
          <a:xfrm>
            <a:off x="733425" y="1931670"/>
            <a:ext cx="10932160" cy="1148080"/>
          </a:xfrm>
          <a:prstGeom prst="rect">
            <a:avLst/>
          </a:prstGeom>
          <a:noFill/>
        </p:spPr>
        <p:txBody>
          <a:bodyPr wrap="square" rtlCol="0" anchor="t">
            <a:noAutofit/>
          </a:bodyPr>
          <a:p>
            <a:pPr marL="0" indent="0" latinLnBrk="0">
              <a:lnSpc>
                <a:spcPct val="100000"/>
              </a:lnSpc>
              <a:spcBef>
                <a:spcPts val="0"/>
              </a:spcBef>
              <a:buNone/>
            </a:pPr>
            <a:r>
              <a:rPr lang="zh-CN" altLang="en-US" sz="1600" b="1" i="1" dirty="0">
                <a:latin typeface="Times New Roman" panose="02020603050405020304" pitchFamily="18" charset="0"/>
                <a:cs typeface="Times New Roman" panose="02020603050405020304" pitchFamily="18" charset="0"/>
                <a:sym typeface="+mn-ea"/>
              </a:rPr>
              <a:t>Massive MIMO optimization is one of the top priority use cases in O-RAN. </a:t>
            </a:r>
            <a:r>
              <a:rPr lang="zh-CN" altLang="en-US" sz="1600" i="1" dirty="0">
                <a:latin typeface="Times New Roman" panose="02020603050405020304" pitchFamily="18" charset="0"/>
                <a:cs typeface="Times New Roman" panose="02020603050405020304" pitchFamily="18" charset="0"/>
                <a:sym typeface="+mn-ea"/>
              </a:rPr>
              <a:t>Massive MIMO optimization is one of the top priority use cases in O-RAN. Several massive MIMO sub-features have been proposed and studied during the massive MIMO pre-normative study, which is documented in the O-RAN.WG1.MMIMO-USE-CASES-TR-v01.00, including the potential data requirements for each of the sub-use cases.</a:t>
            </a:r>
            <a:endParaRPr lang="zh-CN" altLang="en-US" sz="1600" i="1" dirty="0">
              <a:latin typeface="Times New Roman" panose="02020603050405020304" pitchFamily="18" charset="0"/>
              <a:cs typeface="Times New Roman" panose="02020603050405020304" pitchFamily="18" charset="0"/>
              <a:sym typeface="+mn-ea"/>
            </a:endParaRPr>
          </a:p>
        </p:txBody>
      </p:sp>
      <p:pic>
        <p:nvPicPr>
          <p:cNvPr id="14" name="图片 13"/>
          <p:cNvPicPr>
            <a:picLocks noChangeAspect="1"/>
          </p:cNvPicPr>
          <p:nvPr/>
        </p:nvPicPr>
        <p:blipFill>
          <a:blip r:embed="rId4"/>
          <a:stretch>
            <a:fillRect/>
          </a:stretch>
        </p:blipFill>
        <p:spPr>
          <a:xfrm>
            <a:off x="5629910" y="4342765"/>
            <a:ext cx="2003425" cy="1438910"/>
          </a:xfrm>
          <a:prstGeom prst="rect">
            <a:avLst/>
          </a:prstGeom>
        </p:spPr>
      </p:pic>
      <p:sp>
        <p:nvSpPr>
          <p:cNvPr id="17" name="文本框 16"/>
          <p:cNvSpPr txBox="1"/>
          <p:nvPr/>
        </p:nvSpPr>
        <p:spPr>
          <a:xfrm>
            <a:off x="4224020" y="5702300"/>
            <a:ext cx="5296535" cy="275590"/>
          </a:xfrm>
          <a:prstGeom prst="rect">
            <a:avLst/>
          </a:prstGeom>
          <a:noFill/>
        </p:spPr>
        <p:txBody>
          <a:bodyPr wrap="square" rtlCol="0" anchor="t">
            <a:spAutoFit/>
          </a:bodyPr>
          <a:p>
            <a:pPr algn="ctr"/>
            <a:r>
              <a:rPr lang="en-US" sz="1200" b="1">
                <a:latin typeface="Times New Roman" panose="02020603050405020304" pitchFamily="18" charset="0"/>
                <a:sym typeface="+mn-ea"/>
              </a:rPr>
              <a:t>Fig8 </a:t>
            </a:r>
            <a:r>
              <a:rPr lang="en-US" sz="1200" b="1">
                <a:latin typeface="Times New Roman" panose="02020603050405020304" pitchFamily="18" charset="0"/>
                <a:sym typeface="+mn-ea"/>
              </a:rPr>
              <a:t>Massive MIMO Grid-of-Beams Beamforming (GoB BF) optimization</a:t>
            </a:r>
            <a:endParaRPr lang="en-US" sz="1200" b="1">
              <a:latin typeface="Times New Roman" panose="02020603050405020304" pitchFamily="18" charset="0"/>
              <a:sym typeface="+mn-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sym typeface="+mn-ea"/>
              </a:rPr>
              <a:t>Detailed proposal</a:t>
            </a:r>
            <a:endParaRPr lang="en-US" sz="3600" b="1" kern="0" dirty="0">
              <a:solidFill>
                <a:schemeClr val="tx1"/>
              </a:solidFill>
              <a:sym typeface="+mn-ea"/>
            </a:endParaRPr>
          </a:p>
        </p:txBody>
      </p:sp>
      <p:sp>
        <p:nvSpPr>
          <p:cNvPr id="9" name="文本框 8"/>
          <p:cNvSpPr txBox="1"/>
          <p:nvPr/>
        </p:nvSpPr>
        <p:spPr>
          <a:xfrm>
            <a:off x="447675" y="1873885"/>
            <a:ext cx="11882120" cy="4372610"/>
          </a:xfrm>
          <a:prstGeom prst="rect">
            <a:avLst/>
          </a:prstGeom>
          <a:noFill/>
          <a:ln w="9525">
            <a:noFill/>
          </a:ln>
        </p:spPr>
        <p:txBody>
          <a:bodyPr wrap="square">
            <a:noAutofit/>
          </a:bodyPr>
          <a:p>
            <a:pPr marL="0" indent="0"/>
            <a:r>
              <a:rPr lang="en-US" sz="1600" b="1" u="sng">
                <a:solidFill>
                  <a:schemeClr val="tx1"/>
                </a:solidFill>
                <a:latin typeface="Times New Roman" panose="02020603050405020304" pitchFamily="18" charset="0"/>
                <a:ea typeface="宋体" panose="02010600030101010101" pitchFamily="2" charset="-122"/>
              </a:rPr>
              <a:t>WT-1: Analyze and identify </a:t>
            </a:r>
            <a:r>
              <a:rPr lang="en-US" sz="1600" b="1" u="sng">
                <a:solidFill>
                  <a:schemeClr val="tx1"/>
                </a:solidFill>
                <a:latin typeface="Times New Roman" panose="02020603050405020304" pitchFamily="18" charset="0"/>
                <a:ea typeface="宋体" panose="02010600030101010101" pitchFamily="2" charset="-122"/>
                <a:sym typeface="+mn-ea"/>
              </a:rPr>
              <a:t>NR </a:t>
            </a:r>
            <a:r>
              <a:rPr lang="en-US" sz="1600" b="1" u="sng">
                <a:solidFill>
                  <a:schemeClr val="tx1"/>
                </a:solidFill>
                <a:latin typeface="Times New Roman" panose="02020603050405020304" pitchFamily="18" charset="0"/>
                <a:ea typeface="宋体" panose="02010600030101010101" pitchFamily="2" charset="-122"/>
              </a:rPr>
              <a:t>MIMO network management enhancement requirements for different scenarios. This work task includes:</a:t>
            </a:r>
            <a:endParaRPr lang="en-US" sz="1600" b="0">
              <a:solidFill>
                <a:schemeClr val="tx1"/>
              </a:solidFill>
              <a:latin typeface="Times New Roman" panose="02020603050405020304" pitchFamily="18" charset="0"/>
              <a:ea typeface="宋体" panose="02010600030101010101" pitchFamily="2" charset="-122"/>
            </a:endParaRPr>
          </a:p>
          <a:p>
            <a:pPr marL="0" indent="457200"/>
            <a:r>
              <a:rPr lang="en-US" sz="1600" b="1">
                <a:solidFill>
                  <a:schemeClr val="tx1"/>
                </a:solidFill>
                <a:latin typeface="Times New Roman" panose="02020603050405020304" pitchFamily="18" charset="0"/>
                <a:ea typeface="宋体" panose="02010600030101010101" pitchFamily="2" charset="-122"/>
              </a:rPr>
              <a:t>• Identify different scenarios for NR </a:t>
            </a:r>
            <a:r>
              <a:rPr lang="en-US" sz="1600" b="1">
                <a:solidFill>
                  <a:schemeClr val="tx1"/>
                </a:solidFill>
                <a:latin typeface="Times New Roman" panose="02020603050405020304" pitchFamily="18" charset="0"/>
                <a:ea typeface="宋体" panose="02010600030101010101" pitchFamily="2" charset="-122"/>
                <a:sym typeface="+mn-ea"/>
              </a:rPr>
              <a:t>MIMO </a:t>
            </a:r>
            <a:r>
              <a:rPr lang="en-US" sz="1600" b="1">
                <a:solidFill>
                  <a:schemeClr val="tx1"/>
                </a:solidFill>
                <a:latin typeface="Times New Roman" panose="02020603050405020304" pitchFamily="18" charset="0"/>
                <a:ea typeface="宋体" panose="02010600030101010101" pitchFamily="2" charset="-122"/>
              </a:rPr>
              <a:t>management enhancement: </a:t>
            </a:r>
            <a:endParaRPr lang="en-US" sz="1600" b="1">
              <a:solidFill>
                <a:schemeClr val="tx1"/>
              </a:solidFill>
              <a:latin typeface="Times New Roman" panose="02020603050405020304" pitchFamily="18" charset="0"/>
              <a:ea typeface="宋体" panose="02010600030101010101" pitchFamily="2" charset="-122"/>
            </a:endParaRPr>
          </a:p>
          <a:p>
            <a:pPr marL="914400" lvl="2" indent="0"/>
            <a:r>
              <a:rPr sz="1600">
                <a:solidFill>
                  <a:schemeClr val="tx1"/>
                </a:solidFill>
                <a:latin typeface="Times New Roman" panose="02020603050405020304" pitchFamily="18" charset="0"/>
                <a:ea typeface="宋体" panose="02010600030101010101" pitchFamily="2" charset="-122"/>
              </a:rPr>
              <a:t>- 3-D Coverage optimization to support UAV and NTN scenarios</a:t>
            </a:r>
            <a:endParaRPr sz="1600">
              <a:solidFill>
                <a:schemeClr val="tx1"/>
              </a:solidFill>
              <a:latin typeface="Times New Roman" panose="02020603050405020304" pitchFamily="18" charset="0"/>
              <a:ea typeface="宋体" panose="02010600030101010101" pitchFamily="2" charset="-122"/>
            </a:endParaRPr>
          </a:p>
          <a:p>
            <a:pPr marL="914400" lvl="2" indent="0"/>
            <a:r>
              <a:rPr sz="1600">
                <a:solidFill>
                  <a:schemeClr val="tx1"/>
                </a:solidFill>
                <a:latin typeface="Times New Roman" panose="02020603050405020304" pitchFamily="18" charset="0"/>
                <a:ea typeface="宋体" panose="02010600030101010101" pitchFamily="2" charset="-122"/>
              </a:rPr>
              <a:t>- Beamforming and SSB optimization to support radio resource efficiency</a:t>
            </a:r>
            <a:endParaRPr sz="1600">
              <a:solidFill>
                <a:schemeClr val="tx1"/>
              </a:solidFill>
              <a:latin typeface="Times New Roman" panose="02020603050405020304" pitchFamily="18" charset="0"/>
              <a:ea typeface="宋体" panose="02010600030101010101" pitchFamily="2" charset="-122"/>
            </a:endParaRPr>
          </a:p>
          <a:p>
            <a:pPr marL="914400" lvl="2" indent="0"/>
            <a:r>
              <a:rPr sz="1600">
                <a:solidFill>
                  <a:schemeClr val="tx1"/>
                </a:solidFill>
                <a:latin typeface="Times New Roman" panose="02020603050405020304" pitchFamily="18" charset="0"/>
                <a:ea typeface="宋体" panose="02010600030101010101" pitchFamily="2" charset="-122"/>
              </a:rPr>
              <a:t>- Beam power optimization to support energy optimization</a:t>
            </a:r>
            <a:endParaRPr sz="1600">
              <a:solidFill>
                <a:schemeClr val="tx1"/>
              </a:solidFill>
              <a:latin typeface="Times New Roman" panose="02020603050405020304" pitchFamily="18" charset="0"/>
              <a:ea typeface="宋体" panose="02010600030101010101" pitchFamily="2" charset="-122"/>
            </a:endParaRPr>
          </a:p>
          <a:p>
            <a:pPr marL="0" indent="457200"/>
            <a:r>
              <a:rPr lang="en-US" sz="1600" b="1">
                <a:solidFill>
                  <a:schemeClr val="tx1"/>
                </a:solidFill>
                <a:latin typeface="Times New Roman" panose="02020603050405020304" pitchFamily="18" charset="0"/>
                <a:ea typeface="宋体" panose="02010600030101010101" pitchFamily="2" charset="-122"/>
                <a:sym typeface="+mn-ea"/>
              </a:rPr>
              <a:t>• I</a:t>
            </a:r>
            <a:r>
              <a:rPr lang="en-US" sz="1600" b="1">
                <a:latin typeface="Times New Roman" panose="02020603050405020304" pitchFamily="18" charset="0"/>
                <a:ea typeface="宋体" panose="02010600030101010101" pitchFamily="2" charset="-122"/>
                <a:sym typeface="+mn-ea"/>
              </a:rPr>
              <a:t>dentify whether and how</a:t>
            </a:r>
            <a:r>
              <a:rPr lang="en-US" sz="1600" b="1">
                <a:solidFill>
                  <a:schemeClr val="tx1"/>
                </a:solidFill>
                <a:latin typeface="Times New Roman" panose="02020603050405020304" pitchFamily="18" charset="0"/>
                <a:ea typeface="宋体" panose="02010600030101010101" pitchFamily="2" charset="-122"/>
                <a:sym typeface="+mn-ea"/>
              </a:rPr>
              <a:t> existing 5G management </a:t>
            </a:r>
            <a:r>
              <a:rPr lang="en-US" sz="1600" b="1">
                <a:latin typeface="Times New Roman" panose="02020603050405020304" pitchFamily="18" charset="0"/>
                <a:ea typeface="宋体" panose="02010600030101010101" pitchFamily="2" charset="-122"/>
                <a:sym typeface="+mn-ea"/>
              </a:rPr>
              <a:t>Specifications</a:t>
            </a:r>
            <a:r>
              <a:rPr lang="en-US" sz="1600" b="1">
                <a:solidFill>
                  <a:schemeClr val="tx1"/>
                </a:solidFill>
                <a:latin typeface="Times New Roman" panose="02020603050405020304" pitchFamily="18" charset="0"/>
                <a:ea typeface="宋体" panose="02010600030101010101" pitchFamily="2" charset="-122"/>
                <a:sym typeface="+mn-ea"/>
              </a:rPr>
              <a:t> can support these </a:t>
            </a:r>
            <a:r>
              <a:rPr lang="en-US" sz="1600" b="1">
                <a:latin typeface="Times New Roman" panose="02020603050405020304" pitchFamily="18" charset="0"/>
                <a:ea typeface="宋体" panose="02010600030101010101" pitchFamily="2" charset="-122"/>
                <a:sym typeface="+mn-ea"/>
              </a:rPr>
              <a:t>identified scenarios.</a:t>
            </a:r>
            <a:r>
              <a:rPr lang="en-US" sz="1600" b="1">
                <a:solidFill>
                  <a:schemeClr val="tx1"/>
                </a:solidFill>
                <a:latin typeface="Times New Roman" panose="02020603050405020304" pitchFamily="18" charset="0"/>
                <a:ea typeface="宋体" panose="02010600030101010101" pitchFamily="2" charset="-122"/>
                <a:sym typeface="+mn-ea"/>
              </a:rPr>
              <a:t> </a:t>
            </a:r>
            <a:endParaRPr lang="en-US" sz="1600" b="1">
              <a:solidFill>
                <a:schemeClr val="tx1"/>
              </a:solidFill>
              <a:latin typeface="Times New Roman" panose="02020603050405020304" pitchFamily="18" charset="0"/>
              <a:ea typeface="宋体" panose="02010600030101010101" pitchFamily="2" charset="-122"/>
              <a:sym typeface="+mn-ea"/>
            </a:endParaRPr>
          </a:p>
          <a:p>
            <a:pPr marL="0" indent="0"/>
            <a:r>
              <a:rPr lang="en-US" sz="1600">
                <a:solidFill>
                  <a:schemeClr val="tx1"/>
                </a:solidFill>
                <a:latin typeface="Times New Roman" panose="02020603050405020304" pitchFamily="18" charset="0"/>
                <a:ea typeface="宋体" panose="02010600030101010101" pitchFamily="2" charset="-122"/>
                <a:sym typeface="+mn-ea"/>
              </a:rPr>
              <a:t></a:t>
            </a:r>
            <a:r>
              <a:rPr lang="en-US" sz="1600" b="1" u="sng">
                <a:solidFill>
                  <a:schemeClr val="tx1"/>
                </a:solidFill>
                <a:latin typeface="Times New Roman" panose="02020603050405020304" pitchFamily="18" charset="0"/>
                <a:ea typeface="宋体" panose="02010600030101010101" pitchFamily="2" charset="-122"/>
                <a:sym typeface="+mn-ea"/>
              </a:rPr>
              <a:t>WT-2: </a:t>
            </a:r>
            <a:r>
              <a:rPr lang="en-US" sz="1600" b="1" u="sng">
                <a:solidFill>
                  <a:schemeClr val="tx1"/>
                </a:solidFill>
                <a:latin typeface="Times New Roman" panose="02020603050405020304" pitchFamily="18" charset="0"/>
                <a:ea typeface="宋体" panose="02010600030101010101" pitchFamily="2" charset="-122"/>
              </a:rPr>
              <a:t>Investigate potential enhancements of configuration and performance management to support fine-grained and flexible evaluation and optimization.</a:t>
            </a:r>
            <a:endParaRPr lang="en-US" sz="1600" b="0">
              <a:solidFill>
                <a:schemeClr val="tx1"/>
              </a:solidFill>
              <a:latin typeface="Times New Roman" panose="02020603050405020304" pitchFamily="18" charset="0"/>
              <a:ea typeface="宋体" panose="02010600030101010101" pitchFamily="2" charset="-122"/>
            </a:endParaRPr>
          </a:p>
          <a:p>
            <a:pPr marL="0" indent="0"/>
            <a:endParaRPr lang="en-US" sz="1600" b="1">
              <a:solidFill>
                <a:schemeClr val="tx1"/>
              </a:solidFill>
              <a:latin typeface="Times New Roman" panose="02020603050405020304" pitchFamily="18" charset="0"/>
              <a:ea typeface="宋体" panose="02010600030101010101" pitchFamily="2" charset="-122"/>
            </a:endParaRPr>
          </a:p>
          <a:p>
            <a:pPr marL="0" indent="0"/>
            <a:r>
              <a:rPr lang="en-US" sz="1600" b="1" u="sng">
                <a:solidFill>
                  <a:schemeClr val="tx1"/>
                </a:solidFill>
                <a:latin typeface="Times New Roman" panose="02020603050405020304" pitchFamily="18" charset="0"/>
                <a:ea typeface="宋体" panose="02010600030101010101" pitchFamily="2" charset="-122"/>
                <a:sym typeface="+mn-ea"/>
              </a:rPr>
              <a:t>WT-3: </a:t>
            </a:r>
            <a:r>
              <a:rPr lang="en-US" sz="1600" b="1" u="sng">
                <a:solidFill>
                  <a:schemeClr val="tx1"/>
                </a:solidFill>
                <a:latin typeface="Times New Roman" panose="02020603050405020304" pitchFamily="18" charset="0"/>
                <a:ea typeface="宋体" panose="02010600030101010101" pitchFamily="2" charset="-122"/>
              </a:rPr>
              <a:t>Coordination with O-RAN Alliance: </a:t>
            </a:r>
            <a:r>
              <a:rPr lang="en-US" sz="1600" b="1" u="sng">
                <a:latin typeface="Times New Roman" panose="02020603050405020304" pitchFamily="18" charset="0"/>
                <a:ea typeface="宋体" panose="02010600030101010101" pitchFamily="2" charset="-122"/>
                <a:sym typeface="+mn-ea"/>
              </a:rPr>
              <a:t>Investigate whether and how </a:t>
            </a:r>
            <a:r>
              <a:rPr lang="en-US" sz="1600" b="1" u="sng">
                <a:latin typeface="Times New Roman" panose="02020603050405020304" pitchFamily="18" charset="0"/>
                <a:ea typeface="宋体" panose="02010600030101010101" pitchFamily="2" charset="-122"/>
                <a:sym typeface="+mn-ea"/>
              </a:rPr>
              <a:t>existing use cases, requirements and solutions of Massive MIMO optimization from </a:t>
            </a:r>
            <a:r>
              <a:rPr lang="en-US" sz="1600" b="1" u="sng">
                <a:latin typeface="Times New Roman" panose="02020603050405020304" pitchFamily="18" charset="0"/>
                <a:ea typeface="宋体" panose="02010600030101010101" pitchFamily="2" charset="-122"/>
                <a:sym typeface="+mn-ea"/>
              </a:rPr>
              <a:t>O-RAN </a:t>
            </a:r>
            <a:r>
              <a:rPr lang="en-US" sz="1600" b="1" u="sng">
                <a:latin typeface="Times New Roman" panose="02020603050405020304" pitchFamily="18" charset="0"/>
                <a:ea typeface="宋体" panose="02010600030101010101" pitchFamily="2" charset="-122"/>
                <a:sym typeface="+mn-ea"/>
              </a:rPr>
              <a:t>can apply to existing NR MIMO management.</a:t>
            </a:r>
            <a:endParaRPr lang="en-US" altLang="en-US" sz="1600" b="1" u="sng" spc="-100">
              <a:solidFill>
                <a:schemeClr val="tx1"/>
              </a:solidFill>
              <a:uFillTx/>
              <a:latin typeface="Times New Roman" panose="02020603050405020304" pitchFamily="18" charset="0"/>
              <a:ea typeface="宋体" panose="02010600030101010101" pitchFamily="2" charset="-122"/>
            </a:endParaRPr>
          </a:p>
        </p:txBody>
      </p:sp>
      <p:sp>
        <p:nvSpPr>
          <p:cNvPr id="3" name="Content Placeholder 2"/>
          <p:cNvSpPr txBox="1"/>
          <p:nvPr/>
        </p:nvSpPr>
        <p:spPr bwMode="auto">
          <a:xfrm>
            <a:off x="-635" y="1273175"/>
            <a:ext cx="12192000" cy="34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1"/>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730" indent="-303530" algn="l" rtl="0" eaLnBrk="0" fontAlgn="base" hangingPunct="0">
              <a:spcBef>
                <a:spcPct val="20000"/>
              </a:spcBef>
              <a:spcAft>
                <a:spcPct val="0"/>
              </a:spcAft>
              <a:buBlip>
                <a:blip r:embed="rId3"/>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r>
              <a:rPr lang="en-US" sz="1600" b="1">
                <a:solidFill>
                  <a:schemeClr val="tx1"/>
                </a:solidFill>
                <a:latin typeface="Times New Roman" panose="02020603050405020304" pitchFamily="18" charset="0"/>
                <a:ea typeface="宋体" panose="02010600030101010101" pitchFamily="2" charset="-122"/>
                <a:sym typeface="+mn-ea"/>
              </a:rPr>
              <a:t>The study could be structured around two main work tasks (WTs) </a:t>
            </a:r>
            <a:r>
              <a:rPr lang="en-US" sz="1600" b="1">
                <a:latin typeface="Times New Roman" panose="02020603050405020304" pitchFamily="18" charset="0"/>
                <a:ea typeface="宋体" panose="02010600030101010101" pitchFamily="2" charset="-122"/>
                <a:sym typeface="+mn-ea"/>
              </a:rPr>
              <a:t>focuses on potential management enhancements related to NR MIMO, including:</a:t>
            </a:r>
            <a:endParaRPr lang="en-US" sz="1600" b="1">
              <a:solidFill>
                <a:schemeClr val="tx1"/>
              </a:solidFill>
              <a:latin typeface="Times New Roman" panose="02020603050405020304" pitchFamily="18" charset="0"/>
              <a:ea typeface="宋体" panose="02010600030101010101" pitchFamily="2" charset="-122"/>
              <a:sym typeface="+mn-ea"/>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sym typeface="+mn-ea"/>
              </a:rPr>
              <a:t>Conclusion</a:t>
            </a:r>
            <a:endParaRPr lang="en-US" sz="3600" b="1" kern="0" dirty="0">
              <a:solidFill>
                <a:schemeClr val="tx1"/>
              </a:solidFill>
            </a:endParaRPr>
          </a:p>
        </p:txBody>
      </p:sp>
      <p:sp>
        <p:nvSpPr>
          <p:cNvPr id="7" name="文本框 6"/>
          <p:cNvSpPr txBox="1"/>
          <p:nvPr/>
        </p:nvSpPr>
        <p:spPr>
          <a:xfrm>
            <a:off x="631190" y="1430020"/>
            <a:ext cx="10929620" cy="1814830"/>
          </a:xfrm>
          <a:prstGeom prst="rect">
            <a:avLst/>
          </a:prstGeom>
          <a:noFill/>
          <a:ln w="9525">
            <a:noFill/>
          </a:ln>
        </p:spPr>
        <p:txBody>
          <a:bodyPr wrap="square">
            <a:spAutoFit/>
          </a:bodyPr>
          <a:p>
            <a:pPr marL="0" indent="0" algn="just" latinLnBrk="0">
              <a:lnSpc>
                <a:spcPct val="100000"/>
              </a:lnSpc>
            </a:pPr>
            <a:endParaRPr lang="en-US" sz="1600" b="0">
              <a:solidFill>
                <a:schemeClr val="tx1"/>
              </a:solidFill>
              <a:latin typeface="Times New Roman" panose="02020603050405020304" pitchFamily="18" charset="0"/>
              <a:cs typeface="Times New Roman" panose="02020603050405020304" pitchFamily="18" charset="0"/>
            </a:endParaRPr>
          </a:p>
          <a:p>
            <a:pPr marL="285750" indent="-285750" algn="just" latinLnBrk="0">
              <a:lnSpc>
                <a:spcPct val="100000"/>
              </a:lnSpc>
              <a:buFont typeface="Arial" panose="020B0604020202020204" pitchFamily="34" charset="0"/>
              <a:buChar char="•"/>
            </a:pPr>
            <a:r>
              <a:rPr lang="en-US" sz="1600" b="0">
                <a:solidFill>
                  <a:schemeClr val="tx1"/>
                </a:solidFill>
                <a:latin typeface="Times New Roman" panose="02020603050405020304" pitchFamily="18" charset="0"/>
                <a:cs typeface="Times New Roman" panose="02020603050405020304" pitchFamily="18" charset="0"/>
              </a:rPr>
              <a:t>China Unicom proposes to initiate a research program (SID) in SA5 to </a:t>
            </a:r>
            <a:r>
              <a:rPr lang="en-US" sz="1600">
                <a:solidFill>
                  <a:srgbClr val="000000"/>
                </a:solidFill>
                <a:latin typeface="Times New Roman" panose="02020603050405020304" pitchFamily="18" charset="0"/>
                <a:sym typeface="+mn-ea"/>
              </a:rPr>
              <a:t>investigate potential use cases, requirements, and solutions to enhance existing NR MIMO-related management</a:t>
            </a:r>
            <a:r>
              <a:rPr lang="en-US" sz="1600" b="0">
                <a:solidFill>
                  <a:schemeClr val="tx1"/>
                </a:solidFill>
                <a:latin typeface="Times New Roman" panose="02020603050405020304" pitchFamily="18" charset="0"/>
                <a:cs typeface="Times New Roman" panose="02020603050405020304" pitchFamily="18" charset="0"/>
              </a:rPr>
              <a:t>.O-RAN has conducted relevant study on Massive MIMO optimization. </a:t>
            </a:r>
            <a:r>
              <a:rPr lang="en-US" sz="1600">
                <a:latin typeface="Times New Roman" panose="02020603050405020304" pitchFamily="18" charset="0"/>
                <a:cs typeface="Times New Roman" panose="02020603050405020304" pitchFamily="18" charset="0"/>
                <a:sym typeface="+mn-ea"/>
              </a:rPr>
              <a:t> SA5 has already investigate some use cases on beam management, but the flexible and efficient capabilities are still needed to for further study.</a:t>
            </a:r>
            <a:endParaRPr lang="en-US" sz="1600" b="0">
              <a:solidFill>
                <a:schemeClr val="tx1"/>
              </a:solidFill>
              <a:latin typeface="Times New Roman" panose="02020603050405020304" pitchFamily="18" charset="0"/>
              <a:cs typeface="Times New Roman" panose="02020603050405020304" pitchFamily="18" charset="0"/>
            </a:endParaRPr>
          </a:p>
          <a:p>
            <a:pPr marL="0" indent="0" algn="just" latinLnBrk="0">
              <a:lnSpc>
                <a:spcPct val="100000"/>
              </a:lnSpc>
            </a:pPr>
            <a:endParaRPr lang="en-US" sz="1600" b="0">
              <a:solidFill>
                <a:schemeClr val="tx1"/>
              </a:solidFill>
              <a:latin typeface="Times New Roman" panose="02020603050405020304" pitchFamily="18" charset="0"/>
              <a:cs typeface="Times New Roman" panose="02020603050405020304" pitchFamily="18" charset="0"/>
            </a:endParaRPr>
          </a:p>
          <a:p>
            <a:pPr marL="285750" indent="-285750" algn="just" latinLnBrk="0">
              <a:lnSpc>
                <a:spcPct val="100000"/>
              </a:lnSpc>
              <a:buFont typeface="Arial" panose="020B0604020202020204" pitchFamily="34" charset="0"/>
              <a:buChar char="•"/>
            </a:pPr>
            <a:r>
              <a:rPr lang="en-US" sz="1600">
                <a:solidFill>
                  <a:schemeClr val="tx1"/>
                </a:solidFill>
                <a:latin typeface="Times New Roman" panose="02020603050405020304" pitchFamily="18" charset="0"/>
                <a:cs typeface="Times New Roman" panose="02020603050405020304" pitchFamily="18" charset="0"/>
                <a:sym typeface="+mn-ea"/>
              </a:rPr>
              <a:t>China Unicom </a:t>
            </a:r>
            <a:r>
              <a:rPr lang="en-US" sz="1600" b="0">
                <a:solidFill>
                  <a:schemeClr val="tx1"/>
                </a:solidFill>
                <a:latin typeface="Times New Roman" panose="02020603050405020304" pitchFamily="18" charset="0"/>
                <a:cs typeface="Times New Roman" panose="02020603050405020304" pitchFamily="18" charset="0"/>
              </a:rPr>
              <a:t> kindly requests the discussion and approval of the accompanying documents  to proceed with this initiative.</a:t>
            </a:r>
            <a:endParaRPr lang="en-US" sz="1600" b="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tags/tag1.xml><?xml version="1.0" encoding="utf-8"?>
<p:tagLst xmlns:p="http://schemas.openxmlformats.org/presentationml/2006/main">
  <p:tag name="TABLE_ENDDRAG_ORIGIN_RECT" val="453*15"/>
  <p:tag name="TABLE_ENDDRAG_RECT" val="81*481*453*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5265</Words>
  <Application>WPS 演示</Application>
  <PresentationFormat>宽屏</PresentationFormat>
  <Paragraphs>84</Paragraphs>
  <Slides>6</Slides>
  <Notes>1</Notes>
  <HiddenSlides>0</HiddenSlides>
  <MMClips>0</MMClips>
  <ScaleCrop>false</ScaleCrop>
  <HeadingPairs>
    <vt:vector size="6" baseType="variant">
      <vt:variant>
        <vt:lpstr>已用的字体</vt:lpstr>
      </vt:variant>
      <vt:variant>
        <vt:i4>8</vt:i4>
      </vt:variant>
      <vt:variant>
        <vt:lpstr>主题</vt:lpstr>
      </vt:variant>
      <vt:variant>
        <vt:i4>6</vt:i4>
      </vt:variant>
      <vt:variant>
        <vt:lpstr>幻灯片标题</vt:lpstr>
      </vt:variant>
      <vt:variant>
        <vt:i4>6</vt:i4>
      </vt:variant>
    </vt:vector>
  </HeadingPairs>
  <TitlesOfParts>
    <vt:vector size="20" baseType="lpstr">
      <vt:lpstr>Arial</vt:lpstr>
      <vt:lpstr>宋体</vt:lpstr>
      <vt:lpstr>Wingdings</vt:lpstr>
      <vt:lpstr>Calibri</vt:lpstr>
      <vt:lpstr>Times New Roman</vt:lpstr>
      <vt:lpstr>Wingdings</vt:lpstr>
      <vt:lpstr>微软雅黑</vt:lpstr>
      <vt:lpstr>Arial Unicode MS</vt:lpstr>
      <vt:lpstr>Office Theme</vt:lpstr>
      <vt:lpstr>8_Office Theme</vt:lpstr>
      <vt:lpstr>13_Office Theme</vt:lpstr>
      <vt:lpstr>26_Office Theme</vt:lpstr>
      <vt:lpstr>1_Office Theme</vt:lpstr>
      <vt:lpstr>3_Office Theme</vt:lpstr>
      <vt:lpstr>   Discussion on management enhancements related to NR MIMO </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mark.scott@ericsson.com</dc:creator>
  <dc:description>© 2009  All rights reserved</dc:description>
  <cp:lastModifiedBy>user</cp:lastModifiedBy>
  <cp:revision>4433</cp:revision>
  <dcterms:created xsi:type="dcterms:W3CDTF">2008-08-30T09:32:00Z</dcterms:created>
  <dcterms:modified xsi:type="dcterms:W3CDTF">2026-01-30T07:58:10Z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y fmtid="{D5CDD505-2E9C-101B-9397-08002B2CF9AE}" pid="9" name="ICV">
    <vt:lpwstr>F7BF2D2CC19D4AC4BD479115A004B85A</vt:lpwstr>
  </property>
  <property fmtid="{D5CDD505-2E9C-101B-9397-08002B2CF9AE}" pid="10" name="KSOProductBuildVer">
    <vt:lpwstr>2052-11.8.2.12085</vt:lpwstr>
  </property>
</Properties>
</file>