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0"/>
  </p:notesMasterIdLst>
  <p:handoutMasterIdLst>
    <p:handoutMasterId r:id="rId31"/>
  </p:handoutMasterIdLst>
  <p:sldIdLst>
    <p:sldId id="303" r:id="rId2"/>
    <p:sldId id="937" r:id="rId3"/>
    <p:sldId id="2147481001" r:id="rId4"/>
    <p:sldId id="2147481000" r:id="rId5"/>
    <p:sldId id="2147481014" r:id="rId6"/>
    <p:sldId id="2147481002" r:id="rId7"/>
    <p:sldId id="2147481010" r:id="rId8"/>
    <p:sldId id="2147481011" r:id="rId9"/>
    <p:sldId id="2147480983" r:id="rId10"/>
    <p:sldId id="2147481015" r:id="rId11"/>
    <p:sldId id="2147480976" r:id="rId12"/>
    <p:sldId id="2147481012" r:id="rId13"/>
    <p:sldId id="2147481009" r:id="rId14"/>
    <p:sldId id="2147480980" r:id="rId15"/>
    <p:sldId id="2147481013" r:id="rId16"/>
    <p:sldId id="2147481005" r:id="rId17"/>
    <p:sldId id="2147480998" r:id="rId18"/>
    <p:sldId id="2147480990" r:id="rId19"/>
    <p:sldId id="2147480988" r:id="rId20"/>
    <p:sldId id="907" r:id="rId21"/>
    <p:sldId id="908" r:id="rId22"/>
    <p:sldId id="924" r:id="rId23"/>
    <p:sldId id="949" r:id="rId24"/>
    <p:sldId id="950" r:id="rId25"/>
    <p:sldId id="988" r:id="rId26"/>
    <p:sldId id="704" r:id="rId27"/>
    <p:sldId id="2147480992" r:id="rId28"/>
    <p:sldId id="2147480999" r:id="rId2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0000FF"/>
    <a:srgbClr val="FF3300"/>
    <a:srgbClr val="66FFFF"/>
    <a:srgbClr val="6600FF"/>
    <a:srgbClr val="C1E442"/>
    <a:srgbClr val="72AF2F"/>
    <a:srgbClr val="FFFFCC"/>
    <a:srgbClr val="C6D25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7931" autoAdjust="0"/>
  </p:normalViewPr>
  <p:slideViewPr>
    <p:cSldViewPr snapToGrid="0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62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S5-260020,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SA5#165,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Goa, India, 9-13 February 2026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53.zip" TargetMode="External"/><Relationship Id="rId2" Type="http://schemas.openxmlformats.org/officeDocument/2006/relationships/hyperlink" Target="https://www.3gpp.org/ftp/Information/WI_Sheet/SP-251708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6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75.zip" TargetMode="External"/><Relationship Id="rId13" Type="http://schemas.openxmlformats.org/officeDocument/2006/relationships/hyperlink" Target="https://www.3gpp.org/ftp/Information/WI_Sheet/SP-251680.zip" TargetMode="External"/><Relationship Id="rId18" Type="http://schemas.openxmlformats.org/officeDocument/2006/relationships/hyperlink" Target="https://www.3gpp.org/ftp/Information/WI_Sheet/SP-251683.zip" TargetMode="External"/><Relationship Id="rId3" Type="http://schemas.openxmlformats.org/officeDocument/2006/relationships/hyperlink" Target="https://www.3gpp.org/ftp/Information/WI_Sheet/SP-251664.zip" TargetMode="External"/><Relationship Id="rId21" Type="http://schemas.openxmlformats.org/officeDocument/2006/relationships/hyperlink" Target="https://www.3gpp.org/ftp/Information/WI_Sheet/SP-251697.zip" TargetMode="External"/><Relationship Id="rId7" Type="http://schemas.openxmlformats.org/officeDocument/2006/relationships/hyperlink" Target="https://www.3gpp.org/ftp/Information/WI_Sheet/SP-251668.zip" TargetMode="External"/><Relationship Id="rId12" Type="http://schemas.openxmlformats.org/officeDocument/2006/relationships/hyperlink" Target="https://www.3gpp.org/ftp/Information/WI_Sheet/SP-251679.zip" TargetMode="External"/><Relationship Id="rId17" Type="http://schemas.openxmlformats.org/officeDocument/2006/relationships/hyperlink" Target="https://www.3gpp.org/ftp/Information/WI_Sheet/SP-251026.zip" TargetMode="External"/><Relationship Id="rId25" Type="http://schemas.openxmlformats.org/officeDocument/2006/relationships/hyperlink" Target="https://www.3gpp.org/ftp/Information/WI_Sheet/SP-250869.zip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s://www.3gpp.org/ftp/Information/WI_Sheet/SP-250879.zip" TargetMode="External"/><Relationship Id="rId20" Type="http://schemas.openxmlformats.org/officeDocument/2006/relationships/hyperlink" Target="https://www.3gpp.org/ftp/Information/WI_Sheet/SP-25120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1665.zip" TargetMode="External"/><Relationship Id="rId11" Type="http://schemas.openxmlformats.org/officeDocument/2006/relationships/hyperlink" Target="https://www.3gpp.org/ftp/Information/WI_Sheet/SP-250863.zip" TargetMode="External"/><Relationship Id="rId24" Type="http://schemas.openxmlformats.org/officeDocument/2006/relationships/hyperlink" Target="https://www.3gpp.org/ftp/Information/WI_Sheet/SP-250880.zip" TargetMode="External"/><Relationship Id="rId5" Type="http://schemas.openxmlformats.org/officeDocument/2006/relationships/hyperlink" Target="https://www.3gpp.org/ftp/Information/WI_Sheet/SP-251025.zip" TargetMode="External"/><Relationship Id="rId15" Type="http://schemas.openxmlformats.org/officeDocument/2006/relationships/hyperlink" Target="https://www.3gpp.org/ftp/Information/WI_Sheet/SP-250868.zip" TargetMode="External"/><Relationship Id="rId23" Type="http://schemas.openxmlformats.org/officeDocument/2006/relationships/hyperlink" Target="https://www.3gpp.org/ftp/Information/WI_Sheet/SP-251214.zip" TargetMode="External"/><Relationship Id="rId10" Type="http://schemas.openxmlformats.org/officeDocument/2006/relationships/hyperlink" Target="https://www.3gpp.org/ftp/Information/WI_Sheet/SP-250862.zip" TargetMode="External"/><Relationship Id="rId19" Type="http://schemas.openxmlformats.org/officeDocument/2006/relationships/hyperlink" Target="https://www.3gpp.org/ftp/Information/WI_Sheet/SP-251203.zip" TargetMode="External"/><Relationship Id="rId4" Type="http://schemas.openxmlformats.org/officeDocument/2006/relationships/hyperlink" Target="https://www.3gpp.org/ftp/Information/WI_Sheet/SP-251650.zip" TargetMode="External"/><Relationship Id="rId9" Type="http://schemas.openxmlformats.org/officeDocument/2006/relationships/hyperlink" Target="https://www.3gpp.org/ftp/Information/WI_Sheet/SP-250861.zip" TargetMode="External"/><Relationship Id="rId14" Type="http://schemas.openxmlformats.org/officeDocument/2006/relationships/hyperlink" Target="https://www.3gpp.org/ftp/Information/WI_Sheet/SP-250866.zip" TargetMode="External"/><Relationship Id="rId22" Type="http://schemas.openxmlformats.org/officeDocument/2006/relationships/hyperlink" Target="https://www.3gpp.org/ftp/Information/WI_Sheet/SP-251695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US" altLang="zh-CN" sz="1800" dirty="0">
                <a:latin typeface="Arial" pitchFamily="34" charset="0"/>
              </a:rPr>
              <a:t>Goa, India, 9-13 February 2026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4762969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1524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SA#110 information: Overall 6G Workplan </a:t>
            </a:r>
            <a:endParaRPr lang="zh-CN" altLang="en-US" sz="40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C0B24C-D7AB-471F-9C58-42345A7A0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39" y="1193941"/>
            <a:ext cx="5649278" cy="50235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D01A2AD-5B05-4ACE-81FE-C17802FAD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984" y="1193941"/>
            <a:ext cx="5760720" cy="50235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D5E7BF5F-FE2F-47DE-A008-6A104E129C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FD835008-90DF-474D-A885-5ACD20D7DD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8478" y="214259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8F2500C4-CD31-4136-A54D-6B1D308420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538" y="214259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31A936B0-CD03-4628-B1C0-AFF0157FB103}"/>
              </a:ext>
            </a:extLst>
          </p:cNvPr>
          <p:cNvCxnSpPr>
            <a:cxnSpLocks/>
          </p:cNvCxnSpPr>
          <p:nvPr/>
        </p:nvCxnSpPr>
        <p:spPr bwMode="auto">
          <a:xfrm>
            <a:off x="129825" y="1630475"/>
            <a:ext cx="78665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BA7D8E0D-157A-433D-A85D-8800D63D06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8478" y="214259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8" name="Group 17488">
            <a:extLst>
              <a:ext uri="{FF2B5EF4-FFF2-40B4-BE49-F238E27FC236}">
                <a16:creationId xmlns:a16="http://schemas.microsoft.com/office/drawing/2014/main" id="{D8C82CA0-D536-46DF-B2DF-9838450DB3D0}"/>
              </a:ext>
            </a:extLst>
          </p:cNvPr>
          <p:cNvGrpSpPr/>
          <p:nvPr/>
        </p:nvGrpSpPr>
        <p:grpSpPr>
          <a:xfrm>
            <a:off x="3776209" y="1773562"/>
            <a:ext cx="403225" cy="354013"/>
            <a:chOff x="6320478" y="755453"/>
            <a:chExt cx="403225" cy="354013"/>
          </a:xfrm>
        </p:grpSpPr>
        <p:sp>
          <p:nvSpPr>
            <p:cNvPr id="9" name="TextBox 86">
              <a:extLst>
                <a:ext uri="{FF2B5EF4-FFF2-40B4-BE49-F238E27FC236}">
                  <a16:creationId xmlns:a16="http://schemas.microsoft.com/office/drawing/2014/main" id="{A5F0B62F-8A31-4795-AE84-C297ADF487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" name="TextBox 60">
              <a:extLst>
                <a:ext uri="{FF2B5EF4-FFF2-40B4-BE49-F238E27FC236}">
                  <a16:creationId xmlns:a16="http://schemas.microsoft.com/office/drawing/2014/main" id="{3784785A-9078-4092-A28B-8ED963999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1" name="Group 22">
            <a:extLst>
              <a:ext uri="{FF2B5EF4-FFF2-40B4-BE49-F238E27FC236}">
                <a16:creationId xmlns:a16="http://schemas.microsoft.com/office/drawing/2014/main" id="{59479867-FCFB-42D7-866C-49504886A3BB}"/>
              </a:ext>
            </a:extLst>
          </p:cNvPr>
          <p:cNvGrpSpPr/>
          <p:nvPr/>
        </p:nvGrpSpPr>
        <p:grpSpPr>
          <a:xfrm>
            <a:off x="1337878" y="1773562"/>
            <a:ext cx="390525" cy="354013"/>
            <a:chOff x="3678878" y="755453"/>
            <a:chExt cx="390525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900C329C-6B98-47E7-87FB-1A052B7BB2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61">
              <a:extLst>
                <a:ext uri="{FF2B5EF4-FFF2-40B4-BE49-F238E27FC236}">
                  <a16:creationId xmlns:a16="http://schemas.microsoft.com/office/drawing/2014/main" id="{7A70BFE0-6A5F-483E-A9CA-56B1C2C5D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7475">
            <a:extLst>
              <a:ext uri="{FF2B5EF4-FFF2-40B4-BE49-F238E27FC236}">
                <a16:creationId xmlns:a16="http://schemas.microsoft.com/office/drawing/2014/main" id="{688F643F-18A1-4094-873D-0F96A3CF8AD9}"/>
              </a:ext>
            </a:extLst>
          </p:cNvPr>
          <p:cNvGrpSpPr/>
          <p:nvPr/>
        </p:nvGrpSpPr>
        <p:grpSpPr>
          <a:xfrm>
            <a:off x="1933967" y="1773562"/>
            <a:ext cx="422275" cy="354013"/>
            <a:chOff x="4367853" y="755453"/>
            <a:chExt cx="42227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84762D38-6113-4ACF-923E-CBBCADEEF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3">
              <a:extLst>
                <a:ext uri="{FF2B5EF4-FFF2-40B4-BE49-F238E27FC236}">
                  <a16:creationId xmlns:a16="http://schemas.microsoft.com/office/drawing/2014/main" id="{BEA7225F-C481-4354-AE5B-DAFF57799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7493">
            <a:extLst>
              <a:ext uri="{FF2B5EF4-FFF2-40B4-BE49-F238E27FC236}">
                <a16:creationId xmlns:a16="http://schemas.microsoft.com/office/drawing/2014/main" id="{1E7B77ED-F5B7-45ED-A6C8-B816B2B05423}"/>
              </a:ext>
            </a:extLst>
          </p:cNvPr>
          <p:cNvGrpSpPr/>
          <p:nvPr/>
        </p:nvGrpSpPr>
        <p:grpSpPr>
          <a:xfrm>
            <a:off x="4384998" y="1773562"/>
            <a:ext cx="407988" cy="354013"/>
            <a:chOff x="6884040" y="755453"/>
            <a:chExt cx="407988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C3705DA7-B7B9-4A2D-94D1-8976DF1A8E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4">
              <a:extLst>
                <a:ext uri="{FF2B5EF4-FFF2-40B4-BE49-F238E27FC236}">
                  <a16:creationId xmlns:a16="http://schemas.microsoft.com/office/drawing/2014/main" id="{F83DA094-BC71-43C0-8FBD-8E01408A79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0" name="Group 16">
            <a:extLst>
              <a:ext uri="{FF2B5EF4-FFF2-40B4-BE49-F238E27FC236}">
                <a16:creationId xmlns:a16="http://schemas.microsoft.com/office/drawing/2014/main" id="{86C5691B-7D7A-4CB9-9364-B78BE096BFCE}"/>
              </a:ext>
            </a:extLst>
          </p:cNvPr>
          <p:cNvGrpSpPr/>
          <p:nvPr/>
        </p:nvGrpSpPr>
        <p:grpSpPr>
          <a:xfrm>
            <a:off x="129825" y="1773562"/>
            <a:ext cx="390525" cy="354013"/>
            <a:chOff x="2464440" y="755453"/>
            <a:chExt cx="39052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2CC8EB73-441C-4715-96F8-D80D063743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5">
              <a:extLst>
                <a:ext uri="{FF2B5EF4-FFF2-40B4-BE49-F238E27FC236}">
                  <a16:creationId xmlns:a16="http://schemas.microsoft.com/office/drawing/2014/main" id="{9623C0A3-F334-420D-9307-3DB9DA59D9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3" name="Group 17476">
            <a:extLst>
              <a:ext uri="{FF2B5EF4-FFF2-40B4-BE49-F238E27FC236}">
                <a16:creationId xmlns:a16="http://schemas.microsoft.com/office/drawing/2014/main" id="{888B61C8-8CF5-44DB-95A0-C53209ECDCF7}"/>
              </a:ext>
            </a:extLst>
          </p:cNvPr>
          <p:cNvGrpSpPr/>
          <p:nvPr/>
        </p:nvGrpSpPr>
        <p:grpSpPr>
          <a:xfrm>
            <a:off x="2561806" y="1773562"/>
            <a:ext cx="406400" cy="354013"/>
            <a:chOff x="5098103" y="755453"/>
            <a:chExt cx="406400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2B87B497-25F9-40CD-BB61-4AFC5CFBD8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6">
              <a:extLst>
                <a:ext uri="{FF2B5EF4-FFF2-40B4-BE49-F238E27FC236}">
                  <a16:creationId xmlns:a16="http://schemas.microsoft.com/office/drawing/2014/main" id="{9FE857F9-D5AF-4603-8C3C-4C38E2C091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id="{9E0898C4-1AB3-4DEC-A8D0-70ACC555060F}"/>
              </a:ext>
            </a:extLst>
          </p:cNvPr>
          <p:cNvGrpSpPr/>
          <p:nvPr/>
        </p:nvGrpSpPr>
        <p:grpSpPr>
          <a:xfrm>
            <a:off x="725914" y="1773562"/>
            <a:ext cx="406400" cy="354013"/>
            <a:chOff x="2991490" y="755453"/>
            <a:chExt cx="40640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932C6802-914C-477E-8CF4-DCC7B0C8EA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70">
              <a:extLst>
                <a:ext uri="{FF2B5EF4-FFF2-40B4-BE49-F238E27FC236}">
                  <a16:creationId xmlns:a16="http://schemas.microsoft.com/office/drawing/2014/main" id="{215002B6-38DC-4DBF-B5B5-0887DB7A0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9" name="Group 17480">
            <a:extLst>
              <a:ext uri="{FF2B5EF4-FFF2-40B4-BE49-F238E27FC236}">
                <a16:creationId xmlns:a16="http://schemas.microsoft.com/office/drawing/2014/main" id="{348D4BB3-BDBA-448D-B312-7D1AA4AE6979}"/>
              </a:ext>
            </a:extLst>
          </p:cNvPr>
          <p:cNvGrpSpPr/>
          <p:nvPr/>
        </p:nvGrpSpPr>
        <p:grpSpPr>
          <a:xfrm>
            <a:off x="3173770" y="1773562"/>
            <a:ext cx="396875" cy="354013"/>
            <a:chOff x="5758503" y="755453"/>
            <a:chExt cx="39687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68B4F593-0B7B-41B6-85FD-D8FB57B5AC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71">
              <a:extLst>
                <a:ext uri="{FF2B5EF4-FFF2-40B4-BE49-F238E27FC236}">
                  <a16:creationId xmlns:a16="http://schemas.microsoft.com/office/drawing/2014/main" id="{3253C0D4-45CE-4745-8BC3-762B46C0C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2" name="Rectangle 12">
            <a:extLst>
              <a:ext uri="{FF2B5EF4-FFF2-40B4-BE49-F238E27FC236}">
                <a16:creationId xmlns:a16="http://schemas.microsoft.com/office/drawing/2014/main" id="{9ABA09E1-E33B-4AE8-89B5-13AC70E24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988" y="59955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0570A20C-D3C2-4D1D-9184-1CCFCE0B0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87" y="3497551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4" name="Chevron 60">
            <a:extLst>
              <a:ext uri="{FF2B5EF4-FFF2-40B4-BE49-F238E27FC236}">
                <a16:creationId xmlns:a16="http://schemas.microsoft.com/office/drawing/2014/main" id="{C2524D8C-A32F-4726-8D73-66C0BE780998}"/>
              </a:ext>
            </a:extLst>
          </p:cNvPr>
          <p:cNvSpPr/>
          <p:nvPr/>
        </p:nvSpPr>
        <p:spPr bwMode="auto">
          <a:xfrm>
            <a:off x="2884439" y="575040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5" name="Group 31">
            <a:extLst>
              <a:ext uri="{FF2B5EF4-FFF2-40B4-BE49-F238E27FC236}">
                <a16:creationId xmlns:a16="http://schemas.microsoft.com/office/drawing/2014/main" id="{4E1F25C7-5CEC-4968-A8CC-0CC3FB62426F}"/>
              </a:ext>
            </a:extLst>
          </p:cNvPr>
          <p:cNvGrpSpPr/>
          <p:nvPr/>
        </p:nvGrpSpPr>
        <p:grpSpPr>
          <a:xfrm>
            <a:off x="4998550" y="1763402"/>
            <a:ext cx="390850" cy="354013"/>
            <a:chOff x="7359013" y="745293"/>
            <a:chExt cx="390850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279E210-0461-44DC-8D4E-2CA19CA301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6">
              <a:extLst>
                <a:ext uri="{FF2B5EF4-FFF2-40B4-BE49-F238E27FC236}">
                  <a16:creationId xmlns:a16="http://schemas.microsoft.com/office/drawing/2014/main" id="{22445F29-919C-4AF2-B051-7FCFCECDA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8" name="Group 35">
            <a:extLst>
              <a:ext uri="{FF2B5EF4-FFF2-40B4-BE49-F238E27FC236}">
                <a16:creationId xmlns:a16="http://schemas.microsoft.com/office/drawing/2014/main" id="{2B075384-DE2B-4FDD-8D27-6747F70ED7D9}"/>
              </a:ext>
            </a:extLst>
          </p:cNvPr>
          <p:cNvGrpSpPr/>
          <p:nvPr/>
        </p:nvGrpSpPr>
        <p:grpSpPr>
          <a:xfrm>
            <a:off x="5594964" y="1763402"/>
            <a:ext cx="384175" cy="354013"/>
            <a:chOff x="8016563" y="745293"/>
            <a:chExt cx="3841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AAF9E218-156A-4E65-BD52-09846BFDE7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0" name="TextBox 71">
              <a:extLst>
                <a:ext uri="{FF2B5EF4-FFF2-40B4-BE49-F238E27FC236}">
                  <a16:creationId xmlns:a16="http://schemas.microsoft.com/office/drawing/2014/main" id="{641808B4-7955-47DC-B7F9-DFB90C9C40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1" name="TextBox 86">
            <a:extLst>
              <a:ext uri="{FF2B5EF4-FFF2-40B4-BE49-F238E27FC236}">
                <a16:creationId xmlns:a16="http://schemas.microsoft.com/office/drawing/2014/main" id="{D26945F6-9D04-4988-AF72-EE2E3E8F6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4703" y="177694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id="{749C9B8B-03B7-4422-BA98-639C5FF94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953" y="193093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43" name="TextBox 60">
            <a:extLst>
              <a:ext uri="{FF2B5EF4-FFF2-40B4-BE49-F238E27FC236}">
                <a16:creationId xmlns:a16="http://schemas.microsoft.com/office/drawing/2014/main" id="{A24A2551-132F-4960-B329-844F50E61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0114" y="191400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4" name="TextBox 86">
            <a:extLst>
              <a:ext uri="{FF2B5EF4-FFF2-40B4-BE49-F238E27FC236}">
                <a16:creationId xmlns:a16="http://schemas.microsoft.com/office/drawing/2014/main" id="{765C15C9-AB75-4462-945E-B008255EE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220" y="177356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5" name="Straight Connector 114">
            <a:extLst>
              <a:ext uri="{FF2B5EF4-FFF2-40B4-BE49-F238E27FC236}">
                <a16:creationId xmlns:a16="http://schemas.microsoft.com/office/drawing/2014/main" id="{973264B9-07CF-41E6-BB05-3D365AAAEB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230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BF888C71-92F1-42A5-86B5-CBDB3A0C05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6371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7" name="Straight Connector 114">
            <a:extLst>
              <a:ext uri="{FF2B5EF4-FFF2-40B4-BE49-F238E27FC236}">
                <a16:creationId xmlns:a16="http://schemas.microsoft.com/office/drawing/2014/main" id="{F57F7062-B9C3-4852-BDF7-223C5D800D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68948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F2F9783C-AD33-40A9-A018-5A5C777EAF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7418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15AB823F-5E33-49C7-A3F4-67497F78E2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8465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1FEDAEF1-FF43-48C2-9CFF-6067390A46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8989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BA7C4D83-87DF-425E-9386-4BE1C9F4B9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79418" y="214259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52" name="Chevron 60">
            <a:extLst>
              <a:ext uri="{FF2B5EF4-FFF2-40B4-BE49-F238E27FC236}">
                <a16:creationId xmlns:a16="http://schemas.microsoft.com/office/drawing/2014/main" id="{6CFE899D-B39E-4701-913B-30060F67C6FC}"/>
              </a:ext>
            </a:extLst>
          </p:cNvPr>
          <p:cNvSpPr/>
          <p:nvPr/>
        </p:nvSpPr>
        <p:spPr bwMode="auto">
          <a:xfrm>
            <a:off x="181576" y="260299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84CDE122-9BC4-4102-A424-51D212EECF5D}"/>
              </a:ext>
            </a:extLst>
          </p:cNvPr>
          <p:cNvSpPr/>
          <p:nvPr/>
        </p:nvSpPr>
        <p:spPr bwMode="auto">
          <a:xfrm>
            <a:off x="1620905" y="2959429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B12A0792-E336-4657-A584-33D0297916F7}"/>
              </a:ext>
            </a:extLst>
          </p:cNvPr>
          <p:cNvSpPr/>
          <p:nvPr/>
        </p:nvSpPr>
        <p:spPr bwMode="auto">
          <a:xfrm>
            <a:off x="2180974" y="3671971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5" name="Chevron 60">
            <a:extLst>
              <a:ext uri="{FF2B5EF4-FFF2-40B4-BE49-F238E27FC236}">
                <a16:creationId xmlns:a16="http://schemas.microsoft.com/office/drawing/2014/main" id="{95EA694A-A790-4620-906A-0CCB4E4EAAAB}"/>
              </a:ext>
            </a:extLst>
          </p:cNvPr>
          <p:cNvSpPr/>
          <p:nvPr/>
        </p:nvSpPr>
        <p:spPr bwMode="auto">
          <a:xfrm>
            <a:off x="2054398" y="3313167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6" name="Chevron 60">
            <a:extLst>
              <a:ext uri="{FF2B5EF4-FFF2-40B4-BE49-F238E27FC236}">
                <a16:creationId xmlns:a16="http://schemas.microsoft.com/office/drawing/2014/main" id="{419D07AC-854E-45EB-8028-EFD3AEC35ADD}"/>
              </a:ext>
            </a:extLst>
          </p:cNvPr>
          <p:cNvSpPr/>
          <p:nvPr/>
        </p:nvSpPr>
        <p:spPr bwMode="auto">
          <a:xfrm>
            <a:off x="3937384" y="569783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57" name="Straight Connector 9257">
            <a:extLst>
              <a:ext uri="{FF2B5EF4-FFF2-40B4-BE49-F238E27FC236}">
                <a16:creationId xmlns:a16="http://schemas.microsoft.com/office/drawing/2014/main" id="{6D8C6A67-5173-44F7-8A8E-5E7F8F126565}"/>
              </a:ext>
            </a:extLst>
          </p:cNvPr>
          <p:cNvCxnSpPr>
            <a:cxnSpLocks/>
          </p:cNvCxnSpPr>
          <p:nvPr/>
        </p:nvCxnSpPr>
        <p:spPr bwMode="auto">
          <a:xfrm>
            <a:off x="949392" y="162709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8" name="TextBox 9258">
            <a:extLst>
              <a:ext uri="{FF2B5EF4-FFF2-40B4-BE49-F238E27FC236}">
                <a16:creationId xmlns:a16="http://schemas.microsoft.com/office/drawing/2014/main" id="{E0B2E45A-7437-40B5-B7CE-3A97D98597C3}"/>
              </a:ext>
            </a:extLst>
          </p:cNvPr>
          <p:cNvSpPr txBox="1"/>
          <p:nvPr/>
        </p:nvSpPr>
        <p:spPr>
          <a:xfrm>
            <a:off x="1846964" y="150485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59" name="Straight Connector 9259">
            <a:extLst>
              <a:ext uri="{FF2B5EF4-FFF2-40B4-BE49-F238E27FC236}">
                <a16:creationId xmlns:a16="http://schemas.microsoft.com/office/drawing/2014/main" id="{8C9F74C0-A937-47AA-B283-70AD7051AAD7}"/>
              </a:ext>
            </a:extLst>
          </p:cNvPr>
          <p:cNvCxnSpPr>
            <a:cxnSpLocks/>
          </p:cNvCxnSpPr>
          <p:nvPr/>
        </p:nvCxnSpPr>
        <p:spPr bwMode="auto">
          <a:xfrm>
            <a:off x="3350535" y="163048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0" name="TextBox 9260">
            <a:extLst>
              <a:ext uri="{FF2B5EF4-FFF2-40B4-BE49-F238E27FC236}">
                <a16:creationId xmlns:a16="http://schemas.microsoft.com/office/drawing/2014/main" id="{AB774C66-AC77-4D00-90CA-8257A66A7C29}"/>
              </a:ext>
            </a:extLst>
          </p:cNvPr>
          <p:cNvSpPr txBox="1"/>
          <p:nvPr/>
        </p:nvSpPr>
        <p:spPr>
          <a:xfrm>
            <a:off x="4248107" y="150824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61" name="Straight Connector 9261">
            <a:extLst>
              <a:ext uri="{FF2B5EF4-FFF2-40B4-BE49-F238E27FC236}">
                <a16:creationId xmlns:a16="http://schemas.microsoft.com/office/drawing/2014/main" id="{8D20A492-BE91-4360-BF3F-DEC8636C22E6}"/>
              </a:ext>
            </a:extLst>
          </p:cNvPr>
          <p:cNvCxnSpPr>
            <a:cxnSpLocks/>
          </p:cNvCxnSpPr>
          <p:nvPr/>
        </p:nvCxnSpPr>
        <p:spPr bwMode="auto">
          <a:xfrm>
            <a:off x="5744904" y="162032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2" name="TextBox 9262">
            <a:extLst>
              <a:ext uri="{FF2B5EF4-FFF2-40B4-BE49-F238E27FC236}">
                <a16:creationId xmlns:a16="http://schemas.microsoft.com/office/drawing/2014/main" id="{1174D512-97EA-42C7-AEFB-0DBA3D7E24AE}"/>
              </a:ext>
            </a:extLst>
          </p:cNvPr>
          <p:cNvSpPr txBox="1"/>
          <p:nvPr/>
        </p:nvSpPr>
        <p:spPr>
          <a:xfrm>
            <a:off x="6310583" y="151163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DFC3E125-8087-4B3F-BA47-A3B8B1EC0BBE}"/>
              </a:ext>
            </a:extLst>
          </p:cNvPr>
          <p:cNvSpPr/>
          <p:nvPr/>
        </p:nvSpPr>
        <p:spPr bwMode="auto">
          <a:xfrm>
            <a:off x="2756285" y="5392701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6B000DD2-26CB-4A4E-9760-91F1E5477AD0}"/>
              </a:ext>
            </a:extLst>
          </p:cNvPr>
          <p:cNvSpPr txBox="1">
            <a:spLocks/>
          </p:cNvSpPr>
          <p:nvPr/>
        </p:nvSpPr>
        <p:spPr bwMode="auto">
          <a:xfrm>
            <a:off x="259748" y="1065522"/>
            <a:ext cx="5884049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5" name="Thought Bubble: Cloud 9">
            <a:extLst>
              <a:ext uri="{FF2B5EF4-FFF2-40B4-BE49-F238E27FC236}">
                <a16:creationId xmlns:a16="http://schemas.microsoft.com/office/drawing/2014/main" id="{57C2CA5D-4DC0-4468-AC6A-29138FDA8733}"/>
              </a:ext>
            </a:extLst>
          </p:cNvPr>
          <p:cNvSpPr/>
          <p:nvPr/>
        </p:nvSpPr>
        <p:spPr bwMode="auto">
          <a:xfrm>
            <a:off x="6178043" y="566393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6" name="TextBox 23">
            <a:extLst>
              <a:ext uri="{FF2B5EF4-FFF2-40B4-BE49-F238E27FC236}">
                <a16:creationId xmlns:a16="http://schemas.microsoft.com/office/drawing/2014/main" id="{5D3453A8-456F-4FB2-90DC-B1A3244E8022}"/>
              </a:ext>
            </a:extLst>
          </p:cNvPr>
          <p:cNvSpPr txBox="1"/>
          <p:nvPr/>
        </p:nvSpPr>
        <p:spPr>
          <a:xfrm>
            <a:off x="6090142" y="569009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67" name="TextBox 1">
            <a:extLst>
              <a:ext uri="{FF2B5EF4-FFF2-40B4-BE49-F238E27FC236}">
                <a16:creationId xmlns:a16="http://schemas.microsoft.com/office/drawing/2014/main" id="{0E7F0501-76C8-4C9D-8E9E-120032EC5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1732" y="112660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08B8A423-19AE-486F-BD73-966ADD6247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42773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69" name="Diamond 10">
            <a:extLst>
              <a:ext uri="{FF2B5EF4-FFF2-40B4-BE49-F238E27FC236}">
                <a16:creationId xmlns:a16="http://schemas.microsoft.com/office/drawing/2014/main" id="{AE09D5DD-6A0F-41D8-B3CA-BD72FFA2060E}"/>
              </a:ext>
            </a:extLst>
          </p:cNvPr>
          <p:cNvSpPr/>
          <p:nvPr/>
        </p:nvSpPr>
        <p:spPr bwMode="auto">
          <a:xfrm>
            <a:off x="1351867" y="321228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01021B51-348B-4F92-8853-E6654B2C0A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8008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1" name="TextBox 28">
            <a:extLst>
              <a:ext uri="{FF2B5EF4-FFF2-40B4-BE49-F238E27FC236}">
                <a16:creationId xmlns:a16="http://schemas.microsoft.com/office/drawing/2014/main" id="{B9B29977-00EA-4EB9-B721-194EDAE1A88E}"/>
              </a:ext>
            </a:extLst>
          </p:cNvPr>
          <p:cNvSpPr txBox="1"/>
          <p:nvPr/>
        </p:nvSpPr>
        <p:spPr>
          <a:xfrm>
            <a:off x="6411255" y="5643112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72368CFD-D38F-4DAA-9583-CC2DB46363AA}"/>
              </a:ext>
            </a:extLst>
          </p:cNvPr>
          <p:cNvSpPr/>
          <p:nvPr/>
        </p:nvSpPr>
        <p:spPr bwMode="auto">
          <a:xfrm>
            <a:off x="2634834" y="4353340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D5F9D94E-D758-42CA-BC8C-D3B9E70292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53243" y="2117654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4" name="TextBox 1">
            <a:extLst>
              <a:ext uri="{FF2B5EF4-FFF2-40B4-BE49-F238E27FC236}">
                <a16:creationId xmlns:a16="http://schemas.microsoft.com/office/drawing/2014/main" id="{EAE26196-4F6D-44F0-99B5-023E7C70F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49" y="2137752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F82CB81C-2B30-4431-B88E-03BA43C362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95" y="214259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F0EC0A7A-0FC3-4A66-B211-AA9C575C27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52911" y="214259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78" name="Group 17487">
            <a:extLst>
              <a:ext uri="{FF2B5EF4-FFF2-40B4-BE49-F238E27FC236}">
                <a16:creationId xmlns:a16="http://schemas.microsoft.com/office/drawing/2014/main" id="{D3E0E3B1-9446-468E-8237-6784BDEBD453}"/>
              </a:ext>
            </a:extLst>
          </p:cNvPr>
          <p:cNvGrpSpPr/>
          <p:nvPr/>
        </p:nvGrpSpPr>
        <p:grpSpPr>
          <a:xfrm>
            <a:off x="8655234" y="1773562"/>
            <a:ext cx="388485" cy="354013"/>
            <a:chOff x="1007568" y="755453"/>
            <a:chExt cx="388485" cy="354013"/>
          </a:xfrm>
        </p:grpSpPr>
        <p:sp>
          <p:nvSpPr>
            <p:cNvPr id="79" name="TextBox 86">
              <a:extLst>
                <a:ext uri="{FF2B5EF4-FFF2-40B4-BE49-F238E27FC236}">
                  <a16:creationId xmlns:a16="http://schemas.microsoft.com/office/drawing/2014/main" id="{30EA3F57-236A-4E89-A873-74F48B45C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0" name="TextBox 59">
              <a:extLst>
                <a:ext uri="{FF2B5EF4-FFF2-40B4-BE49-F238E27FC236}">
                  <a16:creationId xmlns:a16="http://schemas.microsoft.com/office/drawing/2014/main" id="{87168817-53AD-41E6-8B86-DD83BE246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81" name="Group 17498">
            <a:extLst>
              <a:ext uri="{FF2B5EF4-FFF2-40B4-BE49-F238E27FC236}">
                <a16:creationId xmlns:a16="http://schemas.microsoft.com/office/drawing/2014/main" id="{790332C6-D5B8-4BF6-AB47-BE1B778D05DF}"/>
              </a:ext>
            </a:extLst>
          </p:cNvPr>
          <p:cNvGrpSpPr/>
          <p:nvPr/>
        </p:nvGrpSpPr>
        <p:grpSpPr>
          <a:xfrm>
            <a:off x="7473398" y="1773562"/>
            <a:ext cx="375775" cy="354013"/>
            <a:chOff x="1701315" y="755453"/>
            <a:chExt cx="375775" cy="354013"/>
          </a:xfrm>
        </p:grpSpPr>
        <p:sp>
          <p:nvSpPr>
            <p:cNvPr id="82" name="TextBox 86">
              <a:extLst>
                <a:ext uri="{FF2B5EF4-FFF2-40B4-BE49-F238E27FC236}">
                  <a16:creationId xmlns:a16="http://schemas.microsoft.com/office/drawing/2014/main" id="{643F076D-B4C6-4371-BE83-166D61F2AD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3" name="TextBox 62">
              <a:extLst>
                <a:ext uri="{FF2B5EF4-FFF2-40B4-BE49-F238E27FC236}">
                  <a16:creationId xmlns:a16="http://schemas.microsoft.com/office/drawing/2014/main" id="{BD8129DA-5EB8-4583-AE1D-63D81EF27D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84" name="Group 17502">
            <a:extLst>
              <a:ext uri="{FF2B5EF4-FFF2-40B4-BE49-F238E27FC236}">
                <a16:creationId xmlns:a16="http://schemas.microsoft.com/office/drawing/2014/main" id="{D2DA12EE-7DED-4AAA-9484-66B4C0325D89}"/>
              </a:ext>
            </a:extLst>
          </p:cNvPr>
          <p:cNvGrpSpPr/>
          <p:nvPr/>
        </p:nvGrpSpPr>
        <p:grpSpPr>
          <a:xfrm>
            <a:off x="8053930" y="1773562"/>
            <a:ext cx="384175" cy="354013"/>
            <a:chOff x="321315" y="755453"/>
            <a:chExt cx="384175" cy="354013"/>
          </a:xfrm>
        </p:grpSpPr>
        <p:sp>
          <p:nvSpPr>
            <p:cNvPr id="85" name="TextBox 86">
              <a:extLst>
                <a:ext uri="{FF2B5EF4-FFF2-40B4-BE49-F238E27FC236}">
                  <a16:creationId xmlns:a16="http://schemas.microsoft.com/office/drawing/2014/main" id="{039F5B03-2E62-41C2-A512-E4C3C467C8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6" name="TextBox 69">
              <a:extLst>
                <a:ext uri="{FF2B5EF4-FFF2-40B4-BE49-F238E27FC236}">
                  <a16:creationId xmlns:a16="http://schemas.microsoft.com/office/drawing/2014/main" id="{AA496AA4-864C-4675-8ADA-54DCD264F3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87" name="TextBox 67">
            <a:extLst>
              <a:ext uri="{FF2B5EF4-FFF2-40B4-BE49-F238E27FC236}">
                <a16:creationId xmlns:a16="http://schemas.microsoft.com/office/drawing/2014/main" id="{362E3059-955B-4156-BD66-7987F3AF5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8101" y="167175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4C9F8BC4-93B1-4626-A72D-3800E2F0BA3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08351" y="201051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9" name="Chevron 60">
            <a:extLst>
              <a:ext uri="{FF2B5EF4-FFF2-40B4-BE49-F238E27FC236}">
                <a16:creationId xmlns:a16="http://schemas.microsoft.com/office/drawing/2014/main" id="{F32CC003-5C79-45BA-997D-3530E3B6F292}"/>
              </a:ext>
            </a:extLst>
          </p:cNvPr>
          <p:cNvSpPr/>
          <p:nvPr/>
        </p:nvSpPr>
        <p:spPr bwMode="auto">
          <a:xfrm>
            <a:off x="3405791" y="4700368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8D5290C9-18C2-4888-B71D-B918486796D2}"/>
              </a:ext>
            </a:extLst>
          </p:cNvPr>
          <p:cNvSpPr/>
          <p:nvPr/>
        </p:nvSpPr>
        <p:spPr bwMode="auto">
          <a:xfrm>
            <a:off x="882611" y="2950051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BE20BFB6-C7C3-4A06-AA27-6ED56B9F4768}"/>
              </a:ext>
            </a:extLst>
          </p:cNvPr>
          <p:cNvSpPr/>
          <p:nvPr/>
        </p:nvSpPr>
        <p:spPr bwMode="auto">
          <a:xfrm>
            <a:off x="2968206" y="5064433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EE6F701E-9473-46BF-AD5B-C53FDFCB376F}"/>
              </a:ext>
            </a:extLst>
          </p:cNvPr>
          <p:cNvSpPr/>
          <p:nvPr/>
        </p:nvSpPr>
        <p:spPr bwMode="auto">
          <a:xfrm>
            <a:off x="3433834" y="3989576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5103593-595D-4B31-A133-2C5383B7D22A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94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4DF9908-736D-4F2A-B4F3-DED5036DF7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98" name="Rectangle 111">
            <a:extLst>
              <a:ext uri="{FF2B5EF4-FFF2-40B4-BE49-F238E27FC236}">
                <a16:creationId xmlns:a16="http://schemas.microsoft.com/office/drawing/2014/main" id="{83FAE63D-A0C5-4C7A-B0E1-944EEE6077D5}"/>
              </a:ext>
            </a:extLst>
          </p:cNvPr>
          <p:cNvSpPr/>
          <p:nvPr/>
        </p:nvSpPr>
        <p:spPr>
          <a:xfrm>
            <a:off x="9327881" y="1777856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</p:spTree>
    <p:extLst>
      <p:ext uri="{BB962C8B-B14F-4D97-AF65-F5344CB8AC3E}">
        <p14:creationId xmlns:p14="http://schemas.microsoft.com/office/powerpoint/2010/main" val="89090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0" descr="A blue and black logo&#10;&#10;Description automatically generated">
            <a:extLst>
              <a:ext uri="{FF2B5EF4-FFF2-40B4-BE49-F238E27FC236}">
                <a16:creationId xmlns:a16="http://schemas.microsoft.com/office/drawing/2014/main" id="{CFE523CC-1891-4621-A6B3-02CA570A6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62" name="Title 1">
            <a:extLst>
              <a:ext uri="{FF2B5EF4-FFF2-40B4-BE49-F238E27FC236}">
                <a16:creationId xmlns:a16="http://schemas.microsoft.com/office/drawing/2014/main" id="{2ECF9FB7-B19F-49D9-99A2-9ED5768D0638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SA5 </a:t>
            </a:r>
            <a:r>
              <a:rPr lang="en-US" altLang="zh-CN" sz="3600" dirty="0"/>
              <a:t>Checkpoint Plan</a:t>
            </a:r>
            <a:endParaRPr lang="en-US" sz="3600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037CB918-7A18-41A1-B947-E57E02B18FA3}"/>
              </a:ext>
            </a:extLst>
          </p:cNvPr>
          <p:cNvGrpSpPr/>
          <p:nvPr/>
        </p:nvGrpSpPr>
        <p:grpSpPr>
          <a:xfrm>
            <a:off x="1209511" y="791080"/>
            <a:ext cx="9366494" cy="5569056"/>
            <a:chOff x="1209511" y="791080"/>
            <a:chExt cx="9366494" cy="5569056"/>
          </a:xfrm>
        </p:grpSpPr>
        <p:cxnSp>
          <p:nvCxnSpPr>
            <p:cNvPr id="246" name="Straight Connector 114">
              <a:extLst>
                <a:ext uri="{FF2B5EF4-FFF2-40B4-BE49-F238E27FC236}">
                  <a16:creationId xmlns:a16="http://schemas.microsoft.com/office/drawing/2014/main" id="{C085B13F-660F-467A-AF60-BE95032BEA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4148" y="1546046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114">
              <a:extLst>
                <a:ext uri="{FF2B5EF4-FFF2-40B4-BE49-F238E27FC236}">
                  <a16:creationId xmlns:a16="http://schemas.microsoft.com/office/drawing/2014/main" id="{01D09ADB-8051-4169-B7AF-D0820A474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81721" y="1527739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14">
              <a:extLst>
                <a:ext uri="{FF2B5EF4-FFF2-40B4-BE49-F238E27FC236}">
                  <a16:creationId xmlns:a16="http://schemas.microsoft.com/office/drawing/2014/main" id="{8893CAAB-106F-42C5-893E-F0F0A3F066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40441" y="1509667"/>
              <a:ext cx="10360" cy="443410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B881468-20B5-4D4E-ACF8-13FAAC0227EB}"/>
                </a:ext>
              </a:extLst>
            </p:cNvPr>
            <p:cNvGrpSpPr/>
            <p:nvPr/>
          </p:nvGrpSpPr>
          <p:grpSpPr>
            <a:xfrm>
              <a:off x="5972178" y="1121181"/>
              <a:ext cx="395664" cy="386368"/>
              <a:chOff x="6333712" y="755453"/>
              <a:chExt cx="340621" cy="330912"/>
            </a:xfrm>
          </p:grpSpPr>
          <p:sp>
            <p:nvSpPr>
              <p:cNvPr id="239" name="TextBox 86">
                <a:extLst>
                  <a:ext uri="{FF2B5EF4-FFF2-40B4-BE49-F238E27FC236}">
                    <a16:creationId xmlns:a16="http://schemas.microsoft.com/office/drawing/2014/main" id="{E15A7509-133B-4766-8F96-D9A5BD7F16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40" name="TextBox 60">
                <a:extLst>
                  <a:ext uri="{FF2B5EF4-FFF2-40B4-BE49-F238E27FC236}">
                    <a16:creationId xmlns:a16="http://schemas.microsoft.com/office/drawing/2014/main" id="{DE6552EB-7018-4D05-B2E0-9D645A931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A6AD349D-EB8E-478D-BB81-AD3D5F58915B}"/>
                </a:ext>
              </a:extLst>
            </p:cNvPr>
            <p:cNvGrpSpPr/>
            <p:nvPr/>
          </p:nvGrpSpPr>
          <p:grpSpPr>
            <a:xfrm>
              <a:off x="2294607" y="1123871"/>
              <a:ext cx="422523" cy="386368"/>
              <a:chOff x="3683640" y="755453"/>
              <a:chExt cx="363744" cy="330912"/>
            </a:xfrm>
          </p:grpSpPr>
          <p:sp>
            <p:nvSpPr>
              <p:cNvPr id="237" name="TextBox 86">
                <a:extLst>
                  <a:ext uri="{FF2B5EF4-FFF2-40B4-BE49-F238E27FC236}">
                    <a16:creationId xmlns:a16="http://schemas.microsoft.com/office/drawing/2014/main" id="{9AD2AB92-49AB-4ECB-B7CA-16E26127ED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8" name="TextBox 61">
                <a:extLst>
                  <a:ext uri="{FF2B5EF4-FFF2-40B4-BE49-F238E27FC236}">
                    <a16:creationId xmlns:a16="http://schemas.microsoft.com/office/drawing/2014/main" id="{DBF9B2B6-3470-4C05-A40D-5296B7FA9B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31126D7-109A-45C0-9A3D-7B44EDD34928}"/>
                </a:ext>
              </a:extLst>
            </p:cNvPr>
            <p:cNvGrpSpPr/>
            <p:nvPr/>
          </p:nvGrpSpPr>
          <p:grpSpPr>
            <a:xfrm>
              <a:off x="3311295" y="1123871"/>
              <a:ext cx="408483" cy="386368"/>
              <a:chOff x="4403867" y="755453"/>
              <a:chExt cx="351657" cy="330912"/>
            </a:xfrm>
          </p:grpSpPr>
          <p:sp>
            <p:nvSpPr>
              <p:cNvPr id="235" name="TextBox 86">
                <a:extLst>
                  <a:ext uri="{FF2B5EF4-FFF2-40B4-BE49-F238E27FC236}">
                    <a16:creationId xmlns:a16="http://schemas.microsoft.com/office/drawing/2014/main" id="{574DCE4A-9BC0-4566-B7A8-52BB887D1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6" name="TextBox 63">
                <a:extLst>
                  <a:ext uri="{FF2B5EF4-FFF2-40B4-BE49-F238E27FC236}">
                    <a16:creationId xmlns:a16="http://schemas.microsoft.com/office/drawing/2014/main" id="{D9125108-3A58-42EE-A75C-53F614534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404DE365-EAA3-453F-84F9-10CB0C88E8B1}"/>
                </a:ext>
              </a:extLst>
            </p:cNvPr>
            <p:cNvGrpSpPr/>
            <p:nvPr/>
          </p:nvGrpSpPr>
          <p:grpSpPr>
            <a:xfrm>
              <a:off x="4197309" y="1141371"/>
              <a:ext cx="385722" cy="386368"/>
              <a:chOff x="5129853" y="755453"/>
              <a:chExt cx="332063" cy="330912"/>
            </a:xfrm>
          </p:grpSpPr>
          <p:sp>
            <p:nvSpPr>
              <p:cNvPr id="233" name="TextBox 86">
                <a:extLst>
                  <a:ext uri="{FF2B5EF4-FFF2-40B4-BE49-F238E27FC236}">
                    <a16:creationId xmlns:a16="http://schemas.microsoft.com/office/drawing/2014/main" id="{E28A749F-2A4C-454A-8193-F0C9BF0903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4" name="TextBox 66">
                <a:extLst>
                  <a:ext uri="{FF2B5EF4-FFF2-40B4-BE49-F238E27FC236}">
                    <a16:creationId xmlns:a16="http://schemas.microsoft.com/office/drawing/2014/main" id="{EE17C6C8-AACC-4C2E-B993-180E5636C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0B4E8E2-639F-4564-98E0-10CDB4E63D7A}"/>
                </a:ext>
              </a:extLst>
            </p:cNvPr>
            <p:cNvGrpSpPr/>
            <p:nvPr/>
          </p:nvGrpSpPr>
          <p:grpSpPr>
            <a:xfrm>
              <a:off x="5096939" y="1113767"/>
              <a:ext cx="383861" cy="386368"/>
              <a:chOff x="5771203" y="755453"/>
              <a:chExt cx="330461" cy="330912"/>
            </a:xfrm>
          </p:grpSpPr>
          <p:sp>
            <p:nvSpPr>
              <p:cNvPr id="229" name="TextBox 86">
                <a:extLst>
                  <a:ext uri="{FF2B5EF4-FFF2-40B4-BE49-F238E27FC236}">
                    <a16:creationId xmlns:a16="http://schemas.microsoft.com/office/drawing/2014/main" id="{D3CCDA0C-978F-4BF7-B455-7A6FB177D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0" name="TextBox 71">
                <a:extLst>
                  <a:ext uri="{FF2B5EF4-FFF2-40B4-BE49-F238E27FC236}">
                    <a16:creationId xmlns:a16="http://schemas.microsoft.com/office/drawing/2014/main" id="{94078563-7F50-4E61-9CBA-1510555BA1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1" name="TextBox 67">
              <a:extLst>
                <a:ext uri="{FF2B5EF4-FFF2-40B4-BE49-F238E27FC236}">
                  <a16:creationId xmlns:a16="http://schemas.microsoft.com/office/drawing/2014/main" id="{E6D0E4FF-54E9-4D2A-9E82-02E0E1D1B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9511" y="1124762"/>
              <a:ext cx="416445" cy="20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1B69BEA8-9E9F-4B5E-B48C-C231AD2B39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39472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90A69BAC-B75F-4B82-BD6E-7F3CFBC181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3428" y="153455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4108BCF2-6C66-44C1-972B-327B0C6F07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27537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8BB3D0B0-5C6C-43BE-9B71-B93E947C20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15601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AC1D36FF-F0D2-44F9-AB89-5D16B02FB8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6922" y="1546046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95EAC3-ECDA-494B-AD2F-8DF7A9B3B8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70511" y="933803"/>
              <a:ext cx="2232128" cy="101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85F3EC-6010-45A0-85C6-4F1EFF267EAD}"/>
                </a:ext>
              </a:extLst>
            </p:cNvPr>
            <p:cNvSpPr txBox="1"/>
            <p:nvPr/>
          </p:nvSpPr>
          <p:spPr>
            <a:xfrm>
              <a:off x="2575161" y="791080"/>
              <a:ext cx="63709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8CD2FBDD-F6C8-43EF-804F-924C11582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002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  <a:r>
                <a:rPr lang="en-US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.</a:t>
              </a:r>
              <a:endPara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4B939569-2258-407E-9DD2-E57C724262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6400" y="1509667"/>
              <a:ext cx="0" cy="3931470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Rectangle 12">
              <a:extLst>
                <a:ext uri="{FF2B5EF4-FFF2-40B4-BE49-F238E27FC236}">
                  <a16:creationId xmlns:a16="http://schemas.microsoft.com/office/drawing/2014/main" id="{1621A359-8CA0-43E1-BE91-A5F7C037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899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82" name="Straight Connector 114">
              <a:extLst>
                <a:ext uri="{FF2B5EF4-FFF2-40B4-BE49-F238E27FC236}">
                  <a16:creationId xmlns:a16="http://schemas.microsoft.com/office/drawing/2014/main" id="{AC2F0F41-1F27-40EA-AA85-2ADFFE90CE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25366" y="1509667"/>
              <a:ext cx="0" cy="4053843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Rectangle 12">
              <a:extLst>
                <a:ext uri="{FF2B5EF4-FFF2-40B4-BE49-F238E27FC236}">
                  <a16:creationId xmlns:a16="http://schemas.microsoft.com/office/drawing/2014/main" id="{5409C0C7-2CA2-4C71-8EA4-E5A2CEB32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352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84" name="Straight Connector 114">
              <a:extLst>
                <a:ext uri="{FF2B5EF4-FFF2-40B4-BE49-F238E27FC236}">
                  <a16:creationId xmlns:a16="http://schemas.microsoft.com/office/drawing/2014/main" id="{8A4EA6A2-941B-4262-B8E3-703AB1358E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71355" y="1509667"/>
              <a:ext cx="0" cy="4317175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Rectangle 12">
              <a:extLst>
                <a:ext uri="{FF2B5EF4-FFF2-40B4-BE49-F238E27FC236}">
                  <a16:creationId xmlns:a16="http://schemas.microsoft.com/office/drawing/2014/main" id="{13066DF5-C94E-45F8-ADB8-C30810BC4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57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Aug.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A7C3E38A-3581-4593-BF91-4A3CACB1BC7A}"/>
                </a:ext>
              </a:extLst>
            </p:cNvPr>
            <p:cNvGrpSpPr/>
            <p:nvPr/>
          </p:nvGrpSpPr>
          <p:grpSpPr>
            <a:xfrm>
              <a:off x="6838313" y="1101054"/>
              <a:ext cx="408483" cy="386368"/>
              <a:chOff x="4403867" y="755453"/>
              <a:chExt cx="351657" cy="330912"/>
            </a:xfrm>
          </p:grpSpPr>
          <p:sp>
            <p:nvSpPr>
              <p:cNvPr id="227" name="TextBox 86">
                <a:extLst>
                  <a:ext uri="{FF2B5EF4-FFF2-40B4-BE49-F238E27FC236}">
                    <a16:creationId xmlns:a16="http://schemas.microsoft.com/office/drawing/2014/main" id="{B3F6053A-E659-4484-B5AD-0517FB47E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8" name="TextBox 63">
                <a:extLst>
                  <a:ext uri="{FF2B5EF4-FFF2-40B4-BE49-F238E27FC236}">
                    <a16:creationId xmlns:a16="http://schemas.microsoft.com/office/drawing/2014/main" id="{27D02C2C-AA55-411A-A8E8-D3243E3D7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B39098A-B291-49E2-B4EA-9CDAB15B7FD0}"/>
                </a:ext>
              </a:extLst>
            </p:cNvPr>
            <p:cNvGrpSpPr/>
            <p:nvPr/>
          </p:nvGrpSpPr>
          <p:grpSpPr>
            <a:xfrm>
              <a:off x="7749982" y="1125197"/>
              <a:ext cx="385722" cy="386368"/>
              <a:chOff x="5129853" y="755453"/>
              <a:chExt cx="332063" cy="330912"/>
            </a:xfrm>
          </p:grpSpPr>
          <p:sp>
            <p:nvSpPr>
              <p:cNvPr id="225" name="TextBox 86">
                <a:extLst>
                  <a:ext uri="{FF2B5EF4-FFF2-40B4-BE49-F238E27FC236}">
                    <a16:creationId xmlns:a16="http://schemas.microsoft.com/office/drawing/2014/main" id="{A77238BE-8D76-4583-8A9D-479DCC58DE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6" name="TextBox 66">
                <a:extLst>
                  <a:ext uri="{FF2B5EF4-FFF2-40B4-BE49-F238E27FC236}">
                    <a16:creationId xmlns:a16="http://schemas.microsoft.com/office/drawing/2014/main" id="{D5F56389-F2B4-40EF-83B3-BAD17EC5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0130C30-ADF7-48C0-A9E0-52DE10B25E1E}"/>
                </a:ext>
              </a:extLst>
            </p:cNvPr>
            <p:cNvGrpSpPr/>
            <p:nvPr/>
          </p:nvGrpSpPr>
          <p:grpSpPr>
            <a:xfrm>
              <a:off x="8701546" y="1141371"/>
              <a:ext cx="385956" cy="386368"/>
              <a:chOff x="5771203" y="755453"/>
              <a:chExt cx="332264" cy="330912"/>
            </a:xfrm>
          </p:grpSpPr>
          <p:sp>
            <p:nvSpPr>
              <p:cNvPr id="223" name="TextBox 86">
                <a:extLst>
                  <a:ext uri="{FF2B5EF4-FFF2-40B4-BE49-F238E27FC236}">
                    <a16:creationId xmlns:a16="http://schemas.microsoft.com/office/drawing/2014/main" id="{4D28E100-2F03-4E2E-B594-ACCE0D0365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4" name="TextBox 71">
                <a:extLst>
                  <a:ext uri="{FF2B5EF4-FFF2-40B4-BE49-F238E27FC236}">
                    <a16:creationId xmlns:a16="http://schemas.microsoft.com/office/drawing/2014/main" id="{114D07E3-E6AC-401C-878F-F94A040F3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189" name="Straight Connector 114">
              <a:extLst>
                <a:ext uri="{FF2B5EF4-FFF2-40B4-BE49-F238E27FC236}">
                  <a16:creationId xmlns:a16="http://schemas.microsoft.com/office/drawing/2014/main" id="{F08CC5F1-4AEE-4414-A5D1-3367EF47B4F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01619" y="1531935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0" name="Straight Connector 114">
              <a:extLst>
                <a:ext uri="{FF2B5EF4-FFF2-40B4-BE49-F238E27FC236}">
                  <a16:creationId xmlns:a16="http://schemas.microsoft.com/office/drawing/2014/main" id="{E7E22D3E-590B-4400-B753-C49D72AD04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03666" y="1538573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1" name="Straight Connector 114">
              <a:extLst>
                <a:ext uri="{FF2B5EF4-FFF2-40B4-BE49-F238E27FC236}">
                  <a16:creationId xmlns:a16="http://schemas.microsoft.com/office/drawing/2014/main" id="{3D319DF7-970B-4554-95E5-DA31EEC5C0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05299" y="1517312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58B622A-AE01-4025-8C39-4481D8FBB9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57115" y="936358"/>
              <a:ext cx="3153292" cy="50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44E668E-F511-4B0A-8B12-ABF836D65D6E}"/>
                </a:ext>
              </a:extLst>
            </p:cNvPr>
            <p:cNvSpPr txBox="1"/>
            <p:nvPr/>
          </p:nvSpPr>
          <p:spPr>
            <a:xfrm>
              <a:off x="5201510" y="793956"/>
              <a:ext cx="64547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94" name="TextBox 1">
              <a:extLst>
                <a:ext uri="{FF2B5EF4-FFF2-40B4-BE49-F238E27FC236}">
                  <a16:creationId xmlns:a16="http://schemas.microsoft.com/office/drawing/2014/main" id="{A6FFA345-99C0-4EE4-9B8E-B9447734F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0211" y="2748996"/>
              <a:ext cx="764142" cy="13844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WTs and target to finalize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majority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new use case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A0876FB-2E4B-48BD-8683-C291C973F9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498058" y="936357"/>
              <a:ext cx="178319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4B91823B-9106-476B-85CE-54F1B52E655E}"/>
                </a:ext>
              </a:extLst>
            </p:cNvPr>
            <p:cNvSpPr txBox="1"/>
            <p:nvPr/>
          </p:nvSpPr>
          <p:spPr>
            <a:xfrm>
              <a:off x="8127790" y="793750"/>
              <a:ext cx="64128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98" name="TextBox 1">
              <a:extLst>
                <a:ext uri="{FF2B5EF4-FFF2-40B4-BE49-F238E27FC236}">
                  <a16:creationId xmlns:a16="http://schemas.microsoft.com/office/drawing/2014/main" id="{1A26DFB1-0940-4CF7-B545-A2701457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059" y="2517910"/>
              <a:ext cx="849959" cy="10972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 Stability check per WT, coord.  with other WGs (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if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200" name="Straight Connector 114">
              <a:extLst>
                <a:ext uri="{FF2B5EF4-FFF2-40B4-BE49-F238E27FC236}">
                  <a16:creationId xmlns:a16="http://schemas.microsoft.com/office/drawing/2014/main" id="{AA3F90CB-58EB-4EBB-A9BA-FB9728955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88633" y="1509667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CAF050B9-7416-4C4C-9B4E-E5E6ED845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828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Nov.</a:t>
              </a:r>
            </a:p>
          </p:txBody>
        </p:sp>
        <p:cxnSp>
          <p:nvCxnSpPr>
            <p:cNvPr id="202" name="Straight Connector 114">
              <a:extLst>
                <a:ext uri="{FF2B5EF4-FFF2-40B4-BE49-F238E27FC236}">
                  <a16:creationId xmlns:a16="http://schemas.microsoft.com/office/drawing/2014/main" id="{F3BC6BA1-B2EC-4DE3-98EA-542B49898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42862" y="1509667"/>
              <a:ext cx="0" cy="4076547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Rectangle 12">
              <a:extLst>
                <a:ext uri="{FF2B5EF4-FFF2-40B4-BE49-F238E27FC236}">
                  <a16:creationId xmlns:a16="http://schemas.microsoft.com/office/drawing/2014/main" id="{D6D173E0-448A-4753-BDAC-1EE3AE016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756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89FD84E-0908-42AD-B50D-5A4285A77AEA}"/>
                </a:ext>
              </a:extLst>
            </p:cNvPr>
            <p:cNvSpPr/>
            <p:nvPr/>
          </p:nvSpPr>
          <p:spPr bwMode="auto">
            <a:xfrm>
              <a:off x="733607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1089C52C-FB4A-4E6E-BCA6-8C83224AAA64}"/>
                </a:ext>
              </a:extLst>
            </p:cNvPr>
            <p:cNvSpPr/>
            <p:nvPr/>
          </p:nvSpPr>
          <p:spPr bwMode="auto">
            <a:xfrm>
              <a:off x="742619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7BEE396-EDF4-434A-B763-2A129C77BAAD}"/>
                </a:ext>
              </a:extLst>
            </p:cNvPr>
            <p:cNvSpPr/>
            <p:nvPr/>
          </p:nvSpPr>
          <p:spPr bwMode="auto">
            <a:xfrm>
              <a:off x="7525136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1" name="Rectangle 12">
              <a:extLst>
                <a:ext uri="{FF2B5EF4-FFF2-40B4-BE49-F238E27FC236}">
                  <a16:creationId xmlns:a16="http://schemas.microsoft.com/office/drawing/2014/main" id="{917B17DD-0E7A-48DC-B972-F7D51735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60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212" name="Straight Connector 114">
              <a:extLst>
                <a:ext uri="{FF2B5EF4-FFF2-40B4-BE49-F238E27FC236}">
                  <a16:creationId xmlns:a16="http://schemas.microsoft.com/office/drawing/2014/main" id="{25A21EEF-F0E5-4D2D-87E0-BB1504BC6C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588522" y="1509667"/>
              <a:ext cx="1589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Rectangle 12">
              <a:extLst>
                <a:ext uri="{FF2B5EF4-FFF2-40B4-BE49-F238E27FC236}">
                  <a16:creationId xmlns:a16="http://schemas.microsoft.com/office/drawing/2014/main" id="{3B9E32F1-522D-4224-BBA4-A2B3C6A67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649" y="553340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214" name="Straight Connector 114">
              <a:extLst>
                <a:ext uri="{FF2B5EF4-FFF2-40B4-BE49-F238E27FC236}">
                  <a16:creationId xmlns:a16="http://schemas.microsoft.com/office/drawing/2014/main" id="{9577FF07-A265-4744-9ED6-4EA0DA1A56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05835" y="1509667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5" name="Chevron 60">
              <a:extLst>
                <a:ext uri="{FF2B5EF4-FFF2-40B4-BE49-F238E27FC236}">
                  <a16:creationId xmlns:a16="http://schemas.microsoft.com/office/drawing/2014/main" id="{3FC47252-6817-421F-AEDF-646ACA0DCFA4}"/>
                </a:ext>
              </a:extLst>
            </p:cNvPr>
            <p:cNvSpPr/>
            <p:nvPr/>
          </p:nvSpPr>
          <p:spPr bwMode="auto">
            <a:xfrm>
              <a:off x="2655362" y="1691264"/>
              <a:ext cx="5652461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 dirty="0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 dirty="0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8759A5B-4056-42A4-BA43-9BECF5E4C1F5}"/>
                </a:ext>
              </a:extLst>
            </p:cNvPr>
            <p:cNvSpPr txBox="1"/>
            <p:nvPr/>
          </p:nvSpPr>
          <p:spPr>
            <a:xfrm>
              <a:off x="3429844" y="1715474"/>
              <a:ext cx="3362460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</a:t>
              </a:r>
              <a:r>
                <a:rPr lang="en-US" altLang="zh-CN" sz="1867" dirty="0">
                  <a:solidFill>
                    <a:srgbClr val="FF0000"/>
                  </a:solidFill>
                </a:rPr>
                <a:t>OAM/FS_6G_CH</a:t>
              </a:r>
              <a:endParaRPr lang="en-GB" sz="533" dirty="0"/>
            </a:p>
          </p:txBody>
        </p:sp>
        <p:sp>
          <p:nvSpPr>
            <p:cNvPr id="217" name="Chevron 60">
              <a:extLst>
                <a:ext uri="{FF2B5EF4-FFF2-40B4-BE49-F238E27FC236}">
                  <a16:creationId xmlns:a16="http://schemas.microsoft.com/office/drawing/2014/main" id="{6B1079D2-9375-4E3E-AF7C-2AD99B511DA2}"/>
                </a:ext>
              </a:extLst>
            </p:cNvPr>
            <p:cNvSpPr/>
            <p:nvPr/>
          </p:nvSpPr>
          <p:spPr bwMode="auto">
            <a:xfrm>
              <a:off x="8095204" y="1691264"/>
              <a:ext cx="747092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DCF36DCD-88AC-433C-A9C2-37017CE5FBBE}"/>
                </a:ext>
              </a:extLst>
            </p:cNvPr>
            <p:cNvSpPr/>
            <p:nvPr/>
          </p:nvSpPr>
          <p:spPr bwMode="auto">
            <a:xfrm>
              <a:off x="8316422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60F3BB-2D23-4E16-8945-1074F6E7720A}"/>
                </a:ext>
              </a:extLst>
            </p:cNvPr>
            <p:cNvSpPr/>
            <p:nvPr/>
          </p:nvSpPr>
          <p:spPr bwMode="auto">
            <a:xfrm>
              <a:off x="840495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270C62C-E18F-4C88-B767-8CD65D6B454E}"/>
                </a:ext>
              </a:extLst>
            </p:cNvPr>
            <p:cNvSpPr/>
            <p:nvPr/>
          </p:nvSpPr>
          <p:spPr bwMode="auto">
            <a:xfrm>
              <a:off x="848590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2" name="TextBox 1">
              <a:extLst>
                <a:ext uri="{FF2B5EF4-FFF2-40B4-BE49-F238E27FC236}">
                  <a16:creationId xmlns:a16="http://schemas.microsoft.com/office/drawing/2014/main" id="{1359A627-D11A-4AF2-8EF2-B004BFD07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968" y="2212867"/>
              <a:ext cx="840554" cy="37946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CH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99" name="TextBox 1">
              <a:extLst>
                <a:ext uri="{FF2B5EF4-FFF2-40B4-BE49-F238E27FC236}">
                  <a16:creationId xmlns:a16="http://schemas.microsoft.com/office/drawing/2014/main" id="{8E162A4A-661E-4D70-9B6E-D551AF67B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1370" y="3001325"/>
              <a:ext cx="852066" cy="152798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Check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per WT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coord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 with other WGs (</a:t>
              </a:r>
              <a:r>
                <a:rPr lang="en-GB" altLang="en-US" sz="933" b="1">
                  <a:latin typeface="Montserrat" panose="00000500000000000000" pitchFamily="50" charset="0"/>
                </a:rPr>
                <a:t>if 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1" name="TextBox 1">
              <a:extLst>
                <a:ext uri="{FF2B5EF4-FFF2-40B4-BE49-F238E27FC236}">
                  <a16:creationId xmlns:a16="http://schemas.microsoft.com/office/drawing/2014/main" id="{90DD3037-386F-40F4-81E8-0BBB75ABF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2360" y="2376023"/>
              <a:ext cx="840554" cy="5230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Target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OAM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approval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3" name="Rectangle 12">
              <a:extLst>
                <a:ext uri="{FF2B5EF4-FFF2-40B4-BE49-F238E27FC236}">
                  <a16:creationId xmlns:a16="http://schemas.microsoft.com/office/drawing/2014/main" id="{551734AF-9BD9-4BF5-AAEB-31271E6FC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58" y="589847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sp>
          <p:nvSpPr>
            <p:cNvPr id="245" name="Rectangle 12">
              <a:extLst>
                <a:ext uri="{FF2B5EF4-FFF2-40B4-BE49-F238E27FC236}">
                  <a16:creationId xmlns:a16="http://schemas.microsoft.com/office/drawing/2014/main" id="{D933AA1A-E0B6-481B-9495-BD47BF2F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428" y="552872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sp>
          <p:nvSpPr>
            <p:cNvPr id="204" name="TextBox 1">
              <a:extLst>
                <a:ext uri="{FF2B5EF4-FFF2-40B4-BE49-F238E27FC236}">
                  <a16:creationId xmlns:a16="http://schemas.microsoft.com/office/drawing/2014/main" id="{4BE996DD-EA58-40D8-B6E2-6AD4FDD0E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9501" y="3792906"/>
              <a:ext cx="1408448" cy="81015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TBD whether 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to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complete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6G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study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at SA5#171 or SA5#173: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conclusion and WID approval.</a:t>
              </a:r>
            </a:p>
          </p:txBody>
        </p:sp>
        <p:sp>
          <p:nvSpPr>
            <p:cNvPr id="205" name="Chevron 60">
              <a:extLst>
                <a:ext uri="{FF2B5EF4-FFF2-40B4-BE49-F238E27FC236}">
                  <a16:creationId xmlns:a16="http://schemas.microsoft.com/office/drawing/2014/main" id="{7311D05D-4495-4CDC-93C1-895D32850681}"/>
                </a:ext>
              </a:extLst>
            </p:cNvPr>
            <p:cNvSpPr/>
            <p:nvPr/>
          </p:nvSpPr>
          <p:spPr bwMode="auto">
            <a:xfrm>
              <a:off x="8052557" y="5158768"/>
              <a:ext cx="1845807" cy="2512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SA5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86D6E32-DE58-4441-B6C4-41723D5E3407}"/>
                </a:ext>
              </a:extLst>
            </p:cNvPr>
            <p:cNvSpPr/>
            <p:nvPr/>
          </p:nvSpPr>
          <p:spPr bwMode="auto">
            <a:xfrm>
              <a:off x="8309061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12478EA-C889-4FB4-B6CC-FC5AA5BC3272}"/>
                </a:ext>
              </a:extLst>
            </p:cNvPr>
            <p:cNvSpPr/>
            <p:nvPr/>
          </p:nvSpPr>
          <p:spPr bwMode="auto">
            <a:xfrm>
              <a:off x="8408242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54DF1DA2-7782-4AC6-AF42-1DB53BC629EE}"/>
                </a:ext>
              </a:extLst>
            </p:cNvPr>
            <p:cNvSpPr/>
            <p:nvPr/>
          </p:nvSpPr>
          <p:spPr bwMode="auto">
            <a:xfrm>
              <a:off x="8517130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06" name="Thought Bubble: Cloud 205">
              <a:extLst>
                <a:ext uri="{FF2B5EF4-FFF2-40B4-BE49-F238E27FC236}">
                  <a16:creationId xmlns:a16="http://schemas.microsoft.com/office/drawing/2014/main" id="{8130B310-155F-4426-BD5B-AC3301C831BB}"/>
                </a:ext>
              </a:extLst>
            </p:cNvPr>
            <p:cNvSpPr/>
            <p:nvPr/>
          </p:nvSpPr>
          <p:spPr bwMode="auto">
            <a:xfrm>
              <a:off x="9481918" y="5134307"/>
              <a:ext cx="1049208" cy="292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AAA05106-47F4-4C33-8477-F8D474945DDD}"/>
                </a:ext>
              </a:extLst>
            </p:cNvPr>
            <p:cNvSpPr txBox="1"/>
            <p:nvPr/>
          </p:nvSpPr>
          <p:spPr>
            <a:xfrm>
              <a:off x="9396594" y="5141904"/>
              <a:ext cx="1179411" cy="22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609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6G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A1E32C-F932-4B83-BE2D-DDFCB8C07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578474"/>
              </p:ext>
            </p:extLst>
          </p:nvPr>
        </p:nvGraphicFramePr>
        <p:xfrm>
          <a:off x="136525" y="2082800"/>
          <a:ext cx="11804650" cy="5975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153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4201797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</a:tblGrid>
              <a:tr h="6469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</a:t>
                      </a:r>
                      <a:endParaRPr lang="en-US" sz="1100" b="1" i="1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Acronym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Start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Finish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Completion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Hyperlink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Impacted_TSs_and_TRs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747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1090013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6G System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"/>
                        </a:rPr>
                        <a:t>SP-251708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32.801-02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87968"/>
                  </a:ext>
                </a:extLst>
              </a:tr>
              <a:tr h="6469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6G Management and Orchestration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3"/>
                        </a:rPr>
                        <a:t>SP-251653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   32.801-01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20578326"/>
                  </a:ext>
                </a:extLst>
              </a:tr>
            </a:tbl>
          </a:graphicData>
        </a:graphic>
      </p:graphicFrame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2A1D5C4-89EC-4011-A256-FCB1A124B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17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capacity </a:t>
            </a:r>
            <a:r>
              <a:rPr lang="en-US" altLang="zh-CN" dirty="0">
                <a:solidFill>
                  <a:srgbClr val="0000FF"/>
                </a:solidFill>
              </a:rPr>
              <a:t>summary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34417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371095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4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54022" y="1321339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>
                <a:highlight>
                  <a:srgbClr val="FFFF00"/>
                </a:highlight>
              </a:rPr>
              <a:t>Adopt </a:t>
            </a:r>
            <a:r>
              <a:rPr lang="en-US" altLang="zh-CN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1:1</a:t>
            </a:r>
            <a:r>
              <a:rPr lang="en-US" altLang="zh-CN" sz="1600" kern="0" dirty="0">
                <a:highlight>
                  <a:srgbClr val="FFFF00"/>
                </a:highlight>
              </a:rPr>
              <a:t> on TU allocation portion of 5GA part/6G part in Rel-20</a:t>
            </a:r>
            <a:endParaRPr lang="en-US" altLang="en-US" sz="1600" kern="0" dirty="0">
              <a:highlight>
                <a:srgbClr val="FFFF00"/>
              </a:highlight>
            </a:endParaRP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pic>
        <p:nvPicPr>
          <p:cNvPr id="4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E93EDF7E-46F3-406E-AB45-9E7717F4CB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05465233-B53B-420E-8440-791E988AD0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(TU Budget)</a:t>
            </a:r>
          </a:p>
        </p:txBody>
      </p:sp>
      <p:graphicFrame>
        <p:nvGraphicFramePr>
          <p:cNvPr id="7" name="Table 112">
            <a:extLst>
              <a:ext uri="{FF2B5EF4-FFF2-40B4-BE49-F238E27FC236}">
                <a16:creationId xmlns:a16="http://schemas.microsoft.com/office/drawing/2014/main" id="{86F31F27-4298-49EE-8702-78464FE1F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323450"/>
              </p:ext>
            </p:extLst>
          </p:nvPr>
        </p:nvGraphicFramePr>
        <p:xfrm>
          <a:off x="605393" y="1419929"/>
          <a:ext cx="5877955" cy="3915748"/>
        </p:xfrm>
        <a:graphic>
          <a:graphicData uri="http://schemas.openxmlformats.org/drawingml/2006/table">
            <a:tbl>
              <a:tblPr/>
              <a:tblGrid>
                <a:gridCol w="80970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618067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450187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5135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1632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54581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54581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4229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4229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Life Cycle Management (LCM) of NF Deployment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84229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16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for SECHAND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17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154581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8" name="Table 113">
            <a:extLst>
              <a:ext uri="{FF2B5EF4-FFF2-40B4-BE49-F238E27FC236}">
                <a16:creationId xmlns:a16="http://schemas.microsoft.com/office/drawing/2014/main" id="{6B52A776-1204-4953-8DE8-8B647DB29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738954"/>
              </p:ext>
            </p:extLst>
          </p:nvPr>
        </p:nvGraphicFramePr>
        <p:xfrm>
          <a:off x="6670958" y="1419929"/>
          <a:ext cx="4918045" cy="2326216"/>
        </p:xfrm>
        <a:graphic>
          <a:graphicData uri="http://schemas.openxmlformats.org/drawingml/2006/table">
            <a:tbl>
              <a:tblPr/>
              <a:tblGrid>
                <a:gridCol w="728335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7575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202135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361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enhancements of next generation real time communication services phase 2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5GA Charging aspects of integrated sensing and communications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satellite access phase 4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1912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33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8CB0F8A1-6BF9-4E9C-93AD-563B073F4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35027"/>
              </p:ext>
            </p:extLst>
          </p:nvPr>
        </p:nvGraphicFramePr>
        <p:xfrm>
          <a:off x="605393" y="5410350"/>
          <a:ext cx="5877955" cy="771736"/>
        </p:xfrm>
        <a:graphic>
          <a:graphicData uri="http://schemas.openxmlformats.org/drawingml/2006/table">
            <a:tbl>
              <a:tblPr/>
              <a:tblGrid>
                <a:gridCol w="809703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618066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450186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2312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46234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Study on 6G Management and Orchestration (wait for SA approval) 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48608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 Total TU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436456"/>
                  </a:ext>
                </a:extLst>
              </a:tr>
            </a:tbl>
          </a:graphicData>
        </a:graphic>
      </p:graphicFrame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7BC84321-D9C2-4313-96B2-7A6783D4E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042314"/>
              </p:ext>
            </p:extLst>
          </p:nvPr>
        </p:nvGraphicFramePr>
        <p:xfrm>
          <a:off x="6704153" y="5410350"/>
          <a:ext cx="4851653" cy="588856"/>
        </p:xfrm>
        <a:graphic>
          <a:graphicData uri="http://schemas.openxmlformats.org/drawingml/2006/table">
            <a:tbl>
              <a:tblPr/>
              <a:tblGrid>
                <a:gridCol w="668328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95673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187652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4100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80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98004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GB" sz="12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320844"/>
                  </a:ext>
                </a:extLst>
              </a:tr>
            </a:tbl>
          </a:graphicData>
        </a:graphic>
      </p:graphicFrame>
      <p:pic>
        <p:nvPicPr>
          <p:cNvPr id="12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DF155BE-1CD4-4FA5-9193-807E6B9B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3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8C7840B-B6CD-4AB7-84C9-6A76502EB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D3250D-5BE1-42C4-B0A7-2967DE30CFBA}"/>
              </a:ext>
            </a:extLst>
          </p:cNvPr>
          <p:cNvSpPr txBox="1"/>
          <p:nvPr/>
        </p:nvSpPr>
        <p:spPr>
          <a:xfrm>
            <a:off x="1154872" y="1127541"/>
            <a:ext cx="41617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</a:rPr>
              <a:t>OAM</a:t>
            </a:r>
            <a:r>
              <a:rPr lang="zh-CN" altLang="en-US" b="1" dirty="0">
                <a:solidFill>
                  <a:srgbClr val="0000FF"/>
                </a:solidFill>
              </a:rPr>
              <a:t>：</a:t>
            </a:r>
            <a:r>
              <a:rPr lang="en-US" altLang="zh-CN" b="1" dirty="0">
                <a:solidFill>
                  <a:srgbClr val="0000FF"/>
                </a:solidFill>
              </a:rPr>
              <a:t>Planned 124 TU with 5GA(75 TU)/6G(49 TU)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2A9295-F333-41DB-B7DB-CD4DA4799CEF}"/>
              </a:ext>
            </a:extLst>
          </p:cNvPr>
          <p:cNvSpPr txBox="1"/>
          <p:nvPr/>
        </p:nvSpPr>
        <p:spPr>
          <a:xfrm>
            <a:off x="7213979" y="1124782"/>
            <a:ext cx="3910045" cy="2923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</a:rPr>
              <a:t>CH</a:t>
            </a:r>
            <a:r>
              <a:rPr lang="zh-CN" altLang="en-US" b="1" dirty="0">
                <a:solidFill>
                  <a:srgbClr val="0000FF"/>
                </a:solidFill>
              </a:rPr>
              <a:t>：</a:t>
            </a:r>
            <a:r>
              <a:rPr lang="en-US" altLang="zh-CN" b="1" dirty="0">
                <a:solidFill>
                  <a:srgbClr val="0000FF"/>
                </a:solidFill>
              </a:rPr>
              <a:t>Planned 80 TU with 5GA(33 TU)/6G(28 TU)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5743179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3" y="178739"/>
            <a:ext cx="9183300" cy="1143000"/>
          </a:xfrm>
        </p:spPr>
        <p:txBody>
          <a:bodyPr/>
          <a:lstStyle/>
          <a:p>
            <a:r>
              <a:rPr lang="en-US" altLang="zh-CN" sz="3600" dirty="0"/>
              <a:t>SA#110 information: Overall 5GA Workplan </a:t>
            </a:r>
            <a:endParaRPr lang="zh-CN" altLang="en-US" sz="36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140A1F2-E23D-43A2-9D75-FC26B5FBA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9" y="1612277"/>
            <a:ext cx="6027933" cy="36334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31ED28-9CD0-4B5E-A800-5BBA90F88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252" y="1612276"/>
            <a:ext cx="5799252" cy="36334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220DBEE-8236-44F8-80A6-5BA6435F06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815A6BE2-DABD-40A7-9FE8-BE45162F55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4847" y="1819037"/>
            <a:ext cx="18627" cy="4060195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800BA78D-82EC-4C21-8A51-1147E10B5F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29098" y="182687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6FEA115-1417-4EA8-8452-B50B0CDA52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8158" y="182687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66B8F4DF-F1C3-47BD-8CAC-E3D3F640824A}"/>
              </a:ext>
            </a:extLst>
          </p:cNvPr>
          <p:cNvCxnSpPr>
            <a:cxnSpLocks/>
          </p:cNvCxnSpPr>
          <p:nvPr/>
        </p:nvCxnSpPr>
        <p:spPr bwMode="auto">
          <a:xfrm>
            <a:off x="673679" y="131476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FE62D496-BCFB-49C2-9260-534D03BC11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2574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1">
            <a:extLst>
              <a:ext uri="{FF2B5EF4-FFF2-40B4-BE49-F238E27FC236}">
                <a16:creationId xmlns:a16="http://schemas.microsoft.com/office/drawing/2014/main" id="{6DB0A5B2-F6E0-4B24-9D7D-22F880DA2871}"/>
              </a:ext>
            </a:extLst>
          </p:cNvPr>
          <p:cNvSpPr txBox="1"/>
          <p:nvPr/>
        </p:nvSpPr>
        <p:spPr>
          <a:xfrm>
            <a:off x="1571251" y="1192524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6EC74EEE-0C50-4282-9A95-99A2B94A9424}"/>
              </a:ext>
            </a:extLst>
          </p:cNvPr>
          <p:cNvGrpSpPr/>
          <p:nvPr/>
        </p:nvGrpSpPr>
        <p:grpSpPr>
          <a:xfrm>
            <a:off x="1013332" y="1457848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21C7A704-DB47-4484-B255-491308829B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9CD0EBCE-9378-463E-8952-EBE16593C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7488">
            <a:extLst>
              <a:ext uri="{FF2B5EF4-FFF2-40B4-BE49-F238E27FC236}">
                <a16:creationId xmlns:a16="http://schemas.microsoft.com/office/drawing/2014/main" id="{447E2F37-484D-4CBA-98C4-4D277C03BA80}"/>
              </a:ext>
            </a:extLst>
          </p:cNvPr>
          <p:cNvGrpSpPr/>
          <p:nvPr/>
        </p:nvGrpSpPr>
        <p:grpSpPr>
          <a:xfrm>
            <a:off x="5867769" y="1457848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4FADABDF-9E61-4DA7-A273-65306389C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14725553-3354-4C83-BA92-9070B4576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22">
            <a:extLst>
              <a:ext uri="{FF2B5EF4-FFF2-40B4-BE49-F238E27FC236}">
                <a16:creationId xmlns:a16="http://schemas.microsoft.com/office/drawing/2014/main" id="{12E60DC4-1660-40B7-9EF0-A9F6E45C50D7}"/>
              </a:ext>
            </a:extLst>
          </p:cNvPr>
          <p:cNvGrpSpPr/>
          <p:nvPr/>
        </p:nvGrpSpPr>
        <p:grpSpPr>
          <a:xfrm>
            <a:off x="3429438" y="1457848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D0067083-F4D7-4DBA-BC1E-549EF2F89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8D8FA4C2-0440-4F85-B9E4-025132C52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4CDC5572-D7EB-4139-A7B4-DACE8AE17A7D}"/>
              </a:ext>
            </a:extLst>
          </p:cNvPr>
          <p:cNvGrpSpPr/>
          <p:nvPr/>
        </p:nvGrpSpPr>
        <p:grpSpPr>
          <a:xfrm>
            <a:off x="1618946" y="1457848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2C824D9E-6435-48D8-B9B0-D99D2C17A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C54AC5A7-2911-4F8E-BB8B-94FD6FAE16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17475">
            <a:extLst>
              <a:ext uri="{FF2B5EF4-FFF2-40B4-BE49-F238E27FC236}">
                <a16:creationId xmlns:a16="http://schemas.microsoft.com/office/drawing/2014/main" id="{1BFFF8A6-9967-4039-8163-80229A89D753}"/>
              </a:ext>
            </a:extLst>
          </p:cNvPr>
          <p:cNvGrpSpPr/>
          <p:nvPr/>
        </p:nvGrpSpPr>
        <p:grpSpPr>
          <a:xfrm>
            <a:off x="4025527" y="1457848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61F42DE9-0D0B-4F4E-B129-7B800A255A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D646A8F3-4884-4AEC-BE59-42E038D78F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17493">
            <a:extLst>
              <a:ext uri="{FF2B5EF4-FFF2-40B4-BE49-F238E27FC236}">
                <a16:creationId xmlns:a16="http://schemas.microsoft.com/office/drawing/2014/main" id="{8A8D2E2F-55FC-4044-B6C5-5935237990EA}"/>
              </a:ext>
            </a:extLst>
          </p:cNvPr>
          <p:cNvGrpSpPr/>
          <p:nvPr/>
        </p:nvGrpSpPr>
        <p:grpSpPr>
          <a:xfrm>
            <a:off x="6476558" y="1457848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8737AB48-60B6-458F-B10F-306BEF18D8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EC101228-46CE-45FB-A0C3-D6B807E84F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16">
            <a:extLst>
              <a:ext uri="{FF2B5EF4-FFF2-40B4-BE49-F238E27FC236}">
                <a16:creationId xmlns:a16="http://schemas.microsoft.com/office/drawing/2014/main" id="{1307128A-3064-412F-A156-9730A24035DC}"/>
              </a:ext>
            </a:extLst>
          </p:cNvPr>
          <p:cNvGrpSpPr/>
          <p:nvPr/>
        </p:nvGrpSpPr>
        <p:grpSpPr>
          <a:xfrm>
            <a:off x="2221385" y="1457848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9B0F0DF4-77C8-4086-8E03-193B538747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23E66225-01D4-42FA-82B1-F334CC748E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17476">
            <a:extLst>
              <a:ext uri="{FF2B5EF4-FFF2-40B4-BE49-F238E27FC236}">
                <a16:creationId xmlns:a16="http://schemas.microsoft.com/office/drawing/2014/main" id="{D74AFA4B-BF33-4A6F-8B64-6A6F6BA36CA5}"/>
              </a:ext>
            </a:extLst>
          </p:cNvPr>
          <p:cNvGrpSpPr/>
          <p:nvPr/>
        </p:nvGrpSpPr>
        <p:grpSpPr>
          <a:xfrm>
            <a:off x="4653366" y="1457848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81C1292A-788E-4DBA-BFFB-79E54708F7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859CFCD2-DD9E-4D6D-8509-39C2028986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11">
            <a:extLst>
              <a:ext uri="{FF2B5EF4-FFF2-40B4-BE49-F238E27FC236}">
                <a16:creationId xmlns:a16="http://schemas.microsoft.com/office/drawing/2014/main" id="{252E5403-1E8B-437C-84A4-C79B071B3E28}"/>
              </a:ext>
            </a:extLst>
          </p:cNvPr>
          <p:cNvGrpSpPr/>
          <p:nvPr/>
        </p:nvGrpSpPr>
        <p:grpSpPr>
          <a:xfrm>
            <a:off x="417243" y="1457848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25160910-FD89-4220-BB7C-88BD57B0E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8AE2D145-797C-4C91-876C-2354D02C56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id="{BA602BF4-0D6D-46AA-B04C-34AFBB51BAE7}"/>
              </a:ext>
            </a:extLst>
          </p:cNvPr>
          <p:cNvGrpSpPr/>
          <p:nvPr/>
        </p:nvGrpSpPr>
        <p:grpSpPr>
          <a:xfrm>
            <a:off x="2817474" y="1457848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B0E76640-3087-438B-BD68-D2C1678C8C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DC0E3CCF-C1CD-4D15-AD89-1160B01611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17480">
            <a:extLst>
              <a:ext uri="{FF2B5EF4-FFF2-40B4-BE49-F238E27FC236}">
                <a16:creationId xmlns:a16="http://schemas.microsoft.com/office/drawing/2014/main" id="{086093BC-6C62-44D1-BA35-B766655537B5}"/>
              </a:ext>
            </a:extLst>
          </p:cNvPr>
          <p:cNvGrpSpPr/>
          <p:nvPr/>
        </p:nvGrpSpPr>
        <p:grpSpPr>
          <a:xfrm>
            <a:off x="5265330" y="1457848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79D1C892-BC06-4134-B89C-349F90730B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0BA84DC7-3255-4681-9BDB-1C87884FD4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TextBox 67">
            <a:extLst>
              <a:ext uri="{FF2B5EF4-FFF2-40B4-BE49-F238E27FC236}">
                <a16:creationId xmlns:a16="http://schemas.microsoft.com/office/drawing/2014/main" id="{8AF3F454-D0C2-417A-B910-1E541FC13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764" y="1356036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F04A8D0F-EC27-4C9C-9AC5-F3F5060549CF}"/>
              </a:ext>
            </a:extLst>
          </p:cNvPr>
          <p:cNvSpPr/>
          <p:nvPr/>
        </p:nvSpPr>
        <p:spPr bwMode="auto">
          <a:xfrm>
            <a:off x="312256" y="2381897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0AFAAB1E-CFF9-4B3C-884D-611709EBD700}"/>
              </a:ext>
            </a:extLst>
          </p:cNvPr>
          <p:cNvSpPr/>
          <p:nvPr/>
        </p:nvSpPr>
        <p:spPr bwMode="auto">
          <a:xfrm>
            <a:off x="3509270" y="2377498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4F20B516-FC4C-4B0B-8B88-7D48AAD88E81}"/>
              </a:ext>
            </a:extLst>
          </p:cNvPr>
          <p:cNvSpPr/>
          <p:nvPr/>
        </p:nvSpPr>
        <p:spPr bwMode="auto">
          <a:xfrm>
            <a:off x="1782071" y="2381096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7B9C2D35-3B77-4799-B200-612907196146}"/>
              </a:ext>
            </a:extLst>
          </p:cNvPr>
          <p:cNvSpPr/>
          <p:nvPr/>
        </p:nvSpPr>
        <p:spPr bwMode="auto">
          <a:xfrm>
            <a:off x="6531290" y="285163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50766242-2BDD-4B85-B7BE-E5007F4D9AC7}"/>
              </a:ext>
            </a:extLst>
          </p:cNvPr>
          <p:cNvSpPr/>
          <p:nvPr/>
        </p:nvSpPr>
        <p:spPr bwMode="auto">
          <a:xfrm>
            <a:off x="4200146" y="2853399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608B0CA4-F682-421C-AC9C-9F950ED68105}"/>
              </a:ext>
            </a:extLst>
          </p:cNvPr>
          <p:cNvSpPr/>
          <p:nvPr/>
        </p:nvSpPr>
        <p:spPr bwMode="auto">
          <a:xfrm>
            <a:off x="6087310" y="4523708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31">
            <a:extLst>
              <a:ext uri="{FF2B5EF4-FFF2-40B4-BE49-F238E27FC236}">
                <a16:creationId xmlns:a16="http://schemas.microsoft.com/office/drawing/2014/main" id="{20DAC8AA-93A5-4B72-AAD7-EF1E027882EB}"/>
              </a:ext>
            </a:extLst>
          </p:cNvPr>
          <p:cNvGrpSpPr/>
          <p:nvPr/>
        </p:nvGrpSpPr>
        <p:grpSpPr>
          <a:xfrm>
            <a:off x="7090110" y="1447688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DB1043D3-9CBA-4C96-BDFA-7CE81FC2A5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B28F7A53-5E13-46DF-B4A8-F1656F0B6F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35">
            <a:extLst>
              <a:ext uri="{FF2B5EF4-FFF2-40B4-BE49-F238E27FC236}">
                <a16:creationId xmlns:a16="http://schemas.microsoft.com/office/drawing/2014/main" id="{1E7515F7-2139-4089-BBAA-D26BBAB2BA19}"/>
              </a:ext>
            </a:extLst>
          </p:cNvPr>
          <p:cNvGrpSpPr/>
          <p:nvPr/>
        </p:nvGrpSpPr>
        <p:grpSpPr>
          <a:xfrm>
            <a:off x="7686524" y="1447688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018F40F3-4884-4CDF-B20D-6B767E6210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3AFBE8C9-E381-417E-9500-6D59BBADB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53A1BD8E-6C31-4B96-A600-553C5650F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6263" y="1461235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2C096A56-21FE-46D9-85B6-7F1B69901A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1513" y="161522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0E6031EB-F2C6-45EA-A19C-10BE822B6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1674" y="1598289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2B829701-0FF1-486A-9710-1B2E62352B70}"/>
              </a:ext>
            </a:extLst>
          </p:cNvPr>
          <p:cNvSpPr/>
          <p:nvPr/>
        </p:nvSpPr>
        <p:spPr bwMode="auto">
          <a:xfrm>
            <a:off x="4288536" y="3719629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E5A56BD5-6F92-434E-A98C-6A50823F5E22}"/>
              </a:ext>
            </a:extLst>
          </p:cNvPr>
          <p:cNvSpPr/>
          <p:nvPr/>
        </p:nvSpPr>
        <p:spPr bwMode="auto">
          <a:xfrm>
            <a:off x="4846320" y="412978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AE05BC83-B894-429A-8E36-F658D9B6B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80" y="1457848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E9EF80CA-5198-4E86-9F61-76067171F5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2386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7A8C316B-CD07-45F9-A975-643CEBEF32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5527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43BA94C7-5431-4102-B58A-0BF41514BD5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60508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FC59258D-5CE4-4520-8543-61B4B8BEDF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6574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BFE99326-FF28-4F1B-A8E8-C2DCC65251E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7621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49FF2E3B-66C8-4AFA-9A50-7119C1AAD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8145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AFD7F0A1-DD67-49DE-A1D3-9EB490DF5E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0038" y="182687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1E19380D-9A8D-4EA7-BCAF-7F4BAF3B2C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70978" y="182687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1" name="Chevron 60">
            <a:extLst>
              <a:ext uri="{FF2B5EF4-FFF2-40B4-BE49-F238E27FC236}">
                <a16:creationId xmlns:a16="http://schemas.microsoft.com/office/drawing/2014/main" id="{6B02EBD0-A581-49F9-A42C-4F33739A876B}"/>
              </a:ext>
            </a:extLst>
          </p:cNvPr>
          <p:cNvSpPr/>
          <p:nvPr/>
        </p:nvSpPr>
        <p:spPr bwMode="auto">
          <a:xfrm>
            <a:off x="5344842" y="3377041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928908E3-DA00-48D6-B899-E612205C706A}"/>
              </a:ext>
            </a:extLst>
          </p:cNvPr>
          <p:cNvSpPr/>
          <p:nvPr/>
        </p:nvSpPr>
        <p:spPr bwMode="auto">
          <a:xfrm>
            <a:off x="8392837" y="4116581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32D85A80-90A4-4343-9AA8-F2E6E9D682A7}"/>
              </a:ext>
            </a:extLst>
          </p:cNvPr>
          <p:cNvSpPr/>
          <p:nvPr/>
        </p:nvSpPr>
        <p:spPr bwMode="auto">
          <a:xfrm>
            <a:off x="4257722" y="3376920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4" name="Straight Connector 9257">
            <a:extLst>
              <a:ext uri="{FF2B5EF4-FFF2-40B4-BE49-F238E27FC236}">
                <a16:creationId xmlns:a16="http://schemas.microsoft.com/office/drawing/2014/main" id="{F6CD6B28-25FF-43BE-B955-22A2D18F9E7F}"/>
              </a:ext>
            </a:extLst>
          </p:cNvPr>
          <p:cNvCxnSpPr>
            <a:cxnSpLocks/>
          </p:cNvCxnSpPr>
          <p:nvPr/>
        </p:nvCxnSpPr>
        <p:spPr bwMode="auto">
          <a:xfrm>
            <a:off x="3040952" y="131137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5" name="TextBox 9258">
            <a:extLst>
              <a:ext uri="{FF2B5EF4-FFF2-40B4-BE49-F238E27FC236}">
                <a16:creationId xmlns:a16="http://schemas.microsoft.com/office/drawing/2014/main" id="{BD98CB68-BB44-4EFB-A60C-4683CC0D62F8}"/>
              </a:ext>
            </a:extLst>
          </p:cNvPr>
          <p:cNvSpPr txBox="1"/>
          <p:nvPr/>
        </p:nvSpPr>
        <p:spPr>
          <a:xfrm>
            <a:off x="3938524" y="118913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6" name="Straight Connector 9259">
            <a:extLst>
              <a:ext uri="{FF2B5EF4-FFF2-40B4-BE49-F238E27FC236}">
                <a16:creationId xmlns:a16="http://schemas.microsoft.com/office/drawing/2014/main" id="{0B658C8F-C98A-4AFE-B136-EB801C7029E1}"/>
              </a:ext>
            </a:extLst>
          </p:cNvPr>
          <p:cNvCxnSpPr>
            <a:cxnSpLocks/>
          </p:cNvCxnSpPr>
          <p:nvPr/>
        </p:nvCxnSpPr>
        <p:spPr bwMode="auto">
          <a:xfrm>
            <a:off x="5442095" y="13147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7" name="TextBox 9260">
            <a:extLst>
              <a:ext uri="{FF2B5EF4-FFF2-40B4-BE49-F238E27FC236}">
                <a16:creationId xmlns:a16="http://schemas.microsoft.com/office/drawing/2014/main" id="{4346B2CA-C09F-4CBD-9F44-CBD60816D239}"/>
              </a:ext>
            </a:extLst>
          </p:cNvPr>
          <p:cNvSpPr txBox="1"/>
          <p:nvPr/>
        </p:nvSpPr>
        <p:spPr>
          <a:xfrm>
            <a:off x="6339667" y="11925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78" name="Straight Connector 9261">
            <a:extLst>
              <a:ext uri="{FF2B5EF4-FFF2-40B4-BE49-F238E27FC236}">
                <a16:creationId xmlns:a16="http://schemas.microsoft.com/office/drawing/2014/main" id="{391E2415-57D1-4F87-9FCC-453A85C5245F}"/>
              </a:ext>
            </a:extLst>
          </p:cNvPr>
          <p:cNvCxnSpPr>
            <a:cxnSpLocks/>
          </p:cNvCxnSpPr>
          <p:nvPr/>
        </p:nvCxnSpPr>
        <p:spPr bwMode="auto">
          <a:xfrm>
            <a:off x="7836464" y="1304612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9262">
            <a:extLst>
              <a:ext uri="{FF2B5EF4-FFF2-40B4-BE49-F238E27FC236}">
                <a16:creationId xmlns:a16="http://schemas.microsoft.com/office/drawing/2014/main" id="{8DE5B0B2-B920-4788-8CDF-DC03419E8BAA}"/>
              </a:ext>
            </a:extLst>
          </p:cNvPr>
          <p:cNvSpPr txBox="1"/>
          <p:nvPr/>
        </p:nvSpPr>
        <p:spPr>
          <a:xfrm>
            <a:off x="8402143" y="1195922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0" name="Chevron 58">
            <a:extLst>
              <a:ext uri="{FF2B5EF4-FFF2-40B4-BE49-F238E27FC236}">
                <a16:creationId xmlns:a16="http://schemas.microsoft.com/office/drawing/2014/main" id="{449907AA-8885-4B0F-9121-CD7B7D2789BB}"/>
              </a:ext>
            </a:extLst>
          </p:cNvPr>
          <p:cNvSpPr/>
          <p:nvPr/>
        </p:nvSpPr>
        <p:spPr bwMode="auto">
          <a:xfrm>
            <a:off x="8264145" y="4510726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37B14818-0805-4A5A-8462-7B47D6B08EB6}"/>
              </a:ext>
            </a:extLst>
          </p:cNvPr>
          <p:cNvSpPr txBox="1">
            <a:spLocks/>
          </p:cNvSpPr>
          <p:nvPr/>
        </p:nvSpPr>
        <p:spPr bwMode="auto">
          <a:xfrm>
            <a:off x="1093340" y="74980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2" name="TextBox 1">
            <a:extLst>
              <a:ext uri="{FF2B5EF4-FFF2-40B4-BE49-F238E27FC236}">
                <a16:creationId xmlns:a16="http://schemas.microsoft.com/office/drawing/2014/main" id="{40D763C0-D238-425E-83FE-391A6DDE2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7896" y="836826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3" name="TextBox 1">
            <a:extLst>
              <a:ext uri="{FF2B5EF4-FFF2-40B4-BE49-F238E27FC236}">
                <a16:creationId xmlns:a16="http://schemas.microsoft.com/office/drawing/2014/main" id="{F73E3F46-0A68-4C65-8E55-84467F98C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1801" y="3538431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33C6409F-F1C3-40E1-A584-87DB3D6C93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70236" y="16947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5" name="Chevron 60">
            <a:extLst>
              <a:ext uri="{FF2B5EF4-FFF2-40B4-BE49-F238E27FC236}">
                <a16:creationId xmlns:a16="http://schemas.microsoft.com/office/drawing/2014/main" id="{16F0576B-CBEA-4466-B646-83BFD03B7E4E}"/>
              </a:ext>
            </a:extLst>
          </p:cNvPr>
          <p:cNvSpPr/>
          <p:nvPr/>
        </p:nvSpPr>
        <p:spPr bwMode="auto">
          <a:xfrm>
            <a:off x="3347646" y="337396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4FA0DBE2-666D-43D2-9518-3DEA0DED18DA}"/>
              </a:ext>
            </a:extLst>
          </p:cNvPr>
          <p:cNvSpPr/>
          <p:nvPr/>
        </p:nvSpPr>
        <p:spPr bwMode="auto">
          <a:xfrm>
            <a:off x="3368428" y="286827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Diamond 4">
            <a:extLst>
              <a:ext uri="{FF2B5EF4-FFF2-40B4-BE49-F238E27FC236}">
                <a16:creationId xmlns:a16="http://schemas.microsoft.com/office/drawing/2014/main" id="{AE14DE27-02AB-42DF-B48C-EE227C94261D}"/>
              </a:ext>
            </a:extLst>
          </p:cNvPr>
          <p:cNvSpPr/>
          <p:nvPr/>
        </p:nvSpPr>
        <p:spPr bwMode="auto">
          <a:xfrm>
            <a:off x="2806377" y="3060746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0821F4B4-EF84-4E75-8113-316F7A658B3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3433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38178233-6C9F-4AD8-AEF0-9E933297D1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39568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E49576DF-754C-4DFA-B106-7C845834E289}"/>
              </a:ext>
            </a:extLst>
          </p:cNvPr>
          <p:cNvSpPr/>
          <p:nvPr/>
        </p:nvSpPr>
        <p:spPr bwMode="auto">
          <a:xfrm>
            <a:off x="5484310" y="4532416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2294F849-9734-4350-91F8-1A6DAC745CE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44803" y="182687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" name="Star: 5 Points 20">
            <a:extLst>
              <a:ext uri="{FF2B5EF4-FFF2-40B4-BE49-F238E27FC236}">
                <a16:creationId xmlns:a16="http://schemas.microsoft.com/office/drawing/2014/main" id="{993DC856-580E-4CB1-B2EF-6F446725581F}"/>
              </a:ext>
            </a:extLst>
          </p:cNvPr>
          <p:cNvSpPr/>
          <p:nvPr/>
        </p:nvSpPr>
        <p:spPr bwMode="auto">
          <a:xfrm>
            <a:off x="5004703" y="3115481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EC54B5C1-2846-429F-B8B1-FEBB86A326ED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pic>
        <p:nvPicPr>
          <p:cNvPr id="94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784432C-4052-4993-9526-22A57C0BA4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95" name="Rectangle 12">
            <a:extLst>
              <a:ext uri="{FF2B5EF4-FFF2-40B4-BE49-F238E27FC236}">
                <a16:creationId xmlns:a16="http://schemas.microsoft.com/office/drawing/2014/main" id="{2341736F-1DA0-4699-96B1-701F7E2C6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499" y="599177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C2518F0A-57C5-49EA-BDAE-2655BA4A6F66}"/>
              </a:ext>
            </a:extLst>
          </p:cNvPr>
          <p:cNvSpPr/>
          <p:nvPr/>
        </p:nvSpPr>
        <p:spPr bwMode="auto">
          <a:xfrm>
            <a:off x="4208695" y="5109948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7" name="Chevron 60">
            <a:extLst>
              <a:ext uri="{FF2B5EF4-FFF2-40B4-BE49-F238E27FC236}">
                <a16:creationId xmlns:a16="http://schemas.microsoft.com/office/drawing/2014/main" id="{5180F62C-B310-45F2-8E51-F5D3286D36AB}"/>
              </a:ext>
            </a:extLst>
          </p:cNvPr>
          <p:cNvSpPr/>
          <p:nvPr/>
        </p:nvSpPr>
        <p:spPr bwMode="auto">
          <a:xfrm>
            <a:off x="3426811" y="5133002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8" name="TextBox 10">
            <a:extLst>
              <a:ext uri="{FF2B5EF4-FFF2-40B4-BE49-F238E27FC236}">
                <a16:creationId xmlns:a16="http://schemas.microsoft.com/office/drawing/2014/main" id="{199C2A73-D38C-4959-9D7D-2C4CC9D9E8CE}"/>
              </a:ext>
            </a:extLst>
          </p:cNvPr>
          <p:cNvSpPr txBox="1"/>
          <p:nvPr/>
        </p:nvSpPr>
        <p:spPr>
          <a:xfrm>
            <a:off x="4114793" y="5403853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9" name="Rectangle 11">
            <a:extLst>
              <a:ext uri="{FF2B5EF4-FFF2-40B4-BE49-F238E27FC236}">
                <a16:creationId xmlns:a16="http://schemas.microsoft.com/office/drawing/2014/main" id="{23F68300-543D-46BA-9367-BDD0BFD2FE80}"/>
              </a:ext>
            </a:extLst>
          </p:cNvPr>
          <p:cNvSpPr/>
          <p:nvPr/>
        </p:nvSpPr>
        <p:spPr>
          <a:xfrm>
            <a:off x="6503826" y="5740733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55C4A374-1B5A-4898-906D-EAC67D68AD56}"/>
              </a:ext>
            </a:extLst>
          </p:cNvPr>
          <p:cNvSpPr/>
          <p:nvPr/>
        </p:nvSpPr>
        <p:spPr bwMode="auto">
          <a:xfrm>
            <a:off x="6608471" y="5473349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946C67B4-E85D-4E86-BD76-34A2E57D70E8}"/>
              </a:ext>
            </a:extLst>
          </p:cNvPr>
          <p:cNvSpPr/>
          <p:nvPr/>
        </p:nvSpPr>
        <p:spPr bwMode="auto">
          <a:xfrm>
            <a:off x="5482647" y="5478785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2" name="Star: 5 Points 14">
            <a:extLst>
              <a:ext uri="{FF2B5EF4-FFF2-40B4-BE49-F238E27FC236}">
                <a16:creationId xmlns:a16="http://schemas.microsoft.com/office/drawing/2014/main" id="{135780E2-0AF7-47E8-9ECA-2E7FCFCA2C8B}"/>
              </a:ext>
            </a:extLst>
          </p:cNvPr>
          <p:cNvSpPr/>
          <p:nvPr/>
        </p:nvSpPr>
        <p:spPr bwMode="auto">
          <a:xfrm>
            <a:off x="3009436" y="5069437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69D40BB7-25A3-4CDE-8D3A-77C57DC15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1910" y="546116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4" name="Star: 5 Points 16">
            <a:extLst>
              <a:ext uri="{FF2B5EF4-FFF2-40B4-BE49-F238E27FC236}">
                <a16:creationId xmlns:a16="http://schemas.microsoft.com/office/drawing/2014/main" id="{26FFAAC4-E086-400C-BF2C-6AE9812A6DA4}"/>
              </a:ext>
            </a:extLst>
          </p:cNvPr>
          <p:cNvSpPr/>
          <p:nvPr/>
        </p:nvSpPr>
        <p:spPr bwMode="auto">
          <a:xfrm>
            <a:off x="3161836" y="5281797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矩形 1">
            <a:extLst>
              <a:ext uri="{FF2B5EF4-FFF2-40B4-BE49-F238E27FC236}">
                <a16:creationId xmlns:a16="http://schemas.microsoft.com/office/drawing/2014/main" id="{09CBED62-299E-4861-BCBB-56F79E33F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244" y="5067150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TextBox 18">
            <a:extLst>
              <a:ext uri="{FF2B5EF4-FFF2-40B4-BE49-F238E27FC236}">
                <a16:creationId xmlns:a16="http://schemas.microsoft.com/office/drawing/2014/main" id="{92853EC0-D070-47EC-AB54-1F4ED6F8A796}"/>
              </a:ext>
            </a:extLst>
          </p:cNvPr>
          <p:cNvSpPr txBox="1"/>
          <p:nvPr/>
        </p:nvSpPr>
        <p:spPr>
          <a:xfrm>
            <a:off x="8498038" y="5112289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Rectangle 110">
            <a:extLst>
              <a:ext uri="{FF2B5EF4-FFF2-40B4-BE49-F238E27FC236}">
                <a16:creationId xmlns:a16="http://schemas.microsoft.com/office/drawing/2014/main" id="{979E7175-CAE2-4732-A303-939E32757A1F}"/>
              </a:ext>
            </a:extLst>
          </p:cNvPr>
          <p:cNvSpPr/>
          <p:nvPr/>
        </p:nvSpPr>
        <p:spPr>
          <a:xfrm>
            <a:off x="9568496" y="1428452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8" name="TextBox 111">
            <a:extLst>
              <a:ext uri="{FF2B5EF4-FFF2-40B4-BE49-F238E27FC236}">
                <a16:creationId xmlns:a16="http://schemas.microsoft.com/office/drawing/2014/main" id="{D0CFADF4-038D-48C9-89D9-09F4684D2295}"/>
              </a:ext>
            </a:extLst>
          </p:cNvPr>
          <p:cNvSpPr txBox="1"/>
          <p:nvPr/>
        </p:nvSpPr>
        <p:spPr>
          <a:xfrm>
            <a:off x="9360332" y="1431863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9" name="Rectangle 112">
            <a:extLst>
              <a:ext uri="{FF2B5EF4-FFF2-40B4-BE49-F238E27FC236}">
                <a16:creationId xmlns:a16="http://schemas.microsoft.com/office/drawing/2014/main" id="{2113043F-CA8C-4B12-8E8A-B00D692589A2}"/>
              </a:ext>
            </a:extLst>
          </p:cNvPr>
          <p:cNvSpPr/>
          <p:nvPr/>
        </p:nvSpPr>
        <p:spPr>
          <a:xfrm>
            <a:off x="9360332" y="2992670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6616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A1E32C-F932-4B83-BE2D-DDFCB8C07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7020"/>
              </p:ext>
            </p:extLst>
          </p:nvPr>
        </p:nvGraphicFramePr>
        <p:xfrm>
          <a:off x="79375" y="958851"/>
          <a:ext cx="12033249" cy="6415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1681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3942544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776575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1443472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  <a:gridCol w="1466127">
                  <a:extLst>
                    <a:ext uri="{9D8B030D-6E8A-4147-A177-3AD203B41FA5}">
                      <a16:colId xmlns:a16="http://schemas.microsoft.com/office/drawing/2014/main" val="721562852"/>
                    </a:ext>
                  </a:extLst>
                </a:gridCol>
              </a:tblGrid>
              <a:tr h="1427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</a:t>
                      </a:r>
                      <a:endParaRPr lang="en-US" sz="11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Acronym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Start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Finish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Completion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Hyperlink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Impacted_TSs_and_TRs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Change or comment</a:t>
                      </a: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satellite access phase 4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FS_5GSAT_Ph4_CH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2026/9/9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3"/>
                        </a:rPr>
                        <a:t>SP-251664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460643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AIML management phase 3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FS_AIML_MGT_Ph3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2026/3/3</a:t>
                      </a:r>
                    </a:p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-&gt;2026/6/6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23%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4"/>
                        </a:rPr>
                        <a:t>SP-251650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28.882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Completion date to be updated.</a:t>
                      </a: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554062831"/>
                  </a:ext>
                </a:extLst>
              </a:tr>
              <a:tr h="22199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energy efficiency and energy saving aspects of 5G Advanced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FS_Energy_Ph4_OAM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15%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5"/>
                        </a:rPr>
                        <a:t>SP-251025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683957606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5GA Charging aspects of integrated sensing and communications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FS_Sensing_CH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2026/9/9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6"/>
                        </a:rPr>
                        <a:t>SP-251665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125457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Management aspects of Integrated Sensing and Communication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FS_Sensing_OAM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2026/12/12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7"/>
                        </a:rPr>
                        <a:t>SP-251668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003714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Management for Security-related events handling (SECHAND)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SECHAND-OAM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2026/12/12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8"/>
                        </a:rPr>
                        <a:t>SP-251675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052765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1080006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intent driven management services for mobile network phase 4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FS_IDMS_MN_Ph4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85%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9"/>
                        </a:rPr>
                        <a:t>SP-250861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725227152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1080007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Management Data Analytics (MDA) phase 4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FS_eMDAS_Ph4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60%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0"/>
                        </a:rPr>
                        <a:t>SP-250862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653062927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Service Based Management Architecture enhancement phase 4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FS_SBMA_Ph4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2026/3/3</a:t>
                      </a:r>
                    </a:p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-&gt;2026/6/6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50%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1"/>
                        </a:rPr>
                        <a:t>SP-250863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Completion date to be updated.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338135436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1080009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Enhanced exposure of management services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+mn-lt"/>
                        </a:rPr>
                        <a:t>FS_EnExpo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2026/3/3</a:t>
                      </a:r>
                    </a:p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-&gt;2026/6/6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2"/>
                        </a:rPr>
                        <a:t>SP-251679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Completion date to be updated.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418845339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for Data management phase 3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FS_MADCOL_Ph3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2026/3/3</a:t>
                      </a:r>
                    </a:p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-&gt;2026/6/6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25%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3"/>
                        </a:rPr>
                        <a:t>SP-251680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Completion date to be updated.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208462868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management aspects of Network Digital Twins phase 2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FS_NDT_Ph2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50%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4"/>
                        </a:rPr>
                        <a:t>SP-250866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33710120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Closed Control Loop Management phase 2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FS_CCLM_Ph2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2026/3/3</a:t>
                      </a:r>
                    </a:p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-&gt;2026/6/6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70%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5"/>
                        </a:rPr>
                        <a:t>SP-250868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28.889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Completion date to be updated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514635651"/>
                  </a:ext>
                </a:extLst>
              </a:tr>
              <a:tr h="41258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5G performance measurements/KPIs and Trace/MDT/QoE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PM_KPI_Trace_MDT_QoE-OAM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2026/9/9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30%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6"/>
                        </a:rPr>
                        <a:t>SP-250879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  <a:latin typeface="+mn-lt"/>
                        </a:rPr>
                        <a:t>28.552; 28.554; 28.532; 28.558; 32.404; 32.421; 32.422; 32.423; 28.404; 28.405; 28.406; 28.622; 28.623; 28.541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983483737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Management Aspects related to NWDAF phase 3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NWDAF_Ph3-OAM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2026/6/6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58%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7"/>
                        </a:rPr>
                        <a:t>SP-251026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  <a:latin typeface="+mn-lt"/>
                        </a:rPr>
                        <a:t>28.541; 28.552; 28.554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453613075"/>
                  </a:ext>
                </a:extLst>
              </a:tr>
              <a:tr h="20696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5G Advanced NRM features phase 4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AdNRM_Ph4-OAM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2026/12/12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30%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8"/>
                        </a:rPr>
                        <a:t>SP-251683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  <a:latin typeface="+mn-lt"/>
                        </a:rPr>
                        <a:t>28.540; 28.541; 28.622; 28.623; 32.160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4209933988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1090010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5GA roaming charging reliability enhancement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FS_RoamRE_CH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45%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19"/>
                        </a:rPr>
                        <a:t>SP-251203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60049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1090011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Study on Unified Management interface for Multi-RAT support</a:t>
                      </a:r>
                      <a:endParaRPr lang="en-US" sz="11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FS_UMMR_OAM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2026/9/9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30%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0"/>
                        </a:rPr>
                        <a:t>SP-251204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847327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Life Cycle Management (LCM) of NF Deployment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NF_Deployment_LCM-OAM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2026/12/12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1"/>
                        </a:rPr>
                        <a:t>SP-251697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28.531; 28.533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523492290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Charging enhancements of next generation real time communication services phase 2</a:t>
                      </a:r>
                      <a:endParaRPr lang="en-US" sz="1100" b="1" i="0" u="none" strike="noStrike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Ph2_NG_RTC_Ph2-CH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2026/12/12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2"/>
                        </a:rPr>
                        <a:t>SP-251695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32.240; 32.260; 32.291; 32.298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14284463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1090012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Charging Aspects for XRM phase 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XRM_PH2-CH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3"/>
                        </a:rPr>
                        <a:t>SP-251214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32.255; 32.291; 32.298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854298085"/>
                  </a:ext>
                </a:extLst>
              </a:tr>
              <a:tr h="2840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OAM support for Extended Reality and Media service (XRM) phase 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XRM_Ph2-OAM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2026/6/6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90%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4"/>
                        </a:rPr>
                        <a:t>SP-250880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28.540; 28.541; 28.552; 28.554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681160942"/>
                  </a:ext>
                </a:extLst>
              </a:tr>
              <a:tr h="14270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1080014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CAPIF phase 3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FS_CAPIF_Ph3_CH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2025/6/5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2026/3/3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5"/>
                        </a:rPr>
                        <a:t>SP-250869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28.891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957418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418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latin typeface="Söhne"/>
              </a:rPr>
              <a:t>prioritization discussion in SA5#165 </a:t>
            </a:r>
            <a:r>
              <a:rPr lang="en-US" altLang="zh-CN" sz="1100" dirty="0"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207736</TotalTime>
  <Words>5024</Words>
  <Application>Microsoft Office PowerPoint</Application>
  <PresentationFormat>Widescreen</PresentationFormat>
  <Paragraphs>1046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Microsoft YaHei UI</vt:lpstr>
      <vt:lpstr>Söhne</vt:lpstr>
      <vt:lpstr>Arial</vt:lpstr>
      <vt:lpstr>Calibri</vt:lpstr>
      <vt:lpstr>Montserrat</vt:lpstr>
      <vt:lpstr>Times New Roman</vt:lpstr>
      <vt:lpstr>Wingdings</vt:lpstr>
      <vt:lpstr>Wingdings 3</vt:lpstr>
      <vt:lpstr>Office Theme</vt:lpstr>
      <vt:lpstr>   Rel-20 SA5 Work Planning Goa, India, 9-13 February 2026 </vt:lpstr>
      <vt:lpstr>Content</vt:lpstr>
      <vt:lpstr>SA5 Rel-20 Capacity Summary </vt:lpstr>
      <vt:lpstr>PowerPoint Presentation</vt:lpstr>
      <vt:lpstr>Content</vt:lpstr>
      <vt:lpstr>SA#110 information: Overall 5GA Workplan </vt:lpstr>
      <vt:lpstr>PowerPoint Presentation</vt:lpstr>
      <vt:lpstr>Update of SA5 5GA Rel-20 ongoing WI/SI progress</vt:lpstr>
      <vt:lpstr>SA5 Rel-20 5GA Content Definition steps</vt:lpstr>
      <vt:lpstr>Content</vt:lpstr>
      <vt:lpstr>SA#110 information: Overall 6G Workplan </vt:lpstr>
      <vt:lpstr>PowerPoint Presentation</vt:lpstr>
      <vt:lpstr>PowerPoint Presentation</vt:lpstr>
      <vt:lpstr>Rel-20 Potential Source of 6G Requirements for SA5</vt:lpstr>
      <vt:lpstr>Update of SA5 6G Rel-20 ongoing WI/SI progress</vt:lpstr>
      <vt:lpstr>Content</vt:lpstr>
      <vt:lpstr>Selecting release for Charging/OAM aspects proposals endorsed in SA#108 </vt:lpstr>
      <vt:lpstr>PowerPoint Presentation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Zoulan</cp:lastModifiedBy>
  <cp:revision>4289</cp:revision>
  <dcterms:created xsi:type="dcterms:W3CDTF">2008-08-30T09:32:10Z</dcterms:created>
  <dcterms:modified xsi:type="dcterms:W3CDTF">2026-02-02T06:46:24Z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