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3" r:id="rId2"/>
    <p:sldId id="937" r:id="rId3"/>
    <p:sldId id="1410" r:id="rId4"/>
    <p:sldId id="16774561" r:id="rId5"/>
    <p:sldId id="16774562" r:id="rId6"/>
    <p:sldId id="16774563" r:id="rId7"/>
    <p:sldId id="16774567" r:id="rId8"/>
    <p:sldId id="16774568" r:id="rId9"/>
    <p:sldId id="16774564" r:id="rId10"/>
    <p:sldId id="16774570" r:id="rId11"/>
    <p:sldId id="16774569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4F6368-88C8-4386-B90D-FC772035D3C0}" v="40" dt="2025-11-07T17:32:53.0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97" d="100"/>
          <a:sy n="97" d="100"/>
        </p:scale>
        <p:origin x="80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addSld modSld modMainMaster">
      <pc:chgData name="Zhaoning Wang" userId="687b348132bad742" providerId="LiveId" clId="{0E1C5B82-CCAB-435D-AE15-FB40BBE81D50}" dt="2025-11-07T17:33:35.424" v="634" actId="13926"/>
      <pc:docMkLst>
        <pc:docMk/>
      </pc:docMkLst>
      <pc:sldChg chg="modSp mod">
        <pc:chgData name="Zhaoning Wang" userId="687b348132bad742" providerId="LiveId" clId="{0E1C5B82-CCAB-435D-AE15-FB40BBE81D50}" dt="2025-10-17T02:08:04.732" v="352" actId="20577"/>
        <pc:sldMkLst>
          <pc:docMk/>
          <pc:sldMk cId="0" sldId="16774563"/>
        </pc:sldMkLst>
        <pc:spChg chg="mod">
          <ac:chgData name="Zhaoning Wang" userId="687b348132bad742" providerId="LiveId" clId="{0E1C5B82-CCAB-435D-AE15-FB40BBE81D50}" dt="2025-10-17T02:08:04.732" v="352" actId="20577"/>
          <ac:spMkLst>
            <pc:docMk/>
            <pc:sldMk cId="0" sldId="16774563"/>
            <ac:spMk id="3" creationId="{CFEB517F-BD43-7557-B848-759D81B02ABA}"/>
          </ac:spMkLst>
        </pc:spChg>
      </pc:sldChg>
      <pc:sldChg chg="modSp mod">
        <pc:chgData name="Zhaoning Wang" userId="687b348132bad742" providerId="LiveId" clId="{0E1C5B82-CCAB-435D-AE15-FB40BBE81D50}" dt="2025-10-17T03:40:50.058" v="365" actId="13926"/>
        <pc:sldMkLst>
          <pc:docMk/>
          <pc:sldMk cId="0" sldId="16774564"/>
        </pc:sldMkLst>
        <pc:spChg chg="mod">
          <ac:chgData name="Zhaoning Wang" userId="687b348132bad742" providerId="LiveId" clId="{0E1C5B82-CCAB-435D-AE15-FB40BBE81D50}" dt="2025-10-17T03:38:34.779" v="356" actId="20577"/>
          <ac:spMkLst>
            <pc:docMk/>
            <pc:sldMk cId="0" sldId="16774564"/>
            <ac:spMk id="3" creationId="{A613211E-59E3-23ED-D2E2-732331EA67C9}"/>
          </ac:spMkLst>
        </pc:spChg>
        <pc:spChg chg="mod">
          <ac:chgData name="Zhaoning Wang" userId="687b348132bad742" providerId="LiveId" clId="{0E1C5B82-CCAB-435D-AE15-FB40BBE81D50}" dt="2025-10-17T01:34:54.669" v="66" actId="1035"/>
          <ac:spMkLst>
            <pc:docMk/>
            <pc:sldMk cId="0" sldId="16774564"/>
            <ac:spMk id="6" creationId="{00000000-0000-0000-0000-000000000000}"/>
          </ac:spMkLst>
        </pc:spChg>
        <pc:spChg chg="mod">
          <ac:chgData name="Zhaoning Wang" userId="687b348132bad742" providerId="LiveId" clId="{0E1C5B82-CCAB-435D-AE15-FB40BBE81D50}" dt="2025-10-17T01:34:54.669" v="66" actId="1035"/>
          <ac:spMkLst>
            <pc:docMk/>
            <pc:sldMk cId="0" sldId="16774564"/>
            <ac:spMk id="7" creationId="{F4016C52-2C9A-325C-B716-334DC24A28CD}"/>
          </ac:spMkLst>
        </pc:spChg>
        <pc:graphicFrameChg chg="mod modGraphic">
          <ac:chgData name="Zhaoning Wang" userId="687b348132bad742" providerId="LiveId" clId="{0E1C5B82-CCAB-435D-AE15-FB40BBE81D50}" dt="2025-10-17T03:40:16.683" v="360" actId="14734"/>
          <ac:graphicFrameMkLst>
            <pc:docMk/>
            <pc:sldMk cId="0" sldId="16774564"/>
            <ac:graphicFrameMk id="4" creationId="{6DC80DD7-D0FA-4B6C-FD75-237954A3D1F4}"/>
          </ac:graphicFrameMkLst>
        </pc:graphicFrameChg>
        <pc:graphicFrameChg chg="mod modGraphic">
          <ac:chgData name="Zhaoning Wang" userId="687b348132bad742" providerId="LiveId" clId="{0E1C5B82-CCAB-435D-AE15-FB40BBE81D50}" dt="2025-10-17T03:40:50.058" v="365" actId="13926"/>
          <ac:graphicFrameMkLst>
            <pc:docMk/>
            <pc:sldMk cId="0" sldId="16774564"/>
            <ac:graphicFrameMk id="8" creationId="{39D90355-F521-436E-90DC-393E1F5E26F3}"/>
          </ac:graphicFrameMkLst>
        </pc:graphicFrameChg>
      </pc:sldChg>
      <pc:sldChg chg="modSp mod">
        <pc:chgData name="Zhaoning Wang" userId="687b348132bad742" providerId="LiveId" clId="{0E1C5B82-CCAB-435D-AE15-FB40BBE81D50}" dt="2025-10-26T03:45:41.614" v="450"/>
        <pc:sldMkLst>
          <pc:docMk/>
          <pc:sldMk cId="903718633" sldId="16774567"/>
        </pc:sldMkLst>
        <pc:spChg chg="mod">
          <ac:chgData name="Zhaoning Wang" userId="687b348132bad742" providerId="LiveId" clId="{0E1C5B82-CCAB-435D-AE15-FB40BBE81D50}" dt="2025-10-26T03:45:41.614" v="450"/>
          <ac:spMkLst>
            <pc:docMk/>
            <pc:sldMk cId="903718633" sldId="16774567"/>
            <ac:spMk id="6" creationId="{C78A1242-AD01-57D0-F3FB-B12CCDAA31AA}"/>
          </ac:spMkLst>
        </pc:spChg>
      </pc:sldChg>
      <pc:sldChg chg="delSp modSp add mod">
        <pc:chgData name="Zhaoning Wang" userId="687b348132bad742" providerId="LiveId" clId="{0E1C5B82-CCAB-435D-AE15-FB40BBE81D50}" dt="2025-11-07T17:33:35.424" v="634" actId="13926"/>
        <pc:sldMkLst>
          <pc:docMk/>
          <pc:sldMk cId="3336550205" sldId="16774570"/>
        </pc:sldMkLst>
        <pc:spChg chg="mod">
          <ac:chgData name="Zhaoning Wang" userId="687b348132bad742" providerId="LiveId" clId="{0E1C5B82-CCAB-435D-AE15-FB40BBE81D50}" dt="2025-11-07T17:19:37.287" v="477" actId="20577"/>
          <ac:spMkLst>
            <pc:docMk/>
            <pc:sldMk cId="3336550205" sldId="16774570"/>
            <ac:spMk id="6" creationId="{75DD8969-CB6B-0199-33FA-9A10A98F3448}"/>
          </ac:spMkLst>
        </pc:spChg>
        <pc:spChg chg="del">
          <ac:chgData name="Zhaoning Wang" userId="687b348132bad742" providerId="LiveId" clId="{0E1C5B82-CCAB-435D-AE15-FB40BBE81D50}" dt="2025-11-07T17:18:22.486" v="473" actId="478"/>
          <ac:spMkLst>
            <pc:docMk/>
            <pc:sldMk cId="3336550205" sldId="16774570"/>
            <ac:spMk id="7" creationId="{928A52CE-E875-93DB-4C54-E3FDAB12AFED}"/>
          </ac:spMkLst>
        </pc:spChg>
        <pc:graphicFrameChg chg="mod modGraphic">
          <ac:chgData name="Zhaoning Wang" userId="687b348132bad742" providerId="LiveId" clId="{0E1C5B82-CCAB-435D-AE15-FB40BBE81D50}" dt="2025-11-07T17:33:35.424" v="634" actId="13926"/>
          <ac:graphicFrameMkLst>
            <pc:docMk/>
            <pc:sldMk cId="3336550205" sldId="16774570"/>
            <ac:graphicFrameMk id="4" creationId="{A98B3730-3F94-2ED3-9446-E4AFD36626AD}"/>
          </ac:graphicFrameMkLst>
        </pc:graphicFrameChg>
        <pc:graphicFrameChg chg="del modGraphic">
          <ac:chgData name="Zhaoning Wang" userId="687b348132bad742" providerId="LiveId" clId="{0E1C5B82-CCAB-435D-AE15-FB40BBE81D50}" dt="2025-11-07T17:18:32.618" v="475" actId="478"/>
          <ac:graphicFrameMkLst>
            <pc:docMk/>
            <pc:sldMk cId="3336550205" sldId="16774570"/>
            <ac:graphicFrameMk id="8" creationId="{B72ECEB5-3376-CC06-EE7D-83E9A701AC73}"/>
          </ac:graphicFrameMkLst>
        </pc:graphicFrameChg>
      </pc:sldChg>
      <pc:sldMasterChg chg="modSp mod">
        <pc:chgData name="Zhaoning Wang" userId="687b348132bad742" providerId="LiveId" clId="{0E1C5B82-CCAB-435D-AE15-FB40BBE81D50}" dt="2025-11-07T17:17:52.272" v="471" actId="20577"/>
        <pc:sldMasterMkLst>
          <pc:docMk/>
          <pc:sldMasterMk cId="0" sldId="2147483648"/>
        </pc:sldMasterMkLst>
        <pc:spChg chg="mod">
          <ac:chgData name="Zhaoning Wang" userId="687b348132bad742" providerId="LiveId" clId="{0E1C5B82-CCAB-435D-AE15-FB40BBE81D50}" dt="2025-11-07T17:17:52.272" v="471" actId="20577"/>
          <ac:spMkLst>
            <pc:docMk/>
            <pc:sldMasterMk cId="0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11/8/2025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11/8/2025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94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4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Dallas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USA, Nov. 17-21, 2025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5/SA5-level%20discussions/SA5_Workshop_on_6G_Rel20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04" TargetMode="External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41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5_TM/TSGS5_162/Docs/S5-253835.zip" TargetMode="External"/><Relationship Id="rId13" Type="http://schemas.openxmlformats.org/officeDocument/2006/relationships/hyperlink" Target="https://www.3gpp.org/ftp/tsg_sa/WG5_TM/TSGS5_163/Docs/S5-254315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3gpp.org/ftp/tsg_sa/WG5_TM/TSGS5_162/Docs/S5-253357.zip" TargetMode="External"/><Relationship Id="rId12" Type="http://schemas.openxmlformats.org/officeDocument/2006/relationships/hyperlink" Target="https://www.3gpp.org/ftp/tsg_sa/WG5_TM/TSGS5_163/Docs/S5-25430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5_TM/TSGS5_162/Docs/S5-254112.zip" TargetMode="External"/><Relationship Id="rId11" Type="http://schemas.openxmlformats.org/officeDocument/2006/relationships/hyperlink" Target="https://www.3gpp.org/ftp/tsg_sa/WG5_TM/TSGS5_163/Docs/S5-254306.zip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www.3gpp.org/ftp/tsg_sa/WG5_TM/TSGS5_163/Docs/S5-254295.zip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www.3gpp.org/ftp/tsg_sa/WG5_TM/TSGS5_163/Docs/S5-254294.zip" TargetMode="External"/><Relationship Id="rId14" Type="http://schemas.openxmlformats.org/officeDocument/2006/relationships/hyperlink" Target="https://www.3gpp.org/ftp/ftp/tsg_sa/WG5_TM/TSGS5_163/Docs/S5-25433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Study on 6G Management and Orchestration Status Report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 (Moderator)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5F2E326D-437E-E742-C029-9EA08476DC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F2D2B-270E-F14C-F799-E5B66FE5D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DD8969-CB6B-0199-33FA-9A10A98F3448}"/>
              </a:ext>
            </a:extLst>
          </p:cNvPr>
          <p:cNvSpPr txBox="1"/>
          <p:nvPr/>
        </p:nvSpPr>
        <p:spPr bwMode="auto">
          <a:xfrm>
            <a:off x="628986" y="865677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SA5#164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3D88583-EC69-0956-9098-046A5C6972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2B9C30E-D4CF-01D9-BFB0-37A8F0262295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Related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98B3730-3F94-2ED3-9446-E4AFD3662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910227"/>
              </p:ext>
            </p:extLst>
          </p:nvPr>
        </p:nvGraphicFramePr>
        <p:xfrm>
          <a:off x="682442" y="1512008"/>
          <a:ext cx="10926426" cy="4513908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2047706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3186546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28723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2318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766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S5‑255123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Study on 6G Management and Orchestration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766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S5‑255124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6G Management and Orchestration Status Report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Report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S5‑255139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Orange, China Telecom, China Unicom</a:t>
                      </a:r>
                      <a:endParaRPr lang="it-IT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 on 6G Data Framework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Vodafone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391214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Considerations on management architecture for 6G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</a:t>
                      </a:r>
                      <a:endParaRPr lang="it-IT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altLang="zh-CN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altLang="zh-CN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785732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 on the Scope and Role of SA5 in the Definition of the 6G Unified Data Framework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FiberCop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596644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for study of Correlation Context in 6G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285118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Recommendation on Data Management Framework WT in 6G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88756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on scope of cloud WT in 6G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AT&amp;T, Orange, Rakuten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23329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on scope of 6G Study data WT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15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55020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00DCF8A-6455-65E1-6C52-F657CC9FE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0042" y="2130430"/>
            <a:ext cx="8503257" cy="1470025"/>
          </a:xfrm>
        </p:spPr>
        <p:txBody>
          <a:bodyPr/>
          <a:lstStyle/>
          <a:p>
            <a:br>
              <a:rPr lang="en-US" altLang="zh-CN" sz="3600" b="1" dirty="0"/>
            </a:br>
            <a:r>
              <a:rPr lang="en-US" altLang="zh-CN" sz="3600" b="1" dirty="0"/>
              <a:t>To build an intelligent, flexible, efficient and sustainable 3GPP management system</a:t>
            </a:r>
            <a:endParaRPr lang="zh-CN" altLang="en-US" sz="3600" b="1" dirty="0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D3375DA-F2D0-F9FF-CCBA-DE86C32F1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/>
              <a:t>Many thanks for our joint efforts!!</a:t>
            </a:r>
            <a:endParaRPr lang="zh-CN" altLang="en-US" sz="3200" b="1" dirty="0"/>
          </a:p>
        </p:txBody>
      </p:sp>
      <p:pic>
        <p:nvPicPr>
          <p:cNvPr id="6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819A2A62-D243-69E3-6220-60068B205D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669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General process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Overall progress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Reference contributions</a:t>
            </a:r>
          </a:p>
        </p:txBody>
      </p:sp>
      <p:pic>
        <p:nvPicPr>
          <p:cNvPr id="4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44F52AF-21D6-8D32-B133-DCCE46DD2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5F47DD8-E2E2-4DE3-B55C-F0A435C4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pSp>
        <p:nvGrpSpPr>
          <p:cNvPr id="188" name="组合 3">
            <a:extLst>
              <a:ext uri="{FF2B5EF4-FFF2-40B4-BE49-F238E27FC236}">
                <a16:creationId xmlns:a16="http://schemas.microsoft.com/office/drawing/2014/main" id="{D70FEE1D-1711-40FB-B4AD-847591C6F2BB}"/>
              </a:ext>
            </a:extLst>
          </p:cNvPr>
          <p:cNvGrpSpPr/>
          <p:nvPr/>
        </p:nvGrpSpPr>
        <p:grpSpPr>
          <a:xfrm>
            <a:off x="557699" y="2479212"/>
            <a:ext cx="11040025" cy="938959"/>
            <a:chOff x="86998" y="1446161"/>
            <a:chExt cx="12009130" cy="1026706"/>
          </a:xfrm>
        </p:grpSpPr>
        <p:grpSp>
          <p:nvGrpSpPr>
            <p:cNvPr id="189" name="组合 4">
              <a:extLst>
                <a:ext uri="{FF2B5EF4-FFF2-40B4-BE49-F238E27FC236}">
                  <a16:creationId xmlns:a16="http://schemas.microsoft.com/office/drawing/2014/main" id="{E2CD01D7-5B54-4086-A415-548D25E9E47D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91" name="直接箭头连接符 7">
                <a:extLst>
                  <a:ext uri="{FF2B5EF4-FFF2-40B4-BE49-F238E27FC236}">
                    <a16:creationId xmlns:a16="http://schemas.microsoft.com/office/drawing/2014/main" id="{D3BEBBEC-8BE7-4BDB-AF45-4ECFA841405D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2" name="流程图: 联系 41">
                <a:extLst>
                  <a:ext uri="{FF2B5EF4-FFF2-40B4-BE49-F238E27FC236}">
                    <a16:creationId xmlns:a16="http://schemas.microsoft.com/office/drawing/2014/main" id="{F97B530C-CD1E-4863-A350-6A35E1B1B22A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3" name="文本框 9">
                <a:extLst>
                  <a:ext uri="{FF2B5EF4-FFF2-40B4-BE49-F238E27FC236}">
                    <a16:creationId xmlns:a16="http://schemas.microsoft.com/office/drawing/2014/main" id="{F561169D-F9CB-42F0-A2EB-8FCB11FC65CB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5" name="流程图: 联系 50">
                <a:extLst>
                  <a:ext uri="{FF2B5EF4-FFF2-40B4-BE49-F238E27FC236}">
                    <a16:creationId xmlns:a16="http://schemas.microsoft.com/office/drawing/2014/main" id="{30C7A4B6-63B2-48F6-BC70-8167EEC58FE1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6" name="文本框 15">
                <a:extLst>
                  <a:ext uri="{FF2B5EF4-FFF2-40B4-BE49-F238E27FC236}">
                    <a16:creationId xmlns:a16="http://schemas.microsoft.com/office/drawing/2014/main" id="{712E166B-6156-452C-A1DF-2639B687455D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197" name="流程图: 联系 52">
                <a:extLst>
                  <a:ext uri="{FF2B5EF4-FFF2-40B4-BE49-F238E27FC236}">
                    <a16:creationId xmlns:a16="http://schemas.microsoft.com/office/drawing/2014/main" id="{6055A317-8963-4CE1-8A77-F69632AAA040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8" name="文本框 17">
                <a:extLst>
                  <a:ext uri="{FF2B5EF4-FFF2-40B4-BE49-F238E27FC236}">
                    <a16:creationId xmlns:a16="http://schemas.microsoft.com/office/drawing/2014/main" id="{9EFB26E3-48DF-49E1-8DBD-22A21F5557B8}"/>
                  </a:ext>
                </a:extLst>
              </p:cNvPr>
              <p:cNvSpPr txBox="1"/>
              <p:nvPr/>
            </p:nvSpPr>
            <p:spPr>
              <a:xfrm>
                <a:off x="7332373" y="4426677"/>
                <a:ext cx="1685200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/163/164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9" name="流程图: 联系 57">
                <a:extLst>
                  <a:ext uri="{FF2B5EF4-FFF2-40B4-BE49-F238E27FC236}">
                    <a16:creationId xmlns:a16="http://schemas.microsoft.com/office/drawing/2014/main" id="{27AE33C4-7347-44B2-A29F-90AC40633E8F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0" name="文本框 19">
                <a:extLst>
                  <a:ext uri="{FF2B5EF4-FFF2-40B4-BE49-F238E27FC236}">
                    <a16:creationId xmlns:a16="http://schemas.microsoft.com/office/drawing/2014/main" id="{7250517E-4CEB-46C9-A43C-924BB3BCD8B4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sng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highlight>
                      <a:srgbClr val="FFFF00"/>
                    </a:highlight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Feb. 2026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</a:t>
                </a:r>
                <a:r>
                  <a:rPr kumimoji="1" lang="en-US" altLang="zh-CN" sz="1100" b="0" i="0" u="non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6G studies start</a:t>
                </a:r>
                <a:endParaRPr kumimoji="1" lang="zh-CN" altLang="en-US" sz="1100" b="0" i="0" u="non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3" name="流程图: 联系 69">
                <a:extLst>
                  <a:ext uri="{FF2B5EF4-FFF2-40B4-BE49-F238E27FC236}">
                    <a16:creationId xmlns:a16="http://schemas.microsoft.com/office/drawing/2014/main" id="{DEBEB4E4-A088-49D2-854C-6B4F34353DC1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0" name="流程图: 联系 81">
              <a:extLst>
                <a:ext uri="{FF2B5EF4-FFF2-40B4-BE49-F238E27FC236}">
                  <a16:creationId xmlns:a16="http://schemas.microsoft.com/office/drawing/2014/main" id="{E053AE1B-E788-413B-B9F0-728714173BE4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4" name="文本框 9">
            <a:extLst>
              <a:ext uri="{FF2B5EF4-FFF2-40B4-BE49-F238E27FC236}">
                <a16:creationId xmlns:a16="http://schemas.microsoft.com/office/drawing/2014/main" id="{2BD9E1F6-5B37-487F-BCDE-9B08CF193AF4}"/>
              </a:ext>
            </a:extLst>
          </p:cNvPr>
          <p:cNvSpPr txBox="1"/>
          <p:nvPr/>
        </p:nvSpPr>
        <p:spPr>
          <a:xfrm>
            <a:off x="1940219" y="2494323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05" name="文本框 17">
            <a:extLst>
              <a:ext uri="{FF2B5EF4-FFF2-40B4-BE49-F238E27FC236}">
                <a16:creationId xmlns:a16="http://schemas.microsoft.com/office/drawing/2014/main" id="{FA96FCC5-7198-4C35-A63E-CB16A7CDDC1A}"/>
              </a:ext>
            </a:extLst>
          </p:cNvPr>
          <p:cNvSpPr txBox="1"/>
          <p:nvPr/>
        </p:nvSpPr>
        <p:spPr>
          <a:xfrm>
            <a:off x="8778011" y="2485173"/>
            <a:ext cx="15492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sng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Dec. 2025 SA#110</a:t>
            </a:r>
            <a:endParaRPr kumimoji="1" lang="en-US" altLang="zh-CN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highlight>
                <a:srgbClr val="FFFF00"/>
              </a:highlight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06" name="文本框 17">
            <a:extLst>
              <a:ext uri="{FF2B5EF4-FFF2-40B4-BE49-F238E27FC236}">
                <a16:creationId xmlns:a16="http://schemas.microsoft.com/office/drawing/2014/main" id="{C43BA673-99A6-48F6-BBA5-18060AF6EEA3}"/>
              </a:ext>
            </a:extLst>
          </p:cNvPr>
          <p:cNvSpPr txBox="1"/>
          <p:nvPr/>
        </p:nvSpPr>
        <p:spPr>
          <a:xfrm>
            <a:off x="5232549" y="2487831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358F2C-4135-4B1C-A8C3-654CB9EB523D}"/>
              </a:ext>
            </a:extLst>
          </p:cNvPr>
          <p:cNvSpPr/>
          <p:nvPr/>
        </p:nvSpPr>
        <p:spPr bwMode="auto">
          <a:xfrm>
            <a:off x="3547872" y="2228535"/>
            <a:ext cx="3375004" cy="127519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F783F-8925-4FF7-BA9B-C3BC642E0AEF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 flipH="1">
            <a:off x="3688080" y="3503732"/>
            <a:ext cx="1547294" cy="3324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49FAD8-205C-42CD-BC8E-B447C2ED7271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>
            <a:off x="5235374" y="3503732"/>
            <a:ext cx="1644830" cy="340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69EA23E-3E8F-41B6-A327-AA0C6FAD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0499"/>
              </p:ext>
            </p:extLst>
          </p:nvPr>
        </p:nvGraphicFramePr>
        <p:xfrm>
          <a:off x="310896" y="3847053"/>
          <a:ext cx="11521444" cy="2079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2326">
                  <a:extLst>
                    <a:ext uri="{9D8B030D-6E8A-4147-A177-3AD203B41FA5}">
                      <a16:colId xmlns:a16="http://schemas.microsoft.com/office/drawing/2014/main" val="3076185893"/>
                    </a:ext>
                  </a:extLst>
                </a:gridCol>
                <a:gridCol w="975738">
                  <a:extLst>
                    <a:ext uri="{9D8B030D-6E8A-4147-A177-3AD203B41FA5}">
                      <a16:colId xmlns:a16="http://schemas.microsoft.com/office/drawing/2014/main" val="2457305618"/>
                    </a:ext>
                  </a:extLst>
                </a:gridCol>
                <a:gridCol w="2631552">
                  <a:extLst>
                    <a:ext uri="{9D8B030D-6E8A-4147-A177-3AD203B41FA5}">
                      <a16:colId xmlns:a16="http://schemas.microsoft.com/office/drawing/2014/main" val="3670693199"/>
                    </a:ext>
                  </a:extLst>
                </a:gridCol>
                <a:gridCol w="1761744">
                  <a:extLst>
                    <a:ext uri="{9D8B030D-6E8A-4147-A177-3AD203B41FA5}">
                      <a16:colId xmlns:a16="http://schemas.microsoft.com/office/drawing/2014/main" val="1075645858"/>
                    </a:ext>
                  </a:extLst>
                </a:gridCol>
                <a:gridCol w="1772016">
                  <a:extLst>
                    <a:ext uri="{9D8B030D-6E8A-4147-A177-3AD203B41FA5}">
                      <a16:colId xmlns:a16="http://schemas.microsoft.com/office/drawing/2014/main" val="3217455659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1153474138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942904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25/26.Jun, 2025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(SA5 Rel-20 6G Workshop)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Jun~05 Aug.2025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Moderated discussion/Feedback from companies in NWM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05 Aug. 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23:59 UTC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06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07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9 Aug. </a:t>
                      </a:r>
                      <a:r>
                        <a:rPr lang="en-US" sz="1050" b="1">
                          <a:effectLst/>
                          <a:latin typeface="+mj-lt"/>
                        </a:rPr>
                        <a:t>2025 (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SA5#162 submission deadline)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41047"/>
                  </a:ext>
                </a:extLst>
              </a:tr>
              <a:tr h="696930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</a:rPr>
                        <a:t>Company presentation</a:t>
                      </a:r>
                    </a:p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First draft of potential work area by moderators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Start of NWM discussion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generate update version in NWM every Monday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</a:t>
                      </a:r>
                      <a:r>
                        <a:rPr lang="en-US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Companies: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on NWM questions and potential new work area 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Deadline for comments in NWM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Lock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form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00FFFF"/>
                          </a:highlight>
                          <a:sym typeface="+mn-ea"/>
                        </a:rPr>
                        <a:t>Moderator: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Produce the 1st version of drafted 6G SID (1 OAM SID/1 CH SID) and upload to </a:t>
                      </a:r>
                      <a:r>
                        <a:rPr lang="en-US" altLang="zh-CN" sz="1050" dirty="0">
                          <a:effectLst/>
                          <a:sym typeface="+mn-ea"/>
                          <a:hlinkClick r:id="rId3"/>
                        </a:rPr>
                        <a:t>https://www.3gpp.org/ftp/Email_Discussions/SA5/SA5-level%20discussions/SA5_Workshop_on_6G_Rel20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 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72AF2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Companies: </a:t>
                      </a:r>
                      <a:r>
                        <a:rPr lang="en-US" altLang="zh-CN" sz="1050" dirty="0">
                          <a:effectLst/>
                          <a:latin typeface="+mj-lt"/>
                        </a:rPr>
                        <a:t>SA5 #161.2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Rapp call draft 6G SIDs discussion</a:t>
                      </a:r>
                      <a:endParaRPr lang="zh-CN" alt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</a:rPr>
                        <a:t>Moderators:</a:t>
                      </a:r>
                      <a:r>
                        <a:rPr lang="en-US" sz="1050" dirty="0">
                          <a:effectLst/>
                          <a:latin typeface="+mj-lt"/>
                        </a:rPr>
                        <a:t> submit draft 6G SIDs (1 for OAM and 1 for Charging)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extLst>
                  <a:ext uri="{0D108BD9-81ED-4DB2-BD59-A6C34878D82A}">
                    <a16:rowId xmlns:a16="http://schemas.microsoft.com/office/drawing/2014/main" val="132253451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D1C47DE-AE69-823B-D42B-CFE224448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General process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69C000-F5A0-2B2C-1C28-311D07C663E8}"/>
              </a:ext>
            </a:extLst>
          </p:cNvPr>
          <p:cNvSpPr txBox="1"/>
          <p:nvPr/>
        </p:nvSpPr>
        <p:spPr bwMode="auto">
          <a:xfrm>
            <a:off x="504030" y="1186367"/>
            <a:ext cx="11183938" cy="10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CA" sz="2000" dirty="0"/>
              <a:t>General process has followed </a:t>
            </a:r>
            <a:r>
              <a:rPr lang="fr-FR" sz="2000" dirty="0"/>
              <a:t>SA5 Rel-20 6G Content Definition steps</a:t>
            </a:r>
            <a:r>
              <a:rPr lang="en-CA" sz="2000" dirty="0"/>
              <a:t> in S5-253022.</a:t>
            </a:r>
            <a:endParaRPr lang="en-US" sz="2000" dirty="0"/>
          </a:p>
          <a:p>
            <a:pPr marL="457200" indent="-457200"/>
            <a:r>
              <a:rPr lang="en-US" sz="2000" dirty="0"/>
              <a:t>SID for OAM has been endorsed in SA5#163 and not approved</a:t>
            </a:r>
            <a:r>
              <a:rPr lang="zh-CN" altLang="en-US" sz="2000" dirty="0"/>
              <a:t> </a:t>
            </a:r>
            <a:r>
              <a:rPr lang="en-US" altLang="zh-CN" sz="2000" dirty="0"/>
              <a:t>in SA#109.</a:t>
            </a:r>
            <a:r>
              <a:rPr lang="en-CA" sz="2000" dirty="0"/>
              <a:t> </a:t>
            </a:r>
          </a:p>
          <a:p>
            <a:pPr marL="457200" indent="-457200">
              <a:buFontTx/>
              <a:buBlip>
                <a:blip r:embed="rId5"/>
              </a:buBlip>
            </a:pPr>
            <a:endParaRPr lang="en-US" altLang="zh-CN" sz="2400" kern="0" dirty="0"/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E5B096CF-81F4-2329-FCE5-2857F6CA11F3}"/>
              </a:ext>
            </a:extLst>
          </p:cNvPr>
          <p:cNvSpPr txBox="1"/>
          <p:nvPr/>
        </p:nvSpPr>
        <p:spPr>
          <a:xfrm>
            <a:off x="10392502" y="3453003"/>
            <a:ext cx="11391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1" kern="0" dirty="0">
                <a:solidFill>
                  <a:srgbClr val="000000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Study</a:t>
            </a:r>
            <a:r>
              <a:rPr kumimoji="1" lang="en-US" altLang="zh-CN" sz="1100" b="1" i="0" u="non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timeline TBD later</a:t>
            </a:r>
            <a:endParaRPr kumimoji="1" lang="zh-CN" altLang="en-US" sz="1100" b="1" i="0" u="non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46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SA5 3GPP 6G Workshop progress</a:t>
            </a:r>
          </a:p>
        </p:txBody>
      </p:sp>
      <p:sp>
        <p:nvSpPr>
          <p:cNvPr id="7" name="Content Placeholder 2"/>
          <p:cNvSpPr txBox="1"/>
          <p:nvPr/>
        </p:nvSpPr>
        <p:spPr bwMode="auto">
          <a:xfrm>
            <a:off x="504030" y="1186367"/>
            <a:ext cx="11183938" cy="22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b="1" dirty="0"/>
              <a:t>Scope: </a:t>
            </a:r>
            <a:r>
              <a:rPr lang="en-US" sz="2000" dirty="0"/>
              <a:t>6G related new management features including OAM/CH prime features and management support to new network features. </a:t>
            </a:r>
          </a:p>
          <a:p>
            <a:pPr marL="838200" lvl="1" indent="-457200"/>
            <a:r>
              <a:rPr lang="en-US" sz="1900" dirty="0"/>
              <a:t>Workshop#1: Online presentation on potential topics and directions (4 TUs)</a:t>
            </a:r>
          </a:p>
          <a:p>
            <a:pPr marL="1371600" lvl="2" indent="-457200"/>
            <a:r>
              <a:rPr lang="en-US" sz="1300" dirty="0"/>
              <a:t>Jun 25, 2025 13:00-15:00 UTC</a:t>
            </a:r>
          </a:p>
          <a:p>
            <a:pPr marL="1371600" lvl="2" indent="-457200"/>
            <a:r>
              <a:rPr lang="en-US" sz="1300" dirty="0"/>
              <a:t>Jun 26, 2025 13:00-15:00 UTC</a:t>
            </a:r>
          </a:p>
          <a:p>
            <a:pPr marL="457200" indent="-457200"/>
            <a:r>
              <a:rPr lang="nb-NO" altLang="zh-CN" sz="2000" dirty="0">
                <a:hlinkClick r:id="rId5"/>
              </a:rPr>
              <a:t>3GPP FTP server folder for SA5 6G workshop</a:t>
            </a:r>
            <a:r>
              <a:rPr lang="nb-NO" altLang="zh-CN" sz="2000" dirty="0"/>
              <a:t> collects all related resources.</a:t>
            </a:r>
          </a:p>
          <a:p>
            <a:pPr marL="457200" indent="-457200"/>
            <a:r>
              <a:rPr lang="en-US" altLang="zh-CN" sz="2000" dirty="0">
                <a:solidFill>
                  <a:srgbClr val="FF0000"/>
                </a:solidFill>
              </a:rPr>
              <a:t>19</a:t>
            </a:r>
            <a:r>
              <a:rPr lang="en-US" altLang="zh-CN" sz="2000" dirty="0"/>
              <a:t> company contributions are submitted and presented on the workshop, and details are as follows:</a:t>
            </a:r>
          </a:p>
        </p:txBody>
      </p:sp>
      <p:pic>
        <p:nvPicPr>
          <p:cNvPr id="3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18DD69C-ED3B-83A0-6C17-5ECE7DAE9D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49982C1-EDF2-5A58-E330-9F6E61960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37281"/>
              </p:ext>
            </p:extLst>
          </p:nvPr>
        </p:nvGraphicFramePr>
        <p:xfrm>
          <a:off x="504030" y="3633027"/>
          <a:ext cx="11031166" cy="2492646"/>
        </p:xfrm>
        <a:graphic>
          <a:graphicData uri="http://schemas.openxmlformats.org/drawingml/2006/table">
            <a:tbl>
              <a:tblPr firstRow="1" firstCol="1" bandRow="1"/>
              <a:tblGrid>
                <a:gridCol w="428974">
                  <a:extLst>
                    <a:ext uri="{9D8B030D-6E8A-4147-A177-3AD203B41FA5}">
                      <a16:colId xmlns:a16="http://schemas.microsoft.com/office/drawing/2014/main" val="250834724"/>
                    </a:ext>
                  </a:extLst>
                </a:gridCol>
                <a:gridCol w="4294997">
                  <a:extLst>
                    <a:ext uri="{9D8B030D-6E8A-4147-A177-3AD203B41FA5}">
                      <a16:colId xmlns:a16="http://schemas.microsoft.com/office/drawing/2014/main" val="2628502663"/>
                    </a:ext>
                  </a:extLst>
                </a:gridCol>
                <a:gridCol w="344150">
                  <a:extLst>
                    <a:ext uri="{9D8B030D-6E8A-4147-A177-3AD203B41FA5}">
                      <a16:colId xmlns:a16="http://schemas.microsoft.com/office/drawing/2014/main" val="2642562028"/>
                    </a:ext>
                  </a:extLst>
                </a:gridCol>
                <a:gridCol w="5963045">
                  <a:extLst>
                    <a:ext uri="{9D8B030D-6E8A-4147-A177-3AD203B41FA5}">
                      <a16:colId xmlns:a16="http://schemas.microsoft.com/office/drawing/2014/main" val="2138499942"/>
                    </a:ext>
                  </a:extLst>
                </a:gridCol>
              </a:tblGrid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000" b="1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SA5 5GA Workshop day 1 (25 Jun, 2025)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SA5 5GA Workshop day 2 (26 Jun, 2025)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01763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AT&amp;T view on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Orange_view</a:t>
                      </a: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on SA5 Rel-20 6G Priorities </a:t>
                      </a: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vf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95475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Mobile's view on SA5 Rel-20 6G Priorities-	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Huawei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7917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Telecom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LENOVO view on SA5 Rel-20 6G Priorities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989294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Unicom view on SA5 Rel-20 6G PrioritiesV2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Rel-20 6G workshop Our views on AIML Management enhancement for 6G system (NEC/Intel)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8624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FiberCop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Nokia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1597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NTT DOCOMO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Rakuten view on SA5 Rel-20 6G Priorities -v1.0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288878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Verizon’s Preliminary Views on 3GPP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Samsung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756393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Vodafone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ZTE's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99571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AsiaInfo view on SA5 Rel-20 6G Priorities - V1.0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 WG5 Rel-20 6G Work Planning </a:t>
                      </a:r>
                      <a:r>
                        <a:rPr lang="en-GB" sz="9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(SA5 Chair)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2741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Ericsson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OAM Work Area Summary (China Unicom)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79219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Charging Work Area Summary (China Telecom)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619041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 discussion and consolidated list of Rel-20 6G topics as NWM inputs (SA5 Chair)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56635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NWM Discussion</a:t>
            </a:r>
            <a:r>
              <a:rPr lang="en-US" altLang="zh-CN" sz="3600" kern="0" dirty="0"/>
              <a:t> progress</a:t>
            </a:r>
            <a:endParaRPr lang="en-US" sz="3600" kern="0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63624" y="1461511"/>
            <a:ext cx="11183938" cy="34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NWM Discussion is initiated with the title </a:t>
            </a:r>
            <a:r>
              <a:rPr lang="en-US" sz="2000" b="1" dirty="0"/>
              <a:t>“SA5 NWM Discussion for Rel-20 6G OAM Work Areas”</a:t>
            </a:r>
          </a:p>
          <a:p>
            <a:pPr marL="838200" lvl="1" indent="-457200"/>
            <a:r>
              <a:rPr lang="en-US" sz="1600" dirty="0"/>
              <a:t>Work areas are proposed in  “Moderator Rel-20 6G OAM Work Area </a:t>
            </a:r>
            <a:r>
              <a:rPr lang="en-US" sz="1600" dirty="0" err="1"/>
              <a:t>Summary”（</a:t>
            </a:r>
            <a:r>
              <a:rPr lang="en-US" sz="1600" dirty="0" err="1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://www.3gpp.org/ftp/Email_Discussions/SA5/SA5-level%20discussions/SA5_Workshop_on_6G_Rel20</a:t>
            </a:r>
            <a:r>
              <a:rPr lang="en-US" sz="1600" dirty="0"/>
              <a:t> )based on companies’ inputs.</a:t>
            </a:r>
          </a:p>
          <a:p>
            <a:pPr marL="838200" lvl="1" indent="-457200"/>
            <a:r>
              <a:rPr lang="en-US" altLang="zh-CN" sz="1600" kern="0" dirty="0"/>
              <a:t>Companies are invited to provide feedback on the following questions for each work area.</a:t>
            </a:r>
          </a:p>
          <a:p>
            <a:pPr marL="838200" lvl="1" indent="-457200"/>
            <a:r>
              <a:rPr lang="en-US" altLang="zh-CN" sz="1600" kern="0" dirty="0"/>
              <a:t>The feedback forms will be locked on </a:t>
            </a:r>
            <a:r>
              <a:rPr lang="en-US" altLang="zh-CN" sz="1600" b="1" kern="0" dirty="0"/>
              <a:t>05 Aug. 2025 23:59 UTC</a:t>
            </a:r>
            <a:r>
              <a:rPr lang="en-US" altLang="zh-CN" sz="1600" kern="0" dirty="0"/>
              <a:t>.</a:t>
            </a:r>
          </a:p>
          <a:p>
            <a:pPr marL="838200" lvl="1" indent="-457200"/>
            <a:r>
              <a:rPr lang="en-US" altLang="zh-CN" sz="1600" kern="0" dirty="0"/>
              <a:t>Moderator will update new version on </a:t>
            </a:r>
            <a:r>
              <a:rPr lang="en-US" altLang="zh-CN" sz="1600" b="1" kern="0" dirty="0"/>
              <a:t>June 30/July 7/July 14/July 21/July 28/August 5 before 10:00 am UTC</a:t>
            </a:r>
            <a:r>
              <a:rPr lang="en-US" altLang="zh-CN" sz="1600" kern="0" dirty="0"/>
              <a:t>.</a:t>
            </a:r>
          </a:p>
          <a:p>
            <a:pPr marL="457200" indent="-457200"/>
            <a:r>
              <a:rPr lang="en-US" altLang="zh-CN" sz="2000" kern="0" dirty="0"/>
              <a:t>Until the lock of feedback forms, totally </a:t>
            </a:r>
            <a:r>
              <a:rPr lang="en-US" altLang="zh-CN" sz="2000" kern="0" dirty="0">
                <a:solidFill>
                  <a:srgbClr val="FF0000"/>
                </a:solidFill>
              </a:rPr>
              <a:t>7</a:t>
            </a:r>
            <a:r>
              <a:rPr lang="en-US" altLang="zh-CN" sz="2000" kern="0" dirty="0"/>
              <a:t> versions (</a:t>
            </a:r>
            <a:r>
              <a:rPr lang="en-US" altLang="zh-CN" sz="2000" kern="0" dirty="0">
                <a:hlinkClick r:id="rId6"/>
              </a:rPr>
              <a:t>v0.0.7 link</a:t>
            </a:r>
            <a:r>
              <a:rPr lang="en-US" altLang="zh-CN" sz="2000" kern="0" dirty="0"/>
              <a:t>) has been updated and following contributions are output and submitted:</a:t>
            </a:r>
          </a:p>
          <a:p>
            <a:pPr marL="838200" lvl="1" indent="-457200"/>
            <a:r>
              <a:rPr lang="en-US" altLang="zh-CN" sz="1500" kern="0" dirty="0"/>
              <a:t>Summary of this NWM discussion is provided in S5-253357 (SA5#162)</a:t>
            </a:r>
          </a:p>
          <a:p>
            <a:pPr marL="838200" lvl="1" indent="-457200"/>
            <a:r>
              <a:rPr lang="en-US" altLang="zh-CN" sz="1500" kern="0" dirty="0"/>
              <a:t>Proposal on the SA5 6G OAM SID based on the NWM discussion is provided in S5-253356(SA5#162)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0AB6A8AF-978B-7519-1752-D6D4156B5D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SA5#162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8D20B9F-487A-F052-BBBC-1BD995EAD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517F-BD43-7557-B848-759D81B02ABA}"/>
              </a:ext>
            </a:extLst>
          </p:cNvPr>
          <p:cNvSpPr txBox="1"/>
          <p:nvPr/>
        </p:nvSpPr>
        <p:spPr bwMode="auto">
          <a:xfrm>
            <a:off x="563624" y="1364530"/>
            <a:ext cx="11183938" cy="479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SA5#162, totally 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Wednesday lunch, and Thursday Q0+Q4)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1.6-option2.</a:t>
            </a:r>
            <a:r>
              <a:rPr lang="en-US" sz="1400" dirty="0"/>
              <a:t>	Study the data management framework for different types of management data.</a:t>
            </a:r>
          </a:p>
          <a:p>
            <a:pPr marL="838200" lvl="1" indent="-457200"/>
            <a:r>
              <a:rPr lang="en-US" sz="1400" b="1" dirty="0"/>
              <a:t>1.6-option3.</a:t>
            </a:r>
            <a:r>
              <a:rPr lang="en-US" sz="1400" dirty="0"/>
              <a:t>	Study the data management framework for different types of data to be used for network management and service management. </a:t>
            </a:r>
          </a:p>
          <a:p>
            <a:pPr marL="457200" indent="-457200"/>
            <a:r>
              <a:rPr lang="en-US" sz="2000" dirty="0"/>
              <a:t>On the Closing Plenary, after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rounds discussion, finally following notes are concluded:</a:t>
            </a:r>
          </a:p>
          <a:p>
            <a:pPr marL="838200" lvl="1" indent="-457200"/>
            <a:r>
              <a:rPr lang="en-US" altLang="zh-CN" sz="1800" kern="0" dirty="0"/>
              <a:t>S5-254112 endorsed</a:t>
            </a:r>
          </a:p>
          <a:p>
            <a:pPr marL="838200" lvl="1" indent="-457200"/>
            <a:r>
              <a:rPr lang="en-US" altLang="zh-CN" sz="1800" kern="0" dirty="0"/>
              <a:t>Group agreed to endorse the content in 4112, noting that: </a:t>
            </a:r>
          </a:p>
          <a:p>
            <a:pPr marL="1371600" lvl="2" indent="-457200"/>
            <a:r>
              <a:rPr lang="en-US" altLang="zh-CN" sz="1200" kern="0" dirty="0"/>
              <a:t>There are 3 wording proposals for 1.6 which need more discussion. </a:t>
            </a:r>
          </a:p>
          <a:p>
            <a:pPr marL="1371600" lvl="2" indent="-457200"/>
            <a:r>
              <a:rPr lang="en-US" altLang="zh-CN" sz="1200" kern="0" dirty="0"/>
              <a:t>Other work tasks in 4112 are endorsed as </a:t>
            </a:r>
            <a:r>
              <a:rPr lang="en-US" altLang="zh-CN" sz="1200" kern="0" dirty="0" err="1"/>
              <a:t>wayforward</a:t>
            </a:r>
            <a:r>
              <a:rPr lang="en-US" altLang="zh-CN" sz="1200" kern="0" dirty="0"/>
              <a:t>. </a:t>
            </a:r>
          </a:p>
          <a:p>
            <a:pPr marL="1371600" lvl="2" indent="-457200"/>
            <a:r>
              <a:rPr lang="en-US" altLang="zh-CN" sz="1200" kern="0" dirty="0"/>
              <a:t>This document will not be sent to SA#109 for approval.</a:t>
            </a:r>
          </a:p>
          <a:p>
            <a:pPr marL="838200" lvl="1" indent="-457200"/>
            <a:r>
              <a:rPr lang="en-US" altLang="zh-CN" sz="1800" kern="0" dirty="0"/>
              <a:t>Moderator will update NWM with latest endorsed SID proposal and open for comments for 1.6.</a:t>
            </a:r>
          </a:p>
          <a:p>
            <a:pPr marL="457200" indent="-457200"/>
            <a:r>
              <a:rPr lang="en-US" altLang="zh-CN" sz="2000" kern="0" dirty="0"/>
              <a:t>V0.0.8 of NWM discussion page is available with the link: </a:t>
            </a:r>
            <a:r>
              <a:rPr lang="en-US" altLang="zh-CN" sz="2000" kern="0" dirty="0">
                <a:hlinkClick r:id="rId6"/>
              </a:rPr>
              <a:t>v0.0.8</a:t>
            </a:r>
            <a:endParaRPr lang="en-US" altLang="zh-CN" sz="2000" kern="0" dirty="0"/>
          </a:p>
          <a:p>
            <a:pPr marL="838200" lvl="1" indent="-457200"/>
            <a:endParaRPr lang="en-US" altLang="zh-CN" sz="1000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895E7-4D25-A3A1-904F-909FC26A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1269A767-8377-433F-80E2-05587D94DE20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8A1242-AD01-57D0-F3FB-B12CCDAA31AA}"/>
              </a:ext>
            </a:extLst>
          </p:cNvPr>
          <p:cNvSpPr txBox="1"/>
          <p:nvPr/>
        </p:nvSpPr>
        <p:spPr bwMode="auto">
          <a:xfrm>
            <a:off x="610119" y="1537593"/>
            <a:ext cx="11183938" cy="43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SA5#163, totally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Tuesday Q3, and Thursday Q1)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5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1.6-option2a. </a:t>
            </a:r>
            <a:r>
              <a:rPr lang="en-US" sz="1400" dirty="0"/>
              <a:t>Study the data management framework for different types of management data, and coordinate with SA2 if necessary.</a:t>
            </a:r>
          </a:p>
          <a:p>
            <a:pPr marL="838200" lvl="1" indent="-457200"/>
            <a:r>
              <a:rPr lang="en-US" sz="1400" b="1" dirty="0"/>
              <a:t>1.6-option3a. </a:t>
            </a:r>
            <a:r>
              <a:rPr lang="en-US" sz="1400" dirty="0"/>
              <a:t>Study the data management framework for different types of data to be used for network management and service management, and coordinate with SA2 if necessary.</a:t>
            </a:r>
          </a:p>
          <a:p>
            <a:pPr marL="838200" lvl="1" indent="-457200"/>
            <a:r>
              <a:rPr lang="en-US" sz="1400" b="1" dirty="0"/>
              <a:t>1.6-option5: </a:t>
            </a:r>
            <a:r>
              <a:rPr lang="en-US" sz="1400" dirty="0"/>
              <a:t>Study the data management framework, and coordinate with SA2 if necessary.</a:t>
            </a:r>
          </a:p>
          <a:p>
            <a:pPr marL="838200" lvl="1" indent="-457200"/>
            <a:r>
              <a:rPr lang="en-US" sz="1400" b="1" dirty="0"/>
              <a:t>1.6-option5a: </a:t>
            </a:r>
            <a:r>
              <a:rPr lang="en-US" sz="1400" dirty="0"/>
              <a:t>Study the data management framework, and coordinate with SA2 if necessary.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data is to be part of the study.</a:t>
            </a:r>
            <a:endParaRPr lang="en-US" sz="2400" dirty="0"/>
          </a:p>
          <a:p>
            <a:pPr marL="457200" indent="-457200"/>
            <a:r>
              <a:rPr lang="en-US" sz="2000" dirty="0"/>
              <a:t>On the Closing Plenary, finally following notes are concluded:</a:t>
            </a:r>
          </a:p>
          <a:p>
            <a:pPr marL="838200" lvl="1" indent="-457200"/>
            <a:r>
              <a:rPr lang="en-US" sz="1500" dirty="0"/>
              <a:t>4905 is endorsed, 1.6 and TU allocation need further discussion in SA5#164.  The yellowed text will be used as inputs. 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166D4BF-71E5-9360-35F5-86654F500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186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BB623-BD7D-0E50-F167-5E8983F62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69894D8-A183-19E9-C707-82CF70609DCE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AD35C5C-2D6A-DFDC-F65B-837CD487DC09}"/>
              </a:ext>
            </a:extLst>
          </p:cNvPr>
          <p:cNvSpPr txBox="1"/>
          <p:nvPr/>
        </p:nvSpPr>
        <p:spPr bwMode="auto">
          <a:xfrm>
            <a:off x="610119" y="178697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>
                <a:highlight>
                  <a:srgbClr val="FFFF00"/>
                </a:highlight>
              </a:rPr>
              <a:t>TBD</a:t>
            </a:r>
            <a:endParaRPr lang="en-US" sz="1400" i="1" dirty="0">
              <a:highlight>
                <a:srgbClr val="FFFF00"/>
              </a:highlight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A2D736CA-F30E-7674-D5FD-0812CD24F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748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/>
          <p:nvPr/>
        </p:nvSpPr>
        <p:spPr bwMode="auto">
          <a:xfrm>
            <a:off x="628986" y="865677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SA5#162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5C3C994-5D9B-64D9-C707-5D73509F92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613211E-59E3-23ED-D2E2-732331EA67C9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Related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C80DD7-D0FA-4B6C-FD75-237954A3D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79155"/>
              </p:ext>
            </p:extLst>
          </p:nvPr>
        </p:nvGraphicFramePr>
        <p:xfrm>
          <a:off x="682441" y="1512008"/>
          <a:ext cx="10926426" cy="1486836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2047706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3186546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28723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1659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/>
                        </a:rPr>
                        <a:t>S5‑254112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on 6G Management and Orchestration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Agreement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/>
                        </a:rPr>
                        <a:t>S5‑253357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SA5 NWM Discussion for Rel-20 6G OAM Work Areas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4505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/>
                        </a:rPr>
                        <a:t>S5‑253835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</a:t>
                      </a:r>
                      <a:endParaRPr lang="it-IT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withdrawn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016C52-2C9A-325C-B716-334DC24A28CD}"/>
              </a:ext>
            </a:extLst>
          </p:cNvPr>
          <p:cNvSpPr txBox="1"/>
          <p:nvPr/>
        </p:nvSpPr>
        <p:spPr bwMode="auto">
          <a:xfrm>
            <a:off x="583131" y="2804944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SA5#163</a:t>
            </a:r>
            <a:endParaRPr lang="en-CA" sz="19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D90355-F521-436E-90DC-393E1F5E2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23340"/>
              </p:ext>
            </p:extLst>
          </p:nvPr>
        </p:nvGraphicFramePr>
        <p:xfrm>
          <a:off x="682441" y="3468817"/>
          <a:ext cx="10926426" cy="2688523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917417139"/>
                    </a:ext>
                  </a:extLst>
                </a:gridCol>
                <a:gridCol w="2110052">
                  <a:extLst>
                    <a:ext uri="{9D8B030D-6E8A-4147-A177-3AD203B41FA5}">
                      <a16:colId xmlns:a16="http://schemas.microsoft.com/office/drawing/2014/main" val="3934456765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423466001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601960073"/>
                    </a:ext>
                  </a:extLst>
                </a:gridCol>
                <a:gridCol w="1302327">
                  <a:extLst>
                    <a:ext uri="{9D8B030D-6E8A-4147-A177-3AD203B41FA5}">
                      <a16:colId xmlns:a16="http://schemas.microsoft.com/office/drawing/2014/main" val="327300717"/>
                    </a:ext>
                  </a:extLst>
                </a:gridCol>
                <a:gridCol w="1273376">
                  <a:extLst>
                    <a:ext uri="{9D8B030D-6E8A-4147-A177-3AD203B41FA5}">
                      <a16:colId xmlns:a16="http://schemas.microsoft.com/office/drawing/2014/main" val="3838369011"/>
                    </a:ext>
                  </a:extLst>
                </a:gridCol>
              </a:tblGrid>
              <a:tr h="2059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TDoc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Title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Source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Type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For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Decision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988094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9"/>
                        </a:rPr>
                        <a:t>S5-254294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SID new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Approval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794042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0"/>
                        </a:rPr>
                        <a:t>S5-254295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 Status Report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report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Presentation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59636"/>
                  </a:ext>
                </a:extLst>
              </a:tr>
              <a:tr h="46348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1"/>
                        </a:rPr>
                        <a:t>S5-254306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Proposals to guide the 6G OAM Study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China Mobile, Verizon, SK Telecom, CATT, ZTE, Rakuten Mobile, NEC, Orange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other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208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2"/>
                        </a:rPr>
                        <a:t>S5-254307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DP on scope of data WT in 6G Study.docx"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706458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  <a:hlinkClick r:id="rId13"/>
                        </a:rPr>
                        <a:t>S5-254315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Intents, Goals and Autonomous agents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0366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S5-254335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on Guidance on 6G data related work tasks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TSG 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Information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2128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1676</Words>
  <Application>Microsoft Office PowerPoint</Application>
  <PresentationFormat>宽屏</PresentationFormat>
  <Paragraphs>289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Microsoft YaHei</vt:lpstr>
      <vt:lpstr>Arial</vt:lpstr>
      <vt:lpstr>Calibri</vt:lpstr>
      <vt:lpstr>Times New Roman</vt:lpstr>
      <vt:lpstr>Office Theme</vt:lpstr>
      <vt:lpstr>   Study on 6G Management and Orchestration Status Report </vt:lpstr>
      <vt:lpstr>Content</vt:lpstr>
      <vt:lpstr>General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To build an intelligent, flexible, efficient and sustainable 3GPP management system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WZN-1031</cp:lastModifiedBy>
  <cp:revision>4208</cp:revision>
  <dcterms:created xsi:type="dcterms:W3CDTF">2008-08-30T09:32:00Z</dcterms:created>
  <dcterms:modified xsi:type="dcterms:W3CDTF">2025-11-07T17:33:39Z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D011C86EC8804E93BBF86145770E9365</vt:lpwstr>
  </property>
  <property fmtid="{D5CDD505-2E9C-101B-9397-08002B2CF9AE}" pid="10" name="KSOProductBuildVer">
    <vt:lpwstr>2052-11.8.2.12085</vt:lpwstr>
  </property>
</Properties>
</file>