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967" r:id="rId6"/>
    <p:sldId id="972" r:id="rId7"/>
    <p:sldId id="965" r:id="rId8"/>
    <p:sldId id="973" r:id="rId9"/>
    <p:sldId id="974" r:id="rId10"/>
    <p:sldId id="975" r:id="rId11"/>
    <p:sldId id="783" r:id="rId12"/>
    <p:sldId id="976" r:id="rId13"/>
    <p:sldId id="977" r:id="rId14"/>
    <p:sldId id="978" r:id="rId15"/>
    <p:sldId id="979" r:id="rId16"/>
    <p:sldId id="971" r:id="rId17"/>
    <p:sldId id="980"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78" autoAdjust="0"/>
    <p:restoredTop sz="96233" autoAdjust="0"/>
  </p:normalViewPr>
  <p:slideViewPr>
    <p:cSldViewPr>
      <p:cViewPr varScale="1">
        <p:scale>
          <a:sx n="100" d="100"/>
          <a:sy n="100" d="100"/>
        </p:scale>
        <p:origin x="184" y="6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04/11/2025</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2025 Guidelines for SA4 as an ordinary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34_Dallas/Templates" TargetMode="External"/><Relationship Id="rId2" Type="http://schemas.openxmlformats.org/officeDocument/2006/relationships/hyperlink" Target="https://www.3gpp.org/ftp/tsg_sa/WG4_CODEC/TSGS4_134_Dallas/Docs/S4-251606.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hyperlink" Target="ftp://10.10.10.10/" TargetMode="External"/><Relationship Id="rId2" Type="http://schemas.openxmlformats.org/officeDocument/2006/relationships/hyperlink" Target="https://www.3gpp.org/ftp/tsg_sa/WG4_CODEC/TSGS4_134_Dallas/Inbox" TargetMode="Externa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s://www.3gpp.org/ftp/tsg_sa/WG4_CODEC/TSGS4_134_Fukuoka/Inbox/Drafts"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SA4#134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SA4#134</a:t>
            </a:r>
          </a:p>
          <a:p>
            <a:pPr>
              <a:spcBef>
                <a:spcPct val="0"/>
              </a:spcBef>
              <a:buFontTx/>
              <a:buNone/>
            </a:pPr>
            <a:r>
              <a:rPr lang="en-GB" altLang="fr-FR" sz="2000" dirty="0"/>
              <a:t>Dallas, Texas-US, 17-21 November 2025</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S4-251608</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250781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S4-25xxx,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S4-25zzzz,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523747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256-2CD4-117B-4612-BB0B7123656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CADB7B-48E3-F5EA-5D0A-65B12C884F1A}"/>
              </a:ext>
            </a:extLst>
          </p:cNvPr>
          <p:cNvSpPr>
            <a:spLocks noGrp="1"/>
          </p:cNvSpPr>
          <p:nvPr>
            <p:ph idx="1"/>
          </p:nvPr>
        </p:nvSpPr>
        <p:spPr>
          <a:xfrm>
            <a:off x="609600" y="1341438"/>
            <a:ext cx="10972800" cy="5183187"/>
          </a:xfrm>
        </p:spPr>
        <p:txBody>
          <a:bodyPr>
            <a:normAutofit fontScale="77500" lnSpcReduction="20000"/>
          </a:bodyPr>
          <a:lstStyle/>
          <a:p>
            <a:pPr>
              <a:defRPr/>
            </a:pPr>
            <a:r>
              <a:rPr lang="en-US" dirty="0"/>
              <a:t>Rapporteurs may propose </a:t>
            </a:r>
            <a:r>
              <a:rPr lang="en-US" dirty="0" err="1"/>
              <a:t>Adhoc</a:t>
            </a:r>
            <a:r>
              <a:rPr lang="en-US" dirty="0"/>
              <a:t> (AH) calls between 2 ordinary meetings to progress the work and ensure the time-plan is not delayed. </a:t>
            </a:r>
          </a:p>
          <a:p>
            <a:pPr>
              <a:defRPr/>
            </a:pPr>
            <a:r>
              <a:rPr lang="en-US" dirty="0"/>
              <a:t>Those </a:t>
            </a:r>
            <a:r>
              <a:rPr lang="en-US" dirty="0" err="1"/>
              <a:t>Adhoc</a:t>
            </a:r>
            <a:r>
              <a:rPr lang="en-US" dirty="0"/>
              <a:t> calls are expected to be assigned to the SWG in charge of the Study or Work Item under consideration.</a:t>
            </a:r>
          </a:p>
          <a:p>
            <a:pPr>
              <a:defRPr/>
            </a:pPr>
            <a:endParaRPr lang="en-US" dirty="0"/>
          </a:p>
          <a:p>
            <a:pPr>
              <a:defRPr/>
            </a:pPr>
            <a:r>
              <a:rPr lang="en-US" dirty="0"/>
              <a:t>Frequency of the calls</a:t>
            </a:r>
          </a:p>
          <a:p>
            <a:pPr lvl="1">
              <a:defRPr/>
            </a:pPr>
            <a:r>
              <a:rPr lang="en-US" dirty="0"/>
              <a:t>It is recommended to minimize the number of AH calls between 2 ordinary meetings</a:t>
            </a:r>
          </a:p>
          <a:p>
            <a:pPr lvl="1">
              <a:defRPr/>
            </a:pPr>
            <a:endParaRPr lang="en-US" dirty="0"/>
          </a:p>
          <a:p>
            <a:pPr>
              <a:defRPr/>
            </a:pPr>
            <a:r>
              <a:rPr lang="en-US" dirty="0"/>
              <a:t>Contribution deadline</a:t>
            </a:r>
          </a:p>
          <a:p>
            <a:pPr lvl="1">
              <a:defRPr/>
            </a:pPr>
            <a:r>
              <a:rPr lang="en-US" dirty="0"/>
              <a:t>To ensure enough time for the review of the contributions, it is recommended, to the extent possible, to offer at least 48 working hours between the contribution deadline and the start of the AH call.</a:t>
            </a:r>
          </a:p>
          <a:p>
            <a:pPr marL="0" indent="0">
              <a:buNone/>
              <a:defRPr/>
            </a:pPr>
            <a:endParaRPr lang="en-US" dirty="0"/>
          </a:p>
          <a:p>
            <a:pPr>
              <a:defRPr/>
            </a:pPr>
            <a:r>
              <a:rPr lang="en-US" dirty="0"/>
              <a:t>Scope of the AH call</a:t>
            </a:r>
          </a:p>
          <a:p>
            <a:pPr lvl="1">
              <a:defRPr/>
            </a:pPr>
            <a:r>
              <a:rPr lang="en-US" dirty="0"/>
              <a:t>To avoid unexpected contributions, AH calls should have clear objectives listed in the time-plan of study/work items at the agenda.</a:t>
            </a:r>
          </a:p>
          <a:p>
            <a:pPr lvl="1">
              <a:defRPr/>
            </a:pPr>
            <a:r>
              <a:rPr lang="en-US" dirty="0"/>
              <a:t>It is also expected that the review of the contributions will primarily focus on to those aligned with the AH call objectives (any alternative order of review is at the discretion of the chair).</a:t>
            </a:r>
          </a:p>
          <a:p>
            <a:pPr>
              <a:defRPr/>
            </a:pPr>
            <a:endParaRPr lang="en-US" dirty="0"/>
          </a:p>
          <a:p>
            <a:pPr>
              <a:defRPr/>
            </a:pPr>
            <a:endParaRPr lang="en-US" dirty="0"/>
          </a:p>
          <a:p>
            <a:pPr>
              <a:defRPr/>
            </a:pPr>
            <a:endParaRPr lang="en-US" dirty="0"/>
          </a:p>
        </p:txBody>
      </p:sp>
      <p:sp>
        <p:nvSpPr>
          <p:cNvPr id="16387" name="Title 2">
            <a:extLst>
              <a:ext uri="{FF2B5EF4-FFF2-40B4-BE49-F238E27FC236}">
                <a16:creationId xmlns:a16="http://schemas.microsoft.com/office/drawing/2014/main" id="{1791026D-7A10-5F2D-091B-17A8E6237BEF}"/>
              </a:ext>
            </a:extLst>
          </p:cNvPr>
          <p:cNvSpPr>
            <a:spLocks noGrp="1" noChangeArrowheads="1"/>
          </p:cNvSpPr>
          <p:nvPr>
            <p:ph type="title"/>
          </p:nvPr>
        </p:nvSpPr>
        <p:spPr/>
        <p:txBody>
          <a:bodyPr/>
          <a:lstStyle/>
          <a:p>
            <a:r>
              <a:rPr lang="en-US" altLang="en-US" dirty="0"/>
              <a:t>AH Calls between ordinary meetings</a:t>
            </a:r>
          </a:p>
        </p:txBody>
      </p:sp>
      <p:sp>
        <p:nvSpPr>
          <p:cNvPr id="16388" name="Slide Number Placeholder 2">
            <a:extLst>
              <a:ext uri="{FF2B5EF4-FFF2-40B4-BE49-F238E27FC236}">
                <a16:creationId xmlns:a16="http://schemas.microsoft.com/office/drawing/2014/main" id="{ABA6FFBF-65D1-81DC-B69F-B6F9CD872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917521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a:bodyPr>
          <a:lstStyle/>
          <a:p>
            <a:r>
              <a:rPr lang="en-US" altLang="en-US" sz="2000" dirty="0">
                <a:solidFill>
                  <a:srgbClr val="FF0000"/>
                </a:solidFill>
              </a:rPr>
              <a:t> SA4#134 </a:t>
            </a:r>
            <a:r>
              <a:rPr lang="en-US" altLang="en-US" sz="2000" dirty="0"/>
              <a:t>will be run as an Ordinary face-to-face meeting. The following guidelines apply to </a:t>
            </a:r>
            <a:r>
              <a:rPr lang="en-US" altLang="en-US" sz="2000" dirty="0">
                <a:solidFill>
                  <a:srgbClr val="FF0000"/>
                </a:solidFill>
              </a:rPr>
              <a:t>SA4#134.</a:t>
            </a:r>
          </a:p>
          <a:p>
            <a:r>
              <a:rPr lang="en-US" altLang="en-US" sz="2000" dirty="0"/>
              <a:t> This meeting will prioritize Rel-19 work (including exceptions) and maintenance. In case further prioritization is required between agenda items, these priorities will be proposed by the leadership in coordination with rapporteurs.</a:t>
            </a:r>
          </a:p>
          <a:p>
            <a:r>
              <a:rPr lang="en-US" altLang="en-US" sz="2000" dirty="0"/>
              <a:t>As agreed during the SA4#133-e meeting, there is an agenda item for New Work/Study items proposals for Rel-20. These topics under agenda item 17 and will be treated at SA4 plenary level.</a:t>
            </a:r>
          </a:p>
          <a:p>
            <a:r>
              <a:rPr lang="en-GB" sz="1800" dirty="0">
                <a:effectLst/>
                <a:latin typeface="Arial" panose="020B0604020202020204" pitchFamily="34" charset="0"/>
                <a:ea typeface="SimSun" panose="02010600030101010101" pitchFamily="2" charset="-122"/>
                <a:cs typeface="Times New Roman" panose="02020603050405020304" pitchFamily="18" charset="0"/>
              </a:rPr>
              <a:t>This meeting counts toward maintenance of voting rights as stipulated in 3GPP WP article 35.4. </a:t>
            </a:r>
            <a:r>
              <a:rPr lang="en-GB" sz="18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1800" dirty="0">
              <a:effectLst/>
              <a:latin typeface="Arial" panose="020B0604020202020204" pitchFamily="34" charset="0"/>
              <a:ea typeface="SimSun" panose="02010600030101010101" pitchFamily="2" charset="-122"/>
              <a:cs typeface="Times New Roman" panose="02020603050405020304" pitchFamily="18" charset="0"/>
            </a:endParaRPr>
          </a:p>
          <a:p>
            <a:r>
              <a:rPr lang="en-US" altLang="en-US" sz="2000" dirty="0"/>
              <a:t>Rapporteurs are encouraged to provide updated or new time plans that sets reasonable objectives for this e-meeting.</a:t>
            </a:r>
          </a:p>
          <a:p>
            <a:r>
              <a:rPr lang="en-US" altLang="en-US" sz="2000" dirty="0">
                <a:solidFill>
                  <a:srgbClr val="FF0000"/>
                </a:solidFill>
              </a:rPr>
              <a:t>SA4#134 will allow 1-way remote participation (listening only). 2-ways remote participation may be enabled in best-effort mode at the discretion of the chairs</a:t>
            </a:r>
          </a:p>
          <a:p>
            <a:pPr marL="0" indent="0">
              <a:buNone/>
            </a:pPr>
            <a:endParaRPr lang="en-US" altLang="en-US" sz="1800" dirty="0">
              <a:solidFill>
                <a:srgbClr val="FF0000"/>
              </a:solidFill>
            </a:endParaRPr>
          </a:p>
          <a:p>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p:txBody>
          <a:bodyPr>
            <a:normAutofit fontScale="92500" lnSpcReduction="20000"/>
          </a:bodyPr>
          <a:lstStyle/>
          <a:p>
            <a:r>
              <a:rPr lang="en-US" altLang="fr-FR" sz="2400" dirty="0"/>
              <a:t>Only registered delegates representing 3GPP individual members may attend the SA WG4 e-meeting and SA4 SWG e-meetings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All disclaimers usually read before the 3GPP meeting (anti-trust, IPR, consensus principles) apply also to e-meetings.</a:t>
            </a:r>
          </a:p>
          <a:p>
            <a:r>
              <a:rPr lang="en-US" altLang="fr-FR" sz="2400" dirty="0"/>
              <a:t>If you are not registered to the meeting but still take part in SA4 and its SWG email reflector discussions, you risk that your comments will be ignored.</a:t>
            </a:r>
          </a:p>
          <a:p>
            <a:r>
              <a:rPr lang="en-US" altLang="en-US" sz="2400" dirty="0">
                <a:solidFill>
                  <a:srgbClr val="FF0000"/>
                </a:solidFill>
              </a:rPr>
              <a:t>SA4#134</a:t>
            </a:r>
            <a:r>
              <a:rPr lang="en-US" altLang="en-US" sz="2400" dirty="0"/>
              <a:t> takes place from </a:t>
            </a:r>
            <a:r>
              <a:rPr lang="en-US" altLang="en-US" sz="2400" dirty="0">
                <a:solidFill>
                  <a:srgbClr val="FF0000"/>
                </a:solidFill>
              </a:rPr>
              <a:t>Monday 17</a:t>
            </a:r>
            <a:r>
              <a:rPr lang="en-US" altLang="en-US" sz="2400" baseline="30000" dirty="0">
                <a:solidFill>
                  <a:srgbClr val="FF0000"/>
                </a:solidFill>
              </a:rPr>
              <a:t>th</a:t>
            </a:r>
            <a:r>
              <a:rPr lang="en-US" altLang="en-US" sz="2400" dirty="0">
                <a:solidFill>
                  <a:srgbClr val="FF0000"/>
                </a:solidFill>
              </a:rPr>
              <a:t> November 2025, at 09:00 hours local time to Friday 21</a:t>
            </a:r>
            <a:r>
              <a:rPr lang="en-US" altLang="en-US" sz="2400" baseline="30000" dirty="0">
                <a:solidFill>
                  <a:srgbClr val="FF0000"/>
                </a:solidFill>
              </a:rPr>
              <a:t>st</a:t>
            </a:r>
            <a:r>
              <a:rPr lang="en-US" altLang="en-US" sz="2400" dirty="0">
                <a:solidFill>
                  <a:srgbClr val="FF0000"/>
                </a:solidFill>
              </a:rPr>
              <a:t> November 2025 at 16:00 hours local time (at the latest)</a:t>
            </a:r>
            <a:r>
              <a:rPr lang="en-US" altLang="en-US" sz="2400" dirty="0"/>
              <a:t>. </a:t>
            </a:r>
          </a:p>
          <a:p>
            <a:r>
              <a:rPr lang="en-US" altLang="en-US" sz="2400" dirty="0"/>
              <a:t>The meeting will be primarily held as face-to-face sessions. The use of the email agreement process is left to the discretion of the chairs.</a:t>
            </a:r>
          </a:p>
          <a:p>
            <a:pPr lvl="1"/>
            <a:r>
              <a:rPr lang="en-US" altLang="en-US" sz="2000" dirty="0"/>
              <a:t>In this case, delegates are reminded that their comments via email and during teleconferences shall be courteous and technical.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89324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rPr>
              <a:t>SA4#134 agenda in </a:t>
            </a:r>
            <a:r>
              <a:rPr lang="en-US" sz="1400" b="0" i="0" dirty="0">
                <a:solidFill>
                  <a:srgbClr val="000000"/>
                </a:solidFill>
                <a:effectLst/>
                <a:latin typeface="arial" panose="020B0604020202020204" pitchFamily="34" charset="0"/>
                <a:hlinkClick r:id="rId2"/>
              </a:rPr>
              <a:t>S4-251606</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 7 to 10, and 17. Before registering documents to any other Agenda Items, consult with SA4 Chair. </a:t>
            </a:r>
            <a:r>
              <a:rPr lang="en-US" altLang="en-US" sz="1400" dirty="0">
                <a:solidFill>
                  <a:srgbClr val="FF0000"/>
                </a:solidFill>
              </a:rPr>
              <a:t>Please use Tdoc templates available at: </a:t>
            </a:r>
            <a:r>
              <a:rPr lang="en-US" altLang="en-US" sz="1400" dirty="0">
                <a:hlinkClick r:id="rId3"/>
              </a:rPr>
              <a:t>https://www.3gpp.org/ftp/tsg_sa/WG4_CODEC/TSGS4_134_Dallas/Templates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11</a:t>
            </a:r>
            <a:r>
              <a:rPr lang="en-US" altLang="en-US" sz="1400" baseline="30000" dirty="0"/>
              <a:t>th</a:t>
            </a:r>
            <a:r>
              <a:rPr lang="en-US" altLang="en-US" sz="1400" dirty="0"/>
              <a:t> November 2025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MS Word software should be used to prepare CRs according to 3GPP styles conforming to 3GPP drafting rules.</a:t>
            </a:r>
          </a:p>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rPr>
              <a:t>https://www.3gpp.org/ftp/tsg_sa/WG4_CODEC/TSGS4_134_Dallas/Inbox</a:t>
            </a:r>
            <a:r>
              <a:rPr lang="en-US" altLang="fr-FR" sz="1200" dirty="0">
                <a:solidFill>
                  <a:srgbClr val="FF0000"/>
                </a:solidFill>
              </a:rPr>
              <a:t> </a:t>
            </a:r>
            <a:r>
              <a:rPr lang="en-US" altLang="fr-FR" sz="1200" dirty="0"/>
              <a:t>or under local </a:t>
            </a:r>
            <a:r>
              <a:rPr lang="en-US" altLang="fr-FR" sz="1200" dirty="0">
                <a:hlinkClick r:id="rId3">
                  <a:extLst>
                    <a:ext uri="{A12FA001-AC4F-418D-AE19-62706E023703}">
                      <ahyp:hlinkClr xmlns:ahyp="http://schemas.microsoft.com/office/drawing/2018/hyperlinkcolor" val="tx"/>
                    </a:ext>
                  </a:extLst>
                </a:hlinkClick>
              </a:rPr>
              <a:t>ftp://10.10.10.10</a:t>
            </a:r>
            <a:r>
              <a:rPr lang="en-US" altLang="fr-FR" sz="1200" dirty="0"/>
              <a:t> server (to be decided at SA4 opening plenary)  </a:t>
            </a:r>
          </a:p>
          <a:p>
            <a:pPr lvl="2"/>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before submission deadline and also during the meeting, use 3GU for </a:t>
            </a:r>
            <a:r>
              <a:rPr lang="en-US" altLang="fr-FR" sz="1200" dirty="0" err="1"/>
              <a:t>Tdoc</a:t>
            </a:r>
            <a:r>
              <a:rPr lang="en-US" altLang="fr-FR" sz="1200" dirty="0"/>
              <a:t> reservation and upload.</a:t>
            </a:r>
          </a:p>
          <a:p>
            <a:pPr lvl="1"/>
            <a:r>
              <a:rPr lang="en-US" altLang="fr-FR" sz="1200" dirty="0"/>
              <a:t>“Drafts” folder: </a:t>
            </a:r>
            <a:r>
              <a:rPr lang="en-US" altLang="fr-FR" sz="1200" dirty="0">
                <a:solidFill>
                  <a:srgbClr val="FF0000"/>
                </a:solidFill>
                <a:hlinkClick r:id="rId4"/>
              </a:rPr>
              <a:t>https://www.3gpp.org/ftp/tsg_sa/WG4_CODEC/TSGS4_134_Dallas/Inbox/Drafts</a:t>
            </a:r>
            <a:r>
              <a:rPr lang="en-US" altLang="fr-FR" sz="1200" dirty="0">
                <a:solidFill>
                  <a:srgbClr val="FF0000"/>
                </a:solidFill>
              </a:rPr>
              <a:t>  </a:t>
            </a:r>
            <a:r>
              <a:rPr lang="en-US" altLang="fr-FR" sz="1200" dirty="0"/>
              <a:t>or under local </a:t>
            </a:r>
            <a:r>
              <a:rPr lang="en-US" altLang="fr-FR" sz="1200" dirty="0">
                <a:hlinkClick r:id="rId3">
                  <a:extLst>
                    <a:ext uri="{A12FA001-AC4F-418D-AE19-62706E023703}">
                      <ahyp:hlinkClr xmlns:ahyp="http://schemas.microsoft.com/office/drawing/2018/hyperlinkcolor" val="tx"/>
                    </a:ext>
                  </a:extLst>
                </a:hlinkClick>
              </a:rPr>
              <a:t>ftp://10.10.10.10</a:t>
            </a:r>
            <a:r>
              <a:rPr lang="en-US" altLang="fr-FR" sz="1200" dirty="0"/>
              <a:t> server (to be decided at SA4 opening plenary)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2"/>
            <a:r>
              <a:rPr lang="en-US" altLang="fr-FR" sz="1200" dirty="0"/>
              <a:t>Draft Filename template guidelines on next slide</a:t>
            </a:r>
            <a:endParaRPr lang="en-US" altLang="fr-FR" sz="1200" dirty="0">
              <a:solidFill>
                <a:srgbClr val="FF0000"/>
              </a:solidFill>
            </a:endParaRPr>
          </a:p>
          <a:p>
            <a:r>
              <a:rPr lang="en-US" altLang="fr-FR" sz="1200" dirty="0"/>
              <a:t>Review of documents during the meeting: </a:t>
            </a:r>
          </a:p>
          <a:p>
            <a:pPr lvl="1"/>
            <a:r>
              <a:rPr lang="en-US" altLang="fr-FR" sz="1200" dirty="0">
                <a:solidFill>
                  <a:srgbClr val="FF0000"/>
                </a:solidFill>
              </a:rPr>
              <a:t>delegates should revise documents only on request from the appropriate chairperson using 3GU tool and indicate the </a:t>
            </a:r>
            <a:r>
              <a:rPr lang="en-US" altLang="fr-FR" sz="1200" dirty="0" err="1">
                <a:solidFill>
                  <a:srgbClr val="FF0000"/>
                </a:solidFill>
              </a:rPr>
              <a:t>Tdoc</a:t>
            </a:r>
            <a:r>
              <a:rPr lang="en-US" altLang="fr-FR" sz="1200" dirty="0">
                <a:solidFill>
                  <a:srgbClr val="FF0000"/>
                </a:solidFill>
              </a:rPr>
              <a:t> number and information to the appropriate chairperson immediately.</a:t>
            </a:r>
          </a:p>
          <a:p>
            <a:pPr lvl="1"/>
            <a:r>
              <a:rPr lang="en-US" altLang="fr-FR" sz="1200" dirty="0">
                <a:solidFill>
                  <a:srgbClr val="FF0000"/>
                </a:solidFill>
              </a:rPr>
              <a:t>Other SA4 </a:t>
            </a:r>
            <a:r>
              <a:rPr lang="en-US" altLang="fr-FR" sz="1200" dirty="0" err="1">
                <a:solidFill>
                  <a:srgbClr val="FF0000"/>
                </a:solidFill>
              </a:rPr>
              <a:t>Tdoc</a:t>
            </a:r>
            <a:r>
              <a:rPr lang="en-US" altLang="fr-FR" sz="1200" dirty="0">
                <a:solidFill>
                  <a:srgbClr val="FF0000"/>
                </a:solidFill>
              </a:rPr>
              <a:t> # requests (during the meeting e.g. LSs, reports): ask first for approval from the appropriate chairperson, when approved, use 3GU and indicate the </a:t>
            </a:r>
            <a:r>
              <a:rPr lang="en-US" altLang="fr-FR" sz="1200" dirty="0" err="1">
                <a:solidFill>
                  <a:srgbClr val="FF0000"/>
                </a:solidFill>
              </a:rPr>
              <a:t>Tdoc</a:t>
            </a:r>
            <a:r>
              <a:rPr lang="en-US" altLang="fr-FR" sz="1200" dirty="0">
                <a:solidFill>
                  <a:srgbClr val="FF0000"/>
                </a:solidFill>
              </a:rPr>
              <a:t> number and information to the appropriate chairperson immediately</a:t>
            </a:r>
            <a:endParaRPr lang="en-US" altLang="fr-FR" sz="1200" strike="sngStrike" dirty="0">
              <a:solidFill>
                <a:srgbClr val="FF0000"/>
              </a:solidFill>
            </a:endParaRPr>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7648" y="573325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Tdoc revision is to be finally disposed (</a:t>
            </a:r>
            <a:r>
              <a:rPr lang="en-US" sz="1200" dirty="0" err="1"/>
              <a:t>i.e</a:t>
            </a:r>
            <a:r>
              <a:rPr lang="en-US" sz="1200" dirty="0"/>
              <a:t> agreed/approved/merged/endorsed/noted etc.) then a new Tdoc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Drafts/Video/S4-251234_Pear</a:t>
            </a:r>
          </a:p>
          <a:p>
            <a:pPr lvl="3">
              <a:defRPr/>
            </a:pPr>
            <a:r>
              <a:rPr lang="en-US" sz="1200" b="1" dirty="0">
                <a:solidFill>
                  <a:srgbClr val="FF0000"/>
                </a:solidFill>
              </a:rPr>
              <a:t>Delegate from company “Plum” provides updates 	Drafts/Video/S4-251234_Pear_Plum</a:t>
            </a:r>
          </a:p>
          <a:p>
            <a:pPr lvl="3">
              <a:defRPr/>
            </a:pPr>
            <a:r>
              <a:rPr lang="en-US" sz="1200" b="1" dirty="0">
                <a:solidFill>
                  <a:srgbClr val="FF0000"/>
                </a:solidFill>
              </a:rPr>
              <a:t>Author provides a revision based on those inputs	Drafts/Video/S4-251234r01</a:t>
            </a:r>
          </a:p>
          <a:p>
            <a:pPr lvl="3">
              <a:defRPr/>
            </a:pPr>
            <a:r>
              <a:rPr lang="en-US" sz="1200" b="1" dirty="0">
                <a:solidFill>
                  <a:srgbClr val="FF0000"/>
                </a:solidFill>
              </a:rPr>
              <a:t>Email comments trigger a further revision 		Drafts/Video/S4-251234r02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Inbox/S4-251235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7</a:t>
            </a:fld>
            <a:endParaRPr lang="en-GB" altLang="en-US"/>
          </a:p>
        </p:txBody>
      </p:sp>
    </p:spTree>
    <p:extLst>
      <p:ext uri="{BB962C8B-B14F-4D97-AF65-F5344CB8AC3E}">
        <p14:creationId xmlns:p14="http://schemas.microsoft.com/office/powerpoint/2010/main" val="4121743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26077</TotalTime>
  <Words>3091</Words>
  <Application>Microsoft Macintosh PowerPoint</Application>
  <PresentationFormat>Grand écran</PresentationFormat>
  <Paragraphs>227</Paragraphs>
  <Slides>14</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14</vt:i4>
      </vt:variant>
    </vt:vector>
  </HeadingPairs>
  <TitlesOfParts>
    <vt:vector size="21" baseType="lpstr">
      <vt:lpstr>ＭＳ Ｐゴシック</vt:lpstr>
      <vt:lpstr>Aptos</vt:lpstr>
      <vt:lpstr>Arial</vt:lpstr>
      <vt:lpstr>Arial</vt:lpstr>
      <vt:lpstr>Calibri</vt:lpstr>
      <vt:lpstr>Times New Roman</vt:lpstr>
      <vt:lpstr>Office Theme</vt:lpstr>
      <vt:lpstr>Guidelines for  3GPP SA4#134  as Face-to-face Meeting</vt:lpstr>
      <vt:lpstr>Introduction</vt:lpstr>
      <vt:lpstr>General guidelines</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AH Calls between ordinary meetings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7388</cp:revision>
  <dcterms:created xsi:type="dcterms:W3CDTF">2009-06-02T04:11:18Z</dcterms:created>
  <dcterms:modified xsi:type="dcterms:W3CDTF">2025-11-12T01:08:58Z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