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7"/>
  </p:notesMasterIdLst>
  <p:handoutMasterIdLst>
    <p:handoutMasterId r:id="rId8"/>
  </p:handoutMasterIdLst>
  <p:sldIdLst>
    <p:sldId id="368" r:id="rId5"/>
    <p:sldId id="373" r:id="rId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70" autoAdjust="0"/>
    <p:restoredTop sz="94694" autoAdjust="0"/>
  </p:normalViewPr>
  <p:slideViewPr>
    <p:cSldViewPr snapToGrid="0">
      <p:cViewPr varScale="1">
        <p:scale>
          <a:sx n="56" d="100"/>
          <a:sy n="56" d="100"/>
        </p:scale>
        <p:origin x="984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106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noProof="0" dirty="0">
                <a:latin typeface="Arial "/>
              </a:rPr>
              <a:t>3GPP OP MHPG#11	</a:t>
            </a:r>
          </a:p>
          <a:p>
            <a:pPr eaLnBrk="1" hangingPunct="1">
              <a:defRPr/>
            </a:pPr>
            <a:r>
              <a:rPr lang="en-US" altLang="en-US" sz="1200" b="1" noProof="0" dirty="0">
                <a:latin typeface="Arial "/>
              </a:rPr>
              <a:t>Electronic meeting, 21</a:t>
            </a:r>
            <a:r>
              <a:rPr lang="en-US" altLang="en-US" sz="1200" b="1" baseline="30000" noProof="0" dirty="0">
                <a:latin typeface="Arial "/>
              </a:rPr>
              <a:t>st</a:t>
            </a:r>
            <a:r>
              <a:rPr lang="en-US" altLang="en-US" sz="1200" b="1" noProof="0" dirty="0">
                <a:latin typeface="Arial "/>
              </a:rPr>
              <a:t> February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OPmp240006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14" y="365125"/>
            <a:ext cx="8957441" cy="1325563"/>
          </a:xfrm>
        </p:spPr>
        <p:txBody>
          <a:bodyPr/>
          <a:lstStyle/>
          <a:p>
            <a:r>
              <a:rPr lang="en-GB" altLang="en-US" dirty="0"/>
              <a:t>2025 plan for ordinary F2F meetings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/>
          <a:lstStyle/>
          <a:p>
            <a:r>
              <a:rPr lang="en-US" sz="1600" b="0" dirty="0">
                <a:highlight>
                  <a:srgbClr val="00FF00"/>
                </a:highlight>
              </a:rPr>
              <a:t>Feb 17-21  CT WGs, SA WGs, RAN WGs: 		F2F in Europe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March 10-14 TSGs:	 			F2F in Korea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April </a:t>
            </a:r>
            <a:r>
              <a:rPr lang="en-US" sz="1600" dirty="0">
                <a:highlight>
                  <a:srgbClr val="00FF00"/>
                </a:highlight>
              </a:rPr>
              <a:t>7-11</a:t>
            </a:r>
            <a:r>
              <a:rPr lang="en-US" sz="1600" baseline="30000" dirty="0">
                <a:highlight>
                  <a:srgbClr val="00FF00"/>
                </a:highlight>
              </a:rPr>
              <a:t>th</a:t>
            </a:r>
            <a:r>
              <a:rPr lang="en-US" sz="1600" dirty="0">
                <a:highlight>
                  <a:srgbClr val="00FF00"/>
                </a:highlight>
              </a:rPr>
              <a:t> </a:t>
            </a:r>
            <a:r>
              <a:rPr lang="en-US" sz="1600" baseline="30000" dirty="0">
                <a:highlight>
                  <a:srgbClr val="00FF00"/>
                </a:highlight>
              </a:rPr>
              <a:t> </a:t>
            </a:r>
            <a:r>
              <a:rPr lang="en-US" sz="1600" b="0" dirty="0">
                <a:highlight>
                  <a:srgbClr val="00FF00"/>
                </a:highlight>
              </a:rPr>
              <a:t>CT1/3/4, RAN1/2/3/4 WGs: 		F2F in </a:t>
            </a:r>
            <a:r>
              <a:rPr lang="en-US" sz="1600" dirty="0">
                <a:highlight>
                  <a:srgbClr val="00FF00"/>
                </a:highlight>
              </a:rPr>
              <a:t>China</a:t>
            </a:r>
            <a:endParaRPr lang="en-US" sz="1600" b="0" dirty="0">
              <a:highlight>
                <a:srgbClr val="00FF00"/>
              </a:highlight>
            </a:endParaRPr>
          </a:p>
          <a:p>
            <a:r>
              <a:rPr lang="en-US" sz="1600" b="0" dirty="0">
                <a:highlight>
                  <a:srgbClr val="00FF00"/>
                </a:highlight>
              </a:rPr>
              <a:t>April 7-11</a:t>
            </a:r>
            <a:r>
              <a:rPr lang="en-US" sz="1600" b="0" baseline="30000" dirty="0">
                <a:highlight>
                  <a:srgbClr val="00FF00"/>
                </a:highlight>
              </a:rPr>
              <a:t>th</a:t>
            </a:r>
            <a:r>
              <a:rPr lang="en-US" sz="1600" b="0" dirty="0">
                <a:highlight>
                  <a:srgbClr val="00FF00"/>
                </a:highlight>
              </a:rPr>
              <a:t>  SA2/3/4/5/6			F2F in Europe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May 19-23 RAN and CT WGs:			F2F in </a:t>
            </a:r>
            <a:r>
              <a:rPr lang="en-US" sz="1600" dirty="0">
                <a:highlight>
                  <a:srgbClr val="00FF00"/>
                </a:highlight>
              </a:rPr>
              <a:t>Europe (Confirmed by Johannes on 11/Jan – thank you!)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May 19-23 SA WGs:			F2F in Japan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June 9-13 TSGs:				F2F in </a:t>
            </a:r>
            <a:r>
              <a:rPr lang="en-US" sz="1600" dirty="0">
                <a:highlight>
                  <a:srgbClr val="00FF00"/>
                </a:highlight>
                <a:sym typeface="Wingdings" pitchFamily="2" charset="2"/>
              </a:rPr>
              <a:t>Europe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600" b="0" dirty="0">
                <a:highlight>
                  <a:srgbClr val="00FF00"/>
                </a:highlight>
              </a:rPr>
              <a:t>August 25-29 CT WGs, SA WGs:		F2F in Europe 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August 25-29 RAN WGs:			F2F in </a:t>
            </a:r>
            <a:r>
              <a:rPr lang="en-US" sz="1600" dirty="0">
                <a:highlight>
                  <a:srgbClr val="00FF00"/>
                </a:highlight>
              </a:rPr>
              <a:t>India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September 15-19 TSGs:			F2F in </a:t>
            </a:r>
            <a:r>
              <a:rPr lang="en-US" sz="1600" dirty="0">
                <a:highlight>
                  <a:srgbClr val="00FF00"/>
                </a:highlight>
              </a:rPr>
              <a:t>China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Oct 13-17 RAN1/2/3/4 WGs:			F2F in Europe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Oct 13-17 SA2/3/4/5/6 and CT1/3/4 WGs:	</a:t>
            </a:r>
            <a:r>
              <a:rPr lang="en-US" sz="1600" dirty="0">
                <a:highlight>
                  <a:srgbClr val="00FF00"/>
                </a:highlight>
              </a:rPr>
              <a:t>F2F SA WGs China, CT WGs </a:t>
            </a:r>
            <a:r>
              <a:rPr lang="en-US" sz="1600" dirty="0">
                <a:highlight>
                  <a:srgbClr val="00FF00"/>
                </a:highlight>
                <a:sym typeface="Wingdings" pitchFamily="2" charset="2"/>
              </a:rPr>
              <a:t>Europe</a:t>
            </a:r>
            <a:endParaRPr lang="en-US" sz="1600" dirty="0">
              <a:highlight>
                <a:srgbClr val="00FF00"/>
              </a:highlight>
            </a:endParaRPr>
          </a:p>
          <a:p>
            <a:r>
              <a:rPr lang="en-US" sz="1600" dirty="0">
                <a:highlight>
                  <a:srgbClr val="FFFF00"/>
                </a:highlight>
              </a:rPr>
              <a:t>November 17-21 CT WGs, SA WGs, RAN WGs:	F2F in NA (check back on accessibility of meeting location)</a:t>
            </a:r>
          </a:p>
          <a:p>
            <a:r>
              <a:rPr lang="en-US" sz="1600" b="0" dirty="0">
                <a:highlight>
                  <a:srgbClr val="00FF00"/>
                </a:highlight>
              </a:rPr>
              <a:t>Dec 8-12 TSGs:				F2F in </a:t>
            </a:r>
            <a:r>
              <a:rPr lang="en-US" sz="1600" dirty="0">
                <a:highlight>
                  <a:srgbClr val="00FF00"/>
                </a:highlight>
              </a:rPr>
              <a:t>NA</a:t>
            </a:r>
          </a:p>
          <a:p>
            <a:endParaRPr lang="en-US" sz="2100" b="0" dirty="0"/>
          </a:p>
          <a:p>
            <a:endParaRPr lang="en-US" altLang="en-US" sz="21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FBCE89-DE99-270A-F228-76AD997AFCC3}"/>
              </a:ext>
            </a:extLst>
          </p:cNvPr>
          <p:cNvSpPr txBox="1"/>
          <p:nvPr/>
        </p:nvSpPr>
        <p:spPr>
          <a:xfrm>
            <a:off x="9522373" y="73572"/>
            <a:ext cx="1608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HU" dirty="0"/>
              <a:t>OPmp240007</a:t>
            </a:r>
          </a:p>
        </p:txBody>
      </p:sp>
    </p:spTree>
    <p:extLst>
      <p:ext uri="{BB962C8B-B14F-4D97-AF65-F5344CB8AC3E}">
        <p14:creationId xmlns:p14="http://schemas.microsoft.com/office/powerpoint/2010/main" val="290828525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AE381-3FC4-A858-6A71-3B7D54AA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U" dirty="0"/>
              <a:t>Thank You!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55A1F0-6085-817C-6EB9-0F3D53B28B9B}"/>
              </a:ext>
            </a:extLst>
          </p:cNvPr>
          <p:cNvSpPr txBox="1"/>
          <p:nvPr/>
        </p:nvSpPr>
        <p:spPr>
          <a:xfrm>
            <a:off x="9522373" y="73572"/>
            <a:ext cx="1608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HU" dirty="0"/>
              <a:t>OPmp240007</a:t>
            </a:r>
          </a:p>
        </p:txBody>
      </p:sp>
    </p:spTree>
    <p:extLst>
      <p:ext uri="{BB962C8B-B14F-4D97-AF65-F5344CB8AC3E}">
        <p14:creationId xmlns:p14="http://schemas.microsoft.com/office/powerpoint/2010/main" val="974031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280d8efa-eff2-4910-88d2-79ca146720c4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679a257e-872f-4c98-9e8a-0a9c104f72c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d471751-9675-428d-917b-70f44f9630b0}" enabled="0" method="" siteId="{5d471751-9675-428d-917b-70f44f9630b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16757</TotalTime>
  <Words>203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</vt:lpstr>
      <vt:lpstr>Calibri</vt:lpstr>
      <vt:lpstr>Calibri Light</vt:lpstr>
      <vt:lpstr>Times New Roman</vt:lpstr>
      <vt:lpstr>Office Theme</vt:lpstr>
      <vt:lpstr>2025 plan for ordinary F2F meetings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01-24-1055_01-24-0819_01-24-0812_01-24-0811_01-24-</cp:lastModifiedBy>
  <cp:revision>625</cp:revision>
  <dcterms:created xsi:type="dcterms:W3CDTF">2010-02-05T13:52:04Z</dcterms:created>
  <dcterms:modified xsi:type="dcterms:W3CDTF">2024-03-01T06:43:34Z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