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2"/>
  </p:notesMasterIdLst>
  <p:sldIdLst>
    <p:sldId id="434" r:id="rId3"/>
    <p:sldId id="1106" r:id="rId4"/>
    <p:sldId id="1127" r:id="rId5"/>
    <p:sldId id="1152" r:id="rId6"/>
    <p:sldId id="1148" r:id="rId7"/>
    <p:sldId id="1146" r:id="rId8"/>
    <p:sldId id="1125" r:id="rId9"/>
    <p:sldId id="1143" r:id="rId10"/>
    <p:sldId id="1153" r:id="rId11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3" autoAdjust="0"/>
    <p:restoredTop sz="94660"/>
  </p:normalViewPr>
  <p:slideViewPr>
    <p:cSldViewPr snapToGrid="0">
      <p:cViewPr varScale="1">
        <p:scale>
          <a:sx n="92" d="100"/>
          <a:sy n="92" d="100"/>
        </p:scale>
        <p:origin x="40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331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055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859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S2-2600727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#173 Goa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February 09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February 13, 2026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9243" y="281200"/>
            <a:ext cx="7981127" cy="929308"/>
          </a:xfrm>
        </p:spPr>
        <p:txBody>
          <a:bodyPr wrap="square" anchor="ctr"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SA2 and SA meeting dates </a:t>
            </a:r>
            <a:r>
              <a:rPr lang="en-US" sz="3200" dirty="0" smtClean="0">
                <a:solidFill>
                  <a:schemeClr val="tx1"/>
                </a:solidFill>
              </a:rPr>
              <a:t>until March 2027</a:t>
            </a:r>
            <a:endParaRPr lang="en-US" sz="3200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196675"/>
              </p:ext>
            </p:extLst>
          </p:nvPr>
        </p:nvGraphicFramePr>
        <p:xfrm>
          <a:off x="1019331" y="1581564"/>
          <a:ext cx="9998439" cy="46833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0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96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February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February 13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Goa, India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10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13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April 13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April 17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Malta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May 18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 22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617711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09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12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Singapore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 ad hoc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 June 24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30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E-meeting</a:t>
                      </a:r>
                      <a:endParaRPr lang="en-US" sz="14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16484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SA2#176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August 24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August 28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77854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15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Madrid, Spain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430362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October 12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October 16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518575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November 16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November 20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Calgary,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Canada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78637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08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11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Boston, USA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6308985"/>
                  </a:ext>
                </a:extLst>
              </a:tr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SA2#179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22 February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26 February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South Korea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91240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March 16 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19 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7214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Stage-2 freeze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Jun </a:t>
            </a:r>
            <a:r>
              <a:rPr lang="en-US" sz="1800" dirty="0"/>
              <a:t>2026 (&gt;=80</a:t>
            </a:r>
            <a:r>
              <a:rPr lang="en-US" sz="1800" dirty="0" smtClean="0"/>
              <a:t>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Sep </a:t>
            </a:r>
            <a:r>
              <a:rPr lang="en-US" sz="1800" dirty="0"/>
              <a:t>2026 (100%)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Study Item deadlines</a:t>
            </a:r>
          </a:p>
          <a:p>
            <a:pPr lvl="1">
              <a:lnSpc>
                <a:spcPct val="110000"/>
              </a:lnSpc>
              <a:defRPr/>
            </a:pPr>
            <a:endParaRPr lang="en-US" sz="16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/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Study deadline </a:t>
            </a:r>
            <a:r>
              <a:rPr lang="en-US" sz="1800" dirty="0"/>
              <a:t>A </a:t>
            </a:r>
            <a:r>
              <a:rPr lang="en-US" sz="1800" dirty="0" smtClean="0"/>
              <a:t>applied </a:t>
            </a:r>
            <a:r>
              <a:rPr lang="en-US" sz="1800" dirty="0"/>
              <a:t>to </a:t>
            </a:r>
            <a:r>
              <a:rPr lang="en-US" sz="1800" dirty="0" smtClean="0"/>
              <a:t>FS_5GSAT_Ph4_ARC, </a:t>
            </a:r>
            <a:r>
              <a:rPr lang="en-US" sz="1800" dirty="0" err="1" smtClean="0"/>
              <a:t>FS_Sensing_ARC</a:t>
            </a:r>
            <a:r>
              <a:rPr lang="en-US" sz="1800" dirty="0" smtClean="0"/>
              <a:t>, FS_AIML_CN_Ph2 and FS_EnergySys_Ph2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Study deadline B applies </a:t>
            </a:r>
            <a:r>
              <a:rPr lang="en-US" sz="1800" dirty="0"/>
              <a:t>to FS_AmbientIoT_Ph2_ARC, </a:t>
            </a:r>
            <a:r>
              <a:rPr lang="en-GB" sz="1800" dirty="0"/>
              <a:t>FS_NG_RTC_Ph3_ARC and FS_SMS2EC_ARC</a:t>
            </a:r>
            <a:endParaRPr lang="en-US" sz="1800" dirty="0"/>
          </a:p>
          <a:p>
            <a:pPr>
              <a:lnSpc>
                <a:spcPct val="110000"/>
              </a:lnSpc>
              <a:defRPr/>
            </a:pPr>
            <a:r>
              <a:rPr lang="en-US" sz="1800" b="1" dirty="0" smtClean="0"/>
              <a:t>No exceptions </a:t>
            </a:r>
            <a:r>
              <a:rPr lang="en-US" sz="1800" dirty="0" smtClean="0"/>
              <a:t>are expected to the Stage 2 100% freeze as Stage 3 group require sufficient time for their work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This means it is essential that normative work starts promptly after the respective study deadlines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948055"/>
              </p:ext>
            </p:extLst>
          </p:nvPr>
        </p:nvGraphicFramePr>
        <p:xfrm>
          <a:off x="701282" y="2919408"/>
          <a:ext cx="10796520" cy="13411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79652">
                  <a:extLst>
                    <a:ext uri="{9D8B030D-6E8A-4147-A177-3AD203B41FA5}">
                      <a16:colId xmlns:a16="http://schemas.microsoft.com/office/drawing/2014/main" val="377968864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98540016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671966946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643379344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875775317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3859934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101785318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8259018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06768302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5943043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89856101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#168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</a:t>
                      </a:r>
                      <a:r>
                        <a:rPr lang="en-GB" sz="1400" b="1" u="none" strike="noStrike" dirty="0" smtClean="0">
                          <a:effectLst/>
                        </a:rPr>
                        <a:t>#170 </a:t>
                      </a:r>
                      <a:r>
                        <a:rPr lang="en-GB" sz="1400" b="1" u="none" strike="noStrike" dirty="0">
                          <a:effectLst/>
                        </a:rPr>
                        <a:t>Fukuoka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#170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#171 China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#172 Dallas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Feb #173 India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#174 EU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#175 China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#176 EU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4178290784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>
                          <a:effectLst/>
                        </a:rPr>
                        <a:t> 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A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B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59266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In this (Goa, February </a:t>
            </a:r>
            <a:r>
              <a:rPr lang="en-US" sz="2000" dirty="0" smtClean="0"/>
              <a:t>2025)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The </a:t>
            </a:r>
            <a:r>
              <a:rPr lang="en-US" sz="1800" dirty="0"/>
              <a:t>FS_AmbientIoT_Ph2_ARC, </a:t>
            </a:r>
            <a:r>
              <a:rPr lang="en-GB" sz="1800" dirty="0"/>
              <a:t>FS_NG_RTC_Ph3_ARC and </a:t>
            </a:r>
            <a:r>
              <a:rPr lang="en-GB" sz="1800" dirty="0" smtClean="0"/>
              <a:t>FS_SMS2EC_ARC studies are due to complete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Need to determine the status of these studies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Discuss and approve WID’s based on the conclusions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Discuss how to handle aspects that do not have </a:t>
            </a:r>
            <a:r>
              <a:rPr lang="en-US" sz="1800" dirty="0" smtClean="0"/>
              <a:t>conclusions</a:t>
            </a:r>
            <a:endParaRPr lang="en-US" sz="1800" dirty="0"/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Any study work on the FS_5GSAT_Ph4_ARC</a:t>
            </a:r>
            <a:r>
              <a:rPr lang="en-US" sz="1800" dirty="0"/>
              <a:t>, </a:t>
            </a:r>
            <a:r>
              <a:rPr lang="en-US" sz="1800" dirty="0" err="1"/>
              <a:t>FS_Sensing_ARC</a:t>
            </a:r>
            <a:r>
              <a:rPr lang="en-US" sz="1800" dirty="0"/>
              <a:t>, FS_AIML_CN_Ph2 and FS_EnergySys_Ph2 </a:t>
            </a:r>
            <a:r>
              <a:rPr lang="en-US" sz="1800" dirty="0" smtClean="0"/>
              <a:t>studies continued after November (see above) needs to be complete and the WID(s) updated based on these</a:t>
            </a:r>
            <a:endParaRPr lang="en-US" sz="18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106625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6G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232" dirty="0" smtClean="0"/>
              <a:t>(See also separate input from the 6G study rapporteurs)</a:t>
            </a:r>
          </a:p>
          <a:p>
            <a:pPr>
              <a:lnSpc>
                <a:spcPct val="110000"/>
              </a:lnSpc>
              <a:defRPr/>
            </a:pPr>
            <a:r>
              <a:rPr lang="en-US" sz="2232" dirty="0"/>
              <a:t>D</a:t>
            </a:r>
            <a:r>
              <a:rPr lang="en-US" sz="2232" dirty="0" smtClean="0"/>
              <a:t>eadlines for April, May, June meetings</a:t>
            </a:r>
            <a:endParaRPr lang="en-US" sz="2232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72524"/>
              </p:ext>
            </p:extLst>
          </p:nvPr>
        </p:nvGraphicFramePr>
        <p:xfrm>
          <a:off x="454619" y="2397402"/>
          <a:ext cx="9042400" cy="4000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6449">
                  <a:extLst>
                    <a:ext uri="{9D8B030D-6E8A-4147-A177-3AD203B41FA5}">
                      <a16:colId xmlns:a16="http://schemas.microsoft.com/office/drawing/2014/main" val="1263733110"/>
                    </a:ext>
                  </a:extLst>
                </a:gridCol>
                <a:gridCol w="812230">
                  <a:extLst>
                    <a:ext uri="{9D8B030D-6E8A-4147-A177-3AD203B41FA5}">
                      <a16:colId xmlns:a16="http://schemas.microsoft.com/office/drawing/2014/main" val="3675508519"/>
                    </a:ext>
                  </a:extLst>
                </a:gridCol>
                <a:gridCol w="1513412">
                  <a:extLst>
                    <a:ext uri="{9D8B030D-6E8A-4147-A177-3AD203B41FA5}">
                      <a16:colId xmlns:a16="http://schemas.microsoft.com/office/drawing/2014/main" val="3973791910"/>
                    </a:ext>
                  </a:extLst>
                </a:gridCol>
                <a:gridCol w="1573695">
                  <a:extLst>
                    <a:ext uri="{9D8B030D-6E8A-4147-A177-3AD203B41FA5}">
                      <a16:colId xmlns:a16="http://schemas.microsoft.com/office/drawing/2014/main" val="2635312768"/>
                    </a:ext>
                  </a:extLst>
                </a:gridCol>
                <a:gridCol w="4216614">
                  <a:extLst>
                    <a:ext uri="{9D8B030D-6E8A-4147-A177-3AD203B41FA5}">
                      <a16:colId xmlns:a16="http://schemas.microsoft.com/office/drawing/2014/main" val="207667790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u="none" strike="noStrike">
                          <a:effectLst/>
                        </a:rPr>
                        <a:t>Monday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u="none" strike="noStrike">
                          <a:effectLst/>
                        </a:rPr>
                        <a:t>Friday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u="none" strike="noStrike">
                          <a:effectLst/>
                        </a:rPr>
                        <a:t>Meetings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u="none" strike="noStrike">
                          <a:effectLst/>
                        </a:rPr>
                        <a:t>National holidays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u="none" strike="noStrike" dirty="0">
                          <a:effectLst/>
                        </a:rPr>
                        <a:t>Deadlines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2719535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16/02/2026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20/02/2026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Lunar New Year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2839149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23/02/2026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27/02/2026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6354477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02/03/2026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06/03/2026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6886142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09/03/2026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13/03/2026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SA#111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3046176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16/03/2026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20/03/2026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297323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23/03/2026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27/03/2026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5849984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30/03/2026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03/04/2026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Good Friday (3rd)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>
                          <a:effectLst/>
                        </a:rPr>
                        <a:t>6G: 31st, General: 2nd 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4406988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06/04/2026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10/04/2026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Easter Monday (6th)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Penholder upload: 8th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8235282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13/04/2026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17/04/2026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SA2#174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9633101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20/04/2026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24/04/2026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9649042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27/04/2026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01/05/2026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248218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04/05/2026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08/05/2026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6G: 5th, General: 8th 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384758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11/05/2026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15/05/2026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Penholder upload: 12th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1780403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18/05/2026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22/05/2026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SA2#175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9502763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25/05/2026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29/05/2026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225354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01/06/2026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05/06/2026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8100558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 dirty="0">
                          <a:effectLst/>
                        </a:rPr>
                        <a:t>08/06/2026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 dirty="0">
                          <a:effectLst/>
                        </a:rPr>
                        <a:t>12/06/2026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SA#112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443592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15/06/2026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 dirty="0">
                          <a:effectLst/>
                        </a:rPr>
                        <a:t>19/06/2026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6G: 16th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7749062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22/06/2026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26/06/2026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>
                          <a:effectLst/>
                        </a:rPr>
                        <a:t>SA2 ad hoc (start 24th)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Revisions deadline: 26th 16:00 UTC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66167794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29/06/2026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03/07/2026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SA2 ad hoc (end 30th)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>
                          <a:effectLst/>
                        </a:rPr>
                        <a:t>Comments deadline: 29th 16:00 UTC, Close of meeting: 30th 16:00 UTC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9557839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76021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TEI20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12 TU’s are proposed for handling TEI20 items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Items filling </a:t>
            </a:r>
            <a:r>
              <a:rPr lang="en-US" sz="2000" dirty="0"/>
              <a:t>7</a:t>
            </a:r>
            <a:r>
              <a:rPr lang="en-US" sz="2000" dirty="0" smtClean="0"/>
              <a:t>.5 </a:t>
            </a:r>
            <a:r>
              <a:rPr lang="en-US" sz="2000" dirty="0"/>
              <a:t>TU’s </a:t>
            </a:r>
            <a:r>
              <a:rPr lang="en-US" sz="2000" dirty="0" smtClean="0"/>
              <a:t>have already been approved by SA Plenary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Items filling up to 4.5 TU’s will be discussed in February 2026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Items noted in August 2025 are not encouraged to be re-submitted in February 2026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Meeting by meeting plan:</a:t>
            </a:r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1800" b="1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557923"/>
              </p:ext>
            </p:extLst>
          </p:nvPr>
        </p:nvGraphicFramePr>
        <p:xfrm>
          <a:off x="744806" y="3644690"/>
          <a:ext cx="10509816" cy="2128653"/>
        </p:xfrm>
        <a:graphic>
          <a:graphicData uri="http://schemas.openxmlformats.org/drawingml/2006/table">
            <a:tbl>
              <a:tblPr/>
              <a:tblGrid>
                <a:gridCol w="1313727">
                  <a:extLst>
                    <a:ext uri="{9D8B030D-6E8A-4147-A177-3AD203B41FA5}">
                      <a16:colId xmlns:a16="http://schemas.microsoft.com/office/drawing/2014/main" val="1309987738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1556176697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963526384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3293627416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581542463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503110106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790500800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1925058346"/>
                    </a:ext>
                  </a:extLst>
                </a:gridCol>
              </a:tblGrid>
              <a:tr h="16668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524149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#170 </a:t>
                      </a:r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Fukuoka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</a:t>
                      </a:r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Goa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840792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80%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r>
                        <a:rPr lang="en-GB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100%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685728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information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SA2 approval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information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 for SA2 approval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963802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227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7191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Upcoming meetings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SA2#174 (Malta)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rgbClr val="FF0000"/>
                </a:solidFill>
              </a:rPr>
              <a:t>To discuss: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6G solution submission deadline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General deadline 2</a:t>
            </a:r>
            <a:r>
              <a:rPr lang="en-US" sz="1400" baseline="30000" dirty="0" smtClean="0">
                <a:solidFill>
                  <a:srgbClr val="FF0000"/>
                </a:solidFill>
              </a:rPr>
              <a:t>nd</a:t>
            </a:r>
            <a:r>
              <a:rPr lang="en-US" sz="1400" dirty="0" smtClean="0">
                <a:solidFill>
                  <a:srgbClr val="FF0000"/>
                </a:solidFill>
              </a:rPr>
              <a:t> April?</a:t>
            </a:r>
            <a:endParaRPr lang="en-US" sz="1400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SA2#174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</a:t>
            </a:r>
            <a:r>
              <a:rPr lang="en-US" sz="1400" dirty="0" smtClean="0">
                <a:solidFill>
                  <a:schemeClr val="tx2"/>
                </a:solidFill>
              </a:rPr>
              <a:t>Agenda Item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FASMO criteria will be </a:t>
            </a:r>
            <a:r>
              <a:rPr lang="en-US" sz="1400" dirty="0" smtClean="0">
                <a:solidFill>
                  <a:schemeClr val="tx2"/>
                </a:solidFill>
              </a:rPr>
              <a:t>enforced</a:t>
            </a:r>
            <a:endParaRPr lang="en-US" sz="14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</a:t>
            </a:r>
            <a:r>
              <a:rPr lang="en-US" sz="1400" dirty="0" smtClean="0">
                <a:solidFill>
                  <a:schemeClr val="tx2"/>
                </a:solidFill>
              </a:rPr>
              <a:t>2 </a:t>
            </a:r>
            <a:r>
              <a:rPr lang="en-US" sz="1400" dirty="0">
                <a:solidFill>
                  <a:schemeClr val="tx2"/>
                </a:solidFill>
              </a:rPr>
              <a:t>per company per </a:t>
            </a:r>
            <a:r>
              <a:rPr lang="en-US" sz="1400" dirty="0" smtClean="0">
                <a:solidFill>
                  <a:schemeClr val="tx2"/>
                </a:solidFill>
              </a:rPr>
              <a:t>Agenda Item, 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FASMO criteria will be enforced</a:t>
            </a:r>
            <a:endParaRPr lang="en-US" sz="14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20.X: Approved WIDs and SIDs (including TEI20 items </a:t>
            </a:r>
            <a:r>
              <a:rPr lang="en-US" sz="1600" dirty="0">
                <a:solidFill>
                  <a:schemeClr val="tx2"/>
                </a:solidFill>
              </a:rPr>
              <a:t>already approved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  <a:endParaRPr 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78738"/>
              </p:ext>
            </p:extLst>
          </p:nvPr>
        </p:nvGraphicFramePr>
        <p:xfrm>
          <a:off x="5627327" y="1424066"/>
          <a:ext cx="6323337" cy="338328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6G solution doc request and submission deadline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Tuesday 31</a:t>
                      </a:r>
                      <a:r>
                        <a:rPr lang="en-US" sz="1200" b="1" i="0" u="none" strike="noStrike" baseline="300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March2026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028866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Thursday 02 April </a:t>
                      </a:r>
                      <a:r>
                        <a:rPr lang="en-US" sz="12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rgbClr val="FF0000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Thursday 02 April </a:t>
                      </a:r>
                      <a:r>
                        <a:rPr lang="en-US" sz="12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06 April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13 April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0700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17 April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1430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April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1530</a:t>
                      </a:r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24504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SA2#175 (</a:t>
            </a:r>
            <a:r>
              <a:rPr lang="en-US" sz="2800" dirty="0" smtClean="0">
                <a:solidFill>
                  <a:schemeClr val="tx2"/>
                </a:solidFill>
              </a:rPr>
              <a:t>China</a:t>
            </a:r>
            <a:r>
              <a:rPr lang="en-US" sz="2800" dirty="0" smtClean="0">
                <a:solidFill>
                  <a:schemeClr val="tx2"/>
                </a:solidFill>
              </a:rPr>
              <a:t>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rgbClr val="FF0000"/>
                </a:solidFill>
              </a:rPr>
              <a:t>To discuss: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Limited maintenance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6G solution deadline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SA2#175 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Preliminary </a:t>
            </a:r>
            <a:r>
              <a:rPr lang="en-US" sz="1600" dirty="0">
                <a:solidFill>
                  <a:schemeClr val="tx2"/>
                </a:solidFill>
              </a:rPr>
              <a:t>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rgbClr val="FF0000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rgbClr val="FF0000"/>
                </a:solidFill>
              </a:rPr>
              <a:t>Quota limited: 2 per company per </a:t>
            </a:r>
            <a:r>
              <a:rPr lang="en-US" sz="1400" dirty="0" smtClean="0">
                <a:solidFill>
                  <a:srgbClr val="FF0000"/>
                </a:solidFill>
              </a:rPr>
              <a:t>Agenda Item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rgbClr val="FF0000"/>
                </a:solidFill>
              </a:rPr>
              <a:t>FASMO criteria will be </a:t>
            </a:r>
            <a:r>
              <a:rPr lang="en-US" sz="1400" dirty="0" smtClean="0">
                <a:solidFill>
                  <a:srgbClr val="FF0000"/>
                </a:solidFill>
              </a:rPr>
              <a:t>enforced</a:t>
            </a:r>
            <a:endParaRPr lang="en-US" sz="1400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rgbClr val="FF0000"/>
                </a:solidFill>
              </a:rPr>
              <a:t>AI </a:t>
            </a:r>
            <a:r>
              <a:rPr lang="en-US" sz="1600" dirty="0">
                <a:solidFill>
                  <a:srgbClr val="FF0000"/>
                </a:solidFill>
              </a:rPr>
              <a:t>19.X: Rel-19 </a:t>
            </a:r>
            <a:r>
              <a:rPr lang="en-US" sz="1600" dirty="0" smtClean="0">
                <a:solidFill>
                  <a:srgbClr val="FF0000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rgbClr val="FF0000"/>
                </a:solidFill>
              </a:rPr>
              <a:t>Quota limited: </a:t>
            </a:r>
            <a:r>
              <a:rPr lang="en-US" sz="1400" dirty="0" smtClean="0">
                <a:solidFill>
                  <a:srgbClr val="FF0000"/>
                </a:solidFill>
              </a:rPr>
              <a:t>2 </a:t>
            </a:r>
            <a:r>
              <a:rPr lang="en-US" sz="1400" dirty="0">
                <a:solidFill>
                  <a:srgbClr val="FF0000"/>
                </a:solidFill>
              </a:rPr>
              <a:t>per company per </a:t>
            </a:r>
            <a:r>
              <a:rPr lang="en-US" sz="1400" dirty="0" smtClean="0">
                <a:solidFill>
                  <a:srgbClr val="FF0000"/>
                </a:solidFill>
              </a:rPr>
              <a:t>Agenda Item, 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FASMO criteria will be enforced</a:t>
            </a:r>
            <a:endParaRPr lang="en-US" sz="1400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20.X: Approved WIDs and SIDs (including TEI20 items </a:t>
            </a:r>
            <a:r>
              <a:rPr lang="en-US" sz="1600" dirty="0">
                <a:solidFill>
                  <a:schemeClr val="tx2"/>
                </a:solidFill>
              </a:rPr>
              <a:t>already approved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  <a:endParaRPr 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397386"/>
              </p:ext>
            </p:extLst>
          </p:nvPr>
        </p:nvGraphicFramePr>
        <p:xfrm>
          <a:off x="5627327" y="1424066"/>
          <a:ext cx="6323337" cy="338328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6G solution doc request and submission deadline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Tuesday 05 May 2026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388847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08 May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08 May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11 May2026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18 May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0100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22 May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0830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22 May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0930</a:t>
                      </a:r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4275182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199709</TotalTime>
  <Words>1104</Words>
  <Application>Microsoft Office PowerPoint</Application>
  <PresentationFormat>Widescreen</PresentationFormat>
  <Paragraphs>344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Work Planning</vt:lpstr>
      <vt:lpstr>SA2 and SA meeting dates until March 2027</vt:lpstr>
      <vt:lpstr>Rel-20 planning – 5G Advanced</vt:lpstr>
      <vt:lpstr>Rel-20 planning – 5G Advanced</vt:lpstr>
      <vt:lpstr>Rel-20 planning – 6G</vt:lpstr>
      <vt:lpstr>Rel-20 planning – TEI20</vt:lpstr>
      <vt:lpstr>Upcoming meetings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1212</cp:revision>
  <cp:lastPrinted>2025-11-04T13:50:26Z</cp:lastPrinted>
  <dcterms:created xsi:type="dcterms:W3CDTF">2018-05-24T11:49:12Z</dcterms:created>
  <dcterms:modified xsi:type="dcterms:W3CDTF">2026-01-30T15:48:35Z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