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4"/>
  </p:notesMasterIdLst>
  <p:handoutMasterIdLst>
    <p:handoutMasterId r:id="rId15"/>
  </p:handoutMasterIdLst>
  <p:sldIdLst>
    <p:sldId id="303" r:id="rId5"/>
    <p:sldId id="914" r:id="rId6"/>
    <p:sldId id="909" r:id="rId7"/>
    <p:sldId id="1120" r:id="rId8"/>
    <p:sldId id="1121" r:id="rId9"/>
    <p:sldId id="1122" r:id="rId10"/>
    <p:sldId id="913" r:id="rId11"/>
    <p:sldId id="795" r:id="rId12"/>
    <p:sldId id="1119" r:id="rId1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2" autoAdjust="0"/>
    <p:restoredTop sz="97097" autoAdjust="0"/>
  </p:normalViewPr>
  <p:slideViewPr>
    <p:cSldViewPr snapToGrid="0">
      <p:cViewPr varScale="1">
        <p:scale>
          <a:sx n="128" d="100"/>
          <a:sy n="128" d="100"/>
        </p:scale>
        <p:origin x="16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4/10/24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4/10/24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7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 (Pre-Meeting CC)</a:t>
            </a: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WG2#162 Conference Call April 11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FS_MASS Pre-SA2#162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156423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Recap of the work plan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 err="1">
                <a:solidFill>
                  <a:prstClr val="black"/>
                </a:solidFill>
              </a:rPr>
              <a:t>DualSteer</a:t>
            </a:r>
            <a:r>
              <a:rPr lang="en-US" altLang="ko-KR" sz="1800" b="1" dirty="0">
                <a:solidFill>
                  <a:prstClr val="black"/>
                </a:solidFill>
              </a:rPr>
              <a:t> papers (80 mins)</a:t>
            </a:r>
            <a:endParaRPr lang="en-US" altLang="ko-KR" sz="14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ATSSS_Ph4 Evaluations and Conclusions (20 mins)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ATSSS_Ph4 updated and new solutions (20 mins)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 txBox="1"/>
          <p:nvPr/>
        </p:nvSpPr>
        <p:spPr>
          <a:xfrm>
            <a:off x="350814" y="5545249"/>
            <a:ext cx="8554720" cy="68326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zh-CN" sz="1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Total 13.5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7.5 TUs for Study Phase and 6 TUs for Normative Work</a:t>
            </a:r>
          </a:p>
        </p:txBody>
      </p:sp>
      <p:sp>
        <p:nvSpPr>
          <p:cNvPr id="9" name="Title 1"/>
          <p:cNvSpPr txBox="1"/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altLang="de-DE" sz="2800" b="1" kern="0"/>
              <a:t>FS_MASSS Work plan</a:t>
            </a:r>
            <a:endParaRPr lang="en-US" ker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27807783"/>
              </p:ext>
            </p:extLst>
          </p:nvPr>
        </p:nvGraphicFramePr>
        <p:xfrm>
          <a:off x="301281" y="1014117"/>
          <a:ext cx="8554720" cy="4829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9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975">
                <a:tc>
                  <a:txBody>
                    <a:bodyPr/>
                    <a:lstStyle/>
                    <a:p>
                      <a:r>
                        <a:rPr lang="en-US" sz="1400" b="1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Planned</a:t>
                      </a:r>
                      <a:r>
                        <a:rPr lang="en-US" sz="1400" b="1" baseline="0"/>
                        <a:t> TU’s</a:t>
                      </a:r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75">
                <a:tc>
                  <a:txBody>
                    <a:bodyPr/>
                    <a:lstStyle/>
                    <a:p>
                      <a:r>
                        <a:rPr lang="en-US" sz="1400" b="0" dirty="0"/>
                        <a:t>SA2</a:t>
                      </a:r>
                      <a:r>
                        <a:rPr lang="en-US" sz="1400" b="0" baseline="0" dirty="0"/>
                        <a:t> #160AH-e</a:t>
                      </a:r>
                      <a:endParaRPr lang="en-US" sz="1400" b="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/>
                        <a:t>Jan.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400"/>
                        <a:t>1.5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400"/>
                        <a:t>1.5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/>
                        <a:t>TR skeleton, TR scope, Terms, Architectural</a:t>
                      </a:r>
                      <a:r>
                        <a:rPr lang="en-US" altLang="en-US" sz="1400" baseline="0"/>
                        <a:t> assumptions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baseline="0"/>
                        <a:t>Key Issues for all WTs.</a:t>
                      </a:r>
                      <a:endParaRPr lang="en-US" altLang="en-US" sz="140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092">
                <a:tc>
                  <a:txBody>
                    <a:bodyPr/>
                    <a:lstStyle/>
                    <a:p>
                      <a:r>
                        <a:rPr lang="en-US" sz="1400" b="0"/>
                        <a:t>SA2#161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Feb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/>
                        <a:t>Terms, Architectural</a:t>
                      </a:r>
                      <a:r>
                        <a:rPr lang="en-US" altLang="en-US" sz="1400" baseline="0" dirty="0"/>
                        <a:t> assumptions/requirements for </a:t>
                      </a:r>
                      <a:r>
                        <a:rPr lang="en-US" altLang="en-US" sz="1400" baseline="0" dirty="0" err="1"/>
                        <a:t>DualSteer</a:t>
                      </a:r>
                      <a:r>
                        <a:rPr lang="en-US" altLang="en-US" sz="1400" baseline="0" dirty="0"/>
                        <a:t>, Postponed Key Issues for WT#1.3, </a:t>
                      </a:r>
                      <a:r>
                        <a:rPr lang="en-US" sz="1400" baseline="0" dirty="0"/>
                        <a:t>Key Issue updates (if necessary), New solutions for approved Key Issues. </a:t>
                      </a:r>
                      <a:endParaRPr lang="en-US" sz="140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9835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/>
                        <a:t>Apr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In priority order: New solutions for </a:t>
                      </a:r>
                      <a:r>
                        <a:rPr lang="en-US" altLang="zh-CN" sz="1400" dirty="0" err="1">
                          <a:solidFill>
                            <a:srgbClr val="FF0000"/>
                          </a:solidFill>
                        </a:rPr>
                        <a:t>DualSteer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en-US" sz="1400" dirty="0">
                          <a:solidFill>
                            <a:srgbClr val="FF0000"/>
                          </a:solidFill>
                        </a:rPr>
                        <a:t>Architectural</a:t>
                      </a:r>
                      <a:r>
                        <a:rPr lang="en-US" altLang="en-US" sz="1400" baseline="0" dirty="0">
                          <a:solidFill>
                            <a:srgbClr val="FF0000"/>
                          </a:solidFill>
                        </a:rPr>
                        <a:t> assumptions/requirements &amp; Ter</a:t>
                      </a:r>
                      <a:r>
                        <a:rPr lang="en-US" altLang="en-US" sz="1400" dirty="0">
                          <a:solidFill>
                            <a:srgbClr val="FF0000"/>
                          </a:solidFill>
                        </a:rPr>
                        <a:t>ms and definitions</a:t>
                      </a:r>
                      <a:r>
                        <a:rPr lang="en-US" altLang="en-US" sz="1400" baseline="0" dirty="0">
                          <a:solidFill>
                            <a:srgbClr val="FF0000"/>
                          </a:solidFill>
                        </a:rPr>
                        <a:t> for </a:t>
                      </a:r>
                      <a:r>
                        <a:rPr lang="en-US" altLang="en-US" sz="1400" baseline="0" dirty="0" err="1">
                          <a:solidFill>
                            <a:srgbClr val="FF0000"/>
                          </a:solidFill>
                        </a:rPr>
                        <a:t>DualSteer</a:t>
                      </a:r>
                      <a:r>
                        <a:rPr lang="en-US" altLang="en-US" sz="1400" baseline="0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Evaluation 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>and conclusion 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for ATSSS_Ph4 (conclusion on SA3 dependencies need to wait for SA3 feedback), Solution updates for ATSSS_Ph4, </a:t>
                      </a:r>
                      <a:r>
                        <a:rPr lang="en-US" altLang="zh-CN" sz="1400" baseline="0" dirty="0">
                          <a:solidFill>
                            <a:srgbClr val="FF0000"/>
                          </a:solidFill>
                        </a:rPr>
                        <a:t>New s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olutions for ATSSS_Ph4.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>
                          <a:solidFill>
                            <a:srgbClr val="FF0000"/>
                          </a:solidFill>
                        </a:rPr>
                        <a:t>No new KI is allowed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562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/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/>
                        <a:t>In priority order: New and updated solutions for </a:t>
                      </a:r>
                      <a:r>
                        <a:rPr lang="en-US" altLang="zh-CN" sz="1400" dirty="0" err="1"/>
                        <a:t>DualSteer</a:t>
                      </a:r>
                      <a:r>
                        <a:rPr lang="en-US" altLang="zh-CN" sz="1400" dirty="0"/>
                        <a:t>, </a:t>
                      </a:r>
                      <a:r>
                        <a:rPr lang="en-US" altLang="ko-KR" sz="1400" dirty="0"/>
                        <a:t>Evaluation and conclusion for </a:t>
                      </a:r>
                      <a:r>
                        <a:rPr lang="en-US" altLang="ko-KR" sz="1400" dirty="0" err="1"/>
                        <a:t>DualSteer</a:t>
                      </a:r>
                      <a:r>
                        <a:rPr lang="en-US" altLang="ko-KR" sz="1400" dirty="0"/>
                        <a:t>, </a:t>
                      </a:r>
                      <a:r>
                        <a:rPr lang="en-US" altLang="zh-CN" sz="1400" dirty="0"/>
                        <a:t>Evaluation </a:t>
                      </a:r>
                      <a:r>
                        <a:rPr lang="en-US" altLang="ko-KR" sz="1400" dirty="0"/>
                        <a:t>and conclusion </a:t>
                      </a:r>
                      <a:r>
                        <a:rPr lang="en-US" altLang="zh-CN" sz="1400" dirty="0"/>
                        <a:t>for ATSSS_Ph4 (if needed), </a:t>
                      </a:r>
                      <a:r>
                        <a:rPr lang="en-US" altLang="ko-KR" sz="1400" baseline="0" dirty="0"/>
                        <a:t>S</a:t>
                      </a:r>
                      <a:r>
                        <a:rPr lang="en-US" altLang="zh-CN" sz="1400" dirty="0"/>
                        <a:t>olution updates for ATSSS_Ph4 (if needed).</a:t>
                      </a:r>
                      <a:r>
                        <a:rPr lang="en-US" altLang="ko-KR" sz="1400" dirty="0"/>
                        <a:t> No new solution</a:t>
                      </a:r>
                      <a:r>
                        <a:rPr lang="en-US" altLang="ko-KR" sz="1400" baseline="0" dirty="0"/>
                        <a:t> is allowed for</a:t>
                      </a:r>
                      <a:r>
                        <a:rPr lang="en-US" altLang="zh-CN" sz="1400" dirty="0"/>
                        <a:t> ATSSS_Ph4. </a:t>
                      </a:r>
                      <a:r>
                        <a:rPr lang="en-US" altLang="ko-KR" sz="1400" baseline="0" dirty="0"/>
                        <a:t>Send TR for Information &amp; Approval. </a:t>
                      </a:r>
                      <a:r>
                        <a:rPr lang="en-US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 approval.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456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 err="1"/>
              <a:t>DualSteer</a:t>
            </a:r>
            <a:r>
              <a:rPr lang="en-US" altLang="de-DE" b="1" dirty="0"/>
              <a:t> papers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9" y="1156423"/>
            <a:ext cx="7911072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handle </a:t>
            </a:r>
            <a:r>
              <a:rPr lang="en-US" altLang="ko-KR" sz="1800" b="1" dirty="0" err="1">
                <a:solidFill>
                  <a:prstClr val="black"/>
                </a:solidFill>
              </a:rPr>
              <a:t>DualSteer</a:t>
            </a:r>
            <a:r>
              <a:rPr lang="en-US" altLang="ko-KR" sz="1800" b="1" dirty="0">
                <a:solidFill>
                  <a:prstClr val="black"/>
                </a:solidFill>
              </a:rPr>
              <a:t> Solutions during SA2#162: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53 Solution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21 Contributing Companies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Round#1 (</a:t>
            </a:r>
            <a:r>
              <a:rPr lang="en-US" altLang="ko-KR" sz="1800" b="1" dirty="0">
                <a:solidFill>
                  <a:srgbClr val="FF0000"/>
                </a:solidFill>
              </a:rPr>
              <a:t>20 papers</a:t>
            </a:r>
            <a:r>
              <a:rPr lang="en-US" altLang="ko-KR" sz="1800" b="1" dirty="0">
                <a:solidFill>
                  <a:prstClr val="black"/>
                </a:solidFill>
              </a:rPr>
              <a:t>): one solution per company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Exceptions:</a:t>
            </a:r>
          </a:p>
          <a:p>
            <a:pPr marL="1771650" lvl="4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S2-2404265 (Ericsson) and S2-2404678 (Lenovo) are similar, only handle one of them: S2-2404265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Round#2, </a:t>
            </a:r>
            <a:r>
              <a:rPr lang="en-US" altLang="ko-KR" sz="1800" b="1" dirty="0">
                <a:solidFill>
                  <a:srgbClr val="FF0000"/>
                </a:solidFill>
              </a:rPr>
              <a:t>if time allows </a:t>
            </a:r>
            <a:r>
              <a:rPr lang="en-US" altLang="ko-KR" sz="1800" b="1" dirty="0">
                <a:solidFill>
                  <a:prstClr val="black"/>
                </a:solidFill>
              </a:rPr>
              <a:t>(</a:t>
            </a:r>
            <a:r>
              <a:rPr lang="en-US" altLang="ko-KR" sz="1800" b="1" dirty="0">
                <a:solidFill>
                  <a:srgbClr val="FF0000"/>
                </a:solidFill>
              </a:rPr>
              <a:t>16 papers</a:t>
            </a:r>
            <a:r>
              <a:rPr lang="en-US" altLang="ko-KR" sz="1800" b="1" dirty="0">
                <a:solidFill>
                  <a:prstClr val="black"/>
                </a:solidFill>
              </a:rPr>
              <a:t>): another solution per company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Before round#2, handle ATSSS_Ph4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Initial allocations for round#1 &amp; round#2 per Rapporteur discretion in v2 of </a:t>
            </a:r>
            <a:r>
              <a:rPr lang="en-US" altLang="ko-KR" sz="1800" b="1" dirty="0" err="1">
                <a:solidFill>
                  <a:prstClr val="black"/>
                </a:solidFill>
              </a:rPr>
              <a:t>Tdoc</a:t>
            </a:r>
            <a:r>
              <a:rPr lang="en-US" altLang="ko-KR" sz="1800" b="1" dirty="0">
                <a:solidFill>
                  <a:prstClr val="black"/>
                </a:solidFill>
              </a:rPr>
              <a:t> ordering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i="1" dirty="0">
                <a:solidFill>
                  <a:prstClr val="black"/>
                </a:solidFill>
              </a:rPr>
              <a:t>Please speak up if your company intends to assign another paper for round#1 &amp; round#2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handle Terms, Assumptions &amp; Requirements during SA2#162: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Handle the 2 baseline papers: S2-2404151 and S2-2404152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Handle S2-2404696 (Huawei)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srgbClr val="FF0000"/>
                </a:solidFill>
              </a:rPr>
              <a:t>3 papers to handle</a:t>
            </a: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7253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ATSSS_Ph4 Evaluations and Conclusions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9" y="1156423"/>
            <a:ext cx="8390042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handle ATSSS_Ph4 Evaluations and Conclusions during SA2#162: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Select one baseline paper to collect solution principles for conclusions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take S2-2404154 and S2-2404155 as baselines (Rapporteur)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srgbClr val="FF0000"/>
                </a:solidFill>
              </a:rPr>
              <a:t>2 papers to handle + 2 </a:t>
            </a:r>
            <a:r>
              <a:rPr lang="en-US" altLang="ko-KR" sz="1800" b="1" dirty="0" err="1">
                <a:solidFill>
                  <a:srgbClr val="FF0000"/>
                </a:solidFill>
              </a:rPr>
              <a:t>LSes</a:t>
            </a: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Deprioritize evaluation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Goal of SA2#162 should be to complete conclusions for KI#2.1 and agree on interim conclusions for KI#2.2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KI#2.1 open issues: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Whether CONNECT-TCP is supported?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Whether the selection of the CONNECT protocol are configured per DNN, or determined by the PCF and provided to the UE in ATSSS rules?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Whether additional parameters associated with a connect protocol, e.g. "</a:t>
            </a:r>
            <a:r>
              <a:rPr lang="en-US" altLang="ko-KR" sz="1800" b="1" dirty="0" err="1">
                <a:solidFill>
                  <a:prstClr val="black"/>
                </a:solidFill>
              </a:rPr>
              <a:t>ipproto</a:t>
            </a:r>
            <a:r>
              <a:rPr lang="en-US" altLang="ko-KR" sz="1800" b="1" dirty="0">
                <a:solidFill>
                  <a:prstClr val="black"/>
                </a:solidFill>
              </a:rPr>
              <a:t>" and "target" parameters associated with CONNECT-IP are derived by the UE based on the detected application, or determined by the PCF and provided to the UE in ATSSS rules?</a:t>
            </a: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3204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ATSSS_Ph4 Solution papers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9" y="1156423"/>
            <a:ext cx="8390042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handle ATSSS_Ph4 Solution updates during SA2#162: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14 solution updates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Only one baseline paper per existing solution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Merge other papers into baseline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srgbClr val="FF0000"/>
                </a:solidFill>
              </a:rPr>
              <a:t>7 papers to handle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handle ATSSS_Ph4 New Solution papers during SA2#162: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8 new solution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Focus on solutions which have significant difference from the ones already in the TR</a:t>
            </a:r>
            <a:endParaRPr lang="en-US" altLang="ko-KR" sz="22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Potential to merge S2-2404929 and S2-2404677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Potential to merge S2-2404871 and S2-2404559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Mark S2-2404769 and as ‘Not handled’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srgbClr val="FF0000"/>
                </a:solidFill>
              </a:rPr>
              <a:t>5 papers to handle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4678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/>
              <a:t>FS_MASSS Status after SA2#161</a:t>
            </a:r>
            <a:endParaRPr lang="en-US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-99874" y="2106000"/>
            <a:ext cx="9341528" cy="42859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23.700-54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72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and 25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could not be handled. The handled documents included: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Terms and Architectural Assumptions/Requirements (12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Key Issue for WT#1.3 (13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), updates to KIs (2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ATSSS_Ph4 solutions: KI#2.1 (7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 &amp; KI#2.2 (13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), </a:t>
            </a:r>
            <a:r>
              <a:rPr lang="en-US" altLang="de-DE" sz="1100" dirty="0" err="1"/>
              <a:t>DualSteer</a:t>
            </a:r>
            <a:r>
              <a:rPr lang="en-US" altLang="de-DE" sz="1100" dirty="0"/>
              <a:t> solution to KI#1.1 (1 </a:t>
            </a:r>
            <a:r>
              <a:rPr lang="en-US" altLang="de-DE" sz="1100" dirty="0" err="1"/>
              <a:t>tdoc</a:t>
            </a:r>
            <a:r>
              <a:rPr lang="en-US" altLang="de-DE" sz="1100" dirty="0"/>
              <a:t>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Updated Architectural Assumptions/Requirements for ATSSS_Ph4, 2 key issues for WT1.3, Updated KI#2.2, 4 new solutions to KI#2.1 and 4 new solutions to KI#2.2 were approved</a:t>
            </a:r>
            <a:r>
              <a:rPr lang="en-US" altLang="zh-CN" sz="1200" dirty="0">
                <a:cs typeface="+mn-ea"/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cs typeface="+mn-ea"/>
              </a:rPr>
              <a:t>Terms and Architectural Assumptions and Requirements for </a:t>
            </a:r>
            <a:r>
              <a:rPr lang="en-US" altLang="zh-CN" sz="1200" dirty="0" err="1">
                <a:cs typeface="+mn-ea"/>
              </a:rPr>
              <a:t>DualSteer</a:t>
            </a:r>
            <a:r>
              <a:rPr lang="en-US" altLang="zh-CN" sz="1200" dirty="0">
                <a:cs typeface="+mn-ea"/>
              </a:rPr>
              <a:t> were noted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0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#1.x and #2.2 have SA3 dependencies to handle security aspects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0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1400" b="1" kern="0" dirty="0"/>
              <a:t>Contentious issues – issues identified during SA2#160AH-e remain unresolved: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ko-KR" sz="1200" kern="0" dirty="0" err="1"/>
              <a:t>Dual</a:t>
            </a:r>
            <a:r>
              <a:rPr lang="en-GB" altLang="ko-KR" sz="1200" dirty="0" err="1"/>
              <a:t>Steer</a:t>
            </a:r>
            <a:r>
              <a:rPr lang="en-GB" altLang="ko-KR" sz="1200" dirty="0"/>
              <a:t> Device definition by SA1 has been challenged by some companies. Disagreement whether it requires any Stage-2 alignments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ko-KR" sz="1200" kern="0" dirty="0"/>
              <a:t>Whether both traffic steering and switching requires anchoring in 5GC or only traffic switching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ko-KR" sz="1200" dirty="0"/>
              <a:t>W</a:t>
            </a:r>
            <a:r>
              <a:rPr lang="en-GB" altLang="ko-KR" sz="1200" kern="0" dirty="0"/>
              <a:t>hether two registered accesses are required to initiate traffic steering or switching in </a:t>
            </a:r>
            <a:r>
              <a:rPr lang="en-GB" altLang="ko-KR" sz="1200" kern="0" dirty="0" err="1"/>
              <a:t>DualSteer</a:t>
            </a:r>
            <a:r>
              <a:rPr lang="en-GB" altLang="ko-KR" sz="1200" kern="0" dirty="0"/>
              <a:t>, or whether traffic steering or switching could trigger second RAT/PLMN registration</a:t>
            </a:r>
            <a:endParaRPr lang="en-GB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</a:t>
            </a:r>
            <a:r>
              <a:rPr lang="de-DE" altLang="ko-KR" sz="1400" b="1" kern="0" dirty="0" err="1"/>
              <a:t>steps</a:t>
            </a:r>
            <a:endParaRPr lang="de-DE" altLang="ko-KR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Agree n</a:t>
            </a:r>
            <a:r>
              <a:rPr lang="en-US" sz="1200" baseline="0" dirty="0"/>
              <a:t>ew solutions for </a:t>
            </a:r>
            <a:r>
              <a:rPr lang="en-US" sz="1200" baseline="0" dirty="0" err="1"/>
              <a:t>DualSteer</a:t>
            </a:r>
            <a:r>
              <a:rPr lang="en-US" sz="1200" baseline="0" dirty="0"/>
              <a:t> Key Issues, </a:t>
            </a:r>
            <a:r>
              <a:rPr lang="en-US" altLang="en-US" sz="1200" dirty="0"/>
              <a:t>Architectural</a:t>
            </a:r>
            <a:r>
              <a:rPr lang="en-US" altLang="en-US" sz="1200" baseline="0" dirty="0"/>
              <a:t> assumptions/requirements and ter</a:t>
            </a:r>
            <a:r>
              <a:rPr lang="en-US" altLang="en-US" sz="1200" dirty="0"/>
              <a:t>ms and definitions</a:t>
            </a:r>
            <a:r>
              <a:rPr lang="en-US" altLang="en-US" sz="1200" baseline="0" dirty="0"/>
              <a:t> for </a:t>
            </a:r>
            <a:r>
              <a:rPr lang="en-US" altLang="en-US" sz="1200" baseline="0" dirty="0" err="1"/>
              <a:t>DualSteer</a:t>
            </a:r>
            <a:r>
              <a:rPr lang="en-US" altLang="en-US" sz="1200" baseline="0" dirty="0"/>
              <a:t>, Evaluation and conclusion of ATSSS_Ph4, Solution updates &amp; new solutions for ATSSS_Ph4 Key Issues.</a:t>
            </a:r>
            <a:endParaRPr lang="en-US" altLang="de-DE" sz="16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68444" y="1224824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FS_MASSS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Multi-Access (</a:t>
                      </a:r>
                      <a:r>
                        <a:rPr lang="en-US" sz="1200" b="1" dirty="0" err="1"/>
                        <a:t>DualSteer</a:t>
                      </a:r>
                      <a:r>
                        <a:rPr lang="en-US" sz="1200" b="1" dirty="0"/>
                        <a:t> and ATSSS_Ph4)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9% -&gt; 30%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1020070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0FDBE0D-AFC7-CC64-98A1-5D320AFC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 dirty="0"/>
              <a:t>FS_MASSS status at SA#103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6BEF47B-7EA2-9018-1649-C6EC73C79206}"/>
              </a:ext>
            </a:extLst>
          </p:cNvPr>
          <p:cNvSpPr txBox="1">
            <a:spLocks/>
          </p:cNvSpPr>
          <p:nvPr/>
        </p:nvSpPr>
        <p:spPr>
          <a:xfrm>
            <a:off x="234135" y="2205510"/>
            <a:ext cx="8344428" cy="4423890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800" kern="0" dirty="0"/>
              <a:t>Progress since SA#102: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TR 23.700-54 v.0.2.0 was created based on approved contributions.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20 contributions agreed including TR skeleton, Scope, Architectural Assumptions and Requirements for ATSSS_Ph4, 6 key issues and 8 solutions addressing </a:t>
            </a:r>
            <a:r>
              <a:rPr lang="en-US" altLang="de-DE" sz="1200" dirty="0"/>
              <a:t>KI#2.1 &amp; KI#2.2 (ATSSS_Ph4)</a:t>
            </a:r>
            <a:r>
              <a:rPr lang="en-US" altLang="zh-CN" sz="1200" kern="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cs typeface="+mn-ea"/>
              </a:rPr>
              <a:t>Terms and Architectural Assumptions and Requirements for </a:t>
            </a:r>
            <a:r>
              <a:rPr lang="en-US" altLang="zh-CN" sz="1200" dirty="0" err="1">
                <a:cs typeface="+mn-ea"/>
              </a:rPr>
              <a:t>DualSteer</a:t>
            </a:r>
            <a:r>
              <a:rPr lang="en-US" altLang="zh-CN" sz="1200" dirty="0">
                <a:cs typeface="+mn-ea"/>
              </a:rPr>
              <a:t> were not approved after 2 meetings due to </a:t>
            </a:r>
            <a:r>
              <a:rPr lang="en-GB" altLang="zh-CN" sz="1200" dirty="0">
                <a:cs typeface="+mn-ea"/>
              </a:rPr>
              <a:t>d</a:t>
            </a:r>
            <a:r>
              <a:rPr lang="en-GB" altLang="ko-KR" sz="1200" dirty="0"/>
              <a:t>isagreement whether SA1 definitions require any Stage-2 alignments or not.</a:t>
            </a:r>
            <a:endParaRPr lang="en-US" altLang="zh-CN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3.5 TUs are used and 4 TUs are left for the Study Phase.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/>
              <a:t>Impacts and dependencies on other WGs:</a:t>
            </a:r>
            <a:endParaRPr lang="de-DE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#1.x and #2.2 have SA3 dependencies to handle security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/>
              <a:t>Contentious issues:</a:t>
            </a:r>
          </a:p>
          <a:p>
            <a:pPr marL="742950" marR="0" lvl="1" indent="-28575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DualSteer</a:t>
            </a: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KIs may be at risk not to be completed by May 2024 if </a:t>
            </a:r>
            <a:r>
              <a:rPr lang="en-US" altLang="ko-KR" sz="1200" kern="0" dirty="0"/>
              <a:t>common understanding on </a:t>
            </a:r>
            <a:r>
              <a:rPr lang="en-US" altLang="ko-KR" sz="1200" kern="0" dirty="0" err="1"/>
              <a:t>DualSteer</a:t>
            </a:r>
            <a:r>
              <a:rPr lang="en-US" altLang="ko-KR" sz="1200" kern="0" dirty="0"/>
              <a:t> Device definition cannot be reached.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kern="0" dirty="0"/>
              <a:t>Next steps: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aseline="0" dirty="0"/>
              <a:t>New solutions for </a:t>
            </a:r>
            <a:r>
              <a:rPr lang="en-US" sz="1200" baseline="0" dirty="0" err="1"/>
              <a:t>DualSteer</a:t>
            </a:r>
            <a:r>
              <a:rPr lang="en-US" sz="1200" baseline="0" dirty="0"/>
              <a:t>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aseline="0" dirty="0"/>
              <a:t>A</a:t>
            </a:r>
            <a:r>
              <a:rPr lang="en-US" altLang="ko-KR" sz="1200" kern="0" dirty="0"/>
              <a:t>gree </a:t>
            </a:r>
            <a:r>
              <a:rPr lang="en-US" altLang="en-US" sz="1200" dirty="0"/>
              <a:t>Architectural</a:t>
            </a:r>
            <a:r>
              <a:rPr lang="en-US" altLang="en-US" sz="1200" baseline="0" dirty="0"/>
              <a:t> assumptions/requirements and ter</a:t>
            </a:r>
            <a:r>
              <a:rPr lang="en-US" altLang="en-US" sz="1200" dirty="0"/>
              <a:t>ms and definitions</a:t>
            </a:r>
            <a:r>
              <a:rPr lang="en-US" altLang="en-US" sz="1200" baseline="0" dirty="0"/>
              <a:t> for </a:t>
            </a:r>
            <a:r>
              <a:rPr lang="en-US" altLang="en-US" sz="1200" baseline="0" dirty="0" err="1"/>
              <a:t>DualSteer</a:t>
            </a:r>
            <a:r>
              <a:rPr lang="en-US" altLang="en-US" sz="1200" baseline="0" dirty="0"/>
              <a:t>.</a:t>
            </a:r>
          </a:p>
          <a:p>
            <a:pPr lvl="1">
              <a:defRPr/>
            </a:pPr>
            <a:r>
              <a:rPr lang="en-US" sz="1200" kern="0" dirty="0"/>
              <a:t>Solution evaluation and conclusions, prepare sending TR for approval. Plan LS to SA3 based on agreed solutions. </a:t>
            </a:r>
          </a:p>
          <a:p>
            <a:pPr lvl="1">
              <a:defRPr/>
            </a:pPr>
            <a:endParaRPr lang="en-US" sz="105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5EA94A-AA24-F7F7-0584-CD023C3FFBC0}"/>
              </a:ext>
            </a:extLst>
          </p:cNvPr>
          <p:cNvGraphicFramePr>
            <a:graphicFrameLocks noGrp="1"/>
          </p:cNvGraphicFramePr>
          <p:nvPr/>
        </p:nvGraphicFramePr>
        <p:xfrm>
          <a:off x="399786" y="1221247"/>
          <a:ext cx="8344428" cy="98426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9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2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20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705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Target </a:t>
                      </a:r>
                      <a:r>
                        <a:rPr lang="en-GB" sz="800" dirty="0"/>
                        <a:t>(dd/mm/</a:t>
                      </a:r>
                      <a:r>
                        <a:rPr lang="en-GB" sz="800" dirty="0" err="1"/>
                        <a:t>yyyy</a:t>
                      </a:r>
                      <a:r>
                        <a:rPr lang="en-GB" sz="800" dirty="0"/>
                        <a:t>)</a:t>
                      </a:r>
                      <a:endParaRPr lang="en-GB" sz="10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6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1020070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Study on Multi-Access (</a:t>
                      </a:r>
                      <a:r>
                        <a:rPr lang="en-US" sz="1000" b="1" dirty="0" err="1"/>
                        <a:t>DualSteer</a:t>
                      </a:r>
                      <a:r>
                        <a:rPr lang="en-US" sz="1000" b="1" dirty="0"/>
                        <a:t> and ATSSS_Ph4)	</a:t>
                      </a:r>
                      <a:endParaRPr lang="en-GB" sz="1000" b="1" dirty="0"/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dirty="0"/>
                        <a:t>FS_MASSS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dirty="0"/>
                        <a:t>06/03/2024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dirty="0"/>
                        <a:t>0%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SP-231802</a:t>
                      </a:r>
                      <a:endParaRPr lang="en-GB" sz="500" dirty="0"/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30%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SID to be updated by S2-2401315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56*239"/>
  <p:tag name="TABLE_ENDDRAG_RECT" val="34*101*656*23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3543</TotalTime>
  <Words>1198</Words>
  <Application>Microsoft Macintosh PowerPoint</Application>
  <PresentationFormat>On-screen Show (4:3)</PresentationFormat>
  <Paragraphs>155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FS_MASS Pre-SA2#162 Conference Call</vt:lpstr>
      <vt:lpstr>Agenda</vt:lpstr>
      <vt:lpstr>PowerPoint Presentation</vt:lpstr>
      <vt:lpstr>DualSteer papers</vt:lpstr>
      <vt:lpstr>ATSSS_Ph4 Evaluations and Conclusions</vt:lpstr>
      <vt:lpstr>ATSSS_Ph4 Solution papers</vt:lpstr>
      <vt:lpstr>Backup</vt:lpstr>
      <vt:lpstr>FS_MASSS Status after SA2#161</vt:lpstr>
      <vt:lpstr>FS_MASSS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Krisztian Kiss v3, Apple</cp:lastModifiedBy>
  <cp:revision>2006</cp:revision>
  <dcterms:created xsi:type="dcterms:W3CDTF">2008-08-30T09:32:10Z</dcterms:created>
  <dcterms:modified xsi:type="dcterms:W3CDTF">2024-04-11T03:36:39Z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