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800" r:id="rId6"/>
    <p:sldId id="801" r:id="rId7"/>
    <p:sldId id="796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EA46F-1C15-46C9-87A8-D94E8DCC319F}" v="2" dt="2023-11-20T16:18:58.13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9" d="100"/>
          <a:sy n="89" d="100"/>
        </p:scale>
        <p:origin x="1257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520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Hedman" userId="9d7636b6-4faa-495a-bb5d-794ad338fcd7" providerId="ADAL" clId="{0AEEA46F-1C15-46C9-87A8-D94E8DCC319F}"/>
    <pc:docChg chg="undo custSel addSld modSld modMainMaster">
      <pc:chgData name="Peter Hedman" userId="9d7636b6-4faa-495a-bb5d-794ad338fcd7" providerId="ADAL" clId="{0AEEA46F-1C15-46C9-87A8-D94E8DCC319F}" dt="2023-11-20T16:18:58.131" v="557"/>
      <pc:docMkLst>
        <pc:docMk/>
      </pc:docMkLst>
      <pc:sldChg chg="addSp delSp modSp mod">
        <pc:chgData name="Peter Hedman" userId="9d7636b6-4faa-495a-bb5d-794ad338fcd7" providerId="ADAL" clId="{0AEEA46F-1C15-46C9-87A8-D94E8DCC319F}" dt="2023-11-20T16:18:55.654" v="556" actId="21"/>
        <pc:sldMkLst>
          <pc:docMk/>
          <pc:sldMk cId="1346523741" sldId="794"/>
        </pc:sldMkLst>
        <pc:spChg chg="mod">
          <ac:chgData name="Peter Hedman" userId="9d7636b6-4faa-495a-bb5d-794ad338fcd7" providerId="ADAL" clId="{0AEEA46F-1C15-46C9-87A8-D94E8DCC319F}" dt="2023-11-20T16:08:22.359" v="113" actId="20577"/>
          <ac:spMkLst>
            <pc:docMk/>
            <pc:sldMk cId="1346523741" sldId="794"/>
            <ac:spMk id="2" creationId="{7004E1B6-7C10-4462-B5DD-BB275803E4D3}"/>
          </ac:spMkLst>
        </pc:spChg>
        <pc:spChg chg="add del mod">
          <ac:chgData name="Peter Hedman" userId="9d7636b6-4faa-495a-bb5d-794ad338fcd7" providerId="ADAL" clId="{0AEEA46F-1C15-46C9-87A8-D94E8DCC319F}" dt="2023-11-20T16:18:55.654" v="556" actId="21"/>
          <ac:spMkLst>
            <pc:docMk/>
            <pc:sldMk cId="1346523741" sldId="794"/>
            <ac:spMk id="3" creationId="{58CD2BB4-0EEC-D400-A0EF-9B452D1B1EC8}"/>
          </ac:spMkLst>
        </pc:spChg>
        <pc:spChg chg="mod">
          <ac:chgData name="Peter Hedman" userId="9d7636b6-4faa-495a-bb5d-794ad338fcd7" providerId="ADAL" clId="{0AEEA46F-1C15-46C9-87A8-D94E8DCC319F}" dt="2023-11-20T16:15:18.799" v="488" actId="20577"/>
          <ac:spMkLst>
            <pc:docMk/>
            <pc:sldMk cId="1346523741" sldId="794"/>
            <ac:spMk id="5" creationId="{88DB0DF5-3773-4C51-A7A1-AB98B0519144}"/>
          </ac:spMkLst>
        </pc:spChg>
        <pc:graphicFrameChg chg="modGraphic">
          <ac:chgData name="Peter Hedman" userId="9d7636b6-4faa-495a-bb5d-794ad338fcd7" providerId="ADAL" clId="{0AEEA46F-1C15-46C9-87A8-D94E8DCC319F}" dt="2023-11-20T16:07:23.123" v="90" actId="20577"/>
          <ac:graphicFrameMkLst>
            <pc:docMk/>
            <pc:sldMk cId="1346523741" sldId="794"/>
            <ac:graphicFrameMk id="4" creationId="{E9BA70CA-11D4-6480-5620-BCA869F3A447}"/>
          </ac:graphicFrameMkLst>
        </pc:graphicFrameChg>
      </pc:sldChg>
      <pc:sldChg chg="addSp modSp add">
        <pc:chgData name="Peter Hedman" userId="9d7636b6-4faa-495a-bb5d-794ad338fcd7" providerId="ADAL" clId="{0AEEA46F-1C15-46C9-87A8-D94E8DCC319F}" dt="2023-11-20T16:18:58.131" v="557"/>
        <pc:sldMkLst>
          <pc:docMk/>
          <pc:sldMk cId="287321685" sldId="795"/>
        </pc:sldMkLst>
        <pc:spChg chg="add mod">
          <ac:chgData name="Peter Hedman" userId="9d7636b6-4faa-495a-bb5d-794ad338fcd7" providerId="ADAL" clId="{0AEEA46F-1C15-46C9-87A8-D94E8DCC319F}" dt="2023-11-20T16:18:58.131" v="557"/>
          <ac:spMkLst>
            <pc:docMk/>
            <pc:sldMk cId="287321685" sldId="795"/>
            <ac:spMk id="3" creationId="{78A00AC0-4840-0C1C-C4BC-6076483C11F0}"/>
          </ac:spMkLst>
        </pc:spChg>
      </pc:sldChg>
      <pc:sldMasterChg chg="modSp mod modSldLayout">
        <pc:chgData name="Peter Hedman" userId="9d7636b6-4faa-495a-bb5d-794ad338fcd7" providerId="ADAL" clId="{0AEEA46F-1C15-46C9-87A8-D94E8DCC319F}" dt="2023-11-20T16:00:10.569" v="87" actId="6549"/>
        <pc:sldMasterMkLst>
          <pc:docMk/>
          <pc:sldMasterMk cId="0" sldId="2147483729"/>
        </pc:sldMasterMkLst>
        <pc:spChg chg="mod">
          <ac:chgData name="Peter Hedman" userId="9d7636b6-4faa-495a-bb5d-794ad338fcd7" providerId="ADAL" clId="{0AEEA46F-1C15-46C9-87A8-D94E8DCC319F}" dt="2023-11-20T16:00:10.569" v="87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Peter Hedman" userId="9d7636b6-4faa-495a-bb5d-794ad338fcd7" providerId="ADAL" clId="{0AEEA46F-1C15-46C9-87A8-D94E8DCC319F}" dt="2023-11-20T15:59:31.151" v="33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Peter Hedman" userId="9d7636b6-4faa-495a-bb5d-794ad338fcd7" providerId="ADAL" clId="{0AEEA46F-1C15-46C9-87A8-D94E8DCC319F}" dt="2023-11-20T15:59:31.151" v="33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Peter Hedman" userId="9d7636b6-4faa-495a-bb5d-794ad338fcd7" providerId="ADAL" clId="{0AEEA46F-1C15-46C9-87A8-D94E8DCC319F}" dt="2023-11-20T15:23:09.561" v="0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162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15 -19 April,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2024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Changsha,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China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36136" y="6425975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WG2#161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, March, 2024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2024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TSG_SA/TSGs_101_Bangalore_2023-09/Docs/SP-231192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TSG_SA/TSGs_101_Bangalore_2023-09/Docs/SP-231192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R19 </a:t>
            </a:r>
            <a:r>
              <a:rPr lang="en-US" altLang="de-DE" sz="3600" b="1" dirty="0" err="1" smtClean="0"/>
              <a:t>FS_EnergySys</a:t>
            </a:r>
            <a:r>
              <a:rPr lang="en-US" altLang="de-DE" sz="3600" b="1" dirty="0"/>
              <a:t/>
            </a:r>
            <a:br>
              <a:rPr lang="en-US" altLang="de-DE" sz="3600" b="1" dirty="0"/>
            </a:br>
            <a:r>
              <a:rPr lang="en-US" altLang="de-DE" sz="3600" b="1" dirty="0" smtClean="0"/>
              <a:t>: Status of conclusion discussion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 smtClean="0"/>
              <a:t>FS_EnergySys</a:t>
            </a:r>
            <a:r>
              <a:rPr lang="en-US" altLang="de-DE" b="1" dirty="0" smtClean="0"/>
              <a:t> (AI #19.4)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911554"/>
              </p:ext>
            </p:extLst>
          </p:nvPr>
        </p:nvGraphicFramePr>
        <p:xfrm>
          <a:off x="303213" y="1280741"/>
          <a:ext cx="8180387" cy="4883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1010029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 smtClean="0"/>
                        <a:t>Study on Energy Efficiency and Energy Saving </a:t>
                      </a:r>
                      <a:endParaRPr lang="en-US" sz="900" b="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err="1" smtClean="0"/>
                        <a:t>FS_EnergySys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18/06/2024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15%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 smtClean="0">
                          <a:effectLst/>
                          <a:latin typeface="+mj-lt"/>
                          <a:hlinkClick r:id="rId2"/>
                        </a:rPr>
                        <a:t>SP-231192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  <a:endParaRPr lang="en-GB" sz="8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Study  in progress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064" y="1889185"/>
            <a:ext cx="8810067" cy="4373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ko-KR" sz="1800" b="1" dirty="0" smtClean="0">
                <a:solidFill>
                  <a:prstClr val="black"/>
                </a:solidFill>
              </a:rPr>
              <a:t>Work Status</a:t>
            </a:r>
            <a:endParaRPr lang="de-DE" altLang="ko-KR" sz="1800" b="1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TR 23.700-66 v.0.4.0 has </a:t>
            </a:r>
            <a:r>
              <a:rPr lang="en-US" altLang="de-DE" sz="1400" dirty="0" smtClean="0"/>
              <a:t>total </a:t>
            </a:r>
            <a:r>
              <a:rPr lang="en-US" altLang="ko-KR" sz="1400" dirty="0"/>
              <a:t>32 solutions for three key </a:t>
            </a:r>
            <a:r>
              <a:rPr lang="en-US" altLang="ko-KR" sz="1400" dirty="0" smtClean="0"/>
              <a:t>issues </a:t>
            </a:r>
            <a:br>
              <a:rPr lang="en-US" altLang="ko-KR" sz="1400" dirty="0" smtClean="0"/>
            </a:br>
            <a:r>
              <a:rPr lang="en-US" altLang="ko-KR" sz="1400" dirty="0" smtClean="0"/>
              <a:t>(</a:t>
            </a:r>
            <a:r>
              <a:rPr lang="en-US" altLang="ko-KR" sz="1400" dirty="0"/>
              <a:t>11 solutions for KI#1, 13 solutions for KI#2, 8 solutions for </a:t>
            </a:r>
            <a:r>
              <a:rPr lang="en-US" altLang="ko-KR" sz="1400" dirty="0" smtClean="0"/>
              <a:t>KI#3, roughly)</a:t>
            </a:r>
            <a:endParaRPr lang="en-US" altLang="ko-KR" sz="9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Thre</a:t>
            </a:r>
            <a:r>
              <a:rPr lang="en-US" altLang="de-DE" sz="1400" dirty="0" smtClean="0"/>
              <a:t>e key issues have multiple key technical aspects to resolve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de-DE" sz="1400" dirty="0"/>
              <a:t> </a:t>
            </a:r>
            <a:r>
              <a:rPr lang="en-US" altLang="de-DE" sz="1400" dirty="0" smtClean="0"/>
              <a:t>      (4 key aspects for KI#1, 5 for KI#2, and 4 for KI#3)</a:t>
            </a:r>
            <a:endParaRPr lang="en-US" altLang="de-DE" sz="14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1 TU is </a:t>
            </a:r>
            <a:r>
              <a:rPr lang="en-US" altLang="de-DE" sz="1400" dirty="0" smtClean="0"/>
              <a:t>remaining for Study </a:t>
            </a:r>
            <a:r>
              <a:rPr lang="en-US" altLang="de-DE" sz="1400" dirty="0" smtClean="0"/>
              <a:t>Phase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de-DE" sz="1800" b="1" dirty="0" smtClean="0">
                <a:solidFill>
                  <a:prstClr val="black"/>
                </a:solidFill>
              </a:rPr>
              <a:t>Drafting </a:t>
            </a:r>
            <a:r>
              <a:rPr lang="en-US" altLang="de-DE" sz="1800" b="1" dirty="0">
                <a:solidFill>
                  <a:prstClr val="black"/>
                </a:solidFill>
              </a:rPr>
              <a:t>session for merging conclusion proposals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Agreed to focus on deriving solution principles rather than evaluating for solution selection, in April meeting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Identified baseline documents to merge proposals and continue further discussions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/>
              <a:t>Agreed that issues that cannot be concluded in the meeting or need further discussion will be listed as topics for email or NWM discussion before May meeting</a:t>
            </a:r>
            <a:endParaRPr lang="en-US" altLang="de-DE" sz="1400" dirty="0" smtClean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11275032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 smtClean="0"/>
              <a:t>FS_EnergySys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BA70CA-11D4-6480-5620-BCA869F3A4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3213" y="1280741"/>
          <a:ext cx="8180387" cy="4883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88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8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16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97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9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UID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Name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Acronym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Target </a:t>
                      </a:r>
                      <a:r>
                        <a:rPr lang="en-GB" sz="700" dirty="0"/>
                        <a:t>(dd/mm/</a:t>
                      </a:r>
                      <a:r>
                        <a:rPr lang="en-GB" sz="700" dirty="0" err="1"/>
                        <a:t>yyyy</a:t>
                      </a:r>
                      <a:r>
                        <a:rPr lang="en-GB" sz="700" dirty="0"/>
                        <a:t>)</a:t>
                      </a:r>
                      <a:endParaRPr lang="en-GB" sz="900" dirty="0"/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/>
                        <a:t>Old %</a:t>
                      </a: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WID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New %</a:t>
                      </a:r>
                      <a:endParaRPr lang="en-GB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4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1010029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dirty="0" smtClean="0"/>
                        <a:t>Study on Energy Efficiency and Energy Saving </a:t>
                      </a:r>
                      <a:endParaRPr lang="en-US" sz="900" b="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err="1" smtClean="0"/>
                        <a:t>FS_EnergySys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18/06/2024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00" dirty="0" smtClean="0"/>
                        <a:t>15%</a:t>
                      </a:r>
                      <a:endParaRPr lang="en-GB" sz="800" dirty="0"/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ko-KR" sz="800" b="0" i="0" u="none" strike="noStrike" dirty="0" smtClean="0">
                          <a:effectLst/>
                          <a:latin typeface="+mj-lt"/>
                          <a:hlinkClick r:id="rId2"/>
                        </a:rPr>
                        <a:t>SP-231192</a:t>
                      </a:r>
                      <a:endParaRPr lang="en-GB" sz="800" dirty="0">
                        <a:latin typeface="+mj-lt"/>
                      </a:endParaRPr>
                    </a:p>
                  </a:txBody>
                  <a:tcPr marL="9525" marR="9525" marT="9478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  <a:endParaRPr lang="en-GB" sz="8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900" dirty="0" smtClean="0">
                          <a:solidFill>
                            <a:srgbClr val="FF0000"/>
                          </a:solidFill>
                        </a:rPr>
                        <a:t>Study  in progress</a:t>
                      </a:r>
                      <a:endParaRPr lang="en-GB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3" marR="3600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11064" y="1889185"/>
            <a:ext cx="8810067" cy="4373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Main Session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Reviewed 9 new solutions (unhandled in the previous meetings)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Reviewed revised conclusion proposals for three key issues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ko-KR" sz="1400" dirty="0">
                <a:solidFill>
                  <a:prstClr val="black"/>
                </a:solidFill>
              </a:rPr>
              <a:t>Some high level principles as interim conclusion are being sought for as output of the meeting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  - KI#1: </a:t>
            </a:r>
            <a:r>
              <a:rPr lang="en-US" altLang="ko-KR" sz="1400" dirty="0">
                <a:solidFill>
                  <a:prstClr val="black"/>
                </a:solidFill>
              </a:rPr>
              <a:t>granularity of energy </a:t>
            </a:r>
            <a:r>
              <a:rPr lang="en-US" altLang="ko-KR" sz="1400" dirty="0" smtClean="0">
                <a:solidFill>
                  <a:prstClr val="black"/>
                </a:solidFill>
              </a:rPr>
              <a:t>information, information source of energy information, etc.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  - KI#2: energy related information in UE subscription data, use of energy info for AM/SM policy decision, etc.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ko-KR" sz="1400" dirty="0">
                <a:solidFill>
                  <a:prstClr val="black"/>
                </a:solidFill>
              </a:rPr>
              <a:t> </a:t>
            </a:r>
            <a:r>
              <a:rPr lang="en-US" altLang="ko-KR" sz="1400" dirty="0" smtClean="0">
                <a:solidFill>
                  <a:prstClr val="black"/>
                </a:solidFill>
              </a:rPr>
              <a:t>    - KI#3: NF selection, access/session management, and slice admission control, based on energy information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ko-KR" sz="1400" dirty="0">
                <a:solidFill>
                  <a:prstClr val="black"/>
                </a:solidFill>
              </a:rPr>
              <a:t>                 </a:t>
            </a:r>
            <a:r>
              <a:rPr lang="en-US" altLang="ko-KR" sz="1400" dirty="0" smtClean="0">
                <a:solidFill>
                  <a:prstClr val="black"/>
                </a:solidFill>
              </a:rPr>
              <a:t>NWDAF analytics for network energy saving and efficiency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de-DE" altLang="ko-KR" sz="1800" b="1" dirty="0" smtClean="0">
                <a:solidFill>
                  <a:prstClr val="black"/>
                </a:solidFill>
                <a:cs typeface="+mn-ea"/>
                <a:sym typeface="+mn-ea"/>
              </a:rPr>
              <a:t>Next Steps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>
                <a:sym typeface="+mn-ea"/>
              </a:rPr>
              <a:t>Continue discussion on the identified issues and/or detailed aspects to derive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de-DE" sz="1400" dirty="0" smtClean="0">
                <a:sym typeface="+mn-ea"/>
              </a:rPr>
              <a:t>Plan a pre-call before May meeting</a:t>
            </a:r>
            <a:endParaRPr lang="en-US" alt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214583349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22359" y="5059643"/>
            <a:ext cx="8554481" cy="88391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/>
              <a:t>Total 13 TUs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 smtClean="0">
                <a:solidFill>
                  <a:srgbClr val="0000CC"/>
                </a:solidFill>
              </a:rPr>
              <a:t>6.5 TUs for Study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 dirty="0" smtClean="0"/>
              <a:t>6.5 TUs for Normative Work</a:t>
            </a:r>
            <a:endParaRPr lang="en-US" altLang="zh-CN" sz="1600" kern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931226"/>
              </p:ext>
            </p:extLst>
          </p:nvPr>
        </p:nvGraphicFramePr>
        <p:xfrm>
          <a:off x="422359" y="1432562"/>
          <a:ext cx="8340639" cy="34844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44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4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8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Meeting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Planned</a:t>
                      </a:r>
                      <a:r>
                        <a:rPr lang="en-US" sz="1200" baseline="0" dirty="0" smtClean="0"/>
                        <a:t> TU’s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Actual TU’s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 plan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SA2#159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Oct 2023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 skeleton, scope, architectural assumptions, key issue</a:t>
                      </a:r>
                      <a:r>
                        <a:rPr lang="en-US" sz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discussion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SA2#160</a:t>
                      </a:r>
                      <a:endParaRPr 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 2023</a:t>
                      </a:r>
                      <a:endParaRPr lang="en-US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+mn-ea"/>
                        </a:rPr>
                        <a:t>Continue discussion on Key Issues, </a:t>
                      </a:r>
                      <a:r>
                        <a:rPr lang="en-US" altLang="ko-KR" sz="1200" strike="sng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sym typeface="+mn-ea"/>
                        </a:rPr>
                        <a:t>start solution discussion</a:t>
                      </a:r>
                      <a:endParaRPr lang="en-US" sz="1200" strike="sng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SA2#160AH-e</a:t>
                      </a:r>
                      <a:endParaRPr lang="en-US" sz="12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 2024</a:t>
                      </a:r>
                      <a:endParaRPr lang="en-US" sz="1200" b="0" dirty="0"/>
                    </a:p>
                  </a:txBody>
                  <a:tcPr mar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sym typeface="+mn-ea"/>
                        </a:rPr>
                        <a:t>Start solution discussion, last meeting for Key Issue proposals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SA2#161</a:t>
                      </a:r>
                      <a:endParaRPr lang="en-US" sz="12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 2024</a:t>
                      </a:r>
                      <a:endParaRPr lang="en-US" sz="1200" b="0" dirty="0"/>
                    </a:p>
                  </a:txBody>
                  <a:tcPr marR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1.5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>
                          <a:sym typeface="+mn-ea"/>
                        </a:rPr>
                        <a:t>Continue solution discussion, last meeting for new solution proposals</a:t>
                      </a:r>
                      <a:endParaRPr lang="en-US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8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SA2#162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 2024</a:t>
                      </a:r>
                      <a:endParaRPr lang="en-US" sz="1200" b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200" dirty="0" smtClean="0"/>
                        <a:t>Focus on </a:t>
                      </a:r>
                      <a:r>
                        <a:rPr lang="en-US" altLang="ko-KR" sz="1200" strike="sngStrike" dirty="0" smtClean="0"/>
                        <a:t>solution updates, only </a:t>
                      </a:r>
                      <a:r>
                        <a:rPr lang="en-US" altLang="ko-KR" sz="1200" dirty="0" smtClean="0"/>
                        <a:t>unhandled new solution proposals from #161</a:t>
                      </a:r>
                      <a:r>
                        <a:rPr lang="en-US" altLang="ko-KR" sz="1200" dirty="0" smtClean="0">
                          <a:sym typeface="+mn-ea"/>
                        </a:rPr>
                        <a:t>(if not covered by the existing solutions)</a:t>
                      </a:r>
                      <a:r>
                        <a:rPr lang="en-US" altLang="ko-KR" sz="1200" dirty="0" smtClean="0"/>
                        <a:t>, start discussion on evaluation and 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SA2#163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 2024</a:t>
                      </a:r>
                      <a:endParaRPr lang="en-US" sz="1200" b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</a:t>
                      </a:r>
                      <a:r>
                        <a:rPr lang="en-US" sz="1200" baseline="0" dirty="0" smtClean="0"/>
                        <a:t> solution updates only, </a:t>
                      </a:r>
                      <a:r>
                        <a:rPr lang="en-US" sz="1200" dirty="0" smtClean="0"/>
                        <a:t>Complete evaluations and conclusions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25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FS_EnergySys</a:t>
            </a:r>
            <a:r>
              <a:rPr lang="en-US" altLang="de-DE" b="1" dirty="0"/>
              <a:t> </a:t>
            </a:r>
            <a:r>
              <a:rPr lang="en-US" altLang="de-DE" b="1" dirty="0" smtClean="0"/>
              <a:t>Work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9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dcc30912-d230-4cc2-b11f-bb5ca2a6b6f5"/>
    <ds:schemaRef ds:uri="http://schemas.microsoft.com/office/2006/metadata/properties"/>
    <ds:schemaRef ds:uri="09cef1fd-e61b-4dbf-b745-21988b13f978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65166</TotalTime>
  <Words>462</Words>
  <Application>Microsoft Office PowerPoint</Application>
  <PresentationFormat>화면 슬라이드 쇼(4:3)</PresentationFormat>
  <Paragraphs>97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Arial </vt:lpstr>
      <vt:lpstr>宋体</vt:lpstr>
      <vt:lpstr>맑은 고딕</vt:lpstr>
      <vt:lpstr>Arial</vt:lpstr>
      <vt:lpstr>Calibri</vt:lpstr>
      <vt:lpstr>Times New Roman</vt:lpstr>
      <vt:lpstr>Office Theme</vt:lpstr>
      <vt:lpstr>R19 FS_EnergySys : Status of conclusion discussion</vt:lpstr>
      <vt:lpstr>FS_EnergySys (AI #19.4)</vt:lpstr>
      <vt:lpstr>FS_EnergySys</vt:lpstr>
      <vt:lpstr>FS_EnergySys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Shin</cp:lastModifiedBy>
  <cp:revision>1909</cp:revision>
  <dcterms:created xsi:type="dcterms:W3CDTF">2008-08-30T09:32:10Z</dcterms:created>
  <dcterms:modified xsi:type="dcterms:W3CDTF">2024-04-17T09:24:27Z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