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</p:sldMasterIdLst>
  <p:notesMasterIdLst>
    <p:notesMasterId r:id="rId5"/>
  </p:notesMasterIdLst>
  <p:handoutMasterIdLst>
    <p:handoutMasterId r:id="rId11"/>
  </p:handoutMasterIdLst>
  <p:sldIdLst>
    <p:sldId id="303" r:id="rId4"/>
    <p:sldId id="937" r:id="rId6"/>
    <p:sldId id="954" r:id="rId7"/>
    <p:sldId id="958" r:id="rId8"/>
    <p:sldId id="704" r:id="rId9"/>
    <p:sldId id="956" r:id="rId10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330" indent="-15113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930" indent="-30353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530" indent="-45593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7130" indent="-60833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1E442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114" d="100"/>
          <a:sy n="114" d="100"/>
        </p:scale>
        <p:origin x="114" y="150"/>
      </p:cViewPr>
      <p:guideLst>
        <p:guide orient="horz" pos="2165"/>
        <p:guide pos="3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3830"/>
      </p:cViewPr>
      <p:guideLst>
        <p:guide orient="horz" pos="313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6083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2179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8275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4371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600" indent="0" algn="ctr">
              <a:buNone/>
              <a:defRPr/>
            </a:lvl2pPr>
            <a:lvl3pPr marL="1219200" indent="0" algn="ctr">
              <a:buNone/>
              <a:defRPr/>
            </a:lvl3pPr>
            <a:lvl4pPr marL="1828800" indent="0" algn="ctr">
              <a:buNone/>
              <a:defRPr/>
            </a:lvl4pPr>
            <a:lvl5pPr marL="2438400" indent="0" algn="ctr">
              <a:buNone/>
              <a:defRPr/>
            </a:lvl5pPr>
            <a:lvl6pPr marL="3048000" indent="0" algn="ctr">
              <a:buNone/>
              <a:defRPr/>
            </a:lvl6pPr>
            <a:lvl7pPr marL="3657600" indent="0" algn="ctr">
              <a:buNone/>
              <a:defRPr/>
            </a:lvl7pPr>
            <a:lvl8pPr marL="4267200" indent="0" algn="ctr">
              <a:buNone/>
              <a:defRPr/>
            </a:lvl8pPr>
            <a:lvl9pPr marL="48768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600" indent="-6096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</a:fld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600" indent="0" algn="ctr">
              <a:buNone/>
              <a:defRPr/>
            </a:lvl2pPr>
            <a:lvl3pPr marL="1219200" indent="0" algn="ctr">
              <a:buNone/>
              <a:defRPr/>
            </a:lvl3pPr>
            <a:lvl4pPr marL="1828800" indent="0" algn="ctr">
              <a:buNone/>
              <a:defRPr/>
            </a:lvl4pPr>
            <a:lvl5pPr marL="2438400" indent="0" algn="ctr">
              <a:buNone/>
              <a:defRPr/>
            </a:lvl5pPr>
            <a:lvl6pPr marL="3048000" indent="0" algn="ctr">
              <a:buNone/>
              <a:defRPr/>
            </a:lvl6pPr>
            <a:lvl7pPr marL="3657600" indent="0" algn="ctr">
              <a:buNone/>
              <a:defRPr/>
            </a:lvl7pPr>
            <a:lvl8pPr marL="4267200" indent="0" algn="ctr">
              <a:buNone/>
              <a:defRPr/>
            </a:lvl8pPr>
            <a:lvl9pPr marL="48768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600" indent="-6096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</a:fld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5.jpeg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5.jpeg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3.jpeg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5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5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5">
                <a:solidFill>
                  <a:schemeClr val="bg1"/>
                </a:solidFill>
              </a:rPr>
              <a:t>© 3GPP 2012</a:t>
            </a:r>
            <a:endParaRPr lang="en-GB" altLang="en-US" sz="1335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5" dirty="0"/>
              <a:t>© 3GPP 2024</a:t>
            </a:r>
            <a:endParaRPr lang="en-GB" altLang="en-US" sz="1065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5" b="1" smtClean="0"/>
            </a:fld>
            <a:endParaRPr lang="en-GB" altLang="en-US" sz="1335" b="1"/>
          </a:p>
          <a:p>
            <a:pPr>
              <a:defRPr/>
            </a:pPr>
            <a:endParaRPr lang="en-GB" altLang="en-US" sz="133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anose="020F0502020204030204" pitchFamily="34" charset="0"/>
        </a:defRPr>
      </a:lvl5pPr>
      <a:lvl6pPr marL="609600" algn="ctr" rtl="0" eaLnBrk="0" fontAlgn="base" hangingPunct="0">
        <a:spcBef>
          <a:spcPct val="0"/>
        </a:spcBef>
        <a:spcAft>
          <a:spcPct val="0"/>
        </a:spcAft>
        <a:defRPr sz="4265">
          <a:solidFill>
            <a:srgbClr val="FF0000"/>
          </a:solidFill>
          <a:latin typeface="Calibri" panose="020F0502020204030204" pitchFamily="34" charset="0"/>
        </a:defRPr>
      </a:lvl6pPr>
      <a:lvl7pPr marL="1219200" algn="ctr" rtl="0" eaLnBrk="0" fontAlgn="base" hangingPunct="0">
        <a:spcBef>
          <a:spcPct val="0"/>
        </a:spcBef>
        <a:spcAft>
          <a:spcPct val="0"/>
        </a:spcAft>
        <a:defRPr sz="4265">
          <a:solidFill>
            <a:srgbClr val="FF0000"/>
          </a:solidFill>
          <a:latin typeface="Calibri" panose="020F0502020204030204" pitchFamily="34" charset="0"/>
        </a:defRPr>
      </a:lvl7pPr>
      <a:lvl8pPr marL="1828800" algn="ctr" rtl="0" eaLnBrk="0" fontAlgn="base" hangingPunct="0">
        <a:spcBef>
          <a:spcPct val="0"/>
        </a:spcBef>
        <a:spcAft>
          <a:spcPct val="0"/>
        </a:spcAft>
        <a:defRPr sz="4265">
          <a:solidFill>
            <a:srgbClr val="FF0000"/>
          </a:solidFill>
          <a:latin typeface="Calibri" panose="020F0502020204030204" pitchFamily="34" charset="0"/>
        </a:defRPr>
      </a:lvl8pPr>
      <a:lvl9pPr marL="2438400" algn="ctr" rtl="0" eaLnBrk="0" fontAlgn="base" hangingPunct="0">
        <a:spcBef>
          <a:spcPct val="0"/>
        </a:spcBef>
        <a:spcAft>
          <a:spcPct val="0"/>
        </a:spcAft>
        <a:defRPr sz="4265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608330" indent="-60833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330" indent="-37973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730" indent="-30353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330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930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8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5">
          <a:solidFill>
            <a:schemeClr val="tx1"/>
          </a:solidFill>
          <a:latin typeface="+mn-lt"/>
        </a:defRPr>
      </a:lvl6pPr>
      <a:lvl7pPr marL="39624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5">
          <a:solidFill>
            <a:schemeClr val="tx1"/>
          </a:solidFill>
          <a:latin typeface="+mn-lt"/>
        </a:defRPr>
      </a:lvl7pPr>
      <a:lvl8pPr marL="45720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5">
          <a:solidFill>
            <a:schemeClr val="tx1"/>
          </a:solidFill>
          <a:latin typeface="+mn-lt"/>
        </a:defRPr>
      </a:lvl8pPr>
      <a:lvl9pPr marL="51816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5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5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5">
                <a:solidFill>
                  <a:schemeClr val="bg1"/>
                </a:solidFill>
              </a:rPr>
              <a:t>© 3GPP 2012</a:t>
            </a:r>
            <a:endParaRPr lang="en-GB" altLang="en-US" sz="1335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5" dirty="0"/>
              <a:t>© 3GPP 2024</a:t>
            </a:r>
            <a:endParaRPr lang="en-GB" altLang="en-US" sz="1065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5" b="1" smtClean="0"/>
            </a:fld>
            <a:endParaRPr lang="en-GB" altLang="en-US" sz="1335" b="1"/>
          </a:p>
          <a:p>
            <a:pPr>
              <a:defRPr/>
            </a:pPr>
            <a:endParaRPr lang="en-GB" altLang="en-US" sz="133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anose="020F0502020204030204" pitchFamily="34" charset="0"/>
        </a:defRPr>
      </a:lvl5pPr>
      <a:lvl6pPr marL="609600" algn="ctr" rtl="0" eaLnBrk="0" fontAlgn="base" hangingPunct="0">
        <a:spcBef>
          <a:spcPct val="0"/>
        </a:spcBef>
        <a:spcAft>
          <a:spcPct val="0"/>
        </a:spcAft>
        <a:defRPr sz="4265">
          <a:solidFill>
            <a:srgbClr val="FF0000"/>
          </a:solidFill>
          <a:latin typeface="Calibri" panose="020F0502020204030204" pitchFamily="34" charset="0"/>
        </a:defRPr>
      </a:lvl6pPr>
      <a:lvl7pPr marL="1219200" algn="ctr" rtl="0" eaLnBrk="0" fontAlgn="base" hangingPunct="0">
        <a:spcBef>
          <a:spcPct val="0"/>
        </a:spcBef>
        <a:spcAft>
          <a:spcPct val="0"/>
        </a:spcAft>
        <a:defRPr sz="4265">
          <a:solidFill>
            <a:srgbClr val="FF0000"/>
          </a:solidFill>
          <a:latin typeface="Calibri" panose="020F0502020204030204" pitchFamily="34" charset="0"/>
        </a:defRPr>
      </a:lvl7pPr>
      <a:lvl8pPr marL="1828800" algn="ctr" rtl="0" eaLnBrk="0" fontAlgn="base" hangingPunct="0">
        <a:spcBef>
          <a:spcPct val="0"/>
        </a:spcBef>
        <a:spcAft>
          <a:spcPct val="0"/>
        </a:spcAft>
        <a:defRPr sz="4265">
          <a:solidFill>
            <a:srgbClr val="FF0000"/>
          </a:solidFill>
          <a:latin typeface="Calibri" panose="020F0502020204030204" pitchFamily="34" charset="0"/>
        </a:defRPr>
      </a:lvl8pPr>
      <a:lvl9pPr marL="2438400" algn="ctr" rtl="0" eaLnBrk="0" fontAlgn="base" hangingPunct="0">
        <a:spcBef>
          <a:spcPct val="0"/>
        </a:spcBef>
        <a:spcAft>
          <a:spcPct val="0"/>
        </a:spcAft>
        <a:defRPr sz="4265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608330" indent="-60833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330" indent="-37973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730" indent="-30353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330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930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8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5">
          <a:solidFill>
            <a:schemeClr val="tx1"/>
          </a:solidFill>
          <a:latin typeface="+mn-lt"/>
        </a:defRPr>
      </a:lvl6pPr>
      <a:lvl7pPr marL="39624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5">
          <a:solidFill>
            <a:schemeClr val="tx1"/>
          </a:solidFill>
          <a:latin typeface="+mn-lt"/>
        </a:defRPr>
      </a:lvl7pPr>
      <a:lvl8pPr marL="45720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5">
          <a:solidFill>
            <a:schemeClr val="tx1"/>
          </a:solidFill>
          <a:latin typeface="+mn-lt"/>
        </a:defRPr>
      </a:lvl8pPr>
      <a:lvl9pPr marL="5181600" indent="-304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Discussion on new NF vs existing NF to handle the energy related functionalities</a:t>
            </a: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5" dirty="0"/>
            </a:br>
            <a:r>
              <a:rPr lang="en-US" altLang="en-US" sz="2400" dirty="0">
                <a:latin typeface="Arial" panose="020B0604020202020204" pitchFamily="34" charset="0"/>
              </a:rPr>
              <a:t>China Mobile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New Functionalities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Collection and exposure at different granularities of energy related information (</a:t>
            </a:r>
            <a:r>
              <a:rPr lang="en-US" altLang="zh-CN" sz="2800">
                <a:sym typeface="+mn-ea"/>
              </a:rPr>
              <a:t>NF, network slice, UE, UE+service, PDU Session, QoS flow</a:t>
            </a:r>
            <a:r>
              <a:rPr lang="en-US" altLang="zh-CN" sz="2800" dirty="0"/>
              <a:t>)</a:t>
            </a:r>
            <a:endParaRPr lang="en-US" altLang="zh-CN" sz="2800" dirty="0"/>
          </a:p>
          <a:p>
            <a:r>
              <a:rPr lang="en-US" altLang="zh-CN" sz="2800" dirty="0">
                <a:sym typeface="+mn-ea"/>
              </a:rPr>
              <a:t>Collection and exposure of renewable energy</a:t>
            </a:r>
            <a:endParaRPr lang="en-US" altLang="zh-CN" sz="2800" dirty="0">
              <a:sym typeface="+mn-ea"/>
            </a:endParaRPr>
          </a:p>
          <a:p>
            <a:r>
              <a:rPr lang="en-US" altLang="zh-CN" sz="2800" dirty="0">
                <a:sym typeface="+mn-ea"/>
              </a:rPr>
              <a:t>Energy related information calculation</a:t>
            </a:r>
            <a:endParaRPr lang="en-US" altLang="zh-CN" sz="2800" dirty="0">
              <a:sym typeface="+mn-ea"/>
            </a:endParaRPr>
          </a:p>
          <a:p>
            <a:r>
              <a:rPr lang="en-US" altLang="zh-CN" sz="2800" dirty="0">
                <a:sym typeface="+mn-ea"/>
              </a:rPr>
              <a:t>Energy related information </a:t>
            </a:r>
            <a:r>
              <a:rPr lang="en-US" altLang="zh-CN" sz="2800" dirty="0">
                <a:sym typeface="+mn-ea"/>
              </a:rPr>
              <a:t>analysing</a:t>
            </a:r>
            <a:endParaRPr lang="en-US" altLang="zh-CN" sz="2800" dirty="0">
              <a:sym typeface="+mn-ea"/>
            </a:endParaRPr>
          </a:p>
          <a:p>
            <a:r>
              <a:rPr lang="en-US" altLang="zh-CN" sz="2800" dirty="0">
                <a:sym typeface="+mn-ea"/>
              </a:rPr>
              <a:t>Energy related policy control</a:t>
            </a:r>
            <a:endParaRPr lang="en-US" altLang="zh-CN" sz="2800" dirty="0">
              <a:sym typeface="+mn-ea"/>
            </a:endParaRPr>
          </a:p>
          <a:p>
            <a:r>
              <a:rPr lang="en-US" altLang="zh-CN" sz="2800" dirty="0">
                <a:sym typeface="+mn-ea"/>
              </a:rPr>
              <a:t>Energy related network adjustment</a:t>
            </a:r>
            <a:endParaRPr lang="en-US" altLang="zh-CN" sz="2800" dirty="0">
              <a:sym typeface="+mn-ea"/>
            </a:endParaRPr>
          </a:p>
          <a:p>
            <a:endParaRPr lang="en-US" altLang="zh-CN" sz="2800" dirty="0">
              <a:sym typeface="+mn-ea"/>
            </a:endParaRPr>
          </a:p>
          <a:p>
            <a:endParaRPr lang="en-US" altLang="zh-CN" sz="2800" dirty="0"/>
          </a:p>
          <a:p>
            <a:endParaRPr lang="en-US" altLang="zh-CN" sz="2800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245110" y="1122045"/>
          <a:ext cx="11702415" cy="50317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3425190"/>
                <a:gridCol w="3338195"/>
                <a:gridCol w="3338830"/>
              </a:tblGrid>
              <a:tr h="365760">
                <a:tc>
                  <a:txBody>
                    <a:bodyPr/>
                    <a:p>
                      <a:pPr algn="l">
                        <a:buNone/>
                      </a:pPr>
                      <a:endParaRPr lang="zh-CN" altLang="en-US" sz="1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New NF</a:t>
                      </a:r>
                      <a:endParaRPr lang="en-US" altLang="zh-CN" sz="1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NWDAF</a:t>
                      </a:r>
                      <a:endParaRPr lang="en-US" altLang="zh-CN" sz="1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SMF</a:t>
                      </a:r>
                      <a:endParaRPr lang="en-US" altLang="zh-CN" sz="1800"/>
                    </a:p>
                  </a:txBody>
                  <a:tcPr anchor="ctr" anchorCtr="0"/>
                </a:tc>
              </a:tr>
              <a:tr h="64008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800" b="1"/>
                        <a:t>Existing functionality</a:t>
                      </a:r>
                      <a:endParaRPr lang="en-US" altLang="zh-CN" sz="1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-</a:t>
                      </a:r>
                      <a:endParaRPr lang="en-US" altLang="zh-CN" sz="1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analysing based on AI</a:t>
                      </a:r>
                      <a:endParaRPr lang="en-US" altLang="zh-CN" sz="1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session control</a:t>
                      </a:r>
                      <a:endParaRPr lang="en-US" altLang="zh-CN" sz="1800"/>
                    </a:p>
                  </a:txBody>
                  <a:tcPr anchor="ctr" anchorCtr="0"/>
                </a:tc>
              </a:tr>
              <a:tr h="1048385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800" b="1"/>
                        <a:t>New functionalities</a:t>
                      </a:r>
                      <a:endParaRPr lang="en-US" altLang="zh-CN" sz="1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all energy related functionalities: collection, calculation, policy control, exposure</a:t>
                      </a:r>
                      <a:endParaRPr lang="en-US" altLang="zh-CN" sz="1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all energy related functionalities: collection, calculation, policy control, exposure</a:t>
                      </a:r>
                      <a:endParaRPr lang="en-US" altLang="zh-CN" sz="1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energy related information collections</a:t>
                      </a:r>
                      <a:endParaRPr lang="en-US" altLang="zh-CN" sz="1800"/>
                    </a:p>
                  </a:txBody>
                  <a:tcPr anchor="ctr" anchorCtr="0"/>
                </a:tc>
              </a:tr>
              <a:tr h="805815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800" b="1"/>
                        <a:t>Granularity</a:t>
                      </a:r>
                      <a:endParaRPr lang="en-US" altLang="zh-CN" sz="1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NF, network slice, UE, UE+service, PDU Session, QoS flow</a:t>
                      </a:r>
                      <a:endParaRPr lang="en-US" altLang="zh-CN" sz="1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 NF, network slice, UE, service</a:t>
                      </a:r>
                      <a:endParaRPr lang="en-US" altLang="zh-CN" sz="1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PDU Session, QoS flow</a:t>
                      </a:r>
                      <a:endParaRPr lang="en-US" altLang="zh-CN" sz="1800"/>
                    </a:p>
                  </a:txBody>
                  <a:tcPr anchor="ctr" anchorCtr="0"/>
                </a:tc>
              </a:tr>
              <a:tr h="64008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800" b="1"/>
                        <a:t>Interface</a:t>
                      </a:r>
                      <a:endParaRPr lang="en-US" altLang="zh-CN" sz="1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</a:rPr>
                        <a:t>interface with NFs and OAM</a:t>
                      </a:r>
                      <a:endParaRPr lang="en-US" altLang="zh-CN" sz="1800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reuse existing interface with NFs and OAM</a:t>
                      </a:r>
                      <a:endParaRPr lang="en-US" altLang="zh-CN" sz="1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reuse existing interface with UPFs and OAM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 anchor="ctr" anchorCtr="0"/>
                </a:tc>
              </a:tr>
              <a:tr h="153162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800" b="1"/>
                        <a:t>Parameters</a:t>
                      </a:r>
                      <a:endParaRPr lang="en-US" altLang="zh-CN" sz="1800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reuse existing EE info from OAM on network slice and NF level;</a:t>
                      </a:r>
                      <a:endParaRPr lang="en-US" altLang="zh-CN" sz="1800">
                        <a:solidFill>
                          <a:srgbClr val="FF0000"/>
                        </a:solidFill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  <a:sym typeface="+mn-ea"/>
                        </a:rPr>
                        <a:t>renewable info from OAM;</a:t>
                      </a:r>
                      <a:endParaRPr lang="en-US" altLang="zh-CN" sz="180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</a:rPr>
                        <a:t>EE related info from NFs on finer level</a:t>
                      </a:r>
                      <a:endParaRPr lang="en-US" altLang="zh-CN" sz="1800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reuse existing EE info from OAM on network slice and NF level;</a:t>
                      </a:r>
                      <a:endParaRPr lang="en-US" altLang="zh-CN" sz="1800"/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</a:rPr>
                        <a:t>renewable info from OAM;</a:t>
                      </a:r>
                      <a:endParaRPr lang="en-US" altLang="zh-CN" sz="180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</a:rPr>
                        <a:t>EE related info from NFs on finer level</a:t>
                      </a:r>
                      <a:endParaRPr lang="en-US" altLang="zh-CN" sz="1800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reuse existing EE info from OAM on network slice and NF level;</a:t>
                      </a:r>
                      <a:endParaRPr lang="en-US" altLang="zh-CN" sz="1800"/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</a:rPr>
                        <a:t>EE related info from NFs on finer level</a:t>
                      </a:r>
                      <a:endParaRPr lang="en-US" altLang="zh-CN" sz="1800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/>
              <a:t>Comparison </a:t>
            </a:r>
            <a:endParaRPr lang="zh-CN" altLang="en-US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Analysis and proposal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454150"/>
            <a:ext cx="10876915" cy="4831080"/>
          </a:xfrm>
        </p:spPr>
        <p:txBody>
          <a:bodyPr/>
          <a:p>
            <a:r>
              <a:rPr lang="en-US" altLang="zh-CN" sz="2000"/>
              <a:t>New NF should support all energy related functionalities (described above) </a:t>
            </a:r>
            <a:r>
              <a:rPr lang="en-US" altLang="zh-CN" sz="2000">
                <a:sym typeface="+mn-ea"/>
              </a:rPr>
              <a:t>as well as Energy Consumption Credit </a:t>
            </a:r>
            <a:r>
              <a:rPr lang="en-US" altLang="zh-CN" sz="2000" b="1">
                <a:sym typeface="+mn-ea"/>
              </a:rPr>
              <a:t>C</a:t>
            </a:r>
            <a:r>
              <a:rPr lang="en-US" altLang="zh-CN" sz="2000" b="1">
                <a:sym typeface="+mn-ea"/>
              </a:rPr>
              <a:t>ontrol</a:t>
            </a:r>
            <a:r>
              <a:rPr lang="en-US" altLang="zh-CN" sz="2000"/>
              <a:t>, and it concentrates on energy related capabilities, NWDAF is lack of such control;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New NF such as EECF (name can be updated) is </a:t>
            </a:r>
            <a:r>
              <a:rPr lang="en-US" altLang="zh-CN" sz="2000" b="1">
                <a:sym typeface="+mn-ea"/>
              </a:rPr>
              <a:t>self-contained</a:t>
            </a:r>
            <a:r>
              <a:rPr lang="en-US" altLang="zh-CN" sz="2000">
                <a:sym typeface="+mn-ea"/>
              </a:rPr>
              <a:t>; better for </a:t>
            </a:r>
            <a:r>
              <a:rPr lang="en-US" altLang="zh-CN" sz="2000" b="1">
                <a:sym typeface="+mn-ea"/>
              </a:rPr>
              <a:t>forward compatibility easy for evolution and enhancement</a:t>
            </a:r>
            <a:r>
              <a:rPr lang="en-US" altLang="zh-CN" sz="2000">
                <a:sym typeface="+mn-ea"/>
              </a:rPr>
              <a:t>;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Energy related functionalities are </a:t>
            </a:r>
            <a:r>
              <a:rPr lang="en-US" altLang="zh-CN" sz="2000" b="1">
                <a:sym typeface="+mn-ea"/>
              </a:rPr>
              <a:t>not bond to NWDAF, </a:t>
            </a:r>
            <a:r>
              <a:rPr lang="en-US" altLang="zh-CN" sz="2000">
                <a:sym typeface="+mn-ea"/>
              </a:rPr>
              <a:t>since NWDAF is designed for data analysing, and </a:t>
            </a:r>
            <a:r>
              <a:rPr lang="en-US" altLang="zh-CN" sz="2000" b="1">
                <a:sym typeface="+mn-ea"/>
              </a:rPr>
              <a:t>analysing is optional</a:t>
            </a:r>
            <a:r>
              <a:rPr lang="en-US" altLang="zh-CN" sz="2000">
                <a:sym typeface="+mn-ea"/>
              </a:rPr>
              <a:t> for energy </a:t>
            </a:r>
            <a:r>
              <a:rPr lang="en-US" altLang="zh-CN" sz="2000">
                <a:sym typeface="+mn-ea"/>
              </a:rPr>
              <a:t>related functionalities.</a:t>
            </a:r>
            <a:endParaRPr lang="en-US" altLang="zh-CN" sz="2000">
              <a:sym typeface="+mn-ea"/>
            </a:endParaRPr>
          </a:p>
          <a:p>
            <a:r>
              <a:rPr lang="en-US" altLang="zh-CN" sz="2000">
                <a:sym typeface="+mn-ea"/>
              </a:rPr>
              <a:t>It is suggest to avoid the Giant NF design to cause the bottleneck problem. </a:t>
            </a:r>
            <a:r>
              <a:rPr lang="en-US" altLang="zh-CN" sz="2000">
                <a:sym typeface="+mn-ea"/>
              </a:rPr>
              <a:t>NWDAF will be </a:t>
            </a:r>
            <a:r>
              <a:rPr lang="en-US" altLang="zh-CN" sz="2000" b="1">
                <a:sym typeface="+mn-ea"/>
              </a:rPr>
              <a:t>too heavy</a:t>
            </a:r>
            <a:r>
              <a:rPr lang="en-US" altLang="zh-CN" sz="2000">
                <a:sym typeface="+mn-ea"/>
              </a:rPr>
              <a:t> with all these functionalities together;</a:t>
            </a:r>
            <a:endParaRPr lang="en-US" altLang="zh-CN" sz="2000">
              <a:sym typeface="+mn-ea"/>
            </a:endParaRPr>
          </a:p>
          <a:p>
            <a:r>
              <a:rPr lang="en-US" altLang="zh-CN" sz="2000"/>
              <a:t>SMF is for session control, and should not be used to handle the energy related processing. </a:t>
            </a:r>
            <a:endParaRPr lang="en-US" altLang="zh-CN" sz="2000"/>
          </a:p>
          <a:p>
            <a:pPr marL="0" indent="0">
              <a:buNone/>
            </a:pPr>
            <a:endParaRPr lang="en-US" altLang="zh-CN" sz="2000"/>
          </a:p>
          <a:p>
            <a:endParaRPr lang="en-US" altLang="zh-CN" sz="2000"/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Proposal: It’s suggested to introduce a new NF to handle the energy related functionalities, and this new NF can be co-located with the other NFs if needed.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  <a:endParaRPr lang="sv-SE" sz="4400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>
              <a:defRPr/>
            </a:pPr>
            <a:fld id="{8B78E712-7E90-46AF-8873-540771249AD5}" type="slidenum">
              <a:rPr lang="en-GB"/>
            </a:fld>
            <a:endParaRPr lang="en-GB" dirty="0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4617085" y="885190"/>
          <a:ext cx="5405755" cy="5469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365"/>
                <a:gridCol w="1434465"/>
                <a:gridCol w="1316355"/>
                <a:gridCol w="1766570"/>
              </a:tblGrid>
              <a:tr h="3035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KI#2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KI#3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Decision made by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PCF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EENF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/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RAN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/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+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/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SMF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#31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AF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+(O)NEMF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PCF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NRF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#30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/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/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ECNF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8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#32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x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+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240665" y="885190"/>
          <a:ext cx="4210685" cy="364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1440"/>
                <a:gridCol w="2849245"/>
              </a:tblGrid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</a:t>
                      </a:r>
                      <a:endParaRPr lang="en-US" sz="12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Energy related information collected by</a:t>
                      </a:r>
                      <a:endParaRPr lang="en-US" sz="12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EESSF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#3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#4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#5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#6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#16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EBF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#17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EECF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 or SMF+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 panose="020B0604020202020204" charset="-122"/>
                        </a:rPr>
                        <a:t>NWDAF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#18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Arial" panose="020B0604020202020204" charset="-122"/>
                        </a:rPr>
                        <a:t>ECF</a:t>
                      </a:r>
                      <a:endParaRPr lang="en-US" sz="1200" b="0">
                        <a:solidFill>
                          <a:srgbClr val="000000"/>
                        </a:solidFill>
                        <a:highlight>
                          <a:srgbClr val="00FF00"/>
                        </a:highlight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#19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SMF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#20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SMF</a:t>
                      </a:r>
                      <a:endParaRPr 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68580" marR="68580" marT="0" marB="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581025" y="70485"/>
            <a:ext cx="9112250" cy="723265"/>
          </a:xfrm>
        </p:spPr>
        <p:txBody>
          <a:bodyPr/>
          <a:p>
            <a:r>
              <a:rPr lang="en-US" altLang="zh-CN"/>
              <a:t>Annex: statistic on existing solutions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361315" y="4917440"/>
            <a:ext cx="29965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highlight>
                  <a:srgbClr val="00FF00"/>
                </a:highlight>
              </a:rPr>
              <a:t>new NF: 13</a:t>
            </a:r>
            <a:endParaRPr lang="en-US" altLang="zh-CN" sz="1400">
              <a:highlight>
                <a:srgbClr val="00FF00"/>
              </a:highlight>
            </a:endParaRPr>
          </a:p>
          <a:p>
            <a:r>
              <a:rPr lang="en-US" altLang="zh-CN" sz="1400">
                <a:highlight>
                  <a:srgbClr val="FFFF00"/>
                </a:highlight>
              </a:rPr>
              <a:t>NWDAF: 6</a:t>
            </a:r>
            <a:endParaRPr lang="en-US" altLang="zh-CN" sz="1400">
              <a:highlight>
                <a:srgbClr val="FFFF00"/>
              </a:highlight>
            </a:endParaRPr>
          </a:p>
          <a:p>
            <a:r>
              <a:rPr lang="en-US" altLang="zh-CN" sz="1400"/>
              <a:t>either: 5</a:t>
            </a:r>
            <a:endParaRPr lang="en-US" altLang="zh-CN" sz="1400"/>
          </a:p>
          <a:p>
            <a:r>
              <a:rPr lang="en-US" altLang="zh-CN" sz="1400"/>
              <a:t>other: 8</a:t>
            </a:r>
            <a:endParaRPr lang="en-US" altLang="zh-CN" sz="1400"/>
          </a:p>
        </p:txBody>
      </p:sp>
    </p:spTree>
  </p:cSld>
  <p:clrMapOvr>
    <a:masterClrMapping/>
  </p:clrMapOvr>
  <p:transition spd="slow"/>
</p:sld>
</file>

<file path=ppt/tags/tag1.xml><?xml version="1.0" encoding="utf-8"?>
<p:tagLst xmlns:p="http://schemas.openxmlformats.org/presentationml/2006/main">
  <p:tag name="TABLE_ENDDRAG_ORIGIN_RECT" val="921*382"/>
  <p:tag name="TABLE_ENDDRAG_RECT" val="21*68*921*382"/>
</p:tagLst>
</file>

<file path=ppt/tags/tag2.xml><?xml version="1.0" encoding="utf-8"?>
<p:tagLst xmlns:p="http://schemas.openxmlformats.org/presentationml/2006/main">
  <p:tag name="TABLE_ENDDRAG_ORIGIN_RECT" val="331*286"/>
  <p:tag name="TABLE_ENDDRAG_RECT" val="12*199*331*28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2701</Words>
  <Application>WPS 演示</Application>
  <PresentationFormat>Widescreen</PresentationFormat>
  <Paragraphs>277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Times New Roman</vt:lpstr>
      <vt:lpstr>Arial</vt:lpstr>
      <vt:lpstr>等线</vt:lpstr>
      <vt:lpstr>微软雅黑</vt:lpstr>
      <vt:lpstr>Arial Unicode MS</vt:lpstr>
      <vt:lpstr>Office Theme</vt:lpstr>
      <vt:lpstr>1_Office Theme</vt:lpstr>
      <vt:lpstr>   Discussion on whether new NF is needed for FS_EnergySys </vt:lpstr>
      <vt:lpstr>New Functionalities </vt:lpstr>
      <vt:lpstr>Comparison </vt:lpstr>
      <vt:lpstr>Analysis and proposal</vt:lpstr>
      <vt:lpstr>Thank you!</vt:lpstr>
      <vt:lpstr>Annex: statistic on existing solutions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samsung</cp:lastModifiedBy>
  <cp:revision>3841</cp:revision>
  <dcterms:created xsi:type="dcterms:W3CDTF">2008-08-30T09:32:00Z</dcterms:created>
  <dcterms:modified xsi:type="dcterms:W3CDTF">2024-04-15T12:02:49Z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(3)4sidjAnZVsWX2plH2ieqAw68dCQVqNxOCSoTqcLEOX+C2Cxiqnai0ClUwtWJpJyIA778P+UQ
2SEAHJQbmHYOBCV0/+kLiM+tphMgqJERdMENvQeLvlOibog/Ja8Wf/JaeaNfQFqlVW6UKgnP
KiejEK5k9+XvCZ4ipTjNl81Aa9e+heIXpDQ975k9QPviy1GQPSKwCcDi5SpNZUr8Y1YIOs6s
9N9vEc6i+Xk2gkmCUx</vt:lpwstr>
  </property>
  <property fmtid="{D5CDD505-2E9C-101B-9397-08002B2CF9AE}" pid="3" name="_2015_ms_pID_7253431">
    <vt:lpwstr>BkYmv17hY/ZwjDO1KZiH9g+TUaW4nwGyipuFp2E4vyUqTTuUyTEzRN
BJeCyB1tADetCZ9nd3ZVoVHNNQ9ipARByi0hRRqT/no7ebyKQmPXv6n3RxTmfK/LOtomZCfe
c7FE5dwhWdUXVcVga26YkIemj5CbPxy3Bqp4/+3lUq7slhR0DJNfWJ/fpDLJdkHkwcnRCoyX
Pqw4xRID2cC8B91PSPENYNOrsA0HuA3e8Osp</vt:lpwstr>
  </property>
  <property fmtid="{D5CDD505-2E9C-101B-9397-08002B2CF9AE}" pid="4" name="_2015_ms_pID_7253432">
    <vt:lpwstr>P3b1b4G0wOZ1IERYiLBpsTU=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  <property fmtid="{D5CDD505-2E9C-101B-9397-08002B2CF9AE}" pid="9" name="ICV">
    <vt:lpwstr>252B8660BD8B48AFA9A9872B0C948CA3</vt:lpwstr>
  </property>
  <property fmtid="{D5CDD505-2E9C-101B-9397-08002B2CF9AE}" pid="10" name="KSOProductBuildVer">
    <vt:lpwstr>2052-11.8.2.11483</vt:lpwstr>
  </property>
</Properties>
</file>