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0"/>
  </p:notesMasterIdLst>
  <p:handoutMasterIdLst>
    <p:handoutMasterId r:id="rId11"/>
  </p:handoutMasterIdLst>
  <p:sldIdLst>
    <p:sldId id="912" r:id="rId5"/>
    <p:sldId id="917" r:id="rId6"/>
    <p:sldId id="913" r:id="rId7"/>
    <p:sldId id="920" r:id="rId8"/>
    <p:sldId id="919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FF"/>
    <a:srgbClr val="FF3300"/>
    <a:srgbClr val="FF33CC"/>
    <a:srgbClr val="FF6699"/>
    <a:srgbClr val="FF99FF"/>
    <a:srgbClr val="62A14D"/>
    <a:srgbClr val="000000"/>
    <a:srgbClr val="C6D254"/>
    <a:srgbClr val="B1D254"/>
    <a:srgbClr val="72A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34" autoAdjust="0"/>
    <p:restoredTop sz="97097" autoAdjust="0"/>
  </p:normalViewPr>
  <p:slideViewPr>
    <p:cSldViewPr snapToGrid="0">
      <p:cViewPr varScale="1">
        <p:scale>
          <a:sx n="134" d="100"/>
          <a:sy n="134" d="100"/>
        </p:scale>
        <p:origin x="974" y="1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4330" y="8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3/27/2024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3/27/2024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085842" y="294367"/>
            <a:ext cx="19404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S2-240xxxx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331701" y="85317"/>
            <a:ext cx="5810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4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 SA WG2 Meeting #162</a:t>
            </a:r>
          </a:p>
          <a:p>
            <a:r>
              <a:rPr lang="en-GB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 </a:t>
            </a:r>
            <a:r>
              <a:rPr lang="en-US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April</a:t>
            </a:r>
            <a:r>
              <a:rPr lang="en-GB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19 </a:t>
            </a:r>
            <a:r>
              <a:rPr lang="en-US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April</a:t>
            </a:r>
            <a:r>
              <a:rPr lang="en-GB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2024, Changsha, China</a:t>
            </a:r>
            <a:endParaRPr lang="zh-CN" altLang="zh-CN" sz="1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8950" y="1577847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WG2#162</a:t>
            </a:r>
            <a:r>
              <a:rPr lang="en-GB" altLang="de-DE" sz="1200" baseline="0" dirty="0">
                <a:solidFill>
                  <a:schemeClr val="bg1"/>
                </a:solidFill>
              </a:rPr>
              <a:t>  Apr 15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baseline="0" dirty="0">
                <a:solidFill>
                  <a:schemeClr val="bg1"/>
                </a:solidFill>
              </a:rPr>
              <a:t>  – Apr 19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baseline="0" dirty="0">
                <a:solidFill>
                  <a:schemeClr val="bg1"/>
                </a:solidFill>
              </a:rPr>
              <a:t>, 2024</a:t>
            </a:r>
            <a:endParaRPr lang="en-GB" altLang="de-DE" sz="12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208A59-2E16-4847-AEF6-012808C78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709366"/>
          </a:xfrm>
        </p:spPr>
        <p:txBody>
          <a:bodyPr/>
          <a:lstStyle/>
          <a:p>
            <a:r>
              <a:rPr lang="en-US" altLang="zh-CN" dirty="0"/>
              <a:t>R19 </a:t>
            </a:r>
            <a:r>
              <a:rPr lang="en-US" altLang="zh-CN" dirty="0" err="1"/>
              <a:t>FS_AmbientIoT</a:t>
            </a:r>
            <a:r>
              <a:rPr lang="en-US" altLang="zh-CN" dirty="0"/>
              <a:t> Work Plan for SA2#162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255C10B-52F8-4597-8F03-D0778C290E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Rapporteurs: </a:t>
            </a:r>
            <a:r>
              <a:rPr lang="en-US" altLang="zh-CN" dirty="0" err="1"/>
              <a:t>Runze</a:t>
            </a:r>
            <a:r>
              <a:rPr lang="en-US" altLang="zh-CN" dirty="0"/>
              <a:t> Zhou, Fei Lu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5060600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9BF335-DC47-40DF-826C-FB2B38D44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38503"/>
          </a:xfrm>
        </p:spPr>
        <p:txBody>
          <a:bodyPr/>
          <a:lstStyle/>
          <a:p>
            <a:pPr lvl="1" algn="l"/>
            <a:r>
              <a:rPr lang="en-US" altLang="zh-CN" sz="3200" dirty="0">
                <a:ea typeface="+mn-ea"/>
                <a:cs typeface="+mn-cs"/>
              </a:rPr>
              <a:t>Topics for discussion with priority 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3899B2-8F01-4122-98B9-B30272AC9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825" y="1286130"/>
            <a:ext cx="8388350" cy="1338830"/>
          </a:xfrm>
        </p:spPr>
        <p:txBody>
          <a:bodyPr/>
          <a:lstStyle/>
          <a:p>
            <a:r>
              <a:rPr lang="en-US" altLang="zh-CN" sz="2200" dirty="0" err="1"/>
              <a:t>AIoT</a:t>
            </a:r>
            <a:r>
              <a:rPr lang="en-US" altLang="zh-CN" sz="2200" dirty="0"/>
              <a:t> Device management, details see slide 3</a:t>
            </a:r>
          </a:p>
          <a:p>
            <a:r>
              <a:rPr lang="en-US" altLang="zh-CN" sz="2200" dirty="0"/>
              <a:t>Roaming (supply chain related), details see slide 4</a:t>
            </a:r>
          </a:p>
          <a:p>
            <a:pPr marL="457200" lvl="1" indent="0">
              <a:buNone/>
            </a:pPr>
            <a:r>
              <a:rPr lang="en-US" altLang="zh-CN" sz="1800" dirty="0"/>
              <a:t>NOTE: not excluding other topics for discussion</a:t>
            </a:r>
          </a:p>
        </p:txBody>
      </p:sp>
    </p:spTree>
    <p:extLst>
      <p:ext uri="{BB962C8B-B14F-4D97-AF65-F5344CB8AC3E}">
        <p14:creationId xmlns:p14="http://schemas.microsoft.com/office/powerpoint/2010/main" val="60196404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5174D5-EDB5-4D36-AD4F-5BFD4DA95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505496"/>
          </a:xfrm>
        </p:spPr>
        <p:txBody>
          <a:bodyPr/>
          <a:lstStyle/>
          <a:p>
            <a:pPr algn="l"/>
            <a:r>
              <a:rPr lang="en-US" altLang="zh-CN" dirty="0" err="1"/>
              <a:t>AIoT</a:t>
            </a:r>
            <a:r>
              <a:rPr lang="en-US" altLang="zh-CN" dirty="0"/>
              <a:t> Device management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07C5820-CF6E-4264-A692-1D3D4A6BB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770" y="1270419"/>
            <a:ext cx="8530459" cy="3916436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/>
              <a:t>Open issues including:</a:t>
            </a:r>
          </a:p>
          <a:p>
            <a:pPr lvl="1"/>
            <a:r>
              <a:rPr lang="en-US" altLang="zh-CN" dirty="0"/>
              <a:t>Device ID format</a:t>
            </a:r>
          </a:p>
          <a:p>
            <a:pPr lvl="1"/>
            <a:r>
              <a:rPr lang="en-US" altLang="zh-CN" dirty="0"/>
              <a:t>Device ID allocation (e.g. by whom?)</a:t>
            </a:r>
          </a:p>
          <a:p>
            <a:pPr lvl="1"/>
            <a:r>
              <a:rPr lang="en-US" altLang="zh-CN" dirty="0"/>
              <a:t>Device ID/information customization by third party AF</a:t>
            </a:r>
          </a:p>
          <a:p>
            <a:pPr lvl="1"/>
            <a:r>
              <a:rPr lang="en-US" altLang="zh-CN" dirty="0"/>
              <a:t>Device ID/information provisioning between third party AF and operator network </a:t>
            </a:r>
          </a:p>
          <a:p>
            <a:pPr lvl="1"/>
            <a:r>
              <a:rPr lang="en-US" altLang="zh-CN" dirty="0"/>
              <a:t>Device information (e.g. credential) holder (by which entity)</a:t>
            </a:r>
          </a:p>
          <a:p>
            <a:pPr lvl="1"/>
            <a:r>
              <a:rPr lang="en-US" altLang="zh-CN" dirty="0"/>
              <a:t>Other related issues…</a:t>
            </a:r>
          </a:p>
          <a:p>
            <a:pPr marL="457200" lvl="1" indent="0">
              <a:buNone/>
            </a:pPr>
            <a:r>
              <a:rPr lang="en-US" altLang="zh-CN" sz="2000" dirty="0"/>
              <a:t>NOTE: solution is expected to address as many bullets as possible  </a:t>
            </a:r>
          </a:p>
        </p:txBody>
      </p:sp>
    </p:spTree>
    <p:extLst>
      <p:ext uri="{BB962C8B-B14F-4D97-AF65-F5344CB8AC3E}">
        <p14:creationId xmlns:p14="http://schemas.microsoft.com/office/powerpoint/2010/main" val="422898923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5174D5-EDB5-4D36-AD4F-5BFD4DA95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505496"/>
          </a:xfrm>
        </p:spPr>
        <p:txBody>
          <a:bodyPr/>
          <a:lstStyle/>
          <a:p>
            <a:pPr algn="l"/>
            <a:r>
              <a:rPr lang="en-US" altLang="zh-CN" sz="3200" dirty="0"/>
              <a:t>Roaming (supply chain) related</a:t>
            </a:r>
            <a:endParaRPr lang="en-US" altLang="zh-CN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07C5820-CF6E-4264-A692-1D3D4A6BB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770" y="1270419"/>
            <a:ext cx="8530459" cy="3506533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/>
              <a:t>Open issues including:</a:t>
            </a:r>
          </a:p>
          <a:p>
            <a:pPr lvl="1"/>
            <a:r>
              <a:rPr lang="en-US" altLang="zh-CN" dirty="0"/>
              <a:t>Definition of roaming</a:t>
            </a:r>
          </a:p>
          <a:p>
            <a:pPr lvl="1"/>
            <a:r>
              <a:rPr lang="en-US" altLang="zh-CN" dirty="0"/>
              <a:t>Scenario(s) for roaming</a:t>
            </a:r>
          </a:p>
          <a:p>
            <a:pPr lvl="1"/>
            <a:r>
              <a:rPr lang="en-US" altLang="zh-CN" dirty="0"/>
              <a:t>How to support roaming</a:t>
            </a:r>
          </a:p>
          <a:p>
            <a:pPr lvl="2"/>
            <a:r>
              <a:rPr lang="en-US" altLang="zh-CN" dirty="0"/>
              <a:t>Design principle </a:t>
            </a:r>
          </a:p>
          <a:p>
            <a:pPr lvl="2"/>
            <a:r>
              <a:rPr lang="en-US" altLang="zh-CN" dirty="0"/>
              <a:t>Call flow</a:t>
            </a:r>
          </a:p>
          <a:p>
            <a:pPr marL="514350" lvl="1" indent="0">
              <a:buNone/>
            </a:pPr>
            <a:r>
              <a:rPr lang="en-US" altLang="zh-CN" sz="2000" dirty="0"/>
              <a:t>NOTE:  “roaming” may not be good term, it is suggested scenario(s) can be provided within the solution.</a:t>
            </a:r>
          </a:p>
        </p:txBody>
      </p:sp>
    </p:spTree>
    <p:extLst>
      <p:ext uri="{BB962C8B-B14F-4D97-AF65-F5344CB8AC3E}">
        <p14:creationId xmlns:p14="http://schemas.microsoft.com/office/powerpoint/2010/main" val="42027738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9BF335-DC47-40DF-826C-FB2B38D44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38503"/>
          </a:xfrm>
        </p:spPr>
        <p:txBody>
          <a:bodyPr/>
          <a:lstStyle/>
          <a:p>
            <a:pPr lvl="1" algn="l"/>
            <a:r>
              <a:rPr lang="en-US" altLang="zh-CN" sz="3200" dirty="0">
                <a:ea typeface="+mn-ea"/>
                <a:cs typeface="+mn-cs"/>
              </a:rPr>
              <a:t>In-meeting contribution handling plan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3899B2-8F01-4122-98B9-B30272AC9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825" y="1286129"/>
            <a:ext cx="8388350" cy="2868085"/>
          </a:xfrm>
        </p:spPr>
        <p:txBody>
          <a:bodyPr/>
          <a:lstStyle/>
          <a:p>
            <a:r>
              <a:rPr lang="en-US" altLang="zh-CN" sz="2000" dirty="0"/>
              <a:t>Prioritize solution discussion (most of TU time will be used )</a:t>
            </a:r>
          </a:p>
          <a:p>
            <a:pPr lvl="1"/>
            <a:r>
              <a:rPr lang="en-US" altLang="zh-CN" sz="1600" dirty="0"/>
              <a:t>New solution</a:t>
            </a:r>
          </a:p>
          <a:p>
            <a:pPr lvl="1"/>
            <a:r>
              <a:rPr lang="en-US" altLang="zh-CN" sz="1600" dirty="0"/>
              <a:t>Existing (TR) solution update</a:t>
            </a:r>
          </a:p>
          <a:p>
            <a:r>
              <a:rPr lang="en-US" altLang="zh-CN" sz="2000" dirty="0"/>
              <a:t>Contribution handling plan</a:t>
            </a:r>
          </a:p>
          <a:p>
            <a:pPr lvl="1"/>
            <a:r>
              <a:rPr lang="en-US" altLang="zh-CN" sz="1800" dirty="0"/>
              <a:t>First round: round-robin approach (1 solution paper per company)</a:t>
            </a:r>
          </a:p>
          <a:p>
            <a:pPr lvl="2"/>
            <a:r>
              <a:rPr lang="en-US" altLang="zh-CN" sz="1400" dirty="0"/>
              <a:t>If company submitted more than one solution papers, pick 1 to handle (either new solution or solution update) </a:t>
            </a:r>
          </a:p>
          <a:p>
            <a:pPr lvl="1"/>
            <a:r>
              <a:rPr lang="en-US" altLang="zh-CN" sz="1800" dirty="0"/>
              <a:t>Second round: pick solutions related with important features (see slide 2)</a:t>
            </a:r>
          </a:p>
          <a:p>
            <a:pPr lvl="2"/>
            <a:r>
              <a:rPr lang="en-US" altLang="zh-CN" sz="1400" dirty="0"/>
              <a:t>Decide after </a:t>
            </a:r>
            <a:r>
              <a:rPr lang="en-US" altLang="zh-CN" sz="1400" dirty="0" err="1"/>
              <a:t>tdoc</a:t>
            </a:r>
            <a:r>
              <a:rPr lang="en-US" altLang="zh-CN" sz="1400" dirty="0"/>
              <a:t> submission deadline</a:t>
            </a:r>
          </a:p>
        </p:txBody>
      </p:sp>
    </p:spTree>
    <p:extLst>
      <p:ext uri="{BB962C8B-B14F-4D97-AF65-F5344CB8AC3E}">
        <p14:creationId xmlns:p14="http://schemas.microsoft.com/office/powerpoint/2010/main" val="181861669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2E10A3-DB35-414F-83C1-BF5FB8647349}">
  <ds:schemaRefs>
    <ds:schemaRef ds:uri="http://schemas.microsoft.com/office/2006/documentManagement/types"/>
    <ds:schemaRef ds:uri="http://purl.org/dc/elements/1.1/"/>
    <ds:schemaRef ds:uri="09cef1fd-e61b-4dbf-b745-21988b13f978"/>
    <ds:schemaRef ds:uri="http://www.w3.org/XML/1998/namespace"/>
    <ds:schemaRef ds:uri="dcc30912-d230-4cc2-b11f-bb5ca2a6b6f5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3067</TotalTime>
  <Words>250</Words>
  <Application>Microsoft Office PowerPoint</Application>
  <PresentationFormat>全屏显示(4:3)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R19 FS_AmbientIoT Work Plan for SA2#162</vt:lpstr>
      <vt:lpstr>Topics for discussion with priority </vt:lpstr>
      <vt:lpstr>AIoT Device management</vt:lpstr>
      <vt:lpstr>Roaming (supply chain) related</vt:lpstr>
      <vt:lpstr>In-meeting contribution handling plan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Huawei User</cp:lastModifiedBy>
  <cp:revision>2018</cp:revision>
  <dcterms:created xsi:type="dcterms:W3CDTF">2008-08-30T09:32:10Z</dcterms:created>
  <dcterms:modified xsi:type="dcterms:W3CDTF">2024-03-27T06:43:23Z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2c7635f8-94c0-4125-af53-3ffb066031e5</vt:lpwstr>
  </property>
  <property fmtid="{D5CDD505-2E9C-101B-9397-08002B2CF9AE}" pid="3" name="CTP_TimeStamp">
    <vt:lpwstr>2020-01-29 20:41:49Z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0x0101003A08C6E7E0CB5C40B3C0F55B9E8294C3</vt:lpwstr>
  </property>
  <property fmtid="{D5CDD505-2E9C-101B-9397-08002B2CF9AE}" pid="9" name="MSIP_Label_cf20372f-9ab3-4551-9149-9f9b12e2c27e_Enabled">
    <vt:lpwstr>true</vt:lpwstr>
  </property>
  <property fmtid="{D5CDD505-2E9C-101B-9397-08002B2CF9AE}" pid="10" name="MSIP_Label_cf20372f-9ab3-4551-9149-9f9b12e2c27e_SetDate">
    <vt:lpwstr>2023-09-04T08:35:13Z</vt:lpwstr>
  </property>
  <property fmtid="{D5CDD505-2E9C-101B-9397-08002B2CF9AE}" pid="11" name="MSIP_Label_cf20372f-9ab3-4551-9149-9f9b12e2c27e_Method">
    <vt:lpwstr>Privileged</vt:lpwstr>
  </property>
  <property fmtid="{D5CDD505-2E9C-101B-9397-08002B2CF9AE}" pid="12" name="MSIP_Label_cf20372f-9ab3-4551-9149-9f9b12e2c27e_Name">
    <vt:lpwstr>DIS OPEN</vt:lpwstr>
  </property>
  <property fmtid="{D5CDD505-2E9C-101B-9397-08002B2CF9AE}" pid="13" name="MSIP_Label_cf20372f-9ab3-4551-9149-9f9b12e2c27e_SiteId">
    <vt:lpwstr>6e603289-5e46-4e26-ac7c-03a85420a9a5</vt:lpwstr>
  </property>
  <property fmtid="{D5CDD505-2E9C-101B-9397-08002B2CF9AE}" pid="14" name="MSIP_Label_cf20372f-9ab3-4551-9149-9f9b12e2c27e_ActionId">
    <vt:lpwstr>6ff34d0e-ee55-4bcf-b7be-adf1b7050f61</vt:lpwstr>
  </property>
  <property fmtid="{D5CDD505-2E9C-101B-9397-08002B2CF9AE}" pid="15" name="MSIP_Label_cf20372f-9ab3-4551-9149-9f9b12e2c27e_ContentBits">
    <vt:lpwstr>0</vt:lpwstr>
  </property>
  <property fmtid="{D5CDD505-2E9C-101B-9397-08002B2CF9AE}" pid="16" name="_2015_ms_pID_725343">
    <vt:lpwstr>(3)IiMx99LxeR2tG+177kClqxEV3HOhbvSQxA4cx14KlsQt2QOOPtSPoukKW6iuCVmkldFpU5nh
uGci1F3xi5bDS43phHxpvvKGoz7FSA7EeL24x8Bhd4KvYP5FJNEz51YzhRnszJVw30t2Jih1
KRDjgo/o8ckD5PAzkE81KJ2bHcPuZznqnRFAOoHWZXY31qbRg/2skp/x+bGhnBSXLfSYCz2V
msOki5+X6y65fPXoQ9</vt:lpwstr>
  </property>
  <property fmtid="{D5CDD505-2E9C-101B-9397-08002B2CF9AE}" pid="17" name="_2015_ms_pID_7253431">
    <vt:lpwstr>X7Sg3MAtOj1f8IHvxr0sCCkwYoqq9r1uTiW4p+gk7Kbs58DvUj41qR
VT8nvhpAQpFW+MvA9VvArAbx7Cp7XuwGtVy37w0C1oNR7fNW0KIpjp7MQCoDHxXVnfm4RHMJ
21RWF1y6M4rhIIsxmSrGD9e9QuBahTx9JYhvn7qxGYxSBIrdxSbDRO0GgxHdjCX0ZqLG7Kh5
7XPsEzBpfJI2DbIpJiqIKCHG2pzHPdBcMR/r</vt:lpwstr>
  </property>
  <property fmtid="{D5CDD505-2E9C-101B-9397-08002B2CF9AE}" pid="18" name="_2015_ms_pID_7253432">
    <vt:lpwstr>XLZgt+QcFH+tRsfwERfkiXc=</vt:lpwstr>
  </property>
  <property fmtid="{D5CDD505-2E9C-101B-9397-08002B2CF9AE}" pid="19" name="_readonly">
    <vt:lpwstr/>
  </property>
  <property fmtid="{D5CDD505-2E9C-101B-9397-08002B2CF9AE}" pid="20" name="_change">
    <vt:lpwstr/>
  </property>
  <property fmtid="{D5CDD505-2E9C-101B-9397-08002B2CF9AE}" pid="21" name="_full-control">
    <vt:lpwstr/>
  </property>
  <property fmtid="{D5CDD505-2E9C-101B-9397-08002B2CF9AE}" pid="22" name="sflag">
    <vt:lpwstr>1711521734</vt:lpwstr>
  </property>
</Properties>
</file>