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0"/>
  </p:notesMasterIdLst>
  <p:handoutMasterIdLst>
    <p:handoutMasterId r:id="rId21"/>
  </p:handoutMasterIdLst>
  <p:sldIdLst>
    <p:sldId id="341" r:id="rId5"/>
    <p:sldId id="365" r:id="rId6"/>
    <p:sldId id="379" r:id="rId7"/>
    <p:sldId id="380" r:id="rId8"/>
    <p:sldId id="381" r:id="rId9"/>
    <p:sldId id="382" r:id="rId10"/>
    <p:sldId id="383" r:id="rId11"/>
    <p:sldId id="391" r:id="rId12"/>
    <p:sldId id="392" r:id="rId13"/>
    <p:sldId id="388" r:id="rId14"/>
    <p:sldId id="384" r:id="rId15"/>
    <p:sldId id="371" r:id="rId16"/>
    <p:sldId id="374" r:id="rId17"/>
    <p:sldId id="389" r:id="rId18"/>
    <p:sldId id="390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1" autoAdjust="0"/>
    <p:restoredTop sz="94673" autoAdjust="0"/>
  </p:normalViewPr>
  <p:slideViewPr>
    <p:cSldViewPr snapToGrid="0">
      <p:cViewPr varScale="1">
        <p:scale>
          <a:sx n="107" d="100"/>
          <a:sy n="107" d="100"/>
        </p:scale>
        <p:origin x="62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462" y="-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937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078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SA WG2 Meeting #S2-162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15 April- 19 April, 2024, Changsha, China</a:t>
            </a: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B2998D60-2FC3-89A5-0232-32949C9757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27335" y="36514"/>
            <a:ext cx="18486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600" b="1" dirty="0">
                <a:solidFill>
                  <a:srgbClr val="0000FF"/>
                </a:solidFill>
                <a:latin typeface="Arial "/>
              </a:rPr>
              <a:t>S2-240xxxx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Interim Conclusions for KI#1 and #2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/>
              <a:t>CATT, </a:t>
            </a:r>
            <a:r>
              <a:rPr lang="en-GB" altLang="en-US"/>
              <a:t>China Mobile, 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8FFF41EB-26AD-6D7E-3406-28294EF6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963" y="67469"/>
            <a:ext cx="22244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>
                <a:latin typeface="Arial "/>
              </a:rPr>
              <a:t>	</a:t>
            </a:r>
            <a:endParaRPr lang="en-GB" altLang="en-US" sz="1400" b="1" dirty="0">
              <a:solidFill>
                <a:srgbClr val="0000FF"/>
              </a:solidFill>
              <a:latin typeface="Arial 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FF0000"/>
                </a:solidFill>
              </a:rPr>
              <a:t>Way forward for KI#2</a:t>
            </a:r>
          </a:p>
        </p:txBody>
      </p:sp>
      <p:sp>
        <p:nvSpPr>
          <p:cNvPr id="2" name="矩形 1"/>
          <p:cNvSpPr/>
          <p:nvPr/>
        </p:nvSpPr>
        <p:spPr>
          <a:xfrm>
            <a:off x="417689" y="1865838"/>
            <a:ext cx="11029246" cy="233910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Architectures only supporting single satellite have too much delay to obtain network services, and then shall not be considered for further work.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Sending LS to SA3 to check whether the architecture with </a:t>
            </a:r>
            <a:r>
              <a:rPr lang="en-US" altLang="zh-CN" dirty="0" err="1">
                <a:solidFill>
                  <a:srgbClr val="002060"/>
                </a:solidFill>
                <a:latin typeface="Arial"/>
              </a:rPr>
              <a:t>eNB</a:t>
            </a:r>
            <a:r>
              <a:rPr lang="en-US" altLang="zh-CN" dirty="0">
                <a:solidFill>
                  <a:srgbClr val="002060"/>
                </a:solidFill>
                <a:latin typeface="Arial"/>
              </a:rPr>
              <a:t> onboard can prevent security issue, e.g. FBS and DDoS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Sending LS to SA3 to check whether the architecture with HSS onboard can support roaming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dirty="0">
              <a:solidFill>
                <a:srgbClr val="002060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dirty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72100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3912" y="3303587"/>
            <a:ext cx="10515600" cy="1130301"/>
          </a:xfrm>
        </p:spPr>
        <p:txBody>
          <a:bodyPr/>
          <a:lstStyle/>
          <a:p>
            <a:pPr algn="ctr"/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4961280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5933" y="2964920"/>
            <a:ext cx="10515600" cy="1130301"/>
          </a:xfrm>
        </p:spPr>
        <p:txBody>
          <a:bodyPr/>
          <a:lstStyle/>
          <a:p>
            <a:r>
              <a:rPr lang="en-US" altLang="zh-CN" dirty="0"/>
              <a:t>KI#2: Support of Store and Forward Satellite operation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416445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Evaluation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86813"/>
              </p:ext>
            </p:extLst>
          </p:nvPr>
        </p:nvGraphicFramePr>
        <p:xfrm>
          <a:off x="146757" y="261992"/>
          <a:ext cx="11864621" cy="6432523"/>
        </p:xfrm>
        <a:graphic>
          <a:graphicData uri="http://schemas.openxmlformats.org/drawingml/2006/table">
            <a:tbl>
              <a:tblPr firstRow="1" firstCol="1" bandRow="1"/>
              <a:tblGrid>
                <a:gridCol w="171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1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Architecture options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Further Classification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Sol #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90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微软雅黑"/>
                          <a:cs typeface="+mn-cs"/>
                        </a:rPr>
                        <a:t>C1</a:t>
                      </a:r>
                      <a:endParaRPr lang="zh-CN" sz="12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C3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19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only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G1-1: Single-sat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#20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宋体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</a:rPr>
                        <a:t>3 times of  satellite orbiting before</a:t>
                      </a:r>
                      <a:r>
                        <a:rPr lang="en-GB" sz="1200" baseline="0" dirty="0">
                          <a:effectLst/>
                        </a:rPr>
                        <a:t> sending the first UL packet: </a:t>
                      </a:r>
                      <a:r>
                        <a:rPr lang="en-GB" altLang="zh-CN" sz="1200" dirty="0">
                          <a:effectLst/>
                        </a:rPr>
                        <a:t>24*3 = 72 hours*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effectLst/>
                        </a:rPr>
                        <a:t>*24 hours for same satellite to serve the UE again at worst case</a:t>
                      </a:r>
                      <a:endParaRPr lang="zh-CN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eNB is required to S&amp;F UL/DL data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G1-2: 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#X(HW)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altLang="zh-CN" sz="1200" dirty="0">
                        <a:effectLst/>
                        <a:latin typeface="Times New Roman"/>
                        <a:ea typeface="+mn-ea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3 times of satellite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orbiting:</a:t>
                      </a:r>
                      <a:r>
                        <a:rPr lang="en-GB" sz="1200" baseline="0" dirty="0">
                          <a:effectLst/>
                        </a:rPr>
                        <a:t>  </a:t>
                      </a:r>
                      <a:r>
                        <a:rPr lang="en-GB" altLang="zh-CN" sz="1200" dirty="0">
                          <a:effectLst/>
                        </a:rPr>
                        <a:t>1.5*3 = 4.5 hours*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*when multi-satellites are involved, each time of </a:t>
                      </a:r>
                      <a:r>
                        <a:rPr lang="en-US" sz="1100" dirty="0" err="1">
                          <a:effectLst/>
                        </a:rPr>
                        <a:t>signalling</a:t>
                      </a:r>
                      <a:r>
                        <a:rPr lang="en-US" sz="1100" dirty="0">
                          <a:effectLst/>
                        </a:rPr>
                        <a:t> S&amp;F requires approximately 1.5 -2hours</a:t>
                      </a:r>
                      <a:endParaRPr lang="zh-CN" sz="1100" dirty="0">
                        <a:effectLst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eNB is required to S&amp;F UL/DL data and calculate serving eNB list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33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partial MME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G2-1: Single-sat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#14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altLang="zh-CN" sz="1200" dirty="0"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1 time,</a:t>
                      </a:r>
                      <a:r>
                        <a:rPr lang="en-GB" sz="1200" baseline="0" dirty="0">
                          <a:effectLst/>
                        </a:rPr>
                        <a:t> 24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MME-SAT processes attach request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G2-2: 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#11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3 times, </a:t>
                      </a:r>
                      <a:r>
                        <a:rPr lang="en-GB" altLang="zh-CN" sz="1200" dirty="0">
                          <a:effectLst/>
                        </a:rPr>
                        <a:t>4.5 hours</a:t>
                      </a:r>
                      <a:endParaRPr lang="zh-CN" alt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MME-SAT doesn’t </a:t>
                      </a:r>
                      <a:r>
                        <a:rPr lang="en-GB" altLang="zh-CN" sz="1200" dirty="0">
                          <a:effectLst/>
                        </a:rPr>
                        <a:t>process </a:t>
                      </a:r>
                      <a:r>
                        <a:rPr lang="en-GB" sz="1200" dirty="0">
                          <a:effectLst/>
                        </a:rPr>
                        <a:t>attach procedure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1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G3: eNB + whole MME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G3-1: 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#13, #22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1 time, </a:t>
                      </a:r>
                      <a:r>
                        <a:rPr lang="en-GB" altLang="zh-CN" sz="1200" dirty="0">
                          <a:effectLst/>
                        </a:rPr>
                        <a:t>24 hours</a:t>
                      </a:r>
                      <a:endParaRPr lang="zh-CN" alt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 on board </a:t>
                      </a:r>
                      <a:r>
                        <a:rPr lang="en-GB" altLang="zh-CN" sz="1200" dirty="0">
                          <a:effectLst/>
                        </a:rPr>
                        <a:t>processes </a:t>
                      </a:r>
                      <a:r>
                        <a:rPr lang="en-GB" sz="1200" dirty="0">
                          <a:effectLst/>
                        </a:rPr>
                        <a:t>attach procedure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4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G3-2: 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#12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1 time, 1.5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 on board </a:t>
                      </a:r>
                      <a:r>
                        <a:rPr lang="en-GB" altLang="zh-CN" sz="1200" dirty="0">
                          <a:effectLst/>
                        </a:rPr>
                        <a:t>processes </a:t>
                      </a:r>
                      <a:r>
                        <a:rPr lang="en-GB" sz="1200" dirty="0">
                          <a:effectLst/>
                        </a:rPr>
                        <a:t>attach procedure with the help of anchor MME on the ground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G4: eNB + partial C-SGN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#15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2 times, 3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partial C-SGN on-board process attach request with the help of C-SGN on the ground 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G5: eNB + whole C-SGN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#16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2 times, 48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C-SGN on-board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processes attach request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G6: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C-SGN with new function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#17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immediately, </a:t>
                      </a: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24hours at most to receive DL signalling/data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C-SGN on-board  processes attach request</a:t>
                      </a:r>
                      <a:endParaRPr lang="zh-CN" sz="1200" dirty="0">
                        <a:effectLst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A new SFCF is introduced to manage UE subscription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G7: eNB + whole MME + HSS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Single-sat?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#18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altLang="zh-CN" sz="1200" dirty="0">
                          <a:effectLst/>
                        </a:rPr>
                        <a:t>immediately, </a:t>
                      </a: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altLang="zh-CN" sz="1200" dirty="0">
                          <a:effectLst/>
                        </a:rPr>
                        <a:t>24hours at most to receive DL signalling/data</a:t>
                      </a:r>
                      <a:endParaRPr lang="zh-CN" alt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 and HSS are deployed on the satellite.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4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G8: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whole CN + Proxy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Single-sat??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#19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/>
                        <a:t>CIoT</a:t>
                      </a:r>
                      <a:r>
                        <a:rPr lang="en-US" altLang="zh-CN" sz="1200" dirty="0"/>
                        <a:t>, IMS? …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immediately, 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Whole CN and a new application layer end point proxy are deployed on the satellite. </a:t>
                      </a:r>
                      <a:endParaRPr lang="zh-CN" sz="1200" dirty="0">
                        <a:effectLst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7003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Evaluation</a:t>
            </a:r>
          </a:p>
        </p:txBody>
      </p:sp>
      <p:sp>
        <p:nvSpPr>
          <p:cNvPr id="4" name="内容占位符 3"/>
          <p:cNvSpPr txBox="1">
            <a:spLocks/>
          </p:cNvSpPr>
          <p:nvPr/>
        </p:nvSpPr>
        <p:spPr>
          <a:xfrm>
            <a:off x="474132" y="1817512"/>
            <a:ext cx="10735735" cy="13095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180000" algn="l"/>
              </a:tabLst>
            </a:pPr>
            <a:r>
              <a:rPr lang="en-US" altLang="zh-CN" sz="18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For C4: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000" algn="l"/>
              </a:tabLst>
            </a:pPr>
            <a:r>
              <a:rPr lang="en-GB" altLang="zh-CN" sz="1600" dirty="0"/>
              <a:t>Architecture </a:t>
            </a:r>
            <a:r>
              <a:rPr lang="en-US" altLang="zh-CN" sz="16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G1-G5 can support roaming as HSS is on the ground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000" algn="l"/>
              </a:tabLst>
            </a:pPr>
            <a:r>
              <a:rPr lang="en-GB" altLang="zh-CN" sz="1600" dirty="0">
                <a:highlight>
                  <a:srgbClr val="FFFF00"/>
                </a:highlight>
              </a:rPr>
              <a:t>Architecture </a:t>
            </a:r>
            <a:r>
              <a:rPr lang="en-US" altLang="zh-CN" sz="1600" dirty="0">
                <a:solidFill>
                  <a:prstClr val="black"/>
                </a:solidFill>
                <a:highlight>
                  <a:srgbClr val="FFFF00"/>
                </a:highlight>
                <a:ea typeface="+mn-ea"/>
                <a:cs typeface="Arial" panose="020B0604020202020204" pitchFamily="34" charset="0"/>
              </a:rPr>
              <a:t>G6-G8  can also support roaming if the HSS on board can store UE credential per PLMN: </a:t>
            </a:r>
          </a:p>
        </p:txBody>
      </p:sp>
      <p:sp>
        <p:nvSpPr>
          <p:cNvPr id="2" name="矩形 1"/>
          <p:cNvSpPr/>
          <p:nvPr/>
        </p:nvSpPr>
        <p:spPr>
          <a:xfrm>
            <a:off x="474132" y="3510848"/>
            <a:ext cx="10735736" cy="27238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</a:rPr>
              <a:t>Further analysis to the evaluation results: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Architecture options G1-2, G2-2, G3-2, G4, G6, G7 and G8 have rational delay to obtain network services;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The nature of G2-2, G3-2 and G4 are same, i.e. MME functionalities are deployed on the satellite and ground;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G1-2 would be vulnerable to DDoS attack, further evaluation in SA3 is needed.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G6 and G8 introduce new function on board and then have much more system impact and satellite resource consumption</a:t>
            </a:r>
          </a:p>
        </p:txBody>
      </p:sp>
    </p:spTree>
    <p:extLst>
      <p:ext uri="{BB962C8B-B14F-4D97-AF65-F5344CB8AC3E}">
        <p14:creationId xmlns:p14="http://schemas.microsoft.com/office/powerpoint/2010/main" val="287833736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FF0000"/>
                </a:solidFill>
              </a:rPr>
              <a:t>Interim conclusions for KI#2</a:t>
            </a:r>
          </a:p>
        </p:txBody>
      </p:sp>
      <p:sp>
        <p:nvSpPr>
          <p:cNvPr id="2" name="矩形 1"/>
          <p:cNvSpPr/>
          <p:nvPr/>
        </p:nvSpPr>
        <p:spPr>
          <a:xfrm>
            <a:off x="417689" y="1865838"/>
            <a:ext cx="11029246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Architecture with the split of MME function into satellite part and ground part is considered to support S&amp;F, including: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SA3 is responsible for further study on preventing DDoS attack to satellite and other security issues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Architecture with both MME and HSS onboard is also considered to support S&amp;F, further work include: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To allow the UE to send/receive application layer response/confirmation in time, the UE shall be able to attach to multiple satellites to send/receive DL data. 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highlight>
                  <a:srgbClr val="FF0000"/>
                </a:highlight>
                <a:latin typeface="Arial"/>
              </a:rPr>
              <a:t>The HSS onboard shall only store necessary material for completing UE attach.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highlight>
                  <a:srgbClr val="FF0000"/>
                </a:highlight>
                <a:latin typeface="Arial"/>
              </a:rPr>
              <a:t>The HSS shall store necessary material for support roaming.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To support the S&amp;F traffic transmission through User Plane, the S-GW/P-GW can be also onboard. Then the Architecture option can also be applied to 5GC deployment (i.e. AMF, SMF, UPF,UDM onboard).</a:t>
            </a:r>
          </a:p>
        </p:txBody>
      </p:sp>
    </p:spTree>
    <p:extLst>
      <p:ext uri="{BB962C8B-B14F-4D97-AF65-F5344CB8AC3E}">
        <p14:creationId xmlns:p14="http://schemas.microsoft.com/office/powerpoint/2010/main" val="137499772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Overview for KI#1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95478"/>
              </p:ext>
            </p:extLst>
          </p:nvPr>
        </p:nvGraphicFramePr>
        <p:xfrm>
          <a:off x="405792" y="1799570"/>
          <a:ext cx="10928252" cy="433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97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Sub Key Issues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Solutions</a:t>
                      </a:r>
                      <a:r>
                        <a:rPr lang="en-US" altLang="zh-CN" baseline="0" dirty="0"/>
                        <a:t> for each sub-KI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r>
                        <a:rPr lang="en-US" altLang="zh-CN" dirty="0"/>
                        <a:t>KI#1-1: N2/S1 connections management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#1, #2, #3, #4, #9, #10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KI#1-2: Enhanced TA/Cell management considering the change of supported TA list for a RAN node on-board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#2, #4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KI#1-3: Handling feeder link switch with AMF/MME change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#5, #6, #35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KI#1-4: User Plane Management considering RAN node mobility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#7, #35, #36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KI#1-5: PCC/</a:t>
                      </a:r>
                      <a:r>
                        <a:rPr lang="en-US" altLang="zh-CN" dirty="0" err="1"/>
                        <a:t>QoS</a:t>
                      </a:r>
                      <a:r>
                        <a:rPr lang="en-US" altLang="zh-CN" dirty="0"/>
                        <a:t> control enhancement considering Regenerative-based satellite access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#8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KI#1-6: AMF discovery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#34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KI#1-1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14264"/>
              </p:ext>
            </p:extLst>
          </p:nvPr>
        </p:nvGraphicFramePr>
        <p:xfrm>
          <a:off x="317501" y="2525236"/>
          <a:ext cx="11083924" cy="1341120"/>
        </p:xfrm>
        <a:graphic>
          <a:graphicData uri="http://schemas.openxmlformats.org/drawingml/2006/table">
            <a:tbl>
              <a:tblPr firstRow="1" bandRow="1"/>
              <a:tblGrid>
                <a:gridCol w="756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/>
                        <a:t>Solution groups</a:t>
                      </a:r>
                      <a:r>
                        <a:rPr lang="en-US" altLang="zh-CN" sz="1600" baseline="0" dirty="0"/>
                        <a:t> for  KI#1-1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N2/S1 connection setup/disconnect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N2/S1 connection suspend/resume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#2, #3, #4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Proxy/agent for managing N2/S1 connection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#9, #10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80296" y="4071938"/>
            <a:ext cx="10811933" cy="22002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Opt1: NG/S1 connection shall be suspend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out of current AMF/MME service area, and resumed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into the service area again. 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Opt2: NG/S1 connection shall be removed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out of current AMF/MME service area, and re-established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into the service area again. 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NOTE: RAN3 makes final decision on which option will be adopted.</a:t>
            </a:r>
          </a:p>
        </p:txBody>
      </p:sp>
    </p:spTree>
    <p:extLst>
      <p:ext uri="{BB962C8B-B14F-4D97-AF65-F5344CB8AC3E}">
        <p14:creationId xmlns:p14="http://schemas.microsoft.com/office/powerpoint/2010/main" val="365813678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KI#1-2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25270"/>
              </p:ext>
            </p:extLst>
          </p:nvPr>
        </p:nvGraphicFramePr>
        <p:xfrm>
          <a:off x="303213" y="2239486"/>
          <a:ext cx="11155362" cy="1341120"/>
        </p:xfrm>
        <a:graphic>
          <a:graphicData uri="http://schemas.openxmlformats.org/drawingml/2006/table">
            <a:tbl>
              <a:tblPr firstRow="1" bandRow="1"/>
              <a:tblGrid>
                <a:gridCol w="7831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/>
                        <a:t>Solution groups</a:t>
                      </a:r>
                      <a:r>
                        <a:rPr lang="en-US" altLang="zh-CN" sz="1600" baseline="0" dirty="0"/>
                        <a:t> for  KI#1-2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TA "timetable“ is calculated per RAN node by AMF/MME based on satellite ephemeris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TA "timetable“ is provided to AMF/MME per RAN node ID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Proxy/agent for managing N2/S1 connection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#9, #10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733779" y="4257675"/>
            <a:ext cx="10811933" cy="144321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The RAN node and AMF/MME can be configured by O&amp;M with the TAI timetable per RAN node ID.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The Mapped Cell IDs are independent of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that generated them, i.e. the AMF/MME can provide a Mapped Cell ID to a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regardless of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ID in the Mapped Cell ID.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NOTE: RAN3 confirmation is needed.</a:t>
            </a:r>
          </a:p>
        </p:txBody>
      </p:sp>
    </p:spTree>
    <p:extLst>
      <p:ext uri="{BB962C8B-B14F-4D97-AF65-F5344CB8AC3E}">
        <p14:creationId xmlns:p14="http://schemas.microsoft.com/office/powerpoint/2010/main" val="322553500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KI#1-3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22583"/>
              </p:ext>
            </p:extLst>
          </p:nvPr>
        </p:nvGraphicFramePr>
        <p:xfrm>
          <a:off x="225776" y="2010886"/>
          <a:ext cx="11226801" cy="1527340"/>
        </p:xfrm>
        <a:graphic>
          <a:graphicData uri="http://schemas.openxmlformats.org/drawingml/2006/table">
            <a:tbl>
              <a:tblPr firstRow="1" bandRow="1"/>
              <a:tblGrid>
                <a:gridCol w="897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/>
                        <a:t>Solution groups</a:t>
                      </a:r>
                      <a:r>
                        <a:rPr lang="en-US" altLang="zh-CN" sz="1600" baseline="0" dirty="0"/>
                        <a:t> for  KI#1-3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new TAU/TAU trigger due to feed link switchover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#5, #6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two (logical) </a:t>
                      </a:r>
                      <a:r>
                        <a:rPr lang="en-US" altLang="zh-CN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gNBs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eNBs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connecting to both old and new CN nodes simultaneously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Configure </a:t>
                      </a:r>
                      <a:r>
                        <a:rPr lang="nb-NO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 TAI for different AMF/MME for same area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2846" y="5585781"/>
            <a:ext cx="10811933" cy="74728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No new issue identified, and then no normative work.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775" y="3833591"/>
            <a:ext cx="1154853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1600" dirty="0">
                <a:latin typeface="+mn-lt"/>
                <a:cs typeface="+mn-cs"/>
              </a:rPr>
              <a:t>The scenario addressed by the solution#5&amp;6 is that, a TA area can be served by two AMF/MME but the RAN serving this area can only connect to one of the AMF/MME.</a:t>
            </a:r>
          </a:p>
          <a:p>
            <a:pPr eaLnBrk="1" hangingPunct="1"/>
            <a:r>
              <a:rPr lang="en-US" altLang="zh-CN" sz="1600" dirty="0">
                <a:latin typeface="+mn-lt"/>
                <a:cs typeface="+mn-cs"/>
              </a:rPr>
              <a:t>This scenarios is questionable, if the area belongs to both AMF/MME service areas, then the RAN node shall establish NG/S1 connections toward both AMF/MME simultaneously even via same feeder link, then the RAN node shall route the UE </a:t>
            </a:r>
            <a:r>
              <a:rPr lang="en-US" altLang="zh-CN" sz="1600" dirty="0" err="1">
                <a:latin typeface="+mn-lt"/>
                <a:cs typeface="+mn-cs"/>
              </a:rPr>
              <a:t>signalling</a:t>
            </a:r>
            <a:r>
              <a:rPr lang="en-US" altLang="zh-CN" sz="1600" dirty="0">
                <a:latin typeface="+mn-lt"/>
                <a:cs typeface="+mn-cs"/>
              </a:rPr>
              <a:t> toward the AMF/MME which is serving the UE, which mean no TAU is needed</a:t>
            </a:r>
            <a:endParaRPr lang="zh-CN" alt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98118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KI#1-4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08170"/>
              </p:ext>
            </p:extLst>
          </p:nvPr>
        </p:nvGraphicFramePr>
        <p:xfrm>
          <a:off x="295796" y="2025173"/>
          <a:ext cx="11241089" cy="2083578"/>
        </p:xfrm>
        <a:graphic>
          <a:graphicData uri="http://schemas.openxmlformats.org/drawingml/2006/table">
            <a:tbl>
              <a:tblPr firstRow="1" bandRow="1"/>
              <a:tblGrid>
                <a:gridCol w="9685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/>
                        <a:t>Solution groups</a:t>
                      </a:r>
                      <a:r>
                        <a:rPr lang="en-US" altLang="zh-CN" sz="1600" baseline="0" dirty="0"/>
                        <a:t> for  KI#1-4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explicit indication from RAN to AMF and finally to SMF regarding feeder link change, then the UPF buffers DL data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#7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ANF detects </a:t>
                      </a:r>
                      <a:r>
                        <a:rPr lang="en-US" altLang="zh-CN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TNL IP address change and notify the SMF, so that the SMF can instruct the UPF to update the DL tunnel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AMF notifies the SMF of the </a:t>
                      </a:r>
                      <a:r>
                        <a:rPr lang="en-US" altLang="zh-CN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leaving its service area, so that SMF can treat GTP-U error notifications correctly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#36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720542" y="5406219"/>
            <a:ext cx="10811933" cy="74728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G2 is preferred, i.e., the AMF notify the SMF to update the DL N3 tunnel using existing procedure.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797" y="4352471"/>
            <a:ext cx="11319942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</a:rPr>
              <a:t>NOTE: As analyzed in KI#1-3, if UE served by the RAN node can still be served by old AMF/SMF, It is not clear why the RAN node can not maintain the old TNL association via new feeder link during the feeder link change</a:t>
            </a:r>
          </a:p>
        </p:txBody>
      </p:sp>
    </p:spTree>
    <p:extLst>
      <p:ext uri="{BB962C8B-B14F-4D97-AF65-F5344CB8AC3E}">
        <p14:creationId xmlns:p14="http://schemas.microsoft.com/office/powerpoint/2010/main" val="2925769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KI#1-5 &amp; 6</a:t>
            </a:r>
            <a:endParaRPr lang="zh-CN" altLang="en-US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30894" y="1834624"/>
            <a:ext cx="11319515" cy="9763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KI#1-5: 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Solution#8 is the only solution, which introduces two new RAT type since</a:t>
            </a:r>
            <a:r>
              <a:rPr lang="en-US" altLang="zh-CN" sz="1600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/>
              </a:rPr>
              <a:t> regenerative-based satellite access </a:t>
            </a:r>
            <a:r>
              <a:rPr kumimoji="0" lang="en-US" altLang="zh-CN" sz="1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has different </a:t>
            </a:r>
            <a:r>
              <a:rPr kumimoji="0" lang="en-US" altLang="zh-CN" sz="1600" b="0" i="0" u="none" strike="noStrike" kern="1200" cap="none" spc="0" normalizeH="0" noProof="0" dirty="0" err="1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Uu</a:t>
            </a:r>
            <a:r>
              <a:rPr kumimoji="0" lang="en-US" altLang="zh-CN" sz="1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 delay from transparent mode satellite access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02050" y="2969554"/>
            <a:ext cx="11348357" cy="879958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068B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微软雅黑" panose="020B0503020204020204" pitchFamily="34" charset="-122"/>
                <a:cs typeface="+mn-cs"/>
              </a:rPr>
              <a:t>Proposal: </a:t>
            </a:r>
          </a:p>
          <a:p>
            <a:pPr lvl="1" indent="-288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72000" algn="l"/>
                <a:tab pos="360000" algn="l"/>
              </a:tabLst>
              <a:defRPr/>
            </a:pPr>
            <a:r>
              <a:rPr lang="en-US" altLang="zh-CN" sz="2000" dirty="0">
                <a:solidFill>
                  <a:srgbClr val="FF0000"/>
                </a:solidFill>
              </a:rPr>
              <a:t>New RAT types need to be introduced for regenerative payload NGSO satellite access.</a:t>
            </a: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30894" y="4178484"/>
            <a:ext cx="11319515" cy="8650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KI#1-6: 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Solution#34 is the only solution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内容占位符 1">
            <a:extLst>
              <a:ext uri="{FF2B5EF4-FFF2-40B4-BE49-F238E27FC236}">
                <a16:creationId xmlns:a16="http://schemas.microsoft.com/office/drawing/2014/main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02047" y="5482746"/>
            <a:ext cx="11348357" cy="872899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068B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微软雅黑" panose="020B0503020204020204" pitchFamily="34" charset="-122"/>
                <a:cs typeface="+mn-cs"/>
              </a:rPr>
              <a:t>Proposal: </a:t>
            </a:r>
          </a:p>
          <a:p>
            <a:pPr marL="685800" marR="0" lvl="1" indent="-288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72000" algn="l"/>
                <a:tab pos="360000" algn="l"/>
              </a:tabLst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AMF discovery is based on the configurations</a:t>
            </a:r>
            <a:r>
              <a:rPr kumimoji="0" lang="en-US" altLang="zh-CN" sz="20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 on the </a:t>
            </a:r>
            <a:r>
              <a:rPr kumimoji="0" lang="en-US" altLang="zh-CN" sz="20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gNB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.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0" y="4030932"/>
            <a:ext cx="121920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86227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Overview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16743" y="1458445"/>
          <a:ext cx="10958514" cy="5103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3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aseline="0" dirty="0"/>
                        <a:t>Architecture options  for KI#2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A-Single Satellite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B-Multiple Satellite</a:t>
                      </a:r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32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G1: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onboard only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#20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#X(HW)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G2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800" dirty="0"/>
                        <a:t>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partial MME onboard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(NF different NAS security on the ground)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#14</a:t>
                      </a:r>
                      <a:endParaRPr lang="en-US" altLang="zh-C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#11</a:t>
                      </a:r>
                      <a:endParaRPr lang="zh-CN" altLang="en-US" sz="180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G2b: </a:t>
                      </a:r>
                      <a:r>
                        <a:rPr lang="en-US" altLang="zh-CN" sz="1800" dirty="0" err="1">
                          <a:solidFill>
                            <a:srgbClr val="FF0000"/>
                          </a:solidFill>
                        </a:rPr>
                        <a:t>eNB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 + partial MME onboard (+ MME on Ground) same as G4 for SMS and CP # different NFs on board than G2a (NAS security on board satellite)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 #13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 #12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463421"/>
                  </a:ext>
                </a:extLst>
              </a:tr>
              <a:tr h="3681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G3: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</a:t>
                      </a:r>
                      <a:r>
                        <a:rPr lang="en-US" altLang="zh-CN" sz="1800" strike="noStrike" dirty="0"/>
                        <a:t>whole</a:t>
                      </a:r>
                      <a:r>
                        <a:rPr lang="en-US" altLang="zh-CN" sz="1800" dirty="0"/>
                        <a:t> MME onboard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strike="sngStrike" dirty="0">
                          <a:solidFill>
                            <a:srgbClr val="FF0000"/>
                          </a:solidFill>
                        </a:rPr>
                        <a:t>#13, </a:t>
                      </a:r>
                      <a:r>
                        <a:rPr lang="en-US" altLang="zh-CN" sz="1800" dirty="0"/>
                        <a:t>#22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strike="sngStrike" dirty="0">
                          <a:solidFill>
                            <a:srgbClr val="FF0000"/>
                          </a:solidFill>
                        </a:rPr>
                        <a:t>#12</a:t>
                      </a:r>
                      <a:endParaRPr lang="zh-CN" altLang="en-US" sz="18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G4: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partial  C-SGN onboard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– same as G2b for SMS and CP (+ do not prevent support of UP)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#15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82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G5: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whole  C-SGN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0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G6: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C-SGN with new function (SFCF)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#17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8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G7: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whole MME + HSS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#18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#Y(OPPO)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88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G8: </a:t>
                      </a:r>
                      <a:r>
                        <a:rPr lang="en-US" altLang="zh-CN" sz="1800" dirty="0" err="1"/>
                        <a:t>eNB</a:t>
                      </a:r>
                      <a:r>
                        <a:rPr lang="en-US" altLang="zh-CN" sz="1800" dirty="0"/>
                        <a:t> + whole CN + </a:t>
                      </a:r>
                      <a:r>
                        <a:rPr lang="en-US" altLang="zh-CN" sz="1800" dirty="0" err="1"/>
                        <a:t>EndPoint</a:t>
                      </a:r>
                      <a:r>
                        <a:rPr lang="en-US" altLang="zh-CN" sz="1800" dirty="0"/>
                        <a:t> Proxy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#19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#Z(HW/QC)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5964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Evaluation Criteria</a:t>
            </a:r>
          </a:p>
        </p:txBody>
      </p:sp>
      <p:sp>
        <p:nvSpPr>
          <p:cNvPr id="4" name="内容占位符 3"/>
          <p:cNvSpPr txBox="1">
            <a:spLocks/>
          </p:cNvSpPr>
          <p:nvPr/>
        </p:nvSpPr>
        <p:spPr>
          <a:xfrm>
            <a:off x="474132" y="1817512"/>
            <a:ext cx="10735735" cy="9971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t">
              <a:lnSpc>
                <a:spcPct val="150000"/>
              </a:lnSpc>
              <a:spcAft>
                <a:spcPts val="1200"/>
              </a:spcAft>
              <a:buNone/>
              <a:tabLst>
                <a:tab pos="180000" algn="l"/>
              </a:tabLst>
            </a:pPr>
            <a:r>
              <a:rPr lang="en-US" altLang="zh-CN" b="1" dirty="0">
                <a:solidFill>
                  <a:srgbClr val="FF0000"/>
                </a:solidFill>
                <a:latin typeface="Arial"/>
                <a:ea typeface="微软雅黑"/>
              </a:rPr>
              <a:t>It is proposed to discuss evaluation criteria first, the criteria shall be defined based on capability, performance and feasibility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4132" y="3006020"/>
            <a:ext cx="10735736" cy="41960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Following initial criteria are proposed: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b="1" dirty="0">
                <a:solidFill>
                  <a:srgbClr val="002060"/>
                </a:solidFill>
                <a:highlight>
                  <a:srgbClr val="C6D254"/>
                </a:highlight>
              </a:rPr>
              <a:t>C1: Support of SMS service, </a:t>
            </a:r>
            <a:r>
              <a:rPr lang="en-US" altLang="zh-CN" b="1" dirty="0" err="1">
                <a:solidFill>
                  <a:srgbClr val="002060"/>
                </a:solidFill>
                <a:highlight>
                  <a:srgbClr val="C6D254"/>
                </a:highlight>
              </a:rPr>
              <a:t>CIoT</a:t>
            </a:r>
            <a:r>
              <a:rPr lang="en-US" altLang="zh-CN" b="1" dirty="0">
                <a:solidFill>
                  <a:srgbClr val="002060"/>
                </a:solidFill>
                <a:highlight>
                  <a:srgbClr val="C6D254"/>
                </a:highlight>
              </a:rPr>
              <a:t> small data transmission </a:t>
            </a:r>
            <a:r>
              <a:rPr lang="en-US" altLang="zh-CN" b="1" dirty="0">
                <a:solidFill>
                  <a:srgbClr val="FF0000"/>
                </a:solidFill>
                <a:highlight>
                  <a:srgbClr val="C6D254"/>
                </a:highlight>
              </a:rPr>
              <a:t>(CP) </a:t>
            </a:r>
            <a:r>
              <a:rPr lang="en-US" altLang="zh-CN" b="1" dirty="0">
                <a:solidFill>
                  <a:srgbClr val="002060"/>
                </a:solidFill>
                <a:highlight>
                  <a:srgbClr val="C6D254"/>
                </a:highlight>
              </a:rPr>
              <a:t>at least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>
                <a:highlight>
                  <a:srgbClr val="FFFF00"/>
                </a:highlight>
              </a:rPr>
              <a:t>C2: Delay for the UE to obtain network services, e.g., sending the first UL data packet </a:t>
            </a:r>
            <a:r>
              <a:rPr lang="en-US" altLang="zh-CN" dirty="0">
                <a:solidFill>
                  <a:srgbClr val="FF0000"/>
                </a:solidFill>
                <a:highlight>
                  <a:srgbClr val="FFFF00"/>
                </a:highlight>
              </a:rPr>
              <a:t>(comment: multiple vs single)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C3: Compute and storage requirements on satellite considering limitation of satellite payload, which can be estimated based on NFs deployed on the satellite.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b="1" dirty="0">
                <a:solidFill>
                  <a:srgbClr val="002060"/>
                </a:solidFill>
                <a:highlight>
                  <a:srgbClr val="C6D254"/>
                </a:highlight>
              </a:rPr>
              <a:t>C4: Support of roaming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C5: 3GPP procedures which would require change or new definition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C6: proprietary NFs needed to support SSF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b="1" dirty="0">
                <a:solidFill>
                  <a:srgbClr val="FF0000"/>
                </a:solidFill>
              </a:rPr>
              <a:t>C7: Not preventing support of legacy UEs</a:t>
            </a:r>
          </a:p>
        </p:txBody>
      </p:sp>
    </p:spTree>
    <p:extLst>
      <p:ext uri="{BB962C8B-B14F-4D97-AF65-F5344CB8AC3E}">
        <p14:creationId xmlns:p14="http://schemas.microsoft.com/office/powerpoint/2010/main" val="32164945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679a257e-872f-4c98-9e8a-0a9c104f72cd"/>
    <ds:schemaRef ds:uri="http://www.w3.org/XML/1998/namespace"/>
    <ds:schemaRef ds:uri="http://schemas.openxmlformats.org/package/2006/metadata/core-properties"/>
    <ds:schemaRef ds:uri="280d8efa-eff2-4910-88d2-79ca146720c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5883</TotalTime>
  <Words>1941</Words>
  <Application>Microsoft Macintosh PowerPoint</Application>
  <PresentationFormat>Widescreen</PresentationFormat>
  <Paragraphs>218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</vt:lpstr>
      <vt:lpstr>Calibri</vt:lpstr>
      <vt:lpstr>Calibri Light</vt:lpstr>
      <vt:lpstr>Times New Roman</vt:lpstr>
      <vt:lpstr>Wingdings</vt:lpstr>
      <vt:lpstr>Office Theme</vt:lpstr>
      <vt:lpstr>Interim Conclusions for KI#1 and #2</vt:lpstr>
      <vt:lpstr>Overview for KI#1</vt:lpstr>
      <vt:lpstr>Interim conclusion for KI#1-1</vt:lpstr>
      <vt:lpstr>Interim conclusion for KI#1-2</vt:lpstr>
      <vt:lpstr>Interim conclusion for KI#1-3</vt:lpstr>
      <vt:lpstr>Interim conclusion for KI#1-4</vt:lpstr>
      <vt:lpstr>Interim conclusion for KI#1-5 &amp; 6</vt:lpstr>
      <vt:lpstr>Overview</vt:lpstr>
      <vt:lpstr>Evaluation Criteria</vt:lpstr>
      <vt:lpstr>Way forward for KI#2</vt:lpstr>
      <vt:lpstr>ANNEX</vt:lpstr>
      <vt:lpstr>KI#2: Support of Store and Forward Satellite operation</vt:lpstr>
      <vt:lpstr>Solution Evaluation</vt:lpstr>
      <vt:lpstr>Evaluation</vt:lpstr>
      <vt:lpstr>Interim conclusions for KI#2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Thierry Berisot</cp:lastModifiedBy>
  <cp:revision>651</cp:revision>
  <dcterms:created xsi:type="dcterms:W3CDTF">2010-02-05T13:52:04Z</dcterms:created>
  <dcterms:modified xsi:type="dcterms:W3CDTF">2024-04-15T09:24:16Z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