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115" r:id="rId4"/>
    <p:sldId id="1119" r:id="rId5"/>
    <p:sldId id="1116" r:id="rId6"/>
    <p:sldId id="1117" r:id="rId7"/>
    <p:sldId id="1118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29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57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511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07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400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S2-2507183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Status report template and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170 Goteborg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25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29,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Status report template and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following slides were endorsed in SA2#169 (Fukuoka) and are provided to SA2#170 </a:t>
            </a:r>
            <a:r>
              <a:rPr lang="en-US" sz="2400" smtClean="0"/>
              <a:t>for information</a:t>
            </a: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288934897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Status report template and guidance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There are two audiences for the status reports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Directly - the officials and delegates of SA2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Indirectly – the officials and delegates of TSG SA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SA2 audience needs the information after each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TSG SA audience needs the information once a quarter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The information is provided to TSG SA in the SA2 report to TSG SA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Each Study + Work Item in the current release has one slide (taken from the rapporteur status reports) and is also included in summary slides based on the information in that slide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Consistency of format and content is important – and should fit on one slide</a:t>
            </a: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324239548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Status report template and guidance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So there needs to be a slide in the format below in the status report for the meeting </a:t>
            </a:r>
            <a:r>
              <a:rPr lang="en-US" sz="1968" b="1" dirty="0" smtClean="0"/>
              <a:t>prior</a:t>
            </a:r>
            <a:r>
              <a:rPr lang="en-US" sz="1968" dirty="0" smtClean="0"/>
              <a:t> to the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1968" dirty="0" smtClean="0"/>
              <a:t>If the target dates have changed then this should be shown on this slide</a:t>
            </a:r>
            <a:endParaRPr lang="en-US" sz="1968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282" y="2077140"/>
            <a:ext cx="8260796" cy="457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4452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Status report template and guidance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5127315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After each SA2 meeting the status report should include a slide summarizing the status and progress in that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format should be the same as shown in the previous slide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status report from the meeting prior to the Plenary should contain a status slide from each meeting in that quarter, and a slide summarizing the progress in that quarter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should also contain a slide showing the work plan (see right)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would also be helpful to include as backup slides the status reports from at least 2 previous meetings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735" y="1382347"/>
            <a:ext cx="6059378" cy="392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062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Status report template and guidance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18572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After each SA2 meeting the status report should also include slides listing the issues 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As endorsed in the Best Practice for SA2 studies document (S2-2504416):</a:t>
            </a:r>
          </a:p>
          <a:p>
            <a:pPr lvl="2">
              <a:lnSpc>
                <a:spcPct val="110000"/>
              </a:lnSpc>
              <a:defRPr/>
            </a:pPr>
            <a:r>
              <a:rPr lang="en-GB" dirty="0"/>
              <a:t>Substantial issues identified during the work should be included in the report, and any resolutions documented. The record of these issues shall remain in future reports</a:t>
            </a:r>
            <a:r>
              <a:rPr lang="en-GB" dirty="0" smtClean="0"/>
              <a:t>.</a:t>
            </a:r>
          </a:p>
          <a:p>
            <a:pPr>
              <a:lnSpc>
                <a:spcPct val="110000"/>
              </a:lnSpc>
              <a:defRPr/>
            </a:pPr>
            <a:r>
              <a:rPr lang="en-GB" sz="2400" dirty="0" smtClean="0"/>
              <a:t>Tables of these issues are suggested to be used</a:t>
            </a:r>
            <a:endParaRPr lang="en-GB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177011"/>
              </p:ext>
            </p:extLst>
          </p:nvPr>
        </p:nvGraphicFramePr>
        <p:xfrm>
          <a:off x="661483" y="3914058"/>
          <a:ext cx="107977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7666">
                  <a:extLst>
                    <a:ext uri="{9D8B030D-6E8A-4147-A177-3AD203B41FA5}">
                      <a16:colId xmlns:a16="http://schemas.microsoft.com/office/drawing/2014/main" val="1939654529"/>
                    </a:ext>
                  </a:extLst>
                </a:gridCol>
                <a:gridCol w="3521414">
                  <a:extLst>
                    <a:ext uri="{9D8B030D-6E8A-4147-A177-3AD203B41FA5}">
                      <a16:colId xmlns:a16="http://schemas.microsoft.com/office/drawing/2014/main" val="1055116632"/>
                    </a:ext>
                  </a:extLst>
                </a:gridCol>
                <a:gridCol w="1439692">
                  <a:extLst>
                    <a:ext uri="{9D8B030D-6E8A-4147-A177-3AD203B41FA5}">
                      <a16:colId xmlns:a16="http://schemas.microsoft.com/office/drawing/2014/main" val="2032149081"/>
                    </a:ext>
                  </a:extLst>
                </a:gridCol>
                <a:gridCol w="3482502">
                  <a:extLst>
                    <a:ext uri="{9D8B030D-6E8A-4147-A177-3AD203B41FA5}">
                      <a16:colId xmlns:a16="http://schemas.microsoft.com/office/drawing/2014/main" val="3648608020"/>
                    </a:ext>
                  </a:extLst>
                </a:gridCol>
                <a:gridCol w="1556426">
                  <a:extLst>
                    <a:ext uri="{9D8B030D-6E8A-4147-A177-3AD203B41FA5}">
                      <a16:colId xmlns:a16="http://schemas.microsoft.com/office/drawing/2014/main" val="2948315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Issue #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Description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Identified in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Resolution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Resolved in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2136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[Description</a:t>
                      </a:r>
                      <a:r>
                        <a:rPr lang="en-GB" sz="1600" baseline="0" dirty="0" smtClean="0"/>
                        <a:t> of the issue]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Eg</a:t>
                      </a:r>
                      <a:r>
                        <a:rPr lang="en-GB" sz="1600" baseline="0" dirty="0" smtClean="0"/>
                        <a:t> SA2#169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[Describe how the issue was resolved]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Eg</a:t>
                      </a:r>
                      <a:r>
                        <a:rPr lang="en-GB" sz="1600" dirty="0" smtClean="0"/>
                        <a:t> SA2#170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792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18865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83308</TotalTime>
  <Words>399</Words>
  <Application>Microsoft Office PowerPoint</Application>
  <PresentationFormat>Widescreen</PresentationFormat>
  <Paragraphs>45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Status report template and guidance</vt:lpstr>
      <vt:lpstr>Status report template and guidance</vt:lpstr>
      <vt:lpstr>Status report template and guidance</vt:lpstr>
      <vt:lpstr>Status report template and guidance</vt:lpstr>
      <vt:lpstr>Status report template and guidance</vt:lpstr>
      <vt:lpstr>Status report template and guidance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1013</cp:revision>
  <cp:lastPrinted>2023-08-02T08:25:48Z</cp:lastPrinted>
  <dcterms:created xsi:type="dcterms:W3CDTF">2018-05-24T11:49:12Z</dcterms:created>
  <dcterms:modified xsi:type="dcterms:W3CDTF">2025-08-15T10:36:36Z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