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1" r:id="rId6"/>
  </p:sldMasterIdLst>
  <p:notesMasterIdLst>
    <p:notesMasterId r:id="rId13"/>
  </p:notesMasterIdLst>
  <p:sldIdLst>
    <p:sldId id="303" r:id="rId7"/>
    <p:sldId id="2147478727" r:id="rId8"/>
    <p:sldId id="2147478724" r:id="rId9"/>
    <p:sldId id="2147478722" r:id="rId10"/>
    <p:sldId id="2147478720" r:id="rId11"/>
    <p:sldId id="33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5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32F8A-9A25-4621-B2CF-6A07A5338293}" v="7" dt="2024-02-28T21:43:02.489"/>
    <p1510:client id="{306B2D9F-ABAD-4173-A6FB-ECD578F4AE43}" v="2" dt="2024-02-29T10:22:12.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27" autoAdjust="0"/>
  </p:normalViewPr>
  <p:slideViewPr>
    <p:cSldViewPr snapToGrid="0">
      <p:cViewPr varScale="1">
        <p:scale>
          <a:sx n="77" d="100"/>
          <a:sy n="77" d="100"/>
        </p:scale>
        <p:origin x="88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1B6A4-20B5-44F8-AA87-9106FC962D11}"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E4391-B736-453C-81CB-9D9D740B24EA}" type="slidenum">
              <a:rPr lang="en-US" smtClean="0"/>
              <a:t>‹#›</a:t>
            </a:fld>
            <a:endParaRPr lang="en-US"/>
          </a:p>
        </p:txBody>
      </p:sp>
    </p:spTree>
    <p:extLst>
      <p:ext uri="{BB962C8B-B14F-4D97-AF65-F5344CB8AC3E}">
        <p14:creationId xmlns:p14="http://schemas.microsoft.com/office/powerpoint/2010/main" val="1445661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2C23339-D40B-EF98-4B98-C8BE1F0627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0275" rtl="0" eaLnBrk="1" fontAlgn="auto" latinLnBrk="0" hangingPunct="1">
              <a:lnSpc>
                <a:spcPct val="100000"/>
              </a:lnSpc>
              <a:spcBef>
                <a:spcPct val="0"/>
              </a:spcBef>
              <a:spcAft>
                <a:spcPts val="0"/>
              </a:spcAft>
              <a:buClr>
                <a:srgbClr val="000000"/>
              </a:buClr>
              <a:buSzTx/>
              <a:buFont typeface="Arial"/>
              <a:buNone/>
              <a:tabLst/>
              <a:defRPr/>
            </a:pPr>
            <a:fld id="{B721D71C-0C60-4E6C-B8BA-EFE883F25C77}" type="slidenum">
              <a:rPr kumimoji="0" lang="en-GB" altLang="en-US" sz="1200" b="0" i="0" u="none" strike="noStrike" kern="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a:sym typeface="Arial"/>
              </a:rPr>
              <a:pPr marL="0" marR="0" lvl="0" indent="0" algn="l" defTabSz="930275" rtl="0" eaLnBrk="1" fontAlgn="auto" latinLnBrk="0" hangingPunct="1">
                <a:lnSpc>
                  <a:spcPct val="100000"/>
                </a:lnSpc>
                <a:spcBef>
                  <a:spcPct val="0"/>
                </a:spcBef>
                <a:spcAft>
                  <a:spcPts val="0"/>
                </a:spcAft>
                <a:buClr>
                  <a:srgbClr val="000000"/>
                </a:buClr>
                <a:buSzTx/>
                <a:buFont typeface="Arial"/>
                <a:buNone/>
                <a:tabLst/>
                <a:defRPr/>
              </a:pPr>
              <a:t>1</a:t>
            </a:fld>
            <a:endParaRPr kumimoji="0" lang="en-GB" altLang="en-US" sz="1200" b="0" i="0" u="none" strike="noStrike" kern="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a:sym typeface="Arial"/>
            </a:endParaRPr>
          </a:p>
        </p:txBody>
      </p:sp>
      <p:sp>
        <p:nvSpPr>
          <p:cNvPr id="7171" name="Rectangle 2">
            <a:extLst>
              <a:ext uri="{FF2B5EF4-FFF2-40B4-BE49-F238E27FC236}">
                <a16:creationId xmlns:a16="http://schemas.microsoft.com/office/drawing/2014/main" id="{12F3FE6F-C440-F893-BCE7-C37F5965D5AA}"/>
              </a:ext>
            </a:extLst>
          </p:cNvPr>
          <p:cNvSpPr>
            <a:spLocks noGrp="1" noRot="1" noChangeAspect="1" noChangeArrowheads="1" noTextEdit="1"/>
          </p:cNvSpPr>
          <p:nvPr>
            <p:ph type="sldImg"/>
          </p:nvPr>
        </p:nvSpPr>
        <p:spPr>
          <a:xfrm>
            <a:off x="88900" y="742950"/>
            <a:ext cx="6621463" cy="3725863"/>
          </a:xfrm>
          <a:ln/>
        </p:spPr>
      </p:sp>
      <p:sp>
        <p:nvSpPr>
          <p:cNvPr id="7172" name="Rectangle 3">
            <a:extLst>
              <a:ext uri="{FF2B5EF4-FFF2-40B4-BE49-F238E27FC236}">
                <a16:creationId xmlns:a16="http://schemas.microsoft.com/office/drawing/2014/main" id="{B6738540-EFF8-8093-7E7C-B4E0176100C7}"/>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3E4391-B736-453C-81CB-9D9D740B24EA}" type="slidenum">
              <a:rPr lang="en-US" smtClean="0"/>
              <a:t>3</a:t>
            </a:fld>
            <a:endParaRPr lang="en-US"/>
          </a:p>
        </p:txBody>
      </p:sp>
    </p:spTree>
    <p:extLst>
      <p:ext uri="{BB962C8B-B14F-4D97-AF65-F5344CB8AC3E}">
        <p14:creationId xmlns:p14="http://schemas.microsoft.com/office/powerpoint/2010/main" val="136459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651933" y="228600"/>
            <a:ext cx="9103600" cy="11432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647700" y="1454149"/>
            <a:ext cx="11184400" cy="4830400"/>
          </a:xfrm>
          <a:prstGeom prst="rect">
            <a:avLst/>
          </a:prstGeom>
          <a:noFill/>
          <a:ln>
            <a:noFill/>
          </a:ln>
        </p:spPr>
        <p:txBody>
          <a:bodyPr spcFirstLastPara="1" wrap="square" lIns="91425" tIns="45700" rIns="91425" bIns="45700" anchor="t" anchorCtr="0">
            <a:noAutofit/>
          </a:bodyPr>
          <a:lstStyle>
            <a:lvl1pPr marL="609585" lvl="0" indent="-541853" algn="l" rtl="0">
              <a:spcBef>
                <a:spcPts val="747"/>
              </a:spcBef>
              <a:spcAft>
                <a:spcPts val="0"/>
              </a:spcAft>
              <a:buClr>
                <a:schemeClr val="dk1"/>
              </a:buClr>
              <a:buSzPts val="2800"/>
              <a:buFont typeface="Calibri"/>
              <a:buChar char="•"/>
              <a:defRPr/>
            </a:lvl1pPr>
            <a:lvl2pPr marL="1219170" lvl="1" indent="-457189" algn="l" rtl="0">
              <a:spcBef>
                <a:spcPts val="480"/>
              </a:spcBef>
              <a:spcAft>
                <a:spcPts val="0"/>
              </a:spcAft>
              <a:buSzPts val="1800"/>
              <a:buChar char="•"/>
              <a:defRPr/>
            </a:lvl2pPr>
            <a:lvl3pPr marL="1828754" lvl="2" indent="-457189" algn="l" rtl="0">
              <a:spcBef>
                <a:spcPts val="480"/>
              </a:spcBef>
              <a:spcAft>
                <a:spcPts val="0"/>
              </a:spcAft>
              <a:buClr>
                <a:schemeClr val="dk1"/>
              </a:buClr>
              <a:buSzPts val="1800"/>
              <a:buChar char="•"/>
              <a:defRPr/>
            </a:lvl3pPr>
            <a:lvl4pPr marL="2438339" lvl="3" indent="-457189" algn="l" rtl="0">
              <a:spcBef>
                <a:spcPts val="480"/>
              </a:spcBef>
              <a:spcAft>
                <a:spcPts val="0"/>
              </a:spcAft>
              <a:buClr>
                <a:schemeClr val="dk1"/>
              </a:buClr>
              <a:buSzPts val="1800"/>
              <a:buChar char="–"/>
              <a:defRPr/>
            </a:lvl4pPr>
            <a:lvl5pPr marL="3047924" lvl="4" indent="-457189" algn="l" rtl="0">
              <a:spcBef>
                <a:spcPts val="480"/>
              </a:spcBef>
              <a:spcAft>
                <a:spcPts val="0"/>
              </a:spcAft>
              <a:buClr>
                <a:schemeClr val="dk1"/>
              </a:buClr>
              <a:buSzPts val="1800"/>
              <a:buChar char="»"/>
              <a:defRPr/>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32056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3C82B6F2-C726-06E1-C7BF-379B22274C7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515" indent="0" algn="ctr">
              <a:buNone/>
              <a:defRPr/>
            </a:lvl2pPr>
            <a:lvl3pPr marL="1219031" indent="0" algn="ctr">
              <a:buNone/>
              <a:defRPr/>
            </a:lvl3pPr>
            <a:lvl4pPr marL="1828546" indent="0" algn="ctr">
              <a:buNone/>
              <a:defRPr/>
            </a:lvl4pPr>
            <a:lvl5pPr marL="2438062" indent="0" algn="ctr">
              <a:buNone/>
              <a:defRPr/>
            </a:lvl5pPr>
            <a:lvl6pPr marL="3047577" indent="0" algn="ctr">
              <a:buNone/>
              <a:defRPr/>
            </a:lvl6pPr>
            <a:lvl7pPr marL="3657093" indent="0" algn="ctr">
              <a:buNone/>
              <a:defRPr/>
            </a:lvl7pPr>
            <a:lvl8pPr marL="4266608" indent="0" algn="ctr">
              <a:buNone/>
              <a:defRPr/>
            </a:lvl8pPr>
            <a:lvl9pPr marL="4876123"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29566572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360FD2-2AFE-4F82-810F-E8317CD40423}"/>
              </a:ext>
            </a:extLst>
          </p:cNvPr>
          <p:cNvSpPr>
            <a:spLocks noGrp="1"/>
          </p:cNvSpPr>
          <p:nvPr>
            <p:ph type="dt" sz="half" idx="10"/>
          </p:nvPr>
        </p:nvSpPr>
        <p:spPr>
          <a:xfrm>
            <a:off x="0" y="0"/>
            <a:ext cx="0" cy="0"/>
          </a:xfrm>
        </p:spPr>
        <p:txBody>
          <a:bodyPr/>
          <a:lstStyle>
            <a:lvl1pPr>
              <a:defRPr/>
            </a:lvl1pPr>
          </a:lstStyle>
          <a:p>
            <a:pPr>
              <a:defRPr/>
            </a:pPr>
            <a:fld id="{0B646E51-3B49-4A8B-AD1E-06E46E34F6E0}" type="datetimeFigureOut">
              <a:rPr lang="en-GB"/>
              <a:pPr>
                <a:defRPr/>
              </a:pPr>
              <a:t>29/02/2024</a:t>
            </a:fld>
            <a:endParaRPr lang="en-GB"/>
          </a:p>
        </p:txBody>
      </p:sp>
      <p:sp>
        <p:nvSpPr>
          <p:cNvPr id="5" name="Footer Placeholder 4">
            <a:extLst>
              <a:ext uri="{FF2B5EF4-FFF2-40B4-BE49-F238E27FC236}">
                <a16:creationId xmlns:a16="http://schemas.microsoft.com/office/drawing/2014/main" id="{CB9D3BEB-9417-4C22-AE02-B4EF424DA87D}"/>
              </a:ext>
            </a:extLst>
          </p:cNvPr>
          <p:cNvSpPr>
            <a:spLocks noGrp="1"/>
          </p:cNvSpPr>
          <p:nvPr>
            <p:ph type="ftr" sz="quarter" idx="11"/>
          </p:nvPr>
        </p:nvSpPr>
        <p:spPr>
          <a:xfrm>
            <a:off x="0" y="0"/>
            <a:ext cx="0" cy="0"/>
          </a:xfrm>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F61854-9EE5-466E-96CE-72A9C67B756D}"/>
              </a:ext>
            </a:extLst>
          </p:cNvPr>
          <p:cNvSpPr>
            <a:spLocks noGrp="1"/>
          </p:cNvSpPr>
          <p:nvPr>
            <p:ph type="sldNum" sz="quarter" idx="12"/>
          </p:nvPr>
        </p:nvSpPr>
        <p:spPr>
          <a:xfrm>
            <a:off x="0" y="0"/>
            <a:ext cx="0" cy="0"/>
          </a:xfrm>
        </p:spPr>
        <p:txBody>
          <a:bodyPr/>
          <a:lstStyle>
            <a:lvl1pPr>
              <a:defRPr/>
            </a:lvl1pPr>
          </a:lstStyle>
          <a:p>
            <a:pPr>
              <a:defRPr/>
            </a:pPr>
            <a:fld id="{D04A6022-F1F6-46BC-8206-E355C2D16FFB}" type="slidenum">
              <a:rPr lang="en-GB" altLang="en-US"/>
              <a:pPr>
                <a:defRPr/>
              </a:pPr>
              <a:t>‹#›</a:t>
            </a:fld>
            <a:endParaRPr lang="en-GB" altLang="en-US"/>
          </a:p>
        </p:txBody>
      </p:sp>
    </p:spTree>
    <p:extLst>
      <p:ext uri="{BB962C8B-B14F-4D97-AF65-F5344CB8AC3E}">
        <p14:creationId xmlns:p14="http://schemas.microsoft.com/office/powerpoint/2010/main" val="308633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10">
            <a:extLst>
              <a:ext uri="{FF2B5EF4-FFF2-40B4-BE49-F238E27FC236}">
                <a16:creationId xmlns:a16="http://schemas.microsoft.com/office/drawing/2014/main" id="{16B15D26-C6C7-434B-BD59-624736011C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515" indent="0" algn="ctr">
              <a:buNone/>
              <a:defRPr/>
            </a:lvl2pPr>
            <a:lvl3pPr marL="1219031" indent="0" algn="ctr">
              <a:buNone/>
              <a:defRPr/>
            </a:lvl3pPr>
            <a:lvl4pPr marL="1828546" indent="0" algn="ctr">
              <a:buNone/>
              <a:defRPr/>
            </a:lvl4pPr>
            <a:lvl5pPr marL="2438062" indent="0" algn="ctr">
              <a:buNone/>
              <a:defRPr/>
            </a:lvl5pPr>
            <a:lvl6pPr marL="3047577" indent="0" algn="ctr">
              <a:buNone/>
              <a:defRPr/>
            </a:lvl6pPr>
            <a:lvl7pPr marL="3657093" indent="0" algn="ctr">
              <a:buNone/>
              <a:defRPr/>
            </a:lvl7pPr>
            <a:lvl8pPr marL="4266608" indent="0" algn="ctr">
              <a:buNone/>
              <a:defRPr/>
            </a:lvl8pPr>
            <a:lvl9pPr marL="4876123"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76885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C49E5425-BEE1-A046-85E0-1CC1B8576C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2"/>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499" indent="0" algn="ctr">
              <a:buNone/>
              <a:defRPr/>
            </a:lvl2pPr>
            <a:lvl3pPr marL="1219000" indent="0" algn="ctr">
              <a:buNone/>
              <a:defRPr/>
            </a:lvl3pPr>
            <a:lvl4pPr marL="1828501" indent="0" algn="ctr">
              <a:buNone/>
              <a:defRPr/>
            </a:lvl4pPr>
            <a:lvl5pPr marL="2438002" indent="0" algn="ctr">
              <a:buNone/>
              <a:defRPr/>
            </a:lvl5pPr>
            <a:lvl6pPr marL="3047501" indent="0" algn="ctr">
              <a:buNone/>
              <a:defRPr/>
            </a:lvl6pPr>
            <a:lvl7pPr marL="3657002" indent="0" algn="ctr">
              <a:buNone/>
              <a:defRPr/>
            </a:lvl7pPr>
            <a:lvl8pPr marL="4266501" indent="0" algn="ctr">
              <a:buNone/>
              <a:defRPr/>
            </a:lvl8pPr>
            <a:lvl9pPr marL="487600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11138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1.4 - 1xBullet">
    <p:spTree>
      <p:nvGrpSpPr>
        <p:cNvPr id="1" name=""/>
        <p:cNvGrpSpPr/>
        <p:nvPr/>
      </p:nvGrpSpPr>
      <p:grpSpPr>
        <a:xfrm>
          <a:off x="0" y="0"/>
          <a:ext cx="0" cy="0"/>
          <a:chOff x="0" y="0"/>
          <a:chExt cx="0" cy="0"/>
        </a:xfrm>
      </p:grpSpPr>
      <p:sp>
        <p:nvSpPr>
          <p:cNvPr id="6" name="Text Placeholder 42">
            <a:extLst>
              <a:ext uri="{FF2B5EF4-FFF2-40B4-BE49-F238E27FC236}">
                <a16:creationId xmlns:a16="http://schemas.microsoft.com/office/drawing/2014/main" id="{D048D520-8858-4E4E-8511-3306272E38FC}"/>
              </a:ext>
            </a:extLst>
          </p:cNvPr>
          <p:cNvSpPr>
            <a:spLocks noGrp="1"/>
          </p:cNvSpPr>
          <p:nvPr>
            <p:ph type="body" sz="quarter" idx="12" hasCustomPrompt="1"/>
          </p:nvPr>
        </p:nvSpPr>
        <p:spPr>
          <a:xfrm>
            <a:off x="556800" y="527928"/>
            <a:ext cx="11078400" cy="454205"/>
          </a:xfrm>
          <a:prstGeom prst="rect">
            <a:avLst/>
          </a:prstGeom>
        </p:spPr>
        <p:txBody>
          <a:bodyPr lIns="0" tIns="0" rIns="0" bIns="0"/>
          <a:lstStyle>
            <a:lvl1pPr marL="0" indent="0">
              <a:lnSpc>
                <a:spcPct val="100000"/>
              </a:lnSpc>
              <a:spcBef>
                <a:spcPts val="0"/>
              </a:spcBef>
              <a:buNone/>
              <a:defRPr sz="3200" baseline="0">
                <a:solidFill>
                  <a:schemeClr val="accent1"/>
                </a:solidFill>
                <a:latin typeface="Nokia Pure Headline Light" panose="020B0304020202020204" pitchFamily="34" charset="0"/>
              </a:defRPr>
            </a:lvl1pPr>
          </a:lstStyle>
          <a:p>
            <a:pPr lvl="0"/>
            <a:r>
              <a:rPr lang="en-US" noProof="0"/>
              <a:t>Click to edit headline</a:t>
            </a:r>
          </a:p>
        </p:txBody>
      </p:sp>
      <p:sp>
        <p:nvSpPr>
          <p:cNvPr id="4" name="Text Placeholder 42">
            <a:extLst>
              <a:ext uri="{FF2B5EF4-FFF2-40B4-BE49-F238E27FC236}">
                <a16:creationId xmlns:a16="http://schemas.microsoft.com/office/drawing/2014/main" id="{73EC6F19-4B79-4103-93C9-A7D00929D42E}"/>
              </a:ext>
            </a:extLst>
          </p:cNvPr>
          <p:cNvSpPr>
            <a:spLocks noGrp="1"/>
          </p:cNvSpPr>
          <p:nvPr>
            <p:ph type="body" sz="quarter" idx="13" hasCustomPrompt="1"/>
          </p:nvPr>
        </p:nvSpPr>
        <p:spPr>
          <a:xfrm>
            <a:off x="556800" y="1019360"/>
            <a:ext cx="11078400" cy="454205"/>
          </a:xfrm>
          <a:prstGeom prst="rect">
            <a:avLst/>
          </a:prstGeom>
        </p:spPr>
        <p:txBody>
          <a:bodyPr lIns="0" tIns="0" rIns="0" bIns="0"/>
          <a:lstStyle>
            <a:lvl1pPr marL="0" indent="0">
              <a:lnSpc>
                <a:spcPct val="100000"/>
              </a:lnSpc>
              <a:spcBef>
                <a:spcPts val="0"/>
              </a:spcBef>
              <a:buNone/>
              <a:defRPr sz="2400" baseline="0">
                <a:solidFill>
                  <a:schemeClr val="tx2"/>
                </a:solidFill>
                <a:latin typeface="Nokia Pure Headline Light" panose="020B0304020202020204" pitchFamily="34" charset="0"/>
              </a:defRPr>
            </a:lvl1pPr>
          </a:lstStyle>
          <a:p>
            <a:pPr lvl="0"/>
            <a:r>
              <a:rPr lang="en-US" noProof="0"/>
              <a:t>Click to edit headline</a:t>
            </a:r>
          </a:p>
        </p:txBody>
      </p:sp>
      <p:sp>
        <p:nvSpPr>
          <p:cNvPr id="5" name="Text Placeholder 12">
            <a:extLst>
              <a:ext uri="{FF2B5EF4-FFF2-40B4-BE49-F238E27FC236}">
                <a16:creationId xmlns:a16="http://schemas.microsoft.com/office/drawing/2014/main" id="{725B0BB8-7D8D-1CFB-75CE-E19F62B9211C}"/>
              </a:ext>
            </a:extLst>
          </p:cNvPr>
          <p:cNvSpPr>
            <a:spLocks noGrp="1"/>
          </p:cNvSpPr>
          <p:nvPr>
            <p:ph type="body" sz="quarter" idx="15"/>
          </p:nvPr>
        </p:nvSpPr>
        <p:spPr>
          <a:xfrm>
            <a:off x="556451" y="1680000"/>
            <a:ext cx="11078400" cy="4158640"/>
          </a:xfrm>
          <a:prstGeom prst="rect">
            <a:avLst/>
          </a:prstGeom>
        </p:spPr>
        <p:txBody>
          <a:bodyPr lIns="0" tIns="0" rIns="0" bIns="0"/>
          <a:lstStyle>
            <a:lvl1pPr marL="239994" indent="-239994">
              <a:lnSpc>
                <a:spcPct val="100000"/>
              </a:lnSpc>
              <a:spcBef>
                <a:spcPts val="0"/>
              </a:spcBef>
              <a:spcAft>
                <a:spcPts val="800"/>
              </a:spcAft>
              <a:buSzPct val="70000"/>
              <a:defRPr sz="1600">
                <a:solidFill>
                  <a:schemeClr val="tx2"/>
                </a:solidFill>
              </a:defRPr>
            </a:lvl1pPr>
            <a:lvl2pPr marL="479988" indent="-239994">
              <a:lnSpc>
                <a:spcPct val="100000"/>
              </a:lnSpc>
              <a:spcBef>
                <a:spcPts val="0"/>
              </a:spcBef>
              <a:spcAft>
                <a:spcPts val="800"/>
              </a:spcAft>
              <a:buSzPct val="70000"/>
              <a:defRPr sz="1600">
                <a:solidFill>
                  <a:schemeClr val="tx2"/>
                </a:solidFill>
              </a:defRPr>
            </a:lvl2pPr>
            <a:lvl3pPr marL="719982" indent="-239994">
              <a:lnSpc>
                <a:spcPct val="100000"/>
              </a:lnSpc>
              <a:spcBef>
                <a:spcPts val="0"/>
              </a:spcBef>
              <a:spcAft>
                <a:spcPts val="800"/>
              </a:spcAft>
              <a:buSzPct val="70000"/>
              <a:defRPr sz="1600">
                <a:solidFill>
                  <a:schemeClr val="tx2"/>
                </a:solidFill>
              </a:defRPr>
            </a:lvl3pPr>
            <a:lvl4pPr marL="959976" indent="-239994">
              <a:lnSpc>
                <a:spcPct val="100000"/>
              </a:lnSpc>
              <a:spcBef>
                <a:spcPts val="0"/>
              </a:spcBef>
              <a:spcAft>
                <a:spcPts val="800"/>
              </a:spcAft>
              <a:buSzPct val="70000"/>
              <a:defRPr lang="en-US" sz="1600" kern="1200" dirty="0">
                <a:solidFill>
                  <a:schemeClr val="tx2"/>
                </a:solidFill>
                <a:latin typeface="+mn-lt"/>
                <a:ea typeface="+mn-ea"/>
                <a:cs typeface="+mn-cs"/>
              </a:defRPr>
            </a:lvl4pPr>
            <a:lvl5pPr marL="1199970" indent="-239994">
              <a:lnSpc>
                <a:spcPct val="100000"/>
              </a:lnSpc>
              <a:spcBef>
                <a:spcPts val="0"/>
              </a:spcBef>
              <a:spcAft>
                <a:spcPts val="800"/>
              </a:spcAft>
              <a:buSzPct val="70000"/>
              <a:defRPr sz="1600">
                <a:solidFill>
                  <a:schemeClr val="tx2"/>
                </a:solidFill>
              </a:defRPr>
            </a:lvl5pPr>
            <a:lvl6pPr marL="1439964" indent="-239994">
              <a:lnSpc>
                <a:spcPct val="100000"/>
              </a:lnSpc>
              <a:spcBef>
                <a:spcPts val="0"/>
              </a:spcBef>
              <a:buSzPct val="70000"/>
              <a:buFont typeface="Arial" panose="020B0604020202020204" pitchFamily="34" charset="0"/>
              <a:buChar char="•"/>
              <a:defRPr sz="1467">
                <a:solidFill>
                  <a:schemeClr val="tx2"/>
                </a:solidFill>
              </a:defRPr>
            </a:lvl6pPr>
            <a:lvl7pPr marL="1439964">
              <a:defRPr sz="1600"/>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Graphic 2">
            <a:extLst>
              <a:ext uri="{FF2B5EF4-FFF2-40B4-BE49-F238E27FC236}">
                <a16:creationId xmlns:a16="http://schemas.microsoft.com/office/drawing/2014/main" id="{3772E5D1-F4A4-5034-E057-717754E354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6427" y="6320612"/>
            <a:ext cx="1296000" cy="292019"/>
          </a:xfrm>
          <a:prstGeom prst="rect">
            <a:avLst/>
          </a:prstGeom>
        </p:spPr>
      </p:pic>
      <p:sp>
        <p:nvSpPr>
          <p:cNvPr id="15" name="TextBox 14">
            <a:extLst>
              <a:ext uri="{FF2B5EF4-FFF2-40B4-BE49-F238E27FC236}">
                <a16:creationId xmlns:a16="http://schemas.microsoft.com/office/drawing/2014/main" id="{D5C5286A-148E-6CAC-4953-28CEC8A7AC65}"/>
              </a:ext>
            </a:extLst>
          </p:cNvPr>
          <p:cNvSpPr txBox="1"/>
          <p:nvPr/>
        </p:nvSpPr>
        <p:spPr>
          <a:xfrm>
            <a:off x="906705" y="6478074"/>
            <a:ext cx="842111" cy="164148"/>
          </a:xfrm>
          <a:prstGeom prst="rect">
            <a:avLst/>
          </a:prstGeom>
          <a:noFill/>
        </p:spPr>
        <p:txBody>
          <a:bodyPr wrap="none" lIns="0" tIns="0" rIns="0" bIns="0" anchor="b" anchorCtr="0">
            <a:noAutofit/>
          </a:bodyPr>
          <a:lstStyle/>
          <a:p>
            <a:r>
              <a:rPr lang="en-US" sz="1067" noProof="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t>© 2024 Nokia</a:t>
            </a:r>
          </a:p>
        </p:txBody>
      </p:sp>
      <p:sp>
        <p:nvSpPr>
          <p:cNvPr id="16" name="Slide Number Placeholder 5">
            <a:extLst>
              <a:ext uri="{FF2B5EF4-FFF2-40B4-BE49-F238E27FC236}">
                <a16:creationId xmlns:a16="http://schemas.microsoft.com/office/drawing/2014/main" id="{8C09A251-3EA9-3813-C32A-42674B11B3BE}"/>
              </a:ext>
            </a:extLst>
          </p:cNvPr>
          <p:cNvSpPr txBox="1">
            <a:spLocks/>
          </p:cNvSpPr>
          <p:nvPr/>
        </p:nvSpPr>
        <p:spPr>
          <a:xfrm>
            <a:off x="558803" y="6478009"/>
            <a:ext cx="160300" cy="164212"/>
          </a:xfrm>
          <a:prstGeom prst="rect">
            <a:avLst/>
          </a:prstGeom>
        </p:spPr>
        <p:txBody>
          <a:bodyPr wrap="none" lIns="0" tIns="0" rIns="0" bIns="0" anchor="b" anchorCtr="0">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noProof="0" smtClean="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pPr>
                <a:defRPr/>
              </a:pPr>
              <a:t>‹#›</a:t>
            </a:fld>
            <a:endParaRPr lang="en-US" sz="1333" noProof="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endParaRPr>
          </a:p>
        </p:txBody>
      </p:sp>
      <p:sp>
        <p:nvSpPr>
          <p:cNvPr id="17" name="Footer Placeholder 2">
            <a:extLst>
              <a:ext uri="{FF2B5EF4-FFF2-40B4-BE49-F238E27FC236}">
                <a16:creationId xmlns:a16="http://schemas.microsoft.com/office/drawing/2014/main" id="{4DDBC5E9-DF95-1530-C94F-AC94C8FDD7BF}"/>
              </a:ext>
            </a:extLst>
          </p:cNvPr>
          <p:cNvSpPr>
            <a:spLocks noGrp="1"/>
          </p:cNvSpPr>
          <p:nvPr>
            <p:ph type="ftr" sz="quarter" idx="3"/>
          </p:nvPr>
        </p:nvSpPr>
        <p:spPr>
          <a:xfrm>
            <a:off x="2006147" y="6478073"/>
            <a:ext cx="3840000" cy="163200"/>
          </a:xfrm>
          <a:prstGeom prst="rect">
            <a:avLst/>
          </a:prstGeom>
        </p:spPr>
        <p:txBody>
          <a:bodyPr vert="horz" wrap="none" lIns="0" tIns="0" rIns="0" bIns="0" rtlCol="0" anchor="b" anchorCtr="0">
            <a:noAutofit/>
          </a:bodyPr>
          <a:lstStyle>
            <a:lvl1pPr marL="0" algn="l" defTabSz="609585" rtl="0" eaLnBrk="1" latinLnBrk="0" hangingPunct="1">
              <a:defRPr lang="en-GB" sz="1067" kern="1200" smtClean="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cxnSp>
        <p:nvCxnSpPr>
          <p:cNvPr id="2" name="Straight Connector 1">
            <a:extLst>
              <a:ext uri="{FF2B5EF4-FFF2-40B4-BE49-F238E27FC236}">
                <a16:creationId xmlns:a16="http://schemas.microsoft.com/office/drawing/2014/main" id="{79E8CF51-8E48-6828-423E-617B4E1565E7}"/>
              </a:ext>
            </a:extLst>
          </p:cNvPr>
          <p:cNvCxnSpPr>
            <a:cxnSpLocks/>
          </p:cNvCxnSpPr>
          <p:nvPr/>
        </p:nvCxnSpPr>
        <p:spPr>
          <a:xfrm>
            <a:off x="1871480" y="6457200"/>
            <a:ext cx="0" cy="19200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01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651933" y="228600"/>
            <a:ext cx="9103600" cy="11432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2pPr>
            <a:lvl3pPr marR="0" lvl="2"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3pPr>
            <a:lvl4pPr marR="0" lvl="3"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4pPr>
            <a:lvl5pPr marR="0" lvl="4"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5pPr>
            <a:lvl6pPr marR="0" lvl="5"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6pPr>
            <a:lvl7pPr marR="0" lvl="6"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7pPr>
            <a:lvl8pPr marR="0" lvl="7"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8pPr>
            <a:lvl9pPr marR="0" lvl="8" algn="ctr" rtl="0">
              <a:spcBef>
                <a:spcPts val="0"/>
              </a:spcBef>
              <a:spcAft>
                <a:spcPts val="0"/>
              </a:spcAft>
              <a:buSzPts val="1400"/>
              <a:buNone/>
              <a:defRPr sz="3200" b="0" i="0" u="none" strike="noStrike" cap="none">
                <a:solidFill>
                  <a:srgbClr val="FF0000"/>
                </a:solidFill>
                <a:latin typeface="Calibri"/>
                <a:ea typeface="Calibri"/>
                <a:cs typeface="Calibri"/>
                <a:sym typeface="Calibri"/>
              </a:defRPr>
            </a:lvl9pPr>
          </a:lstStyle>
          <a:p>
            <a:endParaRPr/>
          </a:p>
        </p:txBody>
      </p:sp>
      <p:sp>
        <p:nvSpPr>
          <p:cNvPr id="20" name="Google Shape;20;p3"/>
          <p:cNvSpPr txBox="1">
            <a:spLocks noGrp="1"/>
          </p:cNvSpPr>
          <p:nvPr>
            <p:ph type="body" idx="1"/>
          </p:nvPr>
        </p:nvSpPr>
        <p:spPr>
          <a:xfrm>
            <a:off x="647700" y="1454149"/>
            <a:ext cx="11184400" cy="48304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rgbClr val="C00000"/>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p:nvPr/>
        </p:nvSpPr>
        <p:spPr>
          <a:xfrm>
            <a:off x="5448300" y="3304117"/>
            <a:ext cx="1299600" cy="328177"/>
          </a:xfrm>
          <a:prstGeom prst="rect">
            <a:avLst/>
          </a:prstGeom>
          <a:noFill/>
          <a:ln>
            <a:noFill/>
          </a:ln>
        </p:spPr>
        <p:txBody>
          <a:bodyPr spcFirstLastPara="1" wrap="square" lIns="121900" tIns="60933" rIns="121900" bIns="60933" anchor="t" anchorCtr="0">
            <a:spAutoFit/>
          </a:bodyPr>
          <a:lstStyle/>
          <a:p>
            <a:pPr marL="0" marR="0" lvl="0" indent="0" algn="l" rtl="0">
              <a:lnSpc>
                <a:spcPct val="100000"/>
              </a:lnSpc>
              <a:spcBef>
                <a:spcPts val="0"/>
              </a:spcBef>
              <a:spcAft>
                <a:spcPts val="0"/>
              </a:spcAft>
              <a:buClr>
                <a:schemeClr val="lt1"/>
              </a:buClr>
              <a:buSzPts val="1000"/>
              <a:buFont typeface="Arial"/>
              <a:buNone/>
            </a:pPr>
            <a:r>
              <a:rPr lang="en-US" sz="1333" b="0" i="0" u="none">
                <a:solidFill>
                  <a:schemeClr val="lt1"/>
                </a:solidFill>
                <a:latin typeface="Arial"/>
                <a:ea typeface="Arial"/>
                <a:cs typeface="Arial"/>
                <a:sym typeface="Arial"/>
              </a:rPr>
              <a:t>© 3GPP 2012</a:t>
            </a:r>
            <a:endParaRPr sz="2400"/>
          </a:p>
        </p:txBody>
      </p:sp>
      <p:pic>
        <p:nvPicPr>
          <p:cNvPr id="22" name="Google Shape;22;p3"/>
          <p:cNvPicPr preferRelativeResize="0"/>
          <p:nvPr/>
        </p:nvPicPr>
        <p:blipFill rotWithShape="1">
          <a:blip r:embed="rId8">
            <a:alphaModFix/>
          </a:blip>
          <a:srcRect/>
          <a:stretch/>
        </p:blipFill>
        <p:spPr>
          <a:xfrm>
            <a:off x="10883901" y="154517"/>
            <a:ext cx="977900" cy="569383"/>
          </a:xfrm>
          <a:prstGeom prst="rect">
            <a:avLst/>
          </a:prstGeom>
          <a:noFill/>
          <a:ln>
            <a:noFill/>
          </a:ln>
        </p:spPr>
      </p:pic>
      <p:sp>
        <p:nvSpPr>
          <p:cNvPr id="23" name="Google Shape;23;p3"/>
          <p:cNvSpPr/>
          <p:nvPr/>
        </p:nvSpPr>
        <p:spPr>
          <a:xfrm>
            <a:off x="11078633" y="6364816"/>
            <a:ext cx="812800" cy="419200"/>
          </a:xfrm>
          <a:prstGeom prst="ellipse">
            <a:avLst/>
          </a:prstGeom>
          <a:solidFill>
            <a:schemeClr val="lt1">
              <a:alpha val="49800"/>
            </a:schemeClr>
          </a:solidFill>
          <a:ln>
            <a:noFill/>
          </a:ln>
        </p:spPr>
        <p:txBody>
          <a:bodyPr spcFirstLastPara="1" wrap="square" lIns="121900" tIns="60933" rIns="121900" bIns="60933" anchor="t" anchorCtr="0">
            <a:noAutofit/>
          </a:bodyPr>
          <a:lstStyle/>
          <a:p>
            <a:pPr marL="0" marR="0" lvl="0" indent="0" algn="ctr" rtl="0">
              <a:lnSpc>
                <a:spcPct val="100000"/>
              </a:lnSpc>
              <a:spcBef>
                <a:spcPts val="0"/>
              </a:spcBef>
              <a:spcAft>
                <a:spcPts val="0"/>
              </a:spcAft>
              <a:buClr>
                <a:schemeClr val="dk1"/>
              </a:buClr>
              <a:buSzPts val="1000"/>
              <a:buFont typeface="Arial"/>
              <a:buNone/>
            </a:pPr>
            <a:fld id="{00000000-1234-1234-1234-123412341234}" type="slidenum">
              <a:rPr lang="en-US" sz="1333" b="1" i="0" u="none">
                <a:solidFill>
                  <a:schemeClr val="dk1"/>
                </a:solidFill>
                <a:latin typeface="Arial"/>
                <a:ea typeface="Arial"/>
                <a:cs typeface="Arial"/>
                <a:sym typeface="Arial"/>
              </a:rPr>
              <a:pPr marL="0" marR="0" lvl="0" indent="0" algn="ctr" rtl="0">
                <a:lnSpc>
                  <a:spcPct val="100000"/>
                </a:lnSpc>
                <a:spcBef>
                  <a:spcPts val="0"/>
                </a:spcBef>
                <a:spcAft>
                  <a:spcPts val="0"/>
                </a:spcAft>
                <a:buClr>
                  <a:schemeClr val="dk1"/>
                </a:buClr>
                <a:buSzPts val="1000"/>
                <a:buFont typeface="Arial"/>
                <a:buNone/>
              </a:pPr>
              <a:t>‹#›</a:t>
            </a:fld>
            <a:endParaRPr sz="1333"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333" b="1" i="0" u="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49732161"/>
      </p:ext>
    </p:extLst>
  </p:cSld>
  <p:clrMap bg1="lt1" tx1="dk1" bg2="dk2" tx2="lt2" accent1="accent1" accent2="accent2" accent3="accent3" accent4="accent4" accent5="accent5" accent6="accent6" hlink="hlink" folHlink="folHlink"/>
  <p:sldLayoutIdLst>
    <p:sldLayoutId id="2147483982" r:id="rId1"/>
    <p:sldLayoutId id="2147483983" r:id="rId2"/>
    <p:sldLayoutId id="2147483984" r:id="rId3"/>
    <p:sldLayoutId id="2147483970" r:id="rId4"/>
    <p:sldLayoutId id="2147483974" r:id="rId5"/>
    <p:sldLayoutId id="2147483985"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0DD555D-A134-ACD1-34B2-8D3FF302EDD2}"/>
              </a:ext>
            </a:extLst>
          </p:cNvPr>
          <p:cNvSpPr txBox="1">
            <a:spLocks noChangeArrowheads="1"/>
          </p:cNvSpPr>
          <p:nvPr/>
        </p:nvSpPr>
        <p:spPr bwMode="auto">
          <a:xfrm>
            <a:off x="2265358" y="2531140"/>
            <a:ext cx="7708900" cy="1727200"/>
          </a:xfrm>
          <a:prstGeom prst="rect">
            <a:avLst/>
          </a:prstGeom>
          <a:noFill/>
          <a:ln>
            <a:noFill/>
          </a:ln>
        </p:spPr>
        <p:txBody>
          <a:bodyPr lIns="121907" tIns="60953" rIns="121907" bIns="60953" anchor="ctr">
            <a:normAutofit/>
          </a:bodyPr>
          <a:lstStyle>
            <a:defPPr>
              <a:defRPr lang="en-US"/>
            </a:defPPr>
            <a:lvl1pPr algn="ctr">
              <a:defRPr sz="4267" b="1">
                <a:solidFill>
                  <a:srgbClr val="FF0000"/>
                </a:solidFill>
                <a:latin typeface="+mj-lt"/>
                <a:ea typeface="ＭＳ Ｐゴシック" charset="0"/>
              </a:defRPr>
            </a:lvl1pPr>
          </a:lstStyle>
          <a:p>
            <a:r>
              <a:rPr lang="en-US" dirty="0"/>
              <a:t>Next steps regarding KVIs</a:t>
            </a:r>
          </a:p>
        </p:txBody>
      </p:sp>
      <p:sp>
        <p:nvSpPr>
          <p:cNvPr id="6147" name="Subtitle 6">
            <a:extLst>
              <a:ext uri="{FF2B5EF4-FFF2-40B4-BE49-F238E27FC236}">
                <a16:creationId xmlns:a16="http://schemas.microsoft.com/office/drawing/2014/main" id="{F62C3059-19AF-93AE-8957-51701FC05093}"/>
              </a:ext>
            </a:extLst>
          </p:cNvPr>
          <p:cNvSpPr>
            <a:spLocks noGrp="1"/>
          </p:cNvSpPr>
          <p:nvPr>
            <p:ph type="subTitle" idx="4294967295"/>
          </p:nvPr>
        </p:nvSpPr>
        <p:spPr>
          <a:xfrm>
            <a:off x="1786467" y="5090584"/>
            <a:ext cx="10191751" cy="1405467"/>
          </a:xfrm>
        </p:spPr>
        <p:txBody>
          <a:bodyPr/>
          <a:lstStyle/>
          <a:p>
            <a:pPr marL="0" indent="0">
              <a:lnSpc>
                <a:spcPct val="80000"/>
              </a:lnSpc>
              <a:buNone/>
            </a:pPr>
            <a:br>
              <a:rPr lang="en-GB" altLang="en-US" sz="1867">
                <a:latin typeface="Arial" panose="020B0604020202020204" pitchFamily="34" charset="0"/>
              </a:rPr>
            </a:br>
            <a:r>
              <a:rPr lang="en-GB" altLang="en-US" sz="1867">
                <a:latin typeface="Arial" panose="020B0604020202020204" pitchFamily="34" charset="0"/>
              </a:rPr>
              <a:t>Source: 		Nokia, Nokia Shanghai Bell</a:t>
            </a:r>
          </a:p>
          <a:p>
            <a:pPr marL="0" indent="0">
              <a:lnSpc>
                <a:spcPct val="80000"/>
              </a:lnSpc>
              <a:buNone/>
            </a:pPr>
            <a:r>
              <a:rPr lang="en-GB" altLang="en-US" sz="1867">
                <a:latin typeface="Arial" panose="020B0604020202020204" pitchFamily="34" charset="0"/>
              </a:rPr>
              <a:t>Agenda item: 	9.1</a:t>
            </a:r>
          </a:p>
          <a:p>
            <a:pPr marL="0" indent="0">
              <a:lnSpc>
                <a:spcPct val="80000"/>
              </a:lnSpc>
              <a:buNone/>
            </a:pPr>
            <a:r>
              <a:rPr lang="en-GB" altLang="en-US" sz="1867">
                <a:latin typeface="Arial" panose="020B0604020202020204" pitchFamily="34" charset="0"/>
              </a:rPr>
              <a:t>Document  for:	Discussion</a:t>
            </a:r>
          </a:p>
        </p:txBody>
      </p:sp>
      <p:sp>
        <p:nvSpPr>
          <p:cNvPr id="6150" name="AutoShape 14">
            <a:extLst>
              <a:ext uri="{FF2B5EF4-FFF2-40B4-BE49-F238E27FC236}">
                <a16:creationId xmlns:a16="http://schemas.microsoft.com/office/drawing/2014/main" id="{7B5F3006-056E-E0BF-3ECF-C5883D604CE3}"/>
              </a:ext>
            </a:extLst>
          </p:cNvPr>
          <p:cNvSpPr>
            <a:spLocks noChangeArrowheads="1"/>
          </p:cNvSpPr>
          <p:nvPr/>
        </p:nvSpPr>
        <p:spPr bwMode="auto">
          <a:xfrm>
            <a:off x="10585" y="6373285"/>
            <a:ext cx="10248900" cy="323849"/>
          </a:xfrm>
          <a:prstGeom prst="homePlate">
            <a:avLst>
              <a:gd name="adj" fmla="val 91718"/>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07" tIns="60953" rIns="121907" bIns="60953"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defTabSz="1219170">
              <a:spcBef>
                <a:spcPct val="0"/>
              </a:spcBef>
              <a:buClr>
                <a:srgbClr val="000000"/>
              </a:buClr>
              <a:buNone/>
            </a:pPr>
            <a:endParaRPr lang="en-US" altLang="en-US" sz="1333" kern="0">
              <a:solidFill>
                <a:srgbClr val="000000"/>
              </a:solidFill>
              <a:latin typeface="Arial" panose="020B0604020202020204" pitchFamily="34" charset="0"/>
              <a:cs typeface="Arial"/>
              <a:sym typeface="Arial"/>
            </a:endParaRPr>
          </a:p>
        </p:txBody>
      </p:sp>
      <p:sp>
        <p:nvSpPr>
          <p:cNvPr id="6151" name="Rectangle 16">
            <a:extLst>
              <a:ext uri="{FF2B5EF4-FFF2-40B4-BE49-F238E27FC236}">
                <a16:creationId xmlns:a16="http://schemas.microsoft.com/office/drawing/2014/main" id="{01798AF6-885E-F559-4985-4C140843B413}"/>
              </a:ext>
            </a:extLst>
          </p:cNvPr>
          <p:cNvSpPr>
            <a:spLocks noChangeArrowheads="1"/>
          </p:cNvSpPr>
          <p:nvPr/>
        </p:nvSpPr>
        <p:spPr bwMode="auto">
          <a:xfrm>
            <a:off x="10020300" y="6570134"/>
            <a:ext cx="1089375" cy="287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07" tIns="60953" rIns="121907" bIns="60953">
            <a:spAutoFit/>
          </a:bodyP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defTabSz="1219170">
              <a:spcBef>
                <a:spcPct val="0"/>
              </a:spcBef>
              <a:buClr>
                <a:srgbClr val="000000"/>
              </a:buClr>
              <a:buNone/>
            </a:pPr>
            <a:r>
              <a:rPr lang="en-GB" altLang="en-US" sz="1067" kern="0">
                <a:solidFill>
                  <a:srgbClr val="000000"/>
                </a:solidFill>
                <a:latin typeface="Arial" panose="020B0604020202020204" pitchFamily="34" charset="0"/>
                <a:cs typeface="Arial"/>
                <a:sym typeface="Arial"/>
              </a:rPr>
              <a:t>© 3GPP 2024</a:t>
            </a:r>
          </a:p>
        </p:txBody>
      </p:sp>
      <p:sp>
        <p:nvSpPr>
          <p:cNvPr id="6152" name="TextBox 8">
            <a:extLst>
              <a:ext uri="{FF2B5EF4-FFF2-40B4-BE49-F238E27FC236}">
                <a16:creationId xmlns:a16="http://schemas.microsoft.com/office/drawing/2014/main" id="{F66BEB48-85C4-3638-60D3-08CA0EEA95C3}"/>
              </a:ext>
            </a:extLst>
          </p:cNvPr>
          <p:cNvSpPr txBox="1">
            <a:spLocks noChangeArrowheads="1"/>
          </p:cNvSpPr>
          <p:nvPr/>
        </p:nvSpPr>
        <p:spPr bwMode="auto">
          <a:xfrm>
            <a:off x="2118" y="6364818"/>
            <a:ext cx="9977967" cy="38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7" tIns="60953" rIns="121907" bIns="60953"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defTabSz="1219170">
              <a:spcBef>
                <a:spcPct val="0"/>
              </a:spcBef>
              <a:buClr>
                <a:srgbClr val="000000"/>
              </a:buClr>
              <a:buNone/>
            </a:pPr>
            <a:r>
              <a:rPr lang="en-GB" altLang="en-US" sz="1333" kern="0" dirty="0">
                <a:solidFill>
                  <a:srgbClr val="FFFFFF"/>
                </a:solidFill>
                <a:latin typeface="Arial" panose="020B0604020202020204" pitchFamily="34" charset="0"/>
                <a:cs typeface="Arial"/>
                <a:sym typeface="Arial"/>
              </a:rPr>
              <a:t>S1-240100 </a:t>
            </a:r>
            <a:r>
              <a:rPr lang="en-GB" altLang="en-US" sz="1067" kern="0" dirty="0">
                <a:solidFill>
                  <a:srgbClr val="FFFFFF"/>
                </a:solidFill>
                <a:latin typeface="Arial" panose="020B0604020202020204" pitchFamily="34" charset="0"/>
                <a:cs typeface="Arial"/>
                <a:sym typeface="Arial"/>
              </a:rPr>
              <a:t>-  </a:t>
            </a:r>
            <a:r>
              <a:rPr lang="en-GB" altLang="en-US" sz="1333" kern="0" dirty="0">
                <a:solidFill>
                  <a:srgbClr val="FFFFFF"/>
                </a:solidFill>
                <a:latin typeface="Arial" panose="020B0604020202020204" pitchFamily="34" charset="0"/>
                <a:cs typeface="Arial"/>
                <a:sym typeface="Arial"/>
              </a:rPr>
              <a:t>3GPP SA1#105</a:t>
            </a:r>
            <a:r>
              <a:rPr lang="en-GB" sz="1333" kern="0" dirty="0">
                <a:solidFill>
                  <a:srgbClr val="FFFFFF"/>
                </a:solidFill>
                <a:latin typeface="Arial" panose="020B0604020202020204" pitchFamily="34" charset="0"/>
                <a:cs typeface="Arial"/>
                <a:sym typeface="Arial"/>
              </a:rPr>
              <a:t>, 26 February - 1 March 2024, Athens, Greece</a:t>
            </a:r>
            <a:endParaRPr lang="en-GB" altLang="en-US" sz="1333" kern="0" dirty="0">
              <a:solidFill>
                <a:srgbClr val="FFFFFF"/>
              </a:solidFill>
              <a:latin typeface="Arial" panose="020B0604020202020204" pitchFamily="34" charset="0"/>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06AE5-1447-EB98-5D38-C9728B814CFE}"/>
              </a:ext>
            </a:extLst>
          </p:cNvPr>
          <p:cNvSpPr>
            <a:spLocks noGrp="1"/>
          </p:cNvSpPr>
          <p:nvPr>
            <p:ph type="title"/>
          </p:nvPr>
        </p:nvSpPr>
        <p:spPr/>
        <p:txBody>
          <a:bodyPr/>
          <a:lstStyle/>
          <a:p>
            <a:r>
              <a:rPr lang="en-US" dirty="0"/>
              <a:t>Background</a:t>
            </a:r>
          </a:p>
        </p:txBody>
      </p:sp>
      <p:sp>
        <p:nvSpPr>
          <p:cNvPr id="4" name="Text Placeholder 3">
            <a:extLst>
              <a:ext uri="{FF2B5EF4-FFF2-40B4-BE49-F238E27FC236}">
                <a16:creationId xmlns:a16="http://schemas.microsoft.com/office/drawing/2014/main" id="{D523CBE4-9818-1173-2165-2CBE93B80711}"/>
              </a:ext>
            </a:extLst>
          </p:cNvPr>
          <p:cNvSpPr>
            <a:spLocks noGrp="1"/>
          </p:cNvSpPr>
          <p:nvPr>
            <p:ph type="body" idx="1"/>
          </p:nvPr>
        </p:nvSpPr>
        <p:spPr/>
        <p:txBody>
          <a:bodyPr/>
          <a:lstStyle/>
          <a:p>
            <a:r>
              <a:rPr lang="en-US" dirty="0"/>
              <a:t>During SA1#105, a dedicated session was held to discuss the potential introduction of “key values” and “key value indicators” into 6G work in SA1</a:t>
            </a:r>
          </a:p>
          <a:p>
            <a:r>
              <a:rPr lang="en-US" dirty="0"/>
              <a:t>Many individual members provided their view on this topic, including contributions from</a:t>
            </a:r>
          </a:p>
          <a:p>
            <a:pPr lvl="1"/>
            <a:r>
              <a:rPr lang="en-US" dirty="0"/>
              <a:t>Sony, Ericsson, China Telecom, Huawei, Samsung, China Mobile, Vodafone, Charter communications, Qualcomm, KPN &amp; Nokia</a:t>
            </a:r>
          </a:p>
          <a:p>
            <a:r>
              <a:rPr lang="en-US" dirty="0"/>
              <a:t>The following includes a summary of discussions, as well as a proposed way forward.</a:t>
            </a:r>
          </a:p>
        </p:txBody>
      </p:sp>
    </p:spTree>
    <p:extLst>
      <p:ext uri="{BB962C8B-B14F-4D97-AF65-F5344CB8AC3E}">
        <p14:creationId xmlns:p14="http://schemas.microsoft.com/office/powerpoint/2010/main" val="207457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D565D9-66AA-ED8D-627B-73A4EFB5FD01}"/>
              </a:ext>
            </a:extLst>
          </p:cNvPr>
          <p:cNvSpPr>
            <a:spLocks noGrp="1"/>
          </p:cNvSpPr>
          <p:nvPr>
            <p:ph type="title"/>
          </p:nvPr>
        </p:nvSpPr>
        <p:spPr/>
        <p:txBody>
          <a:bodyPr/>
          <a:lstStyle/>
          <a:p>
            <a:r>
              <a:rPr lang="en-US" dirty="0"/>
              <a:t>Motivations</a:t>
            </a:r>
          </a:p>
        </p:txBody>
      </p:sp>
      <p:sp>
        <p:nvSpPr>
          <p:cNvPr id="4" name="Text Placeholder 3">
            <a:extLst>
              <a:ext uri="{FF2B5EF4-FFF2-40B4-BE49-F238E27FC236}">
                <a16:creationId xmlns:a16="http://schemas.microsoft.com/office/drawing/2014/main" id="{F2CB7DEB-87EF-73F8-1518-9A3135E03C76}"/>
              </a:ext>
            </a:extLst>
          </p:cNvPr>
          <p:cNvSpPr>
            <a:spLocks noGrp="1"/>
          </p:cNvSpPr>
          <p:nvPr>
            <p:ph type="body" idx="1"/>
          </p:nvPr>
        </p:nvSpPr>
        <p:spPr>
          <a:xfrm>
            <a:off x="647700" y="1176731"/>
            <a:ext cx="11184400" cy="5175251"/>
          </a:xfrm>
        </p:spPr>
        <p:txBody>
          <a:bodyPr/>
          <a:lstStyle/>
          <a:p>
            <a:r>
              <a:rPr lang="en-US" sz="1600" dirty="0">
                <a:latin typeface="Calibri" panose="020F0502020204030204" pitchFamily="34" charset="0"/>
                <a:ea typeface="Calibri" panose="020F0502020204030204" pitchFamily="34" charset="0"/>
              </a:rPr>
              <a:t>Make 6G worthwhile: our “tech” community to answer current expectations on 6G</a:t>
            </a:r>
          </a:p>
          <a:p>
            <a:pPr lvl="1"/>
            <a:r>
              <a:rPr lang="en-US" sz="1200" dirty="0">
                <a:latin typeface="Calibri" panose="020F0502020204030204" pitchFamily="34" charset="0"/>
                <a:ea typeface="Calibri" panose="020F0502020204030204" pitchFamily="34" charset="0"/>
              </a:rPr>
              <a:t>6G is expected to be a pervasive technology “making the society”, having global business- and life-critical impact, which triggers a major role of the technology community </a:t>
            </a:r>
            <a:r>
              <a:rPr lang="en-US" sz="1200" dirty="0">
                <a:effectLst/>
                <a:latin typeface="Calibri" panose="020F0502020204030204" pitchFamily="34" charset="0"/>
                <a:ea typeface="Calibri" panose="020F0502020204030204" pitchFamily="34" charset="0"/>
              </a:rPr>
              <a:t>to better align with market and consumer needs &amp; acceptability, and address global challenges</a:t>
            </a:r>
            <a:r>
              <a:rPr lang="en-US" sz="1200" dirty="0">
                <a:latin typeface="Calibri" panose="020F0502020204030204" pitchFamily="34" charset="0"/>
                <a:ea typeface="Calibri" panose="020F0502020204030204" pitchFamily="34" charset="0"/>
              </a:rPr>
              <a:t>.</a:t>
            </a:r>
          </a:p>
          <a:p>
            <a:pPr lvl="1"/>
            <a:r>
              <a:rPr lang="en-US" sz="1200" dirty="0">
                <a:latin typeface="Calibri" panose="020F0502020204030204" pitchFamily="34" charset="0"/>
                <a:ea typeface="Calibri" panose="020F0502020204030204" pitchFamily="34" charset="0"/>
              </a:rPr>
              <a:t>Many organizations worldwide (including SDOs/industry fora, policy makers, regulators and investors) are considering values/goals/targets in their design or expectations for “6G”. </a:t>
            </a:r>
          </a:p>
          <a:p>
            <a:pPr lvl="1"/>
            <a:r>
              <a:rPr lang="en-US" sz="1200" dirty="0">
                <a:effectLst/>
                <a:latin typeface="Calibri" panose="020F0502020204030204" pitchFamily="34" charset="0"/>
                <a:ea typeface="Calibri" panose="020F0502020204030204" pitchFamily="34" charset="0"/>
              </a:rPr>
              <a:t>IMT-2030, for which 3GPP is expected to submit its first 6G release (</a:t>
            </a:r>
            <a:r>
              <a:rPr lang="en-US" sz="1200" i="1" dirty="0">
                <a:effectLst/>
                <a:latin typeface="Calibri" panose="020F0502020204030204" pitchFamily="34" charset="0"/>
                <a:ea typeface="Calibri" panose="020F0502020204030204" pitchFamily="34" charset="0"/>
              </a:rPr>
              <a:t>tentative</a:t>
            </a:r>
            <a:r>
              <a:rPr lang="en-US" sz="1200" dirty="0">
                <a:effectLst/>
                <a:latin typeface="Calibri" panose="020F0502020204030204" pitchFamily="34" charset="0"/>
                <a:ea typeface="Calibri" panose="020F0502020204030204" pitchFamily="34" charset="0"/>
              </a:rPr>
              <a:t> Rel-21) as candidate solution to address </a:t>
            </a:r>
            <a:r>
              <a:rPr lang="en-US" sz="1200" dirty="0">
                <a:latin typeface="Calibri" panose="020F0502020204030204" pitchFamily="34" charset="0"/>
                <a:ea typeface="Calibri" panose="020F0502020204030204" pitchFamily="34" charset="0"/>
              </a:rPr>
              <a:t>their</a:t>
            </a:r>
            <a:r>
              <a:rPr lang="en-US" sz="1200" dirty="0">
                <a:effectLst/>
                <a:latin typeface="Calibri" panose="020F0502020204030204" pitchFamily="34" charset="0"/>
                <a:ea typeface="Calibri" panose="020F0502020204030204" pitchFamily="34" charset="0"/>
              </a:rPr>
              <a:t> requirements, has formally identified key goals and design principles for 6G in order to contribute to United Nations’ SDGs, and was mentioned to expect answers in that sense. </a:t>
            </a:r>
            <a:endParaRPr lang="en-US" sz="1200" dirty="0">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Better informed decisions</a:t>
            </a:r>
          </a:p>
          <a:p>
            <a:pPr lvl="1"/>
            <a:r>
              <a:rPr lang="en-US" sz="1200" dirty="0">
                <a:effectLst/>
                <a:latin typeface="Calibri" panose="020F0502020204030204" pitchFamily="34" charset="0"/>
                <a:ea typeface="Calibri" panose="020F0502020204030204" pitchFamily="34" charset="0"/>
              </a:rPr>
              <a:t>SA1 as a group was mentioned as already used to handle similar concepts to justify study/work items, use cases, requirements and KPIs</a:t>
            </a:r>
            <a:r>
              <a:rPr lang="en-US" sz="1200" dirty="0">
                <a:latin typeface="Calibri" panose="020F0502020204030204" pitchFamily="34" charset="0"/>
                <a:ea typeface="Calibri" panose="020F0502020204030204" pitchFamily="34" charset="0"/>
              </a:rPr>
              <a:t>, and to have somehow the right mix of stakeholders and expertise to address this issue. Some considerations arose on the need to involve additional experts later in the process if needed.</a:t>
            </a:r>
            <a:endParaRPr lang="en-US" sz="1200" dirty="0">
              <a:effectLst/>
              <a:latin typeface="Calibri" panose="020F0502020204030204" pitchFamily="34" charset="0"/>
              <a:ea typeface="Calibri" panose="020F0502020204030204" pitchFamily="34" charset="0"/>
            </a:endParaRPr>
          </a:p>
          <a:p>
            <a:pPr lvl="1"/>
            <a:r>
              <a:rPr lang="en-US" sz="1200" dirty="0">
                <a:effectLst/>
                <a:latin typeface="Calibri" panose="020F0502020204030204" pitchFamily="34" charset="0"/>
                <a:ea typeface="Calibri" panose="020F0502020204030204" pitchFamily="34" charset="0"/>
              </a:rPr>
              <a:t>It was highlighted that some additional formalization </a:t>
            </a:r>
            <a:r>
              <a:rPr lang="en-US" sz="1200" dirty="0">
                <a:latin typeface="Calibri" panose="020F0502020204030204" pitchFamily="34" charset="0"/>
                <a:ea typeface="Calibri" panose="020F0502020204030204" pitchFamily="34" charset="0"/>
              </a:rPr>
              <a:t>throughout SA1 work process </a:t>
            </a:r>
            <a:r>
              <a:rPr lang="en-US" sz="1200" dirty="0">
                <a:effectLst/>
                <a:latin typeface="Calibri" panose="020F0502020204030204" pitchFamily="34" charset="0"/>
                <a:ea typeface="Calibri" panose="020F0502020204030204" pitchFamily="34" charset="0"/>
              </a:rPr>
              <a:t>would be useful to trigger proactive discussions within the 3GPP community, at first for its internal use in order 1) to get a deeper understanding </a:t>
            </a:r>
            <a:r>
              <a:rPr lang="en-US" sz="1200" dirty="0">
                <a:latin typeface="Calibri" panose="020F0502020204030204" pitchFamily="34" charset="0"/>
                <a:ea typeface="Calibri" panose="020F0502020204030204" pitchFamily="34" charset="0"/>
              </a:rPr>
              <a:t>of these concepts and 2) </a:t>
            </a:r>
            <a:r>
              <a:rPr lang="en-US" sz="1200" dirty="0">
                <a:effectLst/>
                <a:latin typeface="Calibri" panose="020F0502020204030204" pitchFamily="34" charset="0"/>
                <a:ea typeface="Calibri" panose="020F0502020204030204" pitchFamily="34" charset="0"/>
              </a:rPr>
              <a:t>to better document the group’s consensus on how such needs are met. Such documentation may be reused post-factu</a:t>
            </a:r>
            <a:r>
              <a:rPr lang="en-US" sz="1200" dirty="0">
                <a:latin typeface="Calibri" panose="020F0502020204030204" pitchFamily="34" charset="0"/>
                <a:ea typeface="Calibri" panose="020F0502020204030204" pitchFamily="34" charset="0"/>
              </a:rPr>
              <a:t>m in the IMT-2030 submission to clarify the coverage of the identified goals.</a:t>
            </a:r>
            <a:endParaRPr lang="en-US" sz="1200" dirty="0">
              <a:effectLst/>
              <a:latin typeface="Calibri" panose="020F0502020204030204" pitchFamily="34" charset="0"/>
              <a:ea typeface="Calibri" panose="020F0502020204030204" pitchFamily="34" charset="0"/>
            </a:endParaRPr>
          </a:p>
          <a:p>
            <a:pPr lvl="1"/>
            <a:r>
              <a:rPr lang="en-US" sz="1200" dirty="0">
                <a:latin typeface="Calibri" panose="020F0502020204030204" pitchFamily="34" charset="0"/>
                <a:ea typeface="Calibri" panose="020F0502020204030204" pitchFamily="34" charset="0"/>
              </a:rPr>
              <a:t>Consensus principles should not be impacted by such formal/thought considerations on “values” (e.g., dedicated clause in TR UC template), which would still being contribution-driven. It is not expected that such considerations will delay SA1 work process further although care should be taken that this would not cannibalize other discussions.</a:t>
            </a:r>
          </a:p>
          <a:p>
            <a:r>
              <a:rPr lang="en-US" sz="1600" dirty="0">
                <a:latin typeface="Calibri" panose="020F0502020204030204" pitchFamily="34" charset="0"/>
              </a:rPr>
              <a:t>Start early as an experiment</a:t>
            </a:r>
          </a:p>
          <a:p>
            <a:pPr lvl="1"/>
            <a:r>
              <a:rPr lang="en-US" sz="1200" dirty="0">
                <a:latin typeface="Calibri" panose="020F0502020204030204" pitchFamily="34" charset="0"/>
              </a:rPr>
              <a:t>In order to correctly address those needs from the first 6G release, and to get enough time to discuss this in SA1 before normative work, it is important to start such process in line with the initial discussions on 6G in SA1.</a:t>
            </a:r>
          </a:p>
          <a:p>
            <a:pPr lvl="1"/>
            <a:r>
              <a:rPr lang="en-US" sz="1200" dirty="0">
                <a:latin typeface="Calibri" panose="020F0502020204030204" pitchFamily="34" charset="0"/>
              </a:rPr>
              <a:t>The need for a “common language” (</a:t>
            </a:r>
            <a:r>
              <a:rPr lang="en-US" sz="1200" dirty="0" err="1">
                <a:latin typeface="Calibri" panose="020F0502020204030204" pitchFamily="34" charset="0"/>
              </a:rPr>
              <a:t>ie</a:t>
            </a:r>
            <a:r>
              <a:rPr lang="en-US" sz="1200" dirty="0">
                <a:latin typeface="Calibri" panose="020F0502020204030204" pitchFamily="34" charset="0"/>
              </a:rPr>
              <a:t> a common subset of “key values”) was highlighted as baseline for use case analysis during the study phase. Such values may be borrowed from external stakeholders (e.g., IMT-2030), but should be clarified/defined in the context of SA1.</a:t>
            </a:r>
          </a:p>
          <a:p>
            <a:pPr lvl="1"/>
            <a:r>
              <a:rPr lang="en-US" sz="1200" dirty="0">
                <a:latin typeface="Calibri" panose="020F0502020204030204" pitchFamily="34" charset="0"/>
              </a:rPr>
              <a:t>Several risks on the impact on 3GPP process and downstream groups work were highlighted, mainly related to normative work and quantification/mapping to KPIs. A common understanding was to limit this work to the study phase (</a:t>
            </a:r>
            <a:r>
              <a:rPr lang="en-US" sz="1200" dirty="0" err="1">
                <a:latin typeface="Calibri" panose="020F0502020204030204" pitchFamily="34" charset="0"/>
              </a:rPr>
              <a:t>ie</a:t>
            </a:r>
            <a:r>
              <a:rPr lang="en-US" sz="1200" dirty="0">
                <a:latin typeface="Calibri" panose="020F0502020204030204" pitchFamily="34" charset="0"/>
              </a:rPr>
              <a:t> Rel-20 Part2) and learn from this before the normative phase.</a:t>
            </a:r>
            <a:endParaRPr lang="en-US" sz="2000" dirty="0"/>
          </a:p>
        </p:txBody>
      </p:sp>
    </p:spTree>
    <p:extLst>
      <p:ext uri="{BB962C8B-B14F-4D97-AF65-F5344CB8AC3E}">
        <p14:creationId xmlns:p14="http://schemas.microsoft.com/office/powerpoint/2010/main" val="165249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A6EA60-C25C-38A6-0A13-40D33C35B89B}"/>
              </a:ext>
            </a:extLst>
          </p:cNvPr>
          <p:cNvSpPr>
            <a:spLocks noGrp="1"/>
          </p:cNvSpPr>
          <p:nvPr>
            <p:ph type="title"/>
          </p:nvPr>
        </p:nvSpPr>
        <p:spPr/>
        <p:txBody>
          <a:bodyPr/>
          <a:lstStyle/>
          <a:p>
            <a:r>
              <a:rPr lang="en-US" dirty="0"/>
              <a:t>Main commonalities identified in a nutshell</a:t>
            </a:r>
          </a:p>
        </p:txBody>
      </p:sp>
      <p:sp>
        <p:nvSpPr>
          <p:cNvPr id="5" name="TextBox 4">
            <a:extLst>
              <a:ext uri="{FF2B5EF4-FFF2-40B4-BE49-F238E27FC236}">
                <a16:creationId xmlns:a16="http://schemas.microsoft.com/office/drawing/2014/main" id="{E1F5FCDB-F48E-F400-1456-786231557760}"/>
              </a:ext>
            </a:extLst>
          </p:cNvPr>
          <p:cNvSpPr txBox="1"/>
          <p:nvPr/>
        </p:nvSpPr>
        <p:spPr>
          <a:xfrm>
            <a:off x="7326663" y="6366898"/>
            <a:ext cx="4153701" cy="307777"/>
          </a:xfrm>
          <a:prstGeom prst="rect">
            <a:avLst/>
          </a:prstGeom>
          <a:noFill/>
        </p:spPr>
        <p:txBody>
          <a:bodyPr wrap="none" rtlCol="0">
            <a:spAutoFit/>
          </a:bodyPr>
          <a:lstStyle/>
          <a:p>
            <a:r>
              <a:rPr lang="en-US" sz="1400" i="1" dirty="0"/>
              <a:t>* Exact wording to be defined (e.g. goals, targets) </a:t>
            </a:r>
          </a:p>
        </p:txBody>
      </p:sp>
      <p:sp>
        <p:nvSpPr>
          <p:cNvPr id="2" name="TextBox 1">
            <a:extLst>
              <a:ext uri="{FF2B5EF4-FFF2-40B4-BE49-F238E27FC236}">
                <a16:creationId xmlns:a16="http://schemas.microsoft.com/office/drawing/2014/main" id="{269DA922-094B-622F-876D-DA79C8AF173C}"/>
              </a:ext>
            </a:extLst>
          </p:cNvPr>
          <p:cNvSpPr txBox="1"/>
          <p:nvPr/>
        </p:nvSpPr>
        <p:spPr>
          <a:xfrm>
            <a:off x="6365134" y="1631562"/>
            <a:ext cx="5505855" cy="3785652"/>
          </a:xfrm>
          <a:prstGeom prst="rect">
            <a:avLst/>
          </a:prstGeom>
          <a:solidFill>
            <a:schemeClr val="accent2">
              <a:lumMod val="20000"/>
              <a:lumOff val="80000"/>
            </a:schemeClr>
          </a:solidFill>
        </p:spPr>
        <p:txBody>
          <a:bodyPr wrap="square" rtlCol="0">
            <a:spAutoFit/>
          </a:bodyPr>
          <a:lstStyle/>
          <a:p>
            <a:r>
              <a:rPr lang="en-US" sz="2000" i="1" dirty="0"/>
              <a:t>Don’ts</a:t>
            </a:r>
          </a:p>
          <a:p>
            <a:endParaRPr lang="en-US" sz="2000" i="1" dirty="0"/>
          </a:p>
          <a:p>
            <a:pPr marL="342900" indent="-342900">
              <a:buFont typeface="+mj-lt"/>
              <a:buAutoNum type="arabicPeriod"/>
            </a:pPr>
            <a:r>
              <a:rPr lang="en-US" sz="2000" dirty="0"/>
              <a:t>KVI / metrics are not mandatory but can still be proposed by IMs</a:t>
            </a:r>
          </a:p>
          <a:p>
            <a:pPr marL="342900" indent="-342900">
              <a:buFont typeface="+mj-lt"/>
              <a:buAutoNum type="arabicPeriod"/>
            </a:pPr>
            <a:r>
              <a:rPr lang="en-US" sz="2000" dirty="0"/>
              <a:t>Don’t filter out work *only* based on KV criteria (consensus remains king)</a:t>
            </a:r>
          </a:p>
          <a:p>
            <a:pPr marL="342900" indent="-342900">
              <a:buFont typeface="+mj-lt"/>
              <a:buAutoNum type="arabicPeriod"/>
            </a:pPr>
            <a:r>
              <a:rPr lang="en-US" sz="2000" dirty="0"/>
              <a:t>Don’t overlook the KV analysis although this is contribution driven (take it seriously and as systematically as possible)</a:t>
            </a:r>
          </a:p>
          <a:p>
            <a:pPr marL="342900" indent="-342900">
              <a:buFont typeface="+mj-lt"/>
              <a:buAutoNum type="arabicPeriod"/>
            </a:pPr>
            <a:r>
              <a:rPr lang="en-US" sz="2000" dirty="0"/>
              <a:t>Don’t assume any follow-up at normative stage for now (nor any impact to other 3GPP WGs)</a:t>
            </a:r>
          </a:p>
        </p:txBody>
      </p:sp>
      <p:sp>
        <p:nvSpPr>
          <p:cNvPr id="7" name="TextBox 6">
            <a:extLst>
              <a:ext uri="{FF2B5EF4-FFF2-40B4-BE49-F238E27FC236}">
                <a16:creationId xmlns:a16="http://schemas.microsoft.com/office/drawing/2014/main" id="{4AC59244-D26A-D50F-52C5-EB17CA505155}"/>
              </a:ext>
            </a:extLst>
          </p:cNvPr>
          <p:cNvSpPr txBox="1"/>
          <p:nvPr/>
        </p:nvSpPr>
        <p:spPr>
          <a:xfrm>
            <a:off x="651933" y="1631563"/>
            <a:ext cx="5174935" cy="3477875"/>
          </a:xfrm>
          <a:prstGeom prst="rect">
            <a:avLst/>
          </a:prstGeom>
          <a:solidFill>
            <a:schemeClr val="accent3">
              <a:lumMod val="20000"/>
              <a:lumOff val="80000"/>
            </a:schemeClr>
          </a:solidFill>
        </p:spPr>
        <p:txBody>
          <a:bodyPr wrap="square">
            <a:spAutoFit/>
          </a:bodyPr>
          <a:lstStyle/>
          <a:p>
            <a:r>
              <a:rPr lang="en-US" sz="2000" i="1" dirty="0"/>
              <a:t>Dos</a:t>
            </a:r>
          </a:p>
          <a:p>
            <a:endParaRPr lang="en-US" sz="2000" i="1" dirty="0"/>
          </a:p>
          <a:p>
            <a:pPr>
              <a:buFont typeface="+mj-lt"/>
              <a:buAutoNum type="arabicPeriod"/>
            </a:pPr>
            <a:r>
              <a:rPr lang="en-US" sz="2000" dirty="0"/>
              <a:t>Consider “Key Values” (KVs)* as an experiment for Rel-20 Part 2 (6G) study</a:t>
            </a:r>
          </a:p>
          <a:p>
            <a:pPr>
              <a:buFont typeface="+mj-lt"/>
              <a:buAutoNum type="arabicPeriod"/>
            </a:pPr>
            <a:r>
              <a:rPr lang="en-US" sz="2000" dirty="0"/>
              <a:t>Agree on a subset of KVs – and define them from SA1 perspective</a:t>
            </a:r>
            <a:endParaRPr lang="en-US" sz="2000" dirty="0">
              <a:solidFill>
                <a:srgbClr val="FF0000"/>
              </a:solidFill>
            </a:endParaRPr>
          </a:p>
          <a:p>
            <a:pPr>
              <a:buFont typeface="+mj-lt"/>
              <a:buAutoNum type="arabicPeriod"/>
            </a:pPr>
            <a:r>
              <a:rPr lang="en-US" sz="2000" dirty="0"/>
              <a:t>Formally analyze SA1 6G Rel-20 use cases (and potential SIDs) with respect to those KVs</a:t>
            </a:r>
            <a:endParaRPr lang="en-US" sz="2000" dirty="0">
              <a:solidFill>
                <a:srgbClr val="FF0000"/>
              </a:solidFill>
            </a:endParaRPr>
          </a:p>
          <a:p>
            <a:pPr>
              <a:buFont typeface="+mj-lt"/>
              <a:buAutoNum type="arabicPeriod"/>
            </a:pPr>
            <a:r>
              <a:rPr lang="en-US" sz="2000" dirty="0">
                <a:solidFill>
                  <a:schemeClr val="tx1"/>
                </a:solidFill>
              </a:rPr>
              <a:t>Evaluate this work before Rel-21 normative work</a:t>
            </a:r>
          </a:p>
        </p:txBody>
      </p:sp>
      <p:sp>
        <p:nvSpPr>
          <p:cNvPr id="8" name="TextBox 7">
            <a:extLst>
              <a:ext uri="{FF2B5EF4-FFF2-40B4-BE49-F238E27FC236}">
                <a16:creationId xmlns:a16="http://schemas.microsoft.com/office/drawing/2014/main" id="{64280250-B317-C573-83AB-FAB0ADF5215D}"/>
              </a:ext>
            </a:extLst>
          </p:cNvPr>
          <p:cNvSpPr txBox="1"/>
          <p:nvPr/>
        </p:nvSpPr>
        <p:spPr>
          <a:xfrm>
            <a:off x="711636" y="5701973"/>
            <a:ext cx="11219056" cy="646331"/>
          </a:xfrm>
          <a:prstGeom prst="rect">
            <a:avLst/>
          </a:prstGeom>
          <a:noFill/>
        </p:spPr>
        <p:txBody>
          <a:bodyPr wrap="square" rtlCol="0">
            <a:spAutoFit/>
          </a:bodyPr>
          <a:lstStyle/>
          <a:p>
            <a:r>
              <a:rPr lang="en-US" dirty="0"/>
              <a:t>Both lists are non exhaustive and may be revised during SA1 Rel-20 work.  </a:t>
            </a:r>
          </a:p>
          <a:p>
            <a:endParaRPr lang="en-US" dirty="0"/>
          </a:p>
        </p:txBody>
      </p:sp>
    </p:spTree>
    <p:extLst>
      <p:ext uri="{BB962C8B-B14F-4D97-AF65-F5344CB8AC3E}">
        <p14:creationId xmlns:p14="http://schemas.microsoft.com/office/powerpoint/2010/main" val="356500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F68EE6-D812-E7E4-D34C-769EB792D4BD}"/>
              </a:ext>
            </a:extLst>
          </p:cNvPr>
          <p:cNvSpPr>
            <a:spLocks noGrp="1"/>
          </p:cNvSpPr>
          <p:nvPr>
            <p:ph type="title"/>
          </p:nvPr>
        </p:nvSpPr>
        <p:spPr>
          <a:xfrm>
            <a:off x="651933" y="228600"/>
            <a:ext cx="9103600" cy="1143200"/>
          </a:xfrm>
        </p:spPr>
        <p:txBody>
          <a:bodyPr/>
          <a:lstStyle/>
          <a:p>
            <a:r>
              <a:rPr lang="en-US" dirty="0"/>
              <a:t>Proposal for SA1#106</a:t>
            </a:r>
          </a:p>
        </p:txBody>
      </p:sp>
      <p:sp>
        <p:nvSpPr>
          <p:cNvPr id="4" name="Text Placeholder 3">
            <a:extLst>
              <a:ext uri="{FF2B5EF4-FFF2-40B4-BE49-F238E27FC236}">
                <a16:creationId xmlns:a16="http://schemas.microsoft.com/office/drawing/2014/main" id="{D0EA2D79-3808-F61C-5A83-4F4803BA3A7F}"/>
              </a:ext>
            </a:extLst>
          </p:cNvPr>
          <p:cNvSpPr>
            <a:spLocks noGrp="1"/>
          </p:cNvSpPr>
          <p:nvPr>
            <p:ph type="body" idx="1"/>
          </p:nvPr>
        </p:nvSpPr>
        <p:spPr>
          <a:xfrm>
            <a:off x="647700" y="1454149"/>
            <a:ext cx="11184400" cy="4830400"/>
          </a:xfrm>
        </p:spPr>
        <p:txBody>
          <a:bodyPr/>
          <a:lstStyle/>
          <a:p>
            <a:r>
              <a:rPr lang="en-US" dirty="0"/>
              <a:t>Encourage IM contributions to discuss a </a:t>
            </a:r>
            <a:r>
              <a:rPr lang="en-US" u="sng" dirty="0"/>
              <a:t>common set of “values”</a:t>
            </a:r>
            <a:r>
              <a:rPr lang="en-US" dirty="0"/>
              <a:t> (and their meaning) to be considered within SA1 for Rel-20 Part2</a:t>
            </a:r>
          </a:p>
          <a:p>
            <a:r>
              <a:rPr lang="en-US" dirty="0"/>
              <a:t>Other considerations on “values” are welcome as IMs express their view on 6G</a:t>
            </a:r>
          </a:p>
          <a:p>
            <a:endParaRPr lang="en-US" dirty="0"/>
          </a:p>
        </p:txBody>
      </p:sp>
    </p:spTree>
    <p:extLst>
      <p:ext uri="{BB962C8B-B14F-4D97-AF65-F5344CB8AC3E}">
        <p14:creationId xmlns:p14="http://schemas.microsoft.com/office/powerpoint/2010/main" val="1882897961"/>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C4C7-EAD5-D4FC-96F4-798C26AB33D8}"/>
              </a:ext>
            </a:extLst>
          </p:cNvPr>
          <p:cNvSpPr>
            <a:spLocks noGrp="1"/>
          </p:cNvSpPr>
          <p:nvPr>
            <p:ph type="ctrTitle"/>
          </p:nvPr>
        </p:nvSpPr>
        <p:spPr/>
        <p:txBody>
          <a:bodyPr/>
          <a:lstStyle/>
          <a:p>
            <a:r>
              <a:rPr lang="en-US"/>
              <a:t>Thank you</a:t>
            </a:r>
          </a:p>
        </p:txBody>
      </p:sp>
      <p:sp>
        <p:nvSpPr>
          <p:cNvPr id="3" name="Subtitle 2">
            <a:extLst>
              <a:ext uri="{FF2B5EF4-FFF2-40B4-BE49-F238E27FC236}">
                <a16:creationId xmlns:a16="http://schemas.microsoft.com/office/drawing/2014/main" id="{C7CA8F6E-9B8E-CB34-39F9-6F62000A0B2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0195137"/>
      </p:ext>
    </p:extLst>
  </p:cSld>
  <p:clrMapOvr>
    <a:overrideClrMapping bg1="lt1" tx1="dk1" bg2="dk2" tx2="lt2" accent1="accent1" accent2="accent2" accent3="accent3" accent4="accent4" accent5="accent5" accent6="accent6" hlink="hlink" folHlink="folHlink"/>
  </p:clrMapOvr>
</p:sld>
</file>

<file path=ppt/theme/theme1.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34c87397-5fc1-491e-85e7-d6110dbe9cbd" ContentTypeId="0x0101" PreviousValue="false" LastSyncTimeStamp="2018-03-09T14:36:50.893Z"/>
</file>

<file path=customXml/item4.xml><?xml version="1.0" encoding="utf-8"?>
<ct:contentTypeSchema xmlns:ct="http://schemas.microsoft.com/office/2006/metadata/contentType" xmlns:ma="http://schemas.microsoft.com/office/2006/metadata/properties/metaAttributes" ct:_="" ma:_="" ma:contentTypeName="Document" ma:contentTypeID="0x01010055A05E76B664164F9F76E63E6D6BE6ED" ma:contentTypeVersion="13" ma:contentTypeDescription="Create a new document." ma:contentTypeScope="" ma:versionID="8aaa719e4988102f2ce2d387b423b610">
  <xsd:schema xmlns:xsd="http://www.w3.org/2001/XMLSchema" xmlns:xs="http://www.w3.org/2001/XMLSchema" xmlns:p="http://schemas.microsoft.com/office/2006/metadata/properties" xmlns:ns2="71c5aaf6-e6ce-465b-b873-5148d2a4c105" xmlns:ns3="3f2ce089-3858-4176-9a21-a30f9204848e" xmlns:ns4="7275bb01-7583-478d-bc14-e839a2dd5989" targetNamespace="http://schemas.microsoft.com/office/2006/metadata/properties" ma:root="true" ma:fieldsID="2dbfea9ae561874a02c102fb9da15fdd" ns2:_="" ns3:_="" ns4:_="">
    <xsd:import namespace="71c5aaf6-e6ce-465b-b873-5148d2a4c105"/>
    <xsd:import namespace="3f2ce089-3858-4176-9a21-a30f9204848e"/>
    <xsd:import namespace="7275bb01-7583-478d-bc14-e839a2dd5989"/>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f2ce089-3858-4176-9a21-a30f9204848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75bb01-7583-478d-bc14-e839a2dd598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0ac3f90-bf3b-4c63-910d-f3e01299c9db}" ma:internalName="TaxCatchAll" ma:showField="CatchAllData" ma:web="7275bb01-7583-478d-bc14-e839a2dd59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71c5aaf6-e6ce-465b-b873-5148d2a4c105">RBI5PAMIO524-1616901215-12475</_dlc_DocId>
    <HideFromDelve xmlns="71c5aaf6-e6ce-465b-b873-5148d2a4c105">false</HideFromDelve>
    <_dlc_DocIdUrl xmlns="71c5aaf6-e6ce-465b-b873-5148d2a4c105">
      <Url>https://nokia.sharepoint.com/sites/gxp/_layouts/15/DocIdRedir.aspx?ID=RBI5PAMIO524-1616901215-12475</Url>
      <Description>RBI5PAMIO524-1616901215-12475</Description>
    </_dlc_DocIdUrl>
    <TaxCatchAll xmlns="7275bb01-7583-478d-bc14-e839a2dd5989" xsi:nil="true"/>
    <lcf76f155ced4ddcb4097134ff3c332f xmlns="3f2ce089-3858-4176-9a21-a30f9204848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71BA3B-B9DD-408F-9C7B-066D39826947}">
  <ds:schemaRefs>
    <ds:schemaRef ds:uri="http://schemas.microsoft.com/sharepoint/v3/contenttype/forms"/>
  </ds:schemaRefs>
</ds:datastoreItem>
</file>

<file path=customXml/itemProps2.xml><?xml version="1.0" encoding="utf-8"?>
<ds:datastoreItem xmlns:ds="http://schemas.openxmlformats.org/officeDocument/2006/customXml" ds:itemID="{173B6770-7949-4878-B121-224886B9464B}">
  <ds:schemaRefs>
    <ds:schemaRef ds:uri="http://schemas.microsoft.com/sharepoint/events"/>
  </ds:schemaRefs>
</ds:datastoreItem>
</file>

<file path=customXml/itemProps3.xml><?xml version="1.0" encoding="utf-8"?>
<ds:datastoreItem xmlns:ds="http://schemas.openxmlformats.org/officeDocument/2006/customXml" ds:itemID="{2D3B028B-89E0-49E0-9D77-439C62CA891D}">
  <ds:schemaRefs>
    <ds:schemaRef ds:uri="Microsoft.SharePoint.Taxonomy.ContentTypeSync"/>
  </ds:schemaRefs>
</ds:datastoreItem>
</file>

<file path=customXml/itemProps4.xml><?xml version="1.0" encoding="utf-8"?>
<ds:datastoreItem xmlns:ds="http://schemas.openxmlformats.org/officeDocument/2006/customXml" ds:itemID="{6C257167-4240-452F-8C7A-FE1A31348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f2ce089-3858-4176-9a21-a30f9204848e"/>
    <ds:schemaRef ds:uri="7275bb01-7583-478d-bc14-e839a2dd59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B91150F-6C29-4D01-9C2A-26DFE2253169}">
  <ds:schemaRefs>
    <ds:schemaRef ds:uri="http://schemas.microsoft.com/office/infopath/2007/PartnerControls"/>
    <ds:schemaRef ds:uri="http://purl.org/dc/elements/1.1/"/>
    <ds:schemaRef ds:uri="http://purl.org/dc/dcmitype/"/>
    <ds:schemaRef ds:uri="http://purl.org/dc/terms/"/>
    <ds:schemaRef ds:uri="http://schemas.microsoft.com/office/2006/metadata/properties"/>
    <ds:schemaRef ds:uri="http://schemas.openxmlformats.org/package/2006/metadata/core-properties"/>
    <ds:schemaRef ds:uri="7275bb01-7583-478d-bc14-e839a2dd5989"/>
    <ds:schemaRef ds:uri="http://schemas.microsoft.com/office/2006/documentManagement/types"/>
    <ds:schemaRef ds:uri="3f2ce089-3858-4176-9a21-a30f9204848e"/>
    <ds:schemaRef ds:uri="71c5aaf6-e6ce-465b-b873-5148d2a4c105"/>
    <ds:schemaRef ds:uri="http://www.w3.org/XML/1998/namespace"/>
  </ds:schemaRefs>
</ds:datastoreItem>
</file>

<file path=docMetadata/LabelInfo.xml><?xml version="1.0" encoding="utf-8"?>
<clbl:labelList xmlns:clbl="http://schemas.microsoft.com/office/2020/mipLabelMetadata">
  <clbl:label id="{4610b643-e0dc-49a3-bdd7-06f3c6cb789f}" enabled="1" method="Privileged" siteId="{5d471751-9675-428d-917b-70f44f9630b0}" removed="0"/>
</clbl:labelList>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Widescreen</PresentationFormat>
  <Paragraphs>45</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Nokia Pure Headline Light</vt:lpstr>
      <vt:lpstr>Nokia Pure Text Light</vt:lpstr>
      <vt:lpstr>Times New Roman</vt:lpstr>
      <vt:lpstr>2_Office Theme</vt:lpstr>
      <vt:lpstr>PowerPoint Presentation</vt:lpstr>
      <vt:lpstr>Background</vt:lpstr>
      <vt:lpstr>Motivations</vt:lpstr>
      <vt:lpstr>Main commonalities identified in a nutshell</vt:lpstr>
      <vt:lpstr>Proposal for SA1#106</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2024-02-07T17:13:37Z</dcterms:created>
  <dcterms:modified xsi:type="dcterms:W3CDTF">2024-02-29T10:22:21Z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0x01010055A05E76B664164F9F76E63E6D6BE6ED</vt:lpwstr>
  </property>
  <property fmtid="{D5CDD505-2E9C-101B-9397-08002B2CF9AE}" pid="4" name="MSIP_Label_4610b643-e0dc-49a3-bdd7-06f3c6cb789f_Enabled">
    <vt:lpwstr>true</vt:lpwstr>
  </property>
  <property fmtid="{D5CDD505-2E9C-101B-9397-08002B2CF9AE}" pid="5" name="MSIP_Label_4610b643-e0dc-49a3-bdd7-06f3c6cb789f_ContentBits">
    <vt:lpwstr>2</vt:lpwstr>
  </property>
  <property fmtid="{D5CDD505-2E9C-101B-9397-08002B2CF9AE}" pid="6" name="MSIP_Label_4610b643-e0dc-49a3-bdd7-06f3c6cb789f_ActionId">
    <vt:lpwstr>9ce0e216-a3f9-49c7-933f-9c4118e2c0d1</vt:lpwstr>
  </property>
  <property fmtid="{D5CDD505-2E9C-101B-9397-08002B2CF9AE}" pid="7" name="MSIP_Label_4610b643-e0dc-49a3-bdd7-06f3c6cb789f_SetDate">
    <vt:lpwstr>2023-04-24T15:41:52Z</vt:lpwstr>
  </property>
  <property fmtid="{D5CDD505-2E9C-101B-9397-08002B2CF9AE}" pid="8" name="MSIP_Label_4610b643-e0dc-49a3-bdd7-06f3c6cb789f_SiteId">
    <vt:lpwstr>5d471751-9675-428d-917b-70f44f9630b0</vt:lpwstr>
  </property>
  <property fmtid="{D5CDD505-2E9C-101B-9397-08002B2CF9AE}" pid="9" name="MSIP_Label_4610b643-e0dc-49a3-bdd7-06f3c6cb789f_Method">
    <vt:lpwstr>Privileged</vt:lpwstr>
  </property>
  <property fmtid="{D5CDD505-2E9C-101B-9397-08002B2CF9AE}" pid="10" name="MSIP_Label_4610b643-e0dc-49a3-bdd7-06f3c6cb789f_Name">
    <vt:lpwstr>Nokia_ID_only</vt:lpwstr>
  </property>
  <property fmtid="{D5CDD505-2E9C-101B-9397-08002B2CF9AE}" pid="11" name="_dlc_DocIdItemGuid">
    <vt:lpwstr>532b4672-1a42-42f4-b79f-cb7535274eb9</vt:lpwstr>
  </property>
</Properties>
</file>