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5"/>
  </p:notesMasterIdLst>
  <p:handoutMasterIdLst>
    <p:handoutMasterId r:id="rId16"/>
  </p:handoutMasterIdLst>
  <p:sldIdLst>
    <p:sldId id="341" r:id="rId5"/>
    <p:sldId id="2147310869" r:id="rId6"/>
    <p:sldId id="2147310872" r:id="rId7"/>
    <p:sldId id="2147310871" r:id="rId8"/>
    <p:sldId id="2147310873" r:id="rId9"/>
    <p:sldId id="2147310874" r:id="rId10"/>
    <p:sldId id="2147310875" r:id="rId11"/>
    <p:sldId id="2147310878" r:id="rId12"/>
    <p:sldId id="2147310877" r:id="rId13"/>
    <p:sldId id="2147310879" r:id="rId14"/>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ECFF"/>
    <a:srgbClr val="99CCFF"/>
    <a:srgbClr val="FFFFFF"/>
    <a:srgbClr val="FF00FF"/>
    <a:srgbClr val="008000"/>
    <a:srgbClr val="FF6600"/>
    <a:srgbClr val="1A4669"/>
    <a:srgbClr val="C6D254"/>
    <a:srgbClr val="B1D254"/>
    <a:srgbClr val="2A6E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3810" autoAdjust="0"/>
  </p:normalViewPr>
  <p:slideViewPr>
    <p:cSldViewPr snapToGrid="0">
      <p:cViewPr varScale="1">
        <p:scale>
          <a:sx n="120" d="100"/>
          <a:sy n="120" d="100"/>
        </p:scale>
        <p:origin x="1216" y="17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067513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2024</a:t>
            </a:r>
          </a:p>
        </p:txBody>
      </p:sp>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pic>
        <p:nvPicPr>
          <p:cNvPr id="2" name="Picture 1">
            <a:extLst>
              <a:ext uri="{FF2B5EF4-FFF2-40B4-BE49-F238E27FC236}">
                <a16:creationId xmlns:a16="http://schemas.microsoft.com/office/drawing/2014/main" id="{92AEEAE2-4198-4C1C-A0FF-CB1CEB95E059}"/>
              </a:ext>
            </a:extLst>
          </p:cNvPr>
          <p:cNvPicPr>
            <a:picLocks noChangeAspect="1"/>
          </p:cNvPicPr>
          <p:nvPr userDrawn="1"/>
        </p:nvPicPr>
        <p:blipFill>
          <a:blip r:embed="rId5" cstate="print"/>
          <a:srcRect/>
          <a:stretch>
            <a:fillRect/>
          </a:stretch>
        </p:blipFill>
        <p:spPr bwMode="auto">
          <a:xfrm>
            <a:off x="9867900" y="476250"/>
            <a:ext cx="1408113" cy="8191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550416" y="1545170"/>
            <a:ext cx="11336784" cy="1994584"/>
          </a:xfrm>
        </p:spPr>
        <p:txBody>
          <a:bodyPr/>
          <a:lstStyle/>
          <a:p>
            <a:pPr algn="ctr" eaLnBrk="1" hangingPunct="1"/>
            <a:r>
              <a:rPr lang="en-US" sz="4400" b="1" cap="all" spc="150" dirty="0">
                <a:effectLst/>
                <a:latin typeface="+mj-lt"/>
                <a:ea typeface="DengXian Light" panose="02010600030101010101" pitchFamily="2" charset="-122"/>
                <a:cs typeface="Times New Roman" panose="02020603050405020304" pitchFamily="18" charset="0"/>
              </a:rPr>
              <a:t>Discussion on Disaster Communication Service (DCS) without Centralized 5G Core</a:t>
            </a:r>
            <a:endParaRPr lang="en-GB" altLang="en-US" sz="4400" dirty="0"/>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853743" y="3670573"/>
            <a:ext cx="9923848" cy="2637760"/>
          </a:xfrm>
        </p:spPr>
        <p:txBody>
          <a:bodyPr/>
          <a:lstStyle/>
          <a:p>
            <a:pPr marL="0" marR="0" indent="0">
              <a:spcBef>
                <a:spcPts val="0"/>
              </a:spcBef>
              <a:spcAft>
                <a:spcPts val="0"/>
              </a:spcAft>
              <a:buNone/>
            </a:pPr>
            <a:r>
              <a:rPr lang="en-US" sz="2400" b="1" dirty="0">
                <a:effectLst/>
                <a:ea typeface="Calibri" panose="020F0502020204030204" pitchFamily="34" charset="0"/>
              </a:rPr>
              <a:t>3GPP TSG SA1 #105 meeting</a:t>
            </a:r>
            <a:endParaRPr lang="en-US" sz="2400" dirty="0">
              <a:effectLst/>
              <a:ea typeface="Calibri" panose="020F0502020204030204" pitchFamily="34" charset="0"/>
            </a:endParaRPr>
          </a:p>
          <a:p>
            <a:pPr marL="0" marR="0" indent="0">
              <a:spcBef>
                <a:spcPts val="0"/>
              </a:spcBef>
              <a:spcAft>
                <a:spcPts val="0"/>
              </a:spcAft>
              <a:buNone/>
            </a:pPr>
            <a:r>
              <a:rPr lang="en-US" sz="2400" b="1" dirty="0">
                <a:ea typeface="Calibri" panose="020F0502020204030204" pitchFamily="34" charset="0"/>
              </a:rPr>
              <a:t>February 26</a:t>
            </a:r>
            <a:r>
              <a:rPr lang="en-US" sz="2400" b="1" dirty="0">
                <a:effectLst/>
                <a:ea typeface="Calibri" panose="020F0502020204030204" pitchFamily="34" charset="0"/>
              </a:rPr>
              <a:t> – </a:t>
            </a:r>
            <a:r>
              <a:rPr lang="en-US" sz="2400" b="1" dirty="0">
                <a:ea typeface="Calibri" panose="020F0502020204030204" pitchFamily="34" charset="0"/>
              </a:rPr>
              <a:t>March 1</a:t>
            </a:r>
            <a:r>
              <a:rPr lang="en-US" sz="2400" b="1" dirty="0">
                <a:effectLst/>
                <a:ea typeface="Calibri" panose="020F0502020204030204" pitchFamily="34" charset="0"/>
              </a:rPr>
              <a:t>, 2024</a:t>
            </a:r>
            <a:endParaRPr lang="en-US" sz="2400" dirty="0">
              <a:effectLst/>
              <a:ea typeface="Calibri" panose="020F0502020204030204" pitchFamily="34" charset="0"/>
            </a:endParaRPr>
          </a:p>
          <a:p>
            <a:pPr marL="0" marR="0" indent="0">
              <a:spcBef>
                <a:spcPts val="0"/>
              </a:spcBef>
              <a:spcAft>
                <a:spcPts val="0"/>
              </a:spcAft>
              <a:buNone/>
            </a:pPr>
            <a:r>
              <a:rPr lang="fr-FR" sz="2400" b="1" dirty="0">
                <a:effectLst/>
                <a:ea typeface="Calibri" panose="020F0502020204030204" pitchFamily="34" charset="0"/>
              </a:rPr>
              <a:t>Agenda Item: </a:t>
            </a:r>
            <a:r>
              <a:rPr lang="en-US" sz="2400" b="1" dirty="0">
                <a:effectLst/>
                <a:ea typeface="Calibri" panose="020F0502020204030204" pitchFamily="34" charset="0"/>
              </a:rPr>
              <a:t>7</a:t>
            </a:r>
            <a:endParaRPr lang="en-US" sz="2400" dirty="0">
              <a:effectLst/>
              <a:ea typeface="Calibri" panose="020F0502020204030204" pitchFamily="34" charset="0"/>
            </a:endParaRPr>
          </a:p>
          <a:p>
            <a:pPr marL="0" marR="0" indent="0">
              <a:spcBef>
                <a:spcPts val="0"/>
              </a:spcBef>
              <a:spcAft>
                <a:spcPts val="0"/>
              </a:spcAft>
              <a:buNone/>
            </a:pPr>
            <a:r>
              <a:rPr lang="fr-FR" sz="2400" b="1" dirty="0">
                <a:effectLst/>
                <a:ea typeface="Calibri" panose="020F0502020204030204" pitchFamily="34" charset="0"/>
              </a:rPr>
              <a:t>TDOC#: S</a:t>
            </a:r>
            <a:r>
              <a:rPr lang="fr-FR" sz="2400" b="1" dirty="0">
                <a:ea typeface="Calibri" panose="020F0502020204030204" pitchFamily="34" charset="0"/>
              </a:rPr>
              <a:t>1</a:t>
            </a:r>
            <a:r>
              <a:rPr lang="fr-FR" sz="2400" b="1" dirty="0">
                <a:effectLst/>
                <a:ea typeface="Calibri" panose="020F0502020204030204" pitchFamily="34" charset="0"/>
              </a:rPr>
              <a:t>-240028</a:t>
            </a:r>
          </a:p>
          <a:p>
            <a:pPr marL="0" marR="0" indent="0">
              <a:spcBef>
                <a:spcPts val="0"/>
              </a:spcBef>
              <a:spcAft>
                <a:spcPts val="0"/>
              </a:spcAft>
              <a:buNone/>
            </a:pPr>
            <a:r>
              <a:rPr lang="fr-FR" sz="2400" b="1" dirty="0">
                <a:effectLst/>
                <a:ea typeface="Calibri" panose="020F0502020204030204" pitchFamily="34" charset="0"/>
              </a:rPr>
              <a:t>For: Discussion</a:t>
            </a:r>
            <a:endParaRPr lang="en-US" sz="2400" dirty="0">
              <a:effectLst/>
              <a:ea typeface="Calibri" panose="020F0502020204030204" pitchFamily="34" charset="0"/>
            </a:endParaRPr>
          </a:p>
          <a:p>
            <a:pPr marL="0" marR="0" indent="0">
              <a:spcBef>
                <a:spcPts val="0"/>
              </a:spcBef>
              <a:spcAft>
                <a:spcPts val="0"/>
              </a:spcAft>
              <a:buNone/>
            </a:pPr>
            <a:r>
              <a:rPr lang="fr-FR" sz="2400" b="1" dirty="0">
                <a:effectLst/>
                <a:ea typeface="Calibri" panose="020F0502020204030204" pitchFamily="34" charset="0"/>
              </a:rPr>
              <a:t>Source: </a:t>
            </a:r>
            <a:r>
              <a:rPr lang="en-US" sz="2400" b="1" dirty="0">
                <a:effectLst/>
                <a:ea typeface="Calibri" panose="020F0502020204030204" pitchFamily="34" charset="0"/>
              </a:rPr>
              <a:t>US Department of Homeland Security, Homeland Security Systems Engineering and Development Institute (HSSEDI), an FFRDC Operated by the MITRE Corp. under contract to DHS</a:t>
            </a:r>
            <a:endParaRPr lang="en-US" sz="2400" dirty="0">
              <a:effectLst/>
              <a:ea typeface="Calibri" panose="020F0502020204030204" pitchFamily="34" charset="0"/>
            </a:endParaRPr>
          </a:p>
          <a:p>
            <a:pPr marL="0" indent="0" algn="ctr" eaLnBrk="1" hangingPunct="1">
              <a:buFontTx/>
              <a:buNone/>
            </a:pPr>
            <a:endParaRPr lang="en-GB" altLang="en-US" dirty="0"/>
          </a:p>
        </p:txBody>
      </p:sp>
      <p:sp>
        <p:nvSpPr>
          <p:cNvPr id="2" name="文本框 1">
            <a:extLst>
              <a:ext uri="{FF2B5EF4-FFF2-40B4-BE49-F238E27FC236}">
                <a16:creationId xmlns:a16="http://schemas.microsoft.com/office/drawing/2014/main" id="{0923B230-4FE2-C035-D8C9-8DE8326166EB}"/>
              </a:ext>
            </a:extLst>
          </p:cNvPr>
          <p:cNvSpPr txBox="1"/>
          <p:nvPr/>
        </p:nvSpPr>
        <p:spPr>
          <a:xfrm>
            <a:off x="43815" y="56515"/>
            <a:ext cx="4265295" cy="523220"/>
          </a:xfrm>
          <a:prstGeom prst="rect">
            <a:avLst/>
          </a:prstGeom>
          <a:noFill/>
        </p:spPr>
        <p:txBody>
          <a:bodyPr wrap="square" rtlCol="0">
            <a:spAutoFit/>
          </a:bodyPr>
          <a:lstStyle/>
          <a:p>
            <a:pPr eaLnBrk="1" hangingPunct="1">
              <a:defRPr/>
            </a:pPr>
            <a:r>
              <a:rPr lang="sv-SE" altLang="en-US" sz="1400" b="1" dirty="0">
                <a:latin typeface="Arial "/>
              </a:rPr>
              <a:t>TSG SA1 #105 meeting	</a:t>
            </a:r>
          </a:p>
          <a:p>
            <a:pPr eaLnBrk="1" hangingPunct="1">
              <a:defRPr/>
            </a:pPr>
            <a:r>
              <a:rPr lang="fi-FI" altLang="en-US" sz="1400" b="1" dirty="0">
                <a:latin typeface="Arial "/>
              </a:rPr>
              <a:t>February 26 – March 1, 2024</a:t>
            </a:r>
            <a:endParaRPr lang="sv-SE" altLang="en-US" sz="1400" b="1" dirty="0">
              <a:latin typeface="Arial "/>
            </a:endParaRPr>
          </a:p>
        </p:txBody>
      </p:sp>
      <p:sp>
        <p:nvSpPr>
          <p:cNvPr id="3" name="文本框 2">
            <a:extLst>
              <a:ext uri="{FF2B5EF4-FFF2-40B4-BE49-F238E27FC236}">
                <a16:creationId xmlns:a16="http://schemas.microsoft.com/office/drawing/2014/main" id="{FB97EAC0-3222-6104-0B97-00026FA8F727}"/>
              </a:ext>
            </a:extLst>
          </p:cNvPr>
          <p:cNvSpPr txBox="1"/>
          <p:nvPr/>
        </p:nvSpPr>
        <p:spPr>
          <a:xfrm>
            <a:off x="9967595" y="83185"/>
            <a:ext cx="1518285" cy="307777"/>
          </a:xfrm>
          <a:prstGeom prst="rect">
            <a:avLst/>
          </a:prstGeom>
          <a:noFill/>
        </p:spPr>
        <p:txBody>
          <a:bodyPr wrap="square" rtlCol="0">
            <a:spAutoFit/>
          </a:bodyPr>
          <a:lstStyle/>
          <a:p>
            <a:pPr algn="r" eaLnBrk="1" hangingPunct="1">
              <a:defRPr/>
            </a:pPr>
            <a:r>
              <a:rPr lang="sv-SE" altLang="en-US" sz="1400" b="1" dirty="0">
                <a:solidFill>
                  <a:srgbClr val="0000FF"/>
                </a:solidFill>
                <a:latin typeface="Arial "/>
              </a:rPr>
              <a:t>S1-240028</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472E7-632F-E5D6-B9EC-F3800F921678}"/>
              </a:ext>
            </a:extLst>
          </p:cNvPr>
          <p:cNvSpPr>
            <a:spLocks noGrp="1"/>
          </p:cNvSpPr>
          <p:nvPr>
            <p:ph type="title"/>
          </p:nvPr>
        </p:nvSpPr>
        <p:spPr/>
        <p:txBody>
          <a:bodyPr/>
          <a:lstStyle/>
          <a:p>
            <a:r>
              <a:rPr lang="en-US" dirty="0"/>
              <a:t>Seeking Feedback and Partners</a:t>
            </a:r>
          </a:p>
        </p:txBody>
      </p:sp>
      <p:sp>
        <p:nvSpPr>
          <p:cNvPr id="3" name="Content Placeholder 2">
            <a:extLst>
              <a:ext uri="{FF2B5EF4-FFF2-40B4-BE49-F238E27FC236}">
                <a16:creationId xmlns:a16="http://schemas.microsoft.com/office/drawing/2014/main" id="{09673C26-5247-625E-16BF-DBF87818DFA2}"/>
              </a:ext>
            </a:extLst>
          </p:cNvPr>
          <p:cNvSpPr>
            <a:spLocks noGrp="1"/>
          </p:cNvSpPr>
          <p:nvPr>
            <p:ph idx="1"/>
          </p:nvPr>
        </p:nvSpPr>
        <p:spPr/>
        <p:txBody>
          <a:bodyPr/>
          <a:lstStyle/>
          <a:p>
            <a:r>
              <a:rPr lang="en-GB" sz="2400" i="0" dirty="0">
                <a:solidFill>
                  <a:srgbClr val="000000"/>
                </a:solidFill>
                <a:effectLst/>
                <a:ea typeface="Times New Roman" panose="02020603050405020304" pitchFamily="18" charset="0"/>
              </a:rPr>
              <a:t>W</a:t>
            </a:r>
            <a:r>
              <a:rPr lang="en-GB" sz="2400" dirty="0">
                <a:solidFill>
                  <a:srgbClr val="000000"/>
                </a:solidFill>
                <a:ea typeface="Times New Roman" panose="02020603050405020304" pitchFamily="18" charset="0"/>
              </a:rPr>
              <a:t>e are here to seek feedback and advice from this group for the proposal.</a:t>
            </a:r>
            <a:endParaRPr lang="en-US" sz="2400" i="1" dirty="0">
              <a:solidFill>
                <a:srgbClr val="000000"/>
              </a:solidFill>
              <a:effectLst/>
              <a:ea typeface="Times New Roman" panose="02020603050405020304" pitchFamily="18" charset="0"/>
            </a:endParaRPr>
          </a:p>
          <a:p>
            <a:r>
              <a:rPr lang="en-US" sz="2400" dirty="0"/>
              <a:t>Options: </a:t>
            </a:r>
          </a:p>
          <a:p>
            <a:pPr lvl="1">
              <a:buClr>
                <a:schemeClr val="tx1"/>
              </a:buClr>
              <a:buFont typeface="Courier New" panose="02070309020205020404" pitchFamily="49" charset="0"/>
              <a:buChar char="o"/>
            </a:pPr>
            <a:r>
              <a:rPr lang="en-US" sz="2000" dirty="0"/>
              <a:t>We may develop CRs to update current requirements to define disaster communication service (DCS) without a centralized 5G core in TS 22.261, where DCS is defined as </a:t>
            </a:r>
            <a:r>
              <a:rPr lang="en-GB" sz="2000" i="0" dirty="0">
                <a:solidFill>
                  <a:srgbClr val="000000"/>
                </a:solidFill>
                <a:effectLst/>
                <a:ea typeface="Times New Roman" panose="02020603050405020304" pitchFamily="18" charset="0"/>
              </a:rPr>
              <a:t>a 5G system supports instant direct device connection with </a:t>
            </a:r>
            <a:r>
              <a:rPr lang="en-GB" sz="2000" i="0" dirty="0" err="1">
                <a:solidFill>
                  <a:srgbClr val="000000"/>
                </a:solidFill>
                <a:effectLst/>
                <a:ea typeface="Times New Roman" panose="02020603050405020304" pitchFamily="18" charset="0"/>
              </a:rPr>
              <a:t>ProSe</a:t>
            </a:r>
            <a:r>
              <a:rPr lang="en-GB" sz="2000" i="0" dirty="0">
                <a:solidFill>
                  <a:srgbClr val="000000"/>
                </a:solidFill>
                <a:effectLst/>
                <a:ea typeface="Times New Roman" panose="02020603050405020304" pitchFamily="18" charset="0"/>
              </a:rPr>
              <a:t> UE-to-UE Relays where a 5G core cannot be accessed during disaster’s condition for public safety subscribers. </a:t>
            </a:r>
          </a:p>
          <a:p>
            <a:pPr lvl="1">
              <a:buClr>
                <a:schemeClr val="tx1"/>
              </a:buClr>
              <a:buFont typeface="Courier New" panose="02070309020205020404" pitchFamily="49" charset="0"/>
              <a:buChar char="o"/>
            </a:pPr>
            <a:r>
              <a:rPr lang="en-GB" sz="2000" i="0" dirty="0">
                <a:solidFill>
                  <a:srgbClr val="000000"/>
                </a:solidFill>
                <a:effectLst/>
                <a:ea typeface="Times New Roman" panose="02020603050405020304" pitchFamily="18" charset="0"/>
              </a:rPr>
              <a:t>We </a:t>
            </a:r>
            <a:r>
              <a:rPr lang="en-US" sz="2000" dirty="0"/>
              <a:t>may submit </a:t>
            </a:r>
            <a:r>
              <a:rPr lang="en-GB" sz="2000" dirty="0">
                <a:solidFill>
                  <a:srgbClr val="000000"/>
                </a:solidFill>
              </a:rPr>
              <a:t>a R-20</a:t>
            </a:r>
            <a:r>
              <a:rPr lang="en-GB" sz="2000" i="0" dirty="0">
                <a:solidFill>
                  <a:srgbClr val="000000"/>
                </a:solidFill>
                <a:effectLst/>
                <a:ea typeface="Times New Roman" panose="02020603050405020304" pitchFamily="18" charset="0"/>
              </a:rPr>
              <a:t> mini-WID along with the CRs.</a:t>
            </a:r>
          </a:p>
          <a:p>
            <a:pPr lvl="1">
              <a:buClr>
                <a:schemeClr val="tx1"/>
              </a:buClr>
              <a:buFont typeface="Courier New" panose="02070309020205020404" pitchFamily="49" charset="0"/>
              <a:buChar char="o"/>
            </a:pPr>
            <a:r>
              <a:rPr lang="en-GB" sz="2000" dirty="0">
                <a:solidFill>
                  <a:srgbClr val="000000"/>
                </a:solidFill>
                <a:ea typeface="Times New Roman" panose="02020603050405020304" pitchFamily="18" charset="0"/>
              </a:rPr>
              <a:t>Other?</a:t>
            </a:r>
          </a:p>
        </p:txBody>
      </p:sp>
    </p:spTree>
    <p:extLst>
      <p:ext uri="{BB962C8B-B14F-4D97-AF65-F5344CB8AC3E}">
        <p14:creationId xmlns:p14="http://schemas.microsoft.com/office/powerpoint/2010/main" val="1919984890"/>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31AA1-A874-6ABD-8D49-8B2729972832}"/>
              </a:ext>
            </a:extLst>
          </p:cNvPr>
          <p:cNvSpPr>
            <a:spLocks noGrp="1"/>
          </p:cNvSpPr>
          <p:nvPr>
            <p:ph type="title"/>
          </p:nvPr>
        </p:nvSpPr>
        <p:spPr/>
        <p:txBody>
          <a:bodyPr/>
          <a:lstStyle/>
          <a:p>
            <a:r>
              <a:rPr lang="en-US" dirty="0"/>
              <a:t>What is Disaster Communication Service (DCS)?</a:t>
            </a:r>
          </a:p>
        </p:txBody>
      </p:sp>
      <p:sp>
        <p:nvSpPr>
          <p:cNvPr id="3" name="Content Placeholder 2">
            <a:extLst>
              <a:ext uri="{FF2B5EF4-FFF2-40B4-BE49-F238E27FC236}">
                <a16:creationId xmlns:a16="http://schemas.microsoft.com/office/drawing/2014/main" id="{601DFE08-40FB-DBE2-2AA9-E6B6B9027EB5}"/>
              </a:ext>
            </a:extLst>
          </p:cNvPr>
          <p:cNvSpPr>
            <a:spLocks noGrp="1"/>
          </p:cNvSpPr>
          <p:nvPr>
            <p:ph idx="1"/>
          </p:nvPr>
        </p:nvSpPr>
        <p:spPr/>
        <p:txBody>
          <a:bodyPr/>
          <a:lstStyle/>
          <a:p>
            <a:r>
              <a:rPr lang="en-US" dirty="0"/>
              <a:t>Disaster Communication Service (DCS): A 5G system supports instant direct device connection with </a:t>
            </a:r>
            <a:r>
              <a:rPr lang="en-US" dirty="0" err="1"/>
              <a:t>ProSe</a:t>
            </a:r>
            <a:r>
              <a:rPr lang="en-US" dirty="0"/>
              <a:t> UE-to-UE Relays where a 5G core cannot be accessed during disaster’s condition for public safety subscribers.</a:t>
            </a:r>
          </a:p>
        </p:txBody>
      </p:sp>
    </p:spTree>
    <p:extLst>
      <p:ext uri="{BB962C8B-B14F-4D97-AF65-F5344CB8AC3E}">
        <p14:creationId xmlns:p14="http://schemas.microsoft.com/office/powerpoint/2010/main" val="72287166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3FD1A-894B-C9DE-9C8E-F31A92939485}"/>
              </a:ext>
            </a:extLst>
          </p:cNvPr>
          <p:cNvSpPr>
            <a:spLocks noGrp="1"/>
          </p:cNvSpPr>
          <p:nvPr>
            <p:ph type="title"/>
          </p:nvPr>
        </p:nvSpPr>
        <p:spPr/>
        <p:txBody>
          <a:bodyPr/>
          <a:lstStyle/>
          <a:p>
            <a:r>
              <a:rPr lang="en-US" dirty="0"/>
              <a:t>Why do we need DCS?</a:t>
            </a:r>
          </a:p>
        </p:txBody>
      </p:sp>
      <p:sp>
        <p:nvSpPr>
          <p:cNvPr id="3" name="Content Placeholder 2">
            <a:extLst>
              <a:ext uri="{FF2B5EF4-FFF2-40B4-BE49-F238E27FC236}">
                <a16:creationId xmlns:a16="http://schemas.microsoft.com/office/drawing/2014/main" id="{06548D77-4BA0-33B1-D489-4F4DA6C761EE}"/>
              </a:ext>
            </a:extLst>
          </p:cNvPr>
          <p:cNvSpPr>
            <a:spLocks noGrp="1"/>
          </p:cNvSpPr>
          <p:nvPr>
            <p:ph idx="1"/>
          </p:nvPr>
        </p:nvSpPr>
        <p:spPr/>
        <p:txBody>
          <a:bodyPr/>
          <a:lstStyle/>
          <a:p>
            <a:r>
              <a:rPr lang="en-US" dirty="0"/>
              <a:t>There are use cases where user equipment (UE) is not able to get access to a centralized 5G core due to a) 5G </a:t>
            </a:r>
            <a:r>
              <a:rPr lang="en-US" dirty="0" err="1"/>
              <a:t>gNBs</a:t>
            </a:r>
            <a:r>
              <a:rPr lang="en-US" dirty="0"/>
              <a:t> are not available, b) a 5G core is not available, or c) both 5G </a:t>
            </a:r>
            <a:r>
              <a:rPr lang="en-US" dirty="0" err="1"/>
              <a:t>gNB</a:t>
            </a:r>
            <a:r>
              <a:rPr lang="en-US" dirty="0"/>
              <a:t> and a 5G core are not available  Here are a few use cases.</a:t>
            </a:r>
          </a:p>
        </p:txBody>
      </p:sp>
    </p:spTree>
    <p:extLst>
      <p:ext uri="{BB962C8B-B14F-4D97-AF65-F5344CB8AC3E}">
        <p14:creationId xmlns:p14="http://schemas.microsoft.com/office/powerpoint/2010/main" val="634305444"/>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288C4-A0A2-970F-ECEC-1616233092AA}"/>
              </a:ext>
            </a:extLst>
          </p:cNvPr>
          <p:cNvSpPr>
            <a:spLocks noGrp="1"/>
          </p:cNvSpPr>
          <p:nvPr>
            <p:ph type="title"/>
          </p:nvPr>
        </p:nvSpPr>
        <p:spPr/>
        <p:txBody>
          <a:bodyPr/>
          <a:lstStyle/>
          <a:p>
            <a:r>
              <a:rPr lang="en-US" dirty="0"/>
              <a:t>Use Cases</a:t>
            </a:r>
          </a:p>
        </p:txBody>
      </p:sp>
      <p:sp>
        <p:nvSpPr>
          <p:cNvPr id="3" name="Content Placeholder 2">
            <a:extLst>
              <a:ext uri="{FF2B5EF4-FFF2-40B4-BE49-F238E27FC236}">
                <a16:creationId xmlns:a16="http://schemas.microsoft.com/office/drawing/2014/main" id="{2AE213E1-7E4A-FB8C-1BFA-1741F99B6EC2}"/>
              </a:ext>
            </a:extLst>
          </p:cNvPr>
          <p:cNvSpPr>
            <a:spLocks noGrp="1"/>
          </p:cNvSpPr>
          <p:nvPr>
            <p:ph idx="1"/>
          </p:nvPr>
        </p:nvSpPr>
        <p:spPr/>
        <p:txBody>
          <a:bodyPr/>
          <a:lstStyle/>
          <a:p>
            <a:r>
              <a:rPr lang="en-GB" sz="2400" dirty="0">
                <a:effectLst/>
                <a:ea typeface="Times New Roman" panose="02020603050405020304" pitchFamily="18" charset="0"/>
              </a:rPr>
              <a:t>There are natural disasters, such as a) hurricane, b) flood, c) earthquake, and d) wildfire or war, destroy 5G cellular infrastructure and power infrastructure.</a:t>
            </a:r>
          </a:p>
          <a:p>
            <a:r>
              <a:rPr lang="en-GB" sz="2400" dirty="0">
                <a:ea typeface="Times New Roman" panose="02020603050405020304" pitchFamily="18" charset="0"/>
              </a:rPr>
              <a:t>I</a:t>
            </a:r>
            <a:r>
              <a:rPr lang="en-GB" sz="2400" dirty="0">
                <a:effectLst/>
                <a:ea typeface="Times New Roman" panose="02020603050405020304" pitchFamily="18" charset="0"/>
              </a:rPr>
              <a:t>n this natural disaster use case, first responders as well as search and rescue teams from different areas, including different countries, gather at the scene to conduct rescue missions. They need instant and on-the-fly, device-to-device communications (i.e., direct device connection as defined in TS 22.261) between them to share critical information, coordinate response operations, and conduct damage assessment, using 5G devices, which are the only common communication devices available.</a:t>
            </a:r>
            <a:endParaRPr lang="en-US" sz="24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05130787"/>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15E77-2B50-0633-DEB2-ACACA9DEB4B4}"/>
              </a:ext>
            </a:extLst>
          </p:cNvPr>
          <p:cNvSpPr>
            <a:spLocks noGrp="1"/>
          </p:cNvSpPr>
          <p:nvPr>
            <p:ph type="title"/>
          </p:nvPr>
        </p:nvSpPr>
        <p:spPr/>
        <p:txBody>
          <a:bodyPr/>
          <a:lstStyle/>
          <a:p>
            <a:r>
              <a:rPr lang="en-US" dirty="0"/>
              <a:t>Do we need authentication in DCS?</a:t>
            </a:r>
          </a:p>
        </p:txBody>
      </p:sp>
      <p:sp>
        <p:nvSpPr>
          <p:cNvPr id="3" name="Content Placeholder 2">
            <a:extLst>
              <a:ext uri="{FF2B5EF4-FFF2-40B4-BE49-F238E27FC236}">
                <a16:creationId xmlns:a16="http://schemas.microsoft.com/office/drawing/2014/main" id="{3DA7E3D9-8283-7E93-E610-B0498E74C7E8}"/>
              </a:ext>
            </a:extLst>
          </p:cNvPr>
          <p:cNvSpPr>
            <a:spLocks noGrp="1"/>
          </p:cNvSpPr>
          <p:nvPr>
            <p:ph idx="1"/>
          </p:nvPr>
        </p:nvSpPr>
        <p:spPr>
          <a:xfrm>
            <a:off x="523983" y="1825625"/>
            <a:ext cx="11270750" cy="4667250"/>
          </a:xfrm>
        </p:spPr>
        <p:txBody>
          <a:bodyPr/>
          <a:lstStyle/>
          <a:p>
            <a:r>
              <a:rPr lang="en-GB" sz="2000" dirty="0">
                <a:effectLst/>
                <a:ea typeface="Times New Roman" panose="02020603050405020304" pitchFamily="18" charset="0"/>
              </a:rPr>
              <a:t>The direct device connection is to leverage 5G New Radio (NR) </a:t>
            </a:r>
            <a:r>
              <a:rPr lang="en-GB" sz="2000" dirty="0" err="1">
                <a:effectLst/>
                <a:ea typeface="Times New Roman" panose="02020603050405020304" pitchFamily="18" charset="0"/>
              </a:rPr>
              <a:t>sidelink</a:t>
            </a:r>
            <a:r>
              <a:rPr lang="en-GB" sz="2000" dirty="0">
                <a:effectLst/>
                <a:ea typeface="Times New Roman" panose="02020603050405020304" pitchFamily="18" charset="0"/>
              </a:rPr>
              <a:t> technology with </a:t>
            </a:r>
            <a:r>
              <a:rPr lang="en-GB" sz="2000" dirty="0" err="1">
                <a:effectLst/>
                <a:ea typeface="Times New Roman" panose="02020603050405020304" pitchFamily="18" charset="0"/>
              </a:rPr>
              <a:t>ProSe</a:t>
            </a:r>
            <a:r>
              <a:rPr lang="en-GB" sz="2000" dirty="0">
                <a:effectLst/>
                <a:ea typeface="Times New Roman" panose="02020603050405020304" pitchFamily="18" charset="0"/>
              </a:rPr>
              <a:t> UE-to-UE Relays to support out-of-coverage cases. This deployment scenario is already supported by SA2 architecture.</a:t>
            </a:r>
          </a:p>
          <a:p>
            <a:r>
              <a:rPr lang="en-GB" sz="2000" dirty="0">
                <a:effectLst/>
                <a:ea typeface="Times New Roman" panose="02020603050405020304" pitchFamily="18" charset="0"/>
              </a:rPr>
              <a:t>For public safety subscribers, to prevent 3rd parties from listening or disrupting communications, there is a need to provide authentication.</a:t>
            </a:r>
          </a:p>
          <a:p>
            <a:r>
              <a:rPr lang="en-GB" sz="2000" dirty="0">
                <a:effectLst/>
                <a:ea typeface="Times New Roman" panose="02020603050405020304" pitchFamily="18" charset="0"/>
              </a:rPr>
              <a:t>One current practice used to support authentication in out-of-coverage cases with </a:t>
            </a:r>
            <a:r>
              <a:rPr lang="en-GB" sz="2000" dirty="0" err="1">
                <a:effectLst/>
                <a:ea typeface="Times New Roman" panose="02020603050405020304" pitchFamily="18" charset="0"/>
              </a:rPr>
              <a:t>sidelink</a:t>
            </a:r>
            <a:r>
              <a:rPr lang="en-GB" sz="2000" dirty="0">
                <a:effectLst/>
                <a:ea typeface="Times New Roman" panose="02020603050405020304" pitchFamily="18" charset="0"/>
              </a:rPr>
              <a:t> technology has the following steps:</a:t>
            </a:r>
          </a:p>
          <a:p>
            <a:pPr lvl="1"/>
            <a:r>
              <a:rPr lang="en-GB" sz="1800" dirty="0">
                <a:effectLst/>
                <a:ea typeface="Times New Roman" panose="02020603050405020304" pitchFamily="18" charset="0"/>
              </a:rPr>
              <a:t>1) UEs are authenticated while in-coverage with an 5G infrastructure network first (with a centralized 5G core)</a:t>
            </a:r>
          </a:p>
          <a:p>
            <a:pPr lvl="1"/>
            <a:r>
              <a:rPr lang="en-GB" sz="1800" dirty="0">
                <a:effectLst/>
                <a:ea typeface="Times New Roman" panose="02020603050405020304" pitchFamily="18" charset="0"/>
              </a:rPr>
              <a:t>2) security credentials are pre-provisioned to UEs</a:t>
            </a:r>
            <a:endParaRPr lang="en-GB" sz="1800" dirty="0">
              <a:ea typeface="Times New Roman" panose="02020603050405020304" pitchFamily="18" charset="0"/>
            </a:endParaRPr>
          </a:p>
          <a:p>
            <a:pPr lvl="1"/>
            <a:r>
              <a:rPr lang="en-GB" sz="1800" dirty="0">
                <a:effectLst/>
                <a:ea typeface="Times New Roman" panose="02020603050405020304" pitchFamily="18" charset="0"/>
              </a:rPr>
              <a:t>3) UEs join the out-of-coverage network.</a:t>
            </a:r>
          </a:p>
          <a:p>
            <a:r>
              <a:rPr lang="en-GB" sz="2000" dirty="0">
                <a:effectLst/>
                <a:ea typeface="Times New Roman" panose="02020603050405020304" pitchFamily="18" charset="0"/>
              </a:rPr>
              <a:t>However, during the natural disaster use case discussed, steps 1) and 2) cannot be done because there is no 5G </a:t>
            </a:r>
            <a:r>
              <a:rPr lang="en-GB" sz="2000" dirty="0" err="1">
                <a:effectLst/>
                <a:ea typeface="Times New Roman" panose="02020603050405020304" pitchFamily="18" charset="0"/>
              </a:rPr>
              <a:t>gNB</a:t>
            </a:r>
            <a:r>
              <a:rPr lang="en-GB" sz="2000" dirty="0">
                <a:effectLst/>
                <a:ea typeface="Times New Roman" panose="02020603050405020304" pitchFamily="18" charset="0"/>
              </a:rPr>
              <a:t> or centralized 5G core available and there are often first responders from other locations providing assistance. As a result, we need to extend the current 5G capabilities with new requirements to support instant and on-the-fly direct device connection leveraging </a:t>
            </a:r>
            <a:r>
              <a:rPr lang="en-GB" sz="2000" dirty="0" err="1">
                <a:effectLst/>
                <a:ea typeface="Times New Roman" panose="02020603050405020304" pitchFamily="18" charset="0"/>
              </a:rPr>
              <a:t>sidelink</a:t>
            </a:r>
            <a:r>
              <a:rPr lang="en-GB" sz="2000" dirty="0">
                <a:effectLst/>
                <a:ea typeface="Times New Roman" panose="02020603050405020304" pitchFamily="18" charset="0"/>
              </a:rPr>
              <a:t> technology with </a:t>
            </a:r>
            <a:r>
              <a:rPr lang="en-GB" sz="2000" dirty="0" err="1">
                <a:effectLst/>
                <a:ea typeface="Times New Roman" panose="02020603050405020304" pitchFamily="18" charset="0"/>
              </a:rPr>
              <a:t>ProSe</a:t>
            </a:r>
            <a:r>
              <a:rPr lang="en-GB" sz="2000" dirty="0">
                <a:effectLst/>
                <a:ea typeface="Times New Roman" panose="02020603050405020304" pitchFamily="18" charset="0"/>
              </a:rPr>
              <a:t> UE-to-UE Relays for public safety personnel during disaster condition.</a:t>
            </a:r>
            <a:endParaRPr lang="en-US" sz="20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382094895"/>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B9B23-91EB-437A-18DD-8B5CD6F48046}"/>
              </a:ext>
            </a:extLst>
          </p:cNvPr>
          <p:cNvSpPr>
            <a:spLocks noGrp="1"/>
          </p:cNvSpPr>
          <p:nvPr>
            <p:ph type="title"/>
          </p:nvPr>
        </p:nvSpPr>
        <p:spPr/>
        <p:txBody>
          <a:bodyPr/>
          <a:lstStyle/>
          <a:p>
            <a:r>
              <a:rPr lang="en-US" dirty="0"/>
              <a:t>Can solutions leveraging ad-hoc infrastructure-based 5G systems meet the requirements in the use cases?</a:t>
            </a:r>
          </a:p>
        </p:txBody>
      </p:sp>
      <p:sp>
        <p:nvSpPr>
          <p:cNvPr id="3" name="Content Placeholder 2">
            <a:extLst>
              <a:ext uri="{FF2B5EF4-FFF2-40B4-BE49-F238E27FC236}">
                <a16:creationId xmlns:a16="http://schemas.microsoft.com/office/drawing/2014/main" id="{C65A791F-F6D0-1BBD-C391-C50C5B929B43}"/>
              </a:ext>
            </a:extLst>
          </p:cNvPr>
          <p:cNvSpPr>
            <a:spLocks noGrp="1"/>
          </p:cNvSpPr>
          <p:nvPr>
            <p:ph idx="1"/>
          </p:nvPr>
        </p:nvSpPr>
        <p:spPr>
          <a:xfrm>
            <a:off x="838200" y="2178121"/>
            <a:ext cx="10515600" cy="3998842"/>
          </a:xfrm>
        </p:spPr>
        <p:txBody>
          <a:bodyPr/>
          <a:lstStyle/>
          <a:p>
            <a:r>
              <a:rPr lang="en-GB" sz="2400" dirty="0">
                <a:effectLst/>
                <a:ea typeface="Times New Roman" panose="02020603050405020304" pitchFamily="18" charset="0"/>
              </a:rPr>
              <a:t>The infrastructure-based 5G systems could be 5G cell on wheels (COWS) and /or 5G systems in a box (e.g., solutions proposed in 4G Isolated Operation for Public Safety [IOPS]). However, from past experiences, it took days for 5G systems to be properly configured and deployed to cover all the areas affected by the disaster and to hand out SIM cards to public safety personnel. During those days when there were no cellular communications, precious human lives were possibly lost.</a:t>
            </a:r>
            <a:endParaRPr lang="en-US" sz="2400" dirty="0"/>
          </a:p>
        </p:txBody>
      </p:sp>
    </p:spTree>
    <p:extLst>
      <p:ext uri="{BB962C8B-B14F-4D97-AF65-F5344CB8AC3E}">
        <p14:creationId xmlns:p14="http://schemas.microsoft.com/office/powerpoint/2010/main" val="3736889681"/>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70273-E5B2-2C20-B323-374AB27294B8}"/>
              </a:ext>
            </a:extLst>
          </p:cNvPr>
          <p:cNvSpPr>
            <a:spLocks noGrp="1"/>
          </p:cNvSpPr>
          <p:nvPr>
            <p:ph type="title"/>
          </p:nvPr>
        </p:nvSpPr>
        <p:spPr>
          <a:xfrm>
            <a:off x="650667" y="205484"/>
            <a:ext cx="10515600" cy="780836"/>
          </a:xfrm>
        </p:spPr>
        <p:txBody>
          <a:bodyPr/>
          <a:lstStyle/>
          <a:p>
            <a:r>
              <a:rPr lang="en-US" dirty="0"/>
              <a:t>Gap analysis of the current 5G specifications for supporting the proposed requirements</a:t>
            </a:r>
          </a:p>
        </p:txBody>
      </p:sp>
      <p:graphicFrame>
        <p:nvGraphicFramePr>
          <p:cNvPr id="4" name="Table 3">
            <a:extLst>
              <a:ext uri="{FF2B5EF4-FFF2-40B4-BE49-F238E27FC236}">
                <a16:creationId xmlns:a16="http://schemas.microsoft.com/office/drawing/2014/main" id="{E392211D-6F5B-8393-607C-2683A57CA4F6}"/>
              </a:ext>
            </a:extLst>
          </p:cNvPr>
          <p:cNvGraphicFramePr>
            <a:graphicFrameLocks noGrp="1"/>
          </p:cNvGraphicFramePr>
          <p:nvPr>
            <p:extLst>
              <p:ext uri="{D42A27DB-BD31-4B8C-83A1-F6EECF244321}">
                <p14:modId xmlns:p14="http://schemas.microsoft.com/office/powerpoint/2010/main" val="3769547465"/>
              </p:ext>
            </p:extLst>
          </p:nvPr>
        </p:nvGraphicFramePr>
        <p:xfrm>
          <a:off x="114698" y="1156463"/>
          <a:ext cx="11962602" cy="3943823"/>
        </p:xfrm>
        <a:graphic>
          <a:graphicData uri="http://schemas.openxmlformats.org/drawingml/2006/table">
            <a:tbl>
              <a:tblPr firstRow="1" firstCol="1" bandRow="1">
                <a:tableStyleId>{5C22544A-7EE6-4342-B048-85BDC9FD1C3A}</a:tableStyleId>
              </a:tblPr>
              <a:tblGrid>
                <a:gridCol w="1407201">
                  <a:extLst>
                    <a:ext uri="{9D8B030D-6E8A-4147-A177-3AD203B41FA5}">
                      <a16:colId xmlns:a16="http://schemas.microsoft.com/office/drawing/2014/main" val="369988789"/>
                    </a:ext>
                  </a:extLst>
                </a:gridCol>
                <a:gridCol w="4735063">
                  <a:extLst>
                    <a:ext uri="{9D8B030D-6E8A-4147-A177-3AD203B41FA5}">
                      <a16:colId xmlns:a16="http://schemas.microsoft.com/office/drawing/2014/main" val="3179698482"/>
                    </a:ext>
                  </a:extLst>
                </a:gridCol>
                <a:gridCol w="1253447">
                  <a:extLst>
                    <a:ext uri="{9D8B030D-6E8A-4147-A177-3AD203B41FA5}">
                      <a16:colId xmlns:a16="http://schemas.microsoft.com/office/drawing/2014/main" val="1449780914"/>
                    </a:ext>
                  </a:extLst>
                </a:gridCol>
                <a:gridCol w="1017142">
                  <a:extLst>
                    <a:ext uri="{9D8B030D-6E8A-4147-A177-3AD203B41FA5}">
                      <a16:colId xmlns:a16="http://schemas.microsoft.com/office/drawing/2014/main" val="2308854323"/>
                    </a:ext>
                  </a:extLst>
                </a:gridCol>
                <a:gridCol w="914400">
                  <a:extLst>
                    <a:ext uri="{9D8B030D-6E8A-4147-A177-3AD203B41FA5}">
                      <a16:colId xmlns:a16="http://schemas.microsoft.com/office/drawing/2014/main" val="1640251512"/>
                    </a:ext>
                  </a:extLst>
                </a:gridCol>
                <a:gridCol w="2635349">
                  <a:extLst>
                    <a:ext uri="{9D8B030D-6E8A-4147-A177-3AD203B41FA5}">
                      <a16:colId xmlns:a16="http://schemas.microsoft.com/office/drawing/2014/main" val="1323818087"/>
                    </a:ext>
                  </a:extLst>
                </a:gridCol>
              </a:tblGrid>
              <a:tr h="633348">
                <a:tc>
                  <a:txBody>
                    <a:bodyPr/>
                    <a:lstStyle/>
                    <a:p>
                      <a:pPr marL="0" marR="0">
                        <a:spcBef>
                          <a:spcPts val="0"/>
                        </a:spcBef>
                        <a:spcAft>
                          <a:spcPts val="600"/>
                        </a:spcAft>
                      </a:pPr>
                      <a:r>
                        <a:rPr lang="en-GB" sz="1400">
                          <a:effectLst/>
                        </a:rPr>
                        <a:t>3GPP TS</a:t>
                      </a:r>
                      <a:endParaRPr lang="en-US" sz="1400">
                        <a:effectLst/>
                        <a:latin typeface="Times New Roman" panose="02020603050405020304" pitchFamily="18" charset="0"/>
                        <a:ea typeface="Times New Roman" panose="02020603050405020304" pitchFamily="18" charset="0"/>
                      </a:endParaRPr>
                    </a:p>
                  </a:txBody>
                  <a:tcPr marL="52779" marR="52779" marT="0" marB="0"/>
                </a:tc>
                <a:tc>
                  <a:txBody>
                    <a:bodyPr/>
                    <a:lstStyle/>
                    <a:p>
                      <a:pPr marL="0" marR="0">
                        <a:spcBef>
                          <a:spcPts val="0"/>
                        </a:spcBef>
                        <a:spcAft>
                          <a:spcPts val="600"/>
                        </a:spcAft>
                      </a:pPr>
                      <a:r>
                        <a:rPr lang="en-GB" sz="1400">
                          <a:effectLst/>
                        </a:rPr>
                        <a:t>Relevant texts and their purpose</a:t>
                      </a:r>
                      <a:endParaRPr lang="en-US" sz="1400">
                        <a:effectLst/>
                        <a:latin typeface="Times New Roman" panose="02020603050405020304" pitchFamily="18" charset="0"/>
                        <a:ea typeface="Times New Roman" panose="02020603050405020304" pitchFamily="18" charset="0"/>
                      </a:endParaRPr>
                    </a:p>
                  </a:txBody>
                  <a:tcPr marL="52779" marR="52779" marT="0" marB="0"/>
                </a:tc>
                <a:tc>
                  <a:txBody>
                    <a:bodyPr/>
                    <a:lstStyle/>
                    <a:p>
                      <a:pPr marL="0" marR="0">
                        <a:spcBef>
                          <a:spcPts val="0"/>
                        </a:spcBef>
                        <a:spcAft>
                          <a:spcPts val="600"/>
                        </a:spcAft>
                      </a:pPr>
                      <a:r>
                        <a:rPr lang="en-GB" sz="1400">
                          <a:effectLst/>
                        </a:rPr>
                        <a:t>Regular or public safety subscribers</a:t>
                      </a:r>
                      <a:endParaRPr lang="en-US" sz="1400">
                        <a:effectLst/>
                        <a:latin typeface="Times New Roman" panose="02020603050405020304" pitchFamily="18" charset="0"/>
                        <a:ea typeface="Times New Roman" panose="02020603050405020304" pitchFamily="18" charset="0"/>
                      </a:endParaRPr>
                    </a:p>
                  </a:txBody>
                  <a:tcPr marL="52779" marR="52779" marT="0" marB="0"/>
                </a:tc>
                <a:tc>
                  <a:txBody>
                    <a:bodyPr/>
                    <a:lstStyle/>
                    <a:p>
                      <a:pPr marL="0" marR="0">
                        <a:spcBef>
                          <a:spcPts val="0"/>
                        </a:spcBef>
                        <a:spcAft>
                          <a:spcPts val="600"/>
                        </a:spcAft>
                      </a:pPr>
                      <a:r>
                        <a:rPr lang="en-GB" sz="1400">
                          <a:effectLst/>
                        </a:rPr>
                        <a:t>Access to gNB required?</a:t>
                      </a:r>
                      <a:endParaRPr lang="en-US" sz="1400">
                        <a:effectLst/>
                        <a:latin typeface="Times New Roman" panose="02020603050405020304" pitchFamily="18" charset="0"/>
                        <a:ea typeface="Times New Roman" panose="02020603050405020304" pitchFamily="18" charset="0"/>
                      </a:endParaRPr>
                    </a:p>
                  </a:txBody>
                  <a:tcPr marL="52779" marR="52779" marT="0" marB="0"/>
                </a:tc>
                <a:tc>
                  <a:txBody>
                    <a:bodyPr/>
                    <a:lstStyle/>
                    <a:p>
                      <a:pPr marL="0" marR="0">
                        <a:spcBef>
                          <a:spcPts val="0"/>
                        </a:spcBef>
                        <a:spcAft>
                          <a:spcPts val="600"/>
                        </a:spcAft>
                      </a:pPr>
                      <a:r>
                        <a:rPr lang="en-GB" sz="1400">
                          <a:effectLst/>
                        </a:rPr>
                        <a:t>Access to core required?</a:t>
                      </a:r>
                      <a:endParaRPr lang="en-US" sz="1400">
                        <a:effectLst/>
                        <a:latin typeface="Times New Roman" panose="02020603050405020304" pitchFamily="18" charset="0"/>
                        <a:ea typeface="Times New Roman" panose="02020603050405020304" pitchFamily="18" charset="0"/>
                      </a:endParaRPr>
                    </a:p>
                  </a:txBody>
                  <a:tcPr marL="52779" marR="52779" marT="0" marB="0"/>
                </a:tc>
                <a:tc>
                  <a:txBody>
                    <a:bodyPr/>
                    <a:lstStyle/>
                    <a:p>
                      <a:pPr marL="0" marR="0">
                        <a:spcBef>
                          <a:spcPts val="0"/>
                        </a:spcBef>
                        <a:spcAft>
                          <a:spcPts val="600"/>
                        </a:spcAft>
                      </a:pPr>
                      <a:r>
                        <a:rPr lang="en-GB" sz="1400" dirty="0">
                          <a:effectLst/>
                        </a:rPr>
                        <a:t>Access to 5G NR sidelink required?</a:t>
                      </a:r>
                      <a:endParaRPr lang="en-US" sz="1400" dirty="0">
                        <a:effectLst/>
                        <a:latin typeface="Times New Roman" panose="02020603050405020304" pitchFamily="18" charset="0"/>
                        <a:ea typeface="Times New Roman" panose="02020603050405020304" pitchFamily="18" charset="0"/>
                      </a:endParaRPr>
                    </a:p>
                  </a:txBody>
                  <a:tcPr marL="52779" marR="52779" marT="0" marB="0"/>
                </a:tc>
                <a:extLst>
                  <a:ext uri="{0D108BD9-81ED-4DB2-BD59-A6C34878D82A}">
                    <a16:rowId xmlns:a16="http://schemas.microsoft.com/office/drawing/2014/main" val="3864949066"/>
                  </a:ext>
                </a:extLst>
              </a:tr>
              <a:tr h="1193237">
                <a:tc>
                  <a:txBody>
                    <a:bodyPr/>
                    <a:lstStyle/>
                    <a:p>
                      <a:pPr marL="0" marR="0">
                        <a:spcBef>
                          <a:spcPts val="0"/>
                        </a:spcBef>
                        <a:spcAft>
                          <a:spcPts val="600"/>
                        </a:spcAft>
                      </a:pPr>
                      <a:r>
                        <a:rPr lang="en-GB" sz="1400" dirty="0">
                          <a:effectLst/>
                        </a:rPr>
                        <a:t>Proposed DCS</a:t>
                      </a:r>
                      <a:endParaRPr lang="en-US" sz="1400" dirty="0">
                        <a:effectLst/>
                        <a:latin typeface="Times New Roman" panose="02020603050405020304" pitchFamily="18" charset="0"/>
                        <a:ea typeface="Times New Roman" panose="02020603050405020304" pitchFamily="18" charset="0"/>
                      </a:endParaRPr>
                    </a:p>
                  </a:txBody>
                  <a:tcPr marL="52779" marR="52779" marT="0" marB="0"/>
                </a:tc>
                <a:tc>
                  <a:txBody>
                    <a:bodyPr/>
                    <a:lstStyle/>
                    <a:p>
                      <a:pPr marL="0" marR="0">
                        <a:spcBef>
                          <a:spcPts val="0"/>
                        </a:spcBef>
                        <a:spcAft>
                          <a:spcPts val="600"/>
                        </a:spcAft>
                      </a:pPr>
                      <a:r>
                        <a:rPr lang="en-GB" sz="1400" dirty="0">
                          <a:effectLst/>
                        </a:rPr>
                        <a:t>A 5G system supports instant direct device connection where a 5G core cannot be accessed during disaster’s condition.</a:t>
                      </a:r>
                      <a:endParaRPr lang="en-US" sz="1400" dirty="0">
                        <a:effectLst/>
                        <a:latin typeface="Times New Roman" panose="02020603050405020304" pitchFamily="18" charset="0"/>
                        <a:ea typeface="Times New Roman" panose="02020603050405020304" pitchFamily="18" charset="0"/>
                      </a:endParaRPr>
                    </a:p>
                  </a:txBody>
                  <a:tcPr marL="52779" marR="52779" marT="0" marB="0">
                    <a:solidFill>
                      <a:srgbClr val="CCECFF"/>
                    </a:solidFill>
                  </a:tcPr>
                </a:tc>
                <a:tc>
                  <a:txBody>
                    <a:bodyPr/>
                    <a:lstStyle/>
                    <a:p>
                      <a:pPr marL="0" marR="0">
                        <a:spcBef>
                          <a:spcPts val="0"/>
                        </a:spcBef>
                        <a:spcAft>
                          <a:spcPts val="600"/>
                        </a:spcAft>
                      </a:pPr>
                      <a:r>
                        <a:rPr lang="en-GB" sz="1400" dirty="0">
                          <a:effectLst/>
                        </a:rPr>
                        <a:t>Public safety only</a:t>
                      </a:r>
                      <a:endParaRPr lang="en-US" sz="1400" dirty="0">
                        <a:effectLst/>
                        <a:latin typeface="Times New Roman" panose="02020603050405020304" pitchFamily="18" charset="0"/>
                        <a:ea typeface="Times New Roman" panose="02020603050405020304" pitchFamily="18" charset="0"/>
                      </a:endParaRPr>
                    </a:p>
                  </a:txBody>
                  <a:tcPr marL="52779" marR="52779" marT="0" marB="0">
                    <a:solidFill>
                      <a:srgbClr val="CCECFF"/>
                    </a:solidFill>
                  </a:tcPr>
                </a:tc>
                <a:tc>
                  <a:txBody>
                    <a:bodyPr/>
                    <a:lstStyle/>
                    <a:p>
                      <a:pPr marL="0" marR="0">
                        <a:spcBef>
                          <a:spcPts val="0"/>
                        </a:spcBef>
                        <a:spcAft>
                          <a:spcPts val="600"/>
                        </a:spcAft>
                      </a:pPr>
                      <a:r>
                        <a:rPr lang="en-GB" sz="1400">
                          <a:effectLst/>
                        </a:rPr>
                        <a:t>No</a:t>
                      </a:r>
                      <a:endParaRPr lang="en-US" sz="1400">
                        <a:effectLst/>
                        <a:latin typeface="Times New Roman" panose="02020603050405020304" pitchFamily="18" charset="0"/>
                        <a:ea typeface="Times New Roman" panose="02020603050405020304" pitchFamily="18" charset="0"/>
                      </a:endParaRPr>
                    </a:p>
                  </a:txBody>
                  <a:tcPr marL="52779" marR="52779" marT="0" marB="0">
                    <a:solidFill>
                      <a:srgbClr val="CCECFF"/>
                    </a:solidFill>
                  </a:tcPr>
                </a:tc>
                <a:tc>
                  <a:txBody>
                    <a:bodyPr/>
                    <a:lstStyle/>
                    <a:p>
                      <a:pPr marL="0" marR="0">
                        <a:spcBef>
                          <a:spcPts val="0"/>
                        </a:spcBef>
                        <a:spcAft>
                          <a:spcPts val="600"/>
                        </a:spcAft>
                      </a:pPr>
                      <a:r>
                        <a:rPr lang="en-GB" sz="1400">
                          <a:effectLst/>
                        </a:rPr>
                        <a:t>No</a:t>
                      </a:r>
                      <a:endParaRPr lang="en-US" sz="1400">
                        <a:effectLst/>
                        <a:latin typeface="Times New Roman" panose="02020603050405020304" pitchFamily="18" charset="0"/>
                        <a:ea typeface="Times New Roman" panose="02020603050405020304" pitchFamily="18" charset="0"/>
                      </a:endParaRPr>
                    </a:p>
                  </a:txBody>
                  <a:tcPr marL="52779" marR="52779" marT="0" marB="0">
                    <a:solidFill>
                      <a:srgbClr val="CCECFF"/>
                    </a:solidFill>
                  </a:tcPr>
                </a:tc>
                <a:tc>
                  <a:txBody>
                    <a:bodyPr/>
                    <a:lstStyle/>
                    <a:p>
                      <a:pPr marL="0" marR="0">
                        <a:spcBef>
                          <a:spcPts val="0"/>
                        </a:spcBef>
                        <a:spcAft>
                          <a:spcPts val="600"/>
                        </a:spcAft>
                      </a:pPr>
                      <a:r>
                        <a:rPr lang="en-GB" sz="1400" dirty="0">
                          <a:effectLst/>
                        </a:rPr>
                        <a:t>Yes (pre-provisioning of security credentials is not required for UEs) (Support direct device connections leveraging </a:t>
                      </a:r>
                      <a:r>
                        <a:rPr lang="en-GB" sz="1400" dirty="0" err="1">
                          <a:effectLst/>
                        </a:rPr>
                        <a:t>sidelink</a:t>
                      </a:r>
                      <a:r>
                        <a:rPr lang="en-GB" sz="1400" dirty="0">
                          <a:effectLst/>
                        </a:rPr>
                        <a:t> with U2U relays)</a:t>
                      </a:r>
                      <a:endParaRPr lang="en-US" sz="1400" dirty="0">
                        <a:effectLst/>
                        <a:latin typeface="Times New Roman" panose="02020603050405020304" pitchFamily="18" charset="0"/>
                        <a:ea typeface="Times New Roman" panose="02020603050405020304" pitchFamily="18" charset="0"/>
                      </a:endParaRPr>
                    </a:p>
                  </a:txBody>
                  <a:tcPr marL="52779" marR="52779" marT="0" marB="0">
                    <a:solidFill>
                      <a:srgbClr val="CCECFF"/>
                    </a:solidFill>
                  </a:tcPr>
                </a:tc>
                <a:extLst>
                  <a:ext uri="{0D108BD9-81ED-4DB2-BD59-A6C34878D82A}">
                    <a16:rowId xmlns:a16="http://schemas.microsoft.com/office/drawing/2014/main" val="508190459"/>
                  </a:ext>
                </a:extLst>
              </a:tr>
              <a:tr h="1184596">
                <a:tc>
                  <a:txBody>
                    <a:bodyPr/>
                    <a:lstStyle/>
                    <a:p>
                      <a:pPr marL="0" marR="0">
                        <a:spcBef>
                          <a:spcPts val="0"/>
                        </a:spcBef>
                        <a:spcAft>
                          <a:spcPts val="600"/>
                        </a:spcAft>
                      </a:pPr>
                      <a:r>
                        <a:rPr lang="en-GB" sz="1400">
                          <a:effectLst/>
                        </a:rPr>
                        <a:t>IOPS</a:t>
                      </a:r>
                      <a:endParaRPr lang="en-US" sz="1400">
                        <a:effectLst/>
                      </a:endParaRPr>
                    </a:p>
                    <a:p>
                      <a:pPr marL="0" marR="0">
                        <a:spcBef>
                          <a:spcPts val="0"/>
                        </a:spcBef>
                        <a:spcAft>
                          <a:spcPts val="600"/>
                        </a:spcAft>
                      </a:pPr>
                      <a:r>
                        <a:rPr lang="en-GB" sz="1400">
                          <a:effectLst/>
                        </a:rPr>
                        <a:t>23.180 (SA6)</a:t>
                      </a:r>
                      <a:endParaRPr lang="en-US" sz="1400">
                        <a:effectLst/>
                      </a:endParaRPr>
                    </a:p>
                    <a:p>
                      <a:pPr marL="0" marR="0">
                        <a:spcBef>
                          <a:spcPts val="0"/>
                        </a:spcBef>
                        <a:spcAft>
                          <a:spcPts val="600"/>
                        </a:spcAft>
                      </a:pPr>
                      <a:r>
                        <a:rPr lang="en-GB" sz="1400">
                          <a:effectLst/>
                        </a:rPr>
                        <a:t>23.401 (SA2)</a:t>
                      </a:r>
                      <a:endParaRPr lang="en-US" sz="1400">
                        <a:effectLst/>
                      </a:endParaRPr>
                    </a:p>
                    <a:p>
                      <a:pPr marL="0" marR="0">
                        <a:spcBef>
                          <a:spcPts val="0"/>
                        </a:spcBef>
                        <a:spcAft>
                          <a:spcPts val="600"/>
                        </a:spcAft>
                      </a:pPr>
                      <a:r>
                        <a:rPr lang="en-GB" sz="1400">
                          <a:effectLst/>
                        </a:rPr>
                        <a:t>22.346 (SA1)</a:t>
                      </a:r>
                      <a:endParaRPr lang="en-US" sz="1400">
                        <a:effectLst/>
                      </a:endParaRPr>
                    </a:p>
                    <a:p>
                      <a:pPr marL="0" marR="0">
                        <a:spcBef>
                          <a:spcPts val="0"/>
                        </a:spcBef>
                        <a:spcAft>
                          <a:spcPts val="600"/>
                        </a:spcAft>
                      </a:pPr>
                      <a:r>
                        <a:rPr lang="en-GB" sz="1400">
                          <a:effectLst/>
                        </a:rPr>
                        <a:t>22.280 (SA1)</a:t>
                      </a:r>
                      <a:endParaRPr lang="en-US" sz="1400">
                        <a:effectLst/>
                        <a:latin typeface="Times New Roman" panose="02020603050405020304" pitchFamily="18" charset="0"/>
                        <a:ea typeface="Times New Roman" panose="02020603050405020304" pitchFamily="18" charset="0"/>
                      </a:endParaRPr>
                    </a:p>
                  </a:txBody>
                  <a:tcPr marL="52779" marR="52779" marT="0" marB="0"/>
                </a:tc>
                <a:tc>
                  <a:txBody>
                    <a:bodyPr/>
                    <a:lstStyle/>
                    <a:p>
                      <a:pPr marL="0" marR="0">
                        <a:spcBef>
                          <a:spcPts val="0"/>
                        </a:spcBef>
                        <a:spcAft>
                          <a:spcPts val="0"/>
                        </a:spcAft>
                      </a:pPr>
                      <a:r>
                        <a:rPr lang="en-GB" sz="1400">
                          <a:effectLst/>
                        </a:rPr>
                        <a:t>The IOPS mode of operation is defined in 3GPP TS 23.401 Annex K. “IOPS-capable eNodeB is co-sited with, or can reach, a Local EPC instance which is used in IOPS mode.” without the support of backhaul communications.</a:t>
                      </a:r>
                      <a:endParaRPr lang="en-US" sz="1400">
                        <a:effectLst/>
                      </a:endParaRPr>
                    </a:p>
                    <a:p>
                      <a:pPr marL="0" marR="0">
                        <a:spcBef>
                          <a:spcPts val="0"/>
                        </a:spcBef>
                        <a:spcAft>
                          <a:spcPts val="600"/>
                        </a:spcAft>
                      </a:pPr>
                      <a:r>
                        <a:rPr lang="en-GB" sz="1400">
                          <a:effectLst/>
                        </a:rPr>
                        <a:t>It is for LTE only.</a:t>
                      </a:r>
                      <a:endParaRPr lang="en-US" sz="1400">
                        <a:effectLst/>
                        <a:latin typeface="Times New Roman" panose="02020603050405020304" pitchFamily="18" charset="0"/>
                        <a:ea typeface="Times New Roman" panose="02020603050405020304" pitchFamily="18" charset="0"/>
                      </a:endParaRPr>
                    </a:p>
                  </a:txBody>
                  <a:tcPr marL="52779" marR="52779" marT="0" marB="0">
                    <a:solidFill>
                      <a:srgbClr val="CCECFF"/>
                    </a:solidFill>
                  </a:tcPr>
                </a:tc>
                <a:tc>
                  <a:txBody>
                    <a:bodyPr/>
                    <a:lstStyle/>
                    <a:p>
                      <a:pPr marL="0" marR="0">
                        <a:spcBef>
                          <a:spcPts val="0"/>
                        </a:spcBef>
                        <a:spcAft>
                          <a:spcPts val="600"/>
                        </a:spcAft>
                      </a:pPr>
                      <a:r>
                        <a:rPr lang="en-GB" sz="1400" dirty="0">
                          <a:effectLst/>
                        </a:rPr>
                        <a:t>Public safety only</a:t>
                      </a:r>
                      <a:endParaRPr lang="en-US" sz="1400" dirty="0">
                        <a:effectLst/>
                        <a:latin typeface="Times New Roman" panose="02020603050405020304" pitchFamily="18" charset="0"/>
                        <a:ea typeface="Times New Roman" panose="02020603050405020304" pitchFamily="18" charset="0"/>
                      </a:endParaRPr>
                    </a:p>
                  </a:txBody>
                  <a:tcPr marL="52779" marR="52779" marT="0" marB="0">
                    <a:solidFill>
                      <a:srgbClr val="CCECFF"/>
                    </a:solidFill>
                  </a:tcPr>
                </a:tc>
                <a:tc>
                  <a:txBody>
                    <a:bodyPr/>
                    <a:lstStyle/>
                    <a:p>
                      <a:pPr marL="0" marR="0">
                        <a:spcBef>
                          <a:spcPts val="0"/>
                        </a:spcBef>
                        <a:spcAft>
                          <a:spcPts val="600"/>
                        </a:spcAft>
                      </a:pPr>
                      <a:r>
                        <a:rPr lang="en-GB" sz="1400" dirty="0">
                          <a:effectLst/>
                        </a:rPr>
                        <a:t>Yes</a:t>
                      </a:r>
                      <a:endParaRPr lang="en-US" sz="1400" dirty="0">
                        <a:effectLst/>
                        <a:latin typeface="Times New Roman" panose="02020603050405020304" pitchFamily="18" charset="0"/>
                        <a:ea typeface="Times New Roman" panose="02020603050405020304" pitchFamily="18" charset="0"/>
                      </a:endParaRPr>
                    </a:p>
                  </a:txBody>
                  <a:tcPr marL="52779" marR="52779" marT="0" marB="0">
                    <a:solidFill>
                      <a:srgbClr val="CCECFF"/>
                    </a:solidFill>
                  </a:tcPr>
                </a:tc>
                <a:tc>
                  <a:txBody>
                    <a:bodyPr/>
                    <a:lstStyle/>
                    <a:p>
                      <a:pPr marL="0" marR="0">
                        <a:spcBef>
                          <a:spcPts val="0"/>
                        </a:spcBef>
                        <a:spcAft>
                          <a:spcPts val="600"/>
                        </a:spcAft>
                      </a:pPr>
                      <a:r>
                        <a:rPr lang="en-GB" sz="1400" dirty="0">
                          <a:effectLst/>
                        </a:rPr>
                        <a:t>Yes</a:t>
                      </a:r>
                      <a:endParaRPr lang="en-US" sz="1400" dirty="0">
                        <a:effectLst/>
                        <a:latin typeface="Times New Roman" panose="02020603050405020304" pitchFamily="18" charset="0"/>
                        <a:ea typeface="Times New Roman" panose="02020603050405020304" pitchFamily="18" charset="0"/>
                      </a:endParaRPr>
                    </a:p>
                  </a:txBody>
                  <a:tcPr marL="52779" marR="52779" marT="0" marB="0">
                    <a:solidFill>
                      <a:srgbClr val="CCECFF"/>
                    </a:solidFill>
                  </a:tcPr>
                </a:tc>
                <a:tc>
                  <a:txBody>
                    <a:bodyPr/>
                    <a:lstStyle/>
                    <a:p>
                      <a:pPr marL="0" marR="0">
                        <a:spcBef>
                          <a:spcPts val="0"/>
                        </a:spcBef>
                        <a:spcAft>
                          <a:spcPts val="600"/>
                        </a:spcAft>
                      </a:pPr>
                      <a:r>
                        <a:rPr lang="en-GB" sz="1400" dirty="0">
                          <a:effectLst/>
                        </a:rPr>
                        <a:t>No</a:t>
                      </a:r>
                      <a:endParaRPr lang="en-US" sz="1400" dirty="0">
                        <a:effectLst/>
                        <a:latin typeface="Times New Roman" panose="02020603050405020304" pitchFamily="18" charset="0"/>
                        <a:ea typeface="Times New Roman" panose="02020603050405020304" pitchFamily="18" charset="0"/>
                      </a:endParaRPr>
                    </a:p>
                  </a:txBody>
                  <a:tcPr marL="52779" marR="52779" marT="0" marB="0">
                    <a:solidFill>
                      <a:srgbClr val="CCECFF"/>
                    </a:solidFill>
                  </a:tcPr>
                </a:tc>
                <a:extLst>
                  <a:ext uri="{0D108BD9-81ED-4DB2-BD59-A6C34878D82A}">
                    <a16:rowId xmlns:a16="http://schemas.microsoft.com/office/drawing/2014/main" val="1784156879"/>
                  </a:ext>
                </a:extLst>
              </a:tr>
              <a:tr h="738906">
                <a:tc>
                  <a:txBody>
                    <a:bodyPr/>
                    <a:lstStyle/>
                    <a:p>
                      <a:pPr marL="0" marR="0">
                        <a:spcBef>
                          <a:spcPts val="0"/>
                        </a:spcBef>
                        <a:spcAft>
                          <a:spcPts val="600"/>
                        </a:spcAft>
                      </a:pPr>
                      <a:r>
                        <a:rPr lang="en-GB" sz="1400">
                          <a:effectLst/>
                        </a:rPr>
                        <a:t>Disaster roaming</a:t>
                      </a:r>
                      <a:endParaRPr lang="en-US" sz="1400">
                        <a:effectLst/>
                      </a:endParaRPr>
                    </a:p>
                    <a:p>
                      <a:pPr marL="0" marR="0">
                        <a:spcBef>
                          <a:spcPts val="0"/>
                        </a:spcBef>
                        <a:spcAft>
                          <a:spcPts val="600"/>
                        </a:spcAft>
                      </a:pPr>
                      <a:r>
                        <a:rPr lang="en-GB" sz="1400">
                          <a:effectLst/>
                        </a:rPr>
                        <a:t>22.261 (SA1)</a:t>
                      </a:r>
                      <a:endParaRPr lang="en-US" sz="1400">
                        <a:effectLst/>
                        <a:latin typeface="Times New Roman" panose="02020603050405020304" pitchFamily="18" charset="0"/>
                        <a:ea typeface="Times New Roman" panose="02020603050405020304" pitchFamily="18" charset="0"/>
                      </a:endParaRPr>
                    </a:p>
                  </a:txBody>
                  <a:tcPr marL="52779" marR="52779" marT="0" marB="0"/>
                </a:tc>
                <a:tc>
                  <a:txBody>
                    <a:bodyPr/>
                    <a:lstStyle/>
                    <a:p>
                      <a:pPr marL="0" marR="0">
                        <a:spcBef>
                          <a:spcPts val="0"/>
                        </a:spcBef>
                        <a:spcAft>
                          <a:spcPts val="600"/>
                        </a:spcAft>
                      </a:pPr>
                      <a:r>
                        <a:rPr lang="en-GB" sz="1400">
                          <a:effectLst/>
                        </a:rPr>
                        <a:t>“provide the 5GS with the capability to mitigate interruption of service. UEs can obtain service in the event of a disaster, if there are PLMN operators prepared to offer service.”</a:t>
                      </a:r>
                      <a:endParaRPr lang="en-US" sz="1400">
                        <a:effectLst/>
                        <a:latin typeface="Times New Roman" panose="02020603050405020304" pitchFamily="18" charset="0"/>
                        <a:ea typeface="Times New Roman" panose="02020603050405020304" pitchFamily="18" charset="0"/>
                      </a:endParaRPr>
                    </a:p>
                  </a:txBody>
                  <a:tcPr marL="52779" marR="52779" marT="0" marB="0">
                    <a:solidFill>
                      <a:srgbClr val="CCECFF"/>
                    </a:solidFill>
                  </a:tcPr>
                </a:tc>
                <a:tc>
                  <a:txBody>
                    <a:bodyPr/>
                    <a:lstStyle/>
                    <a:p>
                      <a:pPr marL="0" marR="0">
                        <a:spcBef>
                          <a:spcPts val="0"/>
                        </a:spcBef>
                        <a:spcAft>
                          <a:spcPts val="600"/>
                        </a:spcAft>
                      </a:pPr>
                      <a:r>
                        <a:rPr lang="en-GB" sz="1400">
                          <a:effectLst/>
                        </a:rPr>
                        <a:t>All</a:t>
                      </a:r>
                      <a:endParaRPr lang="en-US" sz="1400">
                        <a:effectLst/>
                        <a:latin typeface="Times New Roman" panose="02020603050405020304" pitchFamily="18" charset="0"/>
                        <a:ea typeface="Times New Roman" panose="02020603050405020304" pitchFamily="18" charset="0"/>
                      </a:endParaRPr>
                    </a:p>
                  </a:txBody>
                  <a:tcPr marL="52779" marR="52779" marT="0" marB="0">
                    <a:solidFill>
                      <a:srgbClr val="CCECFF"/>
                    </a:solidFill>
                  </a:tcPr>
                </a:tc>
                <a:tc>
                  <a:txBody>
                    <a:bodyPr/>
                    <a:lstStyle/>
                    <a:p>
                      <a:pPr marL="0" marR="0">
                        <a:spcBef>
                          <a:spcPts val="0"/>
                        </a:spcBef>
                        <a:spcAft>
                          <a:spcPts val="600"/>
                        </a:spcAft>
                      </a:pPr>
                      <a:r>
                        <a:rPr lang="en-GB" sz="1400">
                          <a:effectLst/>
                        </a:rPr>
                        <a:t>Yes</a:t>
                      </a:r>
                      <a:endParaRPr lang="en-US" sz="1400">
                        <a:effectLst/>
                        <a:latin typeface="Times New Roman" panose="02020603050405020304" pitchFamily="18" charset="0"/>
                        <a:ea typeface="Times New Roman" panose="02020603050405020304" pitchFamily="18" charset="0"/>
                      </a:endParaRPr>
                    </a:p>
                  </a:txBody>
                  <a:tcPr marL="52779" marR="52779" marT="0" marB="0">
                    <a:solidFill>
                      <a:srgbClr val="CCECFF"/>
                    </a:solidFill>
                  </a:tcPr>
                </a:tc>
                <a:tc>
                  <a:txBody>
                    <a:bodyPr/>
                    <a:lstStyle/>
                    <a:p>
                      <a:pPr marL="0" marR="0">
                        <a:spcBef>
                          <a:spcPts val="0"/>
                        </a:spcBef>
                        <a:spcAft>
                          <a:spcPts val="600"/>
                        </a:spcAft>
                      </a:pPr>
                      <a:r>
                        <a:rPr lang="en-GB" sz="1400">
                          <a:effectLst/>
                        </a:rPr>
                        <a:t>Yes</a:t>
                      </a:r>
                      <a:endParaRPr lang="en-US" sz="1400">
                        <a:effectLst/>
                        <a:latin typeface="Times New Roman" panose="02020603050405020304" pitchFamily="18" charset="0"/>
                        <a:ea typeface="Times New Roman" panose="02020603050405020304" pitchFamily="18" charset="0"/>
                      </a:endParaRPr>
                    </a:p>
                  </a:txBody>
                  <a:tcPr marL="52779" marR="52779" marT="0" marB="0">
                    <a:solidFill>
                      <a:srgbClr val="CCECFF"/>
                    </a:solidFill>
                  </a:tcPr>
                </a:tc>
                <a:tc>
                  <a:txBody>
                    <a:bodyPr/>
                    <a:lstStyle/>
                    <a:p>
                      <a:pPr marL="0" marR="0">
                        <a:spcBef>
                          <a:spcPts val="0"/>
                        </a:spcBef>
                        <a:spcAft>
                          <a:spcPts val="600"/>
                        </a:spcAft>
                      </a:pPr>
                      <a:r>
                        <a:rPr lang="en-GB" sz="1400" dirty="0">
                          <a:effectLst/>
                        </a:rPr>
                        <a:t>No</a:t>
                      </a:r>
                      <a:endParaRPr lang="en-US" sz="1400" dirty="0">
                        <a:effectLst/>
                        <a:latin typeface="Times New Roman" panose="02020603050405020304" pitchFamily="18" charset="0"/>
                        <a:ea typeface="Times New Roman" panose="02020603050405020304" pitchFamily="18" charset="0"/>
                      </a:endParaRPr>
                    </a:p>
                  </a:txBody>
                  <a:tcPr marL="52779" marR="52779" marT="0" marB="0">
                    <a:solidFill>
                      <a:srgbClr val="CCECFF"/>
                    </a:solidFill>
                  </a:tcPr>
                </a:tc>
                <a:extLst>
                  <a:ext uri="{0D108BD9-81ED-4DB2-BD59-A6C34878D82A}">
                    <a16:rowId xmlns:a16="http://schemas.microsoft.com/office/drawing/2014/main" val="2389450134"/>
                  </a:ext>
                </a:extLst>
              </a:tr>
            </a:tbl>
          </a:graphicData>
        </a:graphic>
      </p:graphicFrame>
      <p:sp>
        <p:nvSpPr>
          <p:cNvPr id="5" name="TextBox 4">
            <a:extLst>
              <a:ext uri="{FF2B5EF4-FFF2-40B4-BE49-F238E27FC236}">
                <a16:creationId xmlns:a16="http://schemas.microsoft.com/office/drawing/2014/main" id="{71EE920F-3E8C-2945-D94A-6962C846233D}"/>
              </a:ext>
            </a:extLst>
          </p:cNvPr>
          <p:cNvSpPr txBox="1"/>
          <p:nvPr/>
        </p:nvSpPr>
        <p:spPr>
          <a:xfrm>
            <a:off x="114698" y="5103674"/>
            <a:ext cx="11962603" cy="1461939"/>
          </a:xfrm>
          <a:prstGeom prst="rect">
            <a:avLst/>
          </a:prstGeom>
          <a:noFill/>
        </p:spPr>
        <p:txBody>
          <a:bodyPr wrap="square" rtlCol="0">
            <a:spAutoFit/>
          </a:bodyPr>
          <a:lstStyle/>
          <a:p>
            <a:pPr marL="0" marR="0">
              <a:spcBef>
                <a:spcPts val="0"/>
              </a:spcBef>
              <a:spcAft>
                <a:spcPts val="600"/>
              </a:spcAft>
            </a:pPr>
            <a:r>
              <a:rPr lang="en-GB" sz="1400" dirty="0">
                <a:effectLst/>
                <a:latin typeface="+mn-lt"/>
                <a:ea typeface="Times New Roman" panose="02020603050405020304" pitchFamily="18" charset="0"/>
              </a:rPr>
              <a:t>IOPS: Isolated Operation for Public Safety</a:t>
            </a:r>
            <a:endParaRPr lang="en-US" sz="1400" dirty="0">
              <a:effectLst/>
              <a:latin typeface="+mn-lt"/>
              <a:ea typeface="Times New Roman" panose="02020603050405020304" pitchFamily="18" charset="0"/>
            </a:endParaRPr>
          </a:p>
          <a:p>
            <a:pPr marL="0" marR="0">
              <a:spcBef>
                <a:spcPts val="0"/>
              </a:spcBef>
              <a:spcAft>
                <a:spcPts val="0"/>
              </a:spcAft>
            </a:pPr>
            <a:r>
              <a:rPr lang="en-GB" sz="1400" dirty="0">
                <a:effectLst/>
                <a:latin typeface="+mn-lt"/>
                <a:ea typeface="Times New Roman" panose="02020603050405020304" pitchFamily="18" charset="0"/>
              </a:rPr>
              <a:t>TS 23.180 "Mission critical services support in the Isolated Operation for Public Safety (IOPS) mode of operation; Functional architecture and information flows".</a:t>
            </a:r>
            <a:endParaRPr lang="en-US" sz="1400" dirty="0">
              <a:effectLst/>
              <a:latin typeface="+mn-lt"/>
              <a:ea typeface="Times New Roman" panose="02020603050405020304" pitchFamily="18" charset="0"/>
            </a:endParaRPr>
          </a:p>
          <a:p>
            <a:pPr marL="0" marR="0">
              <a:spcBef>
                <a:spcPts val="0"/>
              </a:spcBef>
              <a:spcAft>
                <a:spcPts val="0"/>
              </a:spcAft>
            </a:pPr>
            <a:r>
              <a:rPr lang="en-GB" sz="1400" dirty="0">
                <a:effectLst/>
                <a:latin typeface="+mn-lt"/>
                <a:ea typeface="Times New Roman" panose="02020603050405020304" pitchFamily="18" charset="0"/>
              </a:rPr>
              <a:t>TS 23.401 "General Packet Radio Service (GPRS) enhancements for Evolved Universal Terrestrial Radio Access Network (E-UTRAN) access".</a:t>
            </a:r>
            <a:endParaRPr lang="en-US" sz="1400" dirty="0">
              <a:effectLst/>
              <a:latin typeface="+mn-lt"/>
              <a:ea typeface="Times New Roman" panose="02020603050405020304" pitchFamily="18" charset="0"/>
            </a:endParaRPr>
          </a:p>
          <a:p>
            <a:pPr marL="0" marR="0">
              <a:spcBef>
                <a:spcPts val="0"/>
              </a:spcBef>
              <a:spcAft>
                <a:spcPts val="0"/>
              </a:spcAft>
            </a:pPr>
            <a:r>
              <a:rPr lang="en-GB" sz="1400" dirty="0">
                <a:effectLst/>
                <a:latin typeface="+mn-lt"/>
                <a:ea typeface="Times New Roman" panose="02020603050405020304" pitchFamily="18" charset="0"/>
              </a:rPr>
              <a:t>TS 22.346 "Isolated Evolved Universal Terrestrial Radio Access Network (E-UTRAN) operation for public safety; Stage 1“</a:t>
            </a:r>
          </a:p>
          <a:p>
            <a:pPr>
              <a:spcBef>
                <a:spcPts val="0"/>
              </a:spcBef>
              <a:spcAft>
                <a:spcPts val="0"/>
              </a:spcAft>
            </a:pPr>
            <a:r>
              <a:rPr lang="en-US" sz="1400" dirty="0">
                <a:effectLst/>
                <a:latin typeface="+mn-lt"/>
                <a:ea typeface="Times New Roman" panose="02020603050405020304" pitchFamily="18" charset="0"/>
              </a:rPr>
              <a:t>TS 22.280 "Mission Critical Services Common Requirements (</a:t>
            </a:r>
            <a:r>
              <a:rPr lang="en-US" sz="1400" dirty="0" err="1">
                <a:effectLst/>
                <a:latin typeface="+mn-lt"/>
                <a:ea typeface="Times New Roman" panose="02020603050405020304" pitchFamily="18" charset="0"/>
              </a:rPr>
              <a:t>MCCoRe</a:t>
            </a:r>
            <a:r>
              <a:rPr lang="en-US" sz="1400" dirty="0">
                <a:effectLst/>
                <a:latin typeface="+mn-lt"/>
                <a:ea typeface="Times New Roman" panose="02020603050405020304" pitchFamily="18" charset="0"/>
              </a:rPr>
              <a:t>); Stage 1"</a:t>
            </a:r>
          </a:p>
          <a:p>
            <a:pPr marL="0" marR="0">
              <a:spcBef>
                <a:spcPts val="0"/>
              </a:spcBef>
              <a:spcAft>
                <a:spcPts val="0"/>
              </a:spcAft>
            </a:pPr>
            <a:r>
              <a:rPr lang="en-GB" sz="1400" dirty="0">
                <a:latin typeface="+mn-lt"/>
                <a:ea typeface="Times New Roman" panose="02020603050405020304" pitchFamily="18" charset="0"/>
              </a:rPr>
              <a:t>TS 22.261 “</a:t>
            </a:r>
            <a:r>
              <a:rPr lang="en-US" sz="1400" dirty="0">
                <a:latin typeface="+mn-lt"/>
                <a:ea typeface="Times New Roman" panose="02020603050405020304" pitchFamily="18" charset="0"/>
              </a:rPr>
              <a:t>Service requirements for the 5G system”</a:t>
            </a:r>
          </a:p>
        </p:txBody>
      </p:sp>
    </p:spTree>
    <p:extLst>
      <p:ext uri="{BB962C8B-B14F-4D97-AF65-F5344CB8AC3E}">
        <p14:creationId xmlns:p14="http://schemas.microsoft.com/office/powerpoint/2010/main" val="1608415511"/>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E114E-8438-EBC9-0C75-9FB3E56B4624}"/>
              </a:ext>
            </a:extLst>
          </p:cNvPr>
          <p:cNvSpPr>
            <a:spLocks noGrp="1"/>
          </p:cNvSpPr>
          <p:nvPr>
            <p:ph type="title"/>
          </p:nvPr>
        </p:nvSpPr>
        <p:spPr/>
        <p:txBody>
          <a:bodyPr/>
          <a:lstStyle/>
          <a:p>
            <a:r>
              <a:rPr lang="en-US" dirty="0"/>
              <a:t>Gap analysis (Cont’d)</a:t>
            </a:r>
          </a:p>
        </p:txBody>
      </p:sp>
      <p:graphicFrame>
        <p:nvGraphicFramePr>
          <p:cNvPr id="4" name="Table 3">
            <a:extLst>
              <a:ext uri="{FF2B5EF4-FFF2-40B4-BE49-F238E27FC236}">
                <a16:creationId xmlns:a16="http://schemas.microsoft.com/office/drawing/2014/main" id="{8D42181A-8354-2856-2386-5240CBA35824}"/>
              </a:ext>
            </a:extLst>
          </p:cNvPr>
          <p:cNvGraphicFramePr>
            <a:graphicFrameLocks noGrp="1"/>
          </p:cNvGraphicFramePr>
          <p:nvPr>
            <p:extLst>
              <p:ext uri="{D42A27DB-BD31-4B8C-83A1-F6EECF244321}">
                <p14:modId xmlns:p14="http://schemas.microsoft.com/office/powerpoint/2010/main" val="4054375722"/>
              </p:ext>
            </p:extLst>
          </p:nvPr>
        </p:nvGraphicFramePr>
        <p:xfrm>
          <a:off x="70206" y="1458434"/>
          <a:ext cx="12051587" cy="4420645"/>
        </p:xfrm>
        <a:graphic>
          <a:graphicData uri="http://schemas.openxmlformats.org/drawingml/2006/table">
            <a:tbl>
              <a:tblPr firstRow="1" firstCol="1" bandRow="1">
                <a:tableStyleId>{5C22544A-7EE6-4342-B048-85BDC9FD1C3A}</a:tableStyleId>
              </a:tblPr>
              <a:tblGrid>
                <a:gridCol w="1335504">
                  <a:extLst>
                    <a:ext uri="{9D8B030D-6E8A-4147-A177-3AD203B41FA5}">
                      <a16:colId xmlns:a16="http://schemas.microsoft.com/office/drawing/2014/main" val="3043202015"/>
                    </a:ext>
                  </a:extLst>
                </a:gridCol>
                <a:gridCol w="5999923">
                  <a:extLst>
                    <a:ext uri="{9D8B030D-6E8A-4147-A177-3AD203B41FA5}">
                      <a16:colId xmlns:a16="http://schemas.microsoft.com/office/drawing/2014/main" val="3074309480"/>
                    </a:ext>
                  </a:extLst>
                </a:gridCol>
                <a:gridCol w="1531170">
                  <a:extLst>
                    <a:ext uri="{9D8B030D-6E8A-4147-A177-3AD203B41FA5}">
                      <a16:colId xmlns:a16="http://schemas.microsoft.com/office/drawing/2014/main" val="4031453069"/>
                    </a:ext>
                  </a:extLst>
                </a:gridCol>
                <a:gridCol w="1047964">
                  <a:extLst>
                    <a:ext uri="{9D8B030D-6E8A-4147-A177-3AD203B41FA5}">
                      <a16:colId xmlns:a16="http://schemas.microsoft.com/office/drawing/2014/main" val="3176950195"/>
                    </a:ext>
                  </a:extLst>
                </a:gridCol>
                <a:gridCol w="1109609">
                  <a:extLst>
                    <a:ext uri="{9D8B030D-6E8A-4147-A177-3AD203B41FA5}">
                      <a16:colId xmlns:a16="http://schemas.microsoft.com/office/drawing/2014/main" val="4007993584"/>
                    </a:ext>
                  </a:extLst>
                </a:gridCol>
                <a:gridCol w="1027417">
                  <a:extLst>
                    <a:ext uri="{9D8B030D-6E8A-4147-A177-3AD203B41FA5}">
                      <a16:colId xmlns:a16="http://schemas.microsoft.com/office/drawing/2014/main" val="3592493917"/>
                    </a:ext>
                  </a:extLst>
                </a:gridCol>
              </a:tblGrid>
              <a:tr h="991645">
                <a:tc>
                  <a:txBody>
                    <a:bodyPr/>
                    <a:lstStyle/>
                    <a:p>
                      <a:pPr marL="0" marR="0">
                        <a:spcBef>
                          <a:spcPts val="0"/>
                        </a:spcBef>
                        <a:spcAft>
                          <a:spcPts val="600"/>
                        </a:spcAft>
                      </a:pPr>
                      <a:r>
                        <a:rPr lang="en-GB" sz="1400">
                          <a:effectLst/>
                        </a:rPr>
                        <a:t>3GPP TS</a:t>
                      </a:r>
                      <a:endParaRPr lang="en-US" sz="1400">
                        <a:effectLst/>
                        <a:latin typeface="Times New Roman" panose="02020603050405020304" pitchFamily="18" charset="0"/>
                        <a:ea typeface="Times New Roman" panose="02020603050405020304" pitchFamily="18" charset="0"/>
                      </a:endParaRPr>
                    </a:p>
                  </a:txBody>
                  <a:tcPr marL="52779" marR="52779" marT="0" marB="0"/>
                </a:tc>
                <a:tc>
                  <a:txBody>
                    <a:bodyPr/>
                    <a:lstStyle/>
                    <a:p>
                      <a:pPr marL="0" marR="0">
                        <a:spcBef>
                          <a:spcPts val="0"/>
                        </a:spcBef>
                        <a:spcAft>
                          <a:spcPts val="600"/>
                        </a:spcAft>
                      </a:pPr>
                      <a:r>
                        <a:rPr lang="en-GB" sz="1400" dirty="0">
                          <a:effectLst/>
                        </a:rPr>
                        <a:t>Relevant texts and their purpose</a:t>
                      </a:r>
                      <a:endParaRPr lang="en-US" sz="1400" dirty="0">
                        <a:effectLst/>
                        <a:latin typeface="Times New Roman" panose="02020603050405020304" pitchFamily="18" charset="0"/>
                        <a:ea typeface="Times New Roman" panose="02020603050405020304" pitchFamily="18" charset="0"/>
                      </a:endParaRPr>
                    </a:p>
                  </a:txBody>
                  <a:tcPr marL="52779" marR="52779" marT="0" marB="0">
                    <a:solidFill>
                      <a:schemeClr val="accent1"/>
                    </a:solidFill>
                  </a:tcPr>
                </a:tc>
                <a:tc>
                  <a:txBody>
                    <a:bodyPr/>
                    <a:lstStyle/>
                    <a:p>
                      <a:pPr marL="0" marR="0">
                        <a:spcBef>
                          <a:spcPts val="0"/>
                        </a:spcBef>
                        <a:spcAft>
                          <a:spcPts val="600"/>
                        </a:spcAft>
                      </a:pPr>
                      <a:r>
                        <a:rPr lang="en-GB" sz="1400">
                          <a:effectLst/>
                        </a:rPr>
                        <a:t>Regular or public safety subscribers</a:t>
                      </a:r>
                      <a:endParaRPr lang="en-US" sz="1400">
                        <a:effectLst/>
                        <a:latin typeface="Times New Roman" panose="02020603050405020304" pitchFamily="18" charset="0"/>
                        <a:ea typeface="Times New Roman" panose="02020603050405020304" pitchFamily="18" charset="0"/>
                      </a:endParaRPr>
                    </a:p>
                  </a:txBody>
                  <a:tcPr marL="52779" marR="52779" marT="0" marB="0">
                    <a:solidFill>
                      <a:schemeClr val="accent1"/>
                    </a:solidFill>
                  </a:tcPr>
                </a:tc>
                <a:tc>
                  <a:txBody>
                    <a:bodyPr/>
                    <a:lstStyle/>
                    <a:p>
                      <a:pPr marL="0" marR="0">
                        <a:spcBef>
                          <a:spcPts val="0"/>
                        </a:spcBef>
                        <a:spcAft>
                          <a:spcPts val="600"/>
                        </a:spcAft>
                      </a:pPr>
                      <a:r>
                        <a:rPr lang="en-GB" sz="1400">
                          <a:effectLst/>
                        </a:rPr>
                        <a:t>Access to gNB required?</a:t>
                      </a:r>
                      <a:endParaRPr lang="en-US" sz="1400">
                        <a:effectLst/>
                        <a:latin typeface="Times New Roman" panose="02020603050405020304" pitchFamily="18" charset="0"/>
                        <a:ea typeface="Times New Roman" panose="02020603050405020304" pitchFamily="18" charset="0"/>
                      </a:endParaRPr>
                    </a:p>
                  </a:txBody>
                  <a:tcPr marL="52779" marR="52779" marT="0" marB="0">
                    <a:solidFill>
                      <a:schemeClr val="accent1"/>
                    </a:solidFill>
                  </a:tcPr>
                </a:tc>
                <a:tc>
                  <a:txBody>
                    <a:bodyPr/>
                    <a:lstStyle/>
                    <a:p>
                      <a:pPr marL="0" marR="0">
                        <a:spcBef>
                          <a:spcPts val="0"/>
                        </a:spcBef>
                        <a:spcAft>
                          <a:spcPts val="600"/>
                        </a:spcAft>
                      </a:pPr>
                      <a:r>
                        <a:rPr lang="en-GB" sz="1400">
                          <a:effectLst/>
                        </a:rPr>
                        <a:t>Access to core required?</a:t>
                      </a:r>
                      <a:endParaRPr lang="en-US" sz="1400">
                        <a:effectLst/>
                        <a:latin typeface="Times New Roman" panose="02020603050405020304" pitchFamily="18" charset="0"/>
                        <a:ea typeface="Times New Roman" panose="02020603050405020304" pitchFamily="18" charset="0"/>
                      </a:endParaRPr>
                    </a:p>
                  </a:txBody>
                  <a:tcPr marL="52779" marR="52779" marT="0" marB="0">
                    <a:solidFill>
                      <a:schemeClr val="accent1"/>
                    </a:solidFill>
                  </a:tcPr>
                </a:tc>
                <a:tc>
                  <a:txBody>
                    <a:bodyPr/>
                    <a:lstStyle/>
                    <a:p>
                      <a:pPr marL="0" marR="0">
                        <a:spcBef>
                          <a:spcPts val="0"/>
                        </a:spcBef>
                        <a:spcAft>
                          <a:spcPts val="600"/>
                        </a:spcAft>
                      </a:pPr>
                      <a:r>
                        <a:rPr lang="en-GB" sz="1400" dirty="0">
                          <a:effectLst/>
                        </a:rPr>
                        <a:t>Access to 5G NR sidelink required?</a:t>
                      </a:r>
                      <a:endParaRPr lang="en-US" sz="1400" dirty="0">
                        <a:effectLst/>
                        <a:latin typeface="Times New Roman" panose="02020603050405020304" pitchFamily="18" charset="0"/>
                        <a:ea typeface="Times New Roman" panose="02020603050405020304" pitchFamily="18" charset="0"/>
                      </a:endParaRPr>
                    </a:p>
                  </a:txBody>
                  <a:tcPr marL="52779" marR="52779" marT="0" marB="0">
                    <a:solidFill>
                      <a:schemeClr val="accent1"/>
                    </a:solidFill>
                  </a:tcPr>
                </a:tc>
                <a:extLst>
                  <a:ext uri="{0D108BD9-81ED-4DB2-BD59-A6C34878D82A}">
                    <a16:rowId xmlns:a16="http://schemas.microsoft.com/office/drawing/2014/main" val="2629029995"/>
                  </a:ext>
                </a:extLst>
              </a:tr>
              <a:tr h="2971840">
                <a:tc>
                  <a:txBody>
                    <a:bodyPr/>
                    <a:lstStyle/>
                    <a:p>
                      <a:pPr marL="0" marR="0">
                        <a:spcBef>
                          <a:spcPts val="0"/>
                        </a:spcBef>
                        <a:spcAft>
                          <a:spcPts val="600"/>
                        </a:spcAft>
                      </a:pPr>
                      <a:r>
                        <a:rPr lang="en-GB" sz="1400" dirty="0">
                          <a:effectLst/>
                        </a:rPr>
                        <a:t>Emergency services</a:t>
                      </a:r>
                      <a:endParaRPr lang="en-US" sz="1400" dirty="0">
                        <a:effectLst/>
                      </a:endParaRPr>
                    </a:p>
                    <a:p>
                      <a:pPr marL="0" marR="0">
                        <a:spcBef>
                          <a:spcPts val="0"/>
                        </a:spcBef>
                        <a:spcAft>
                          <a:spcPts val="600"/>
                        </a:spcAft>
                      </a:pPr>
                      <a:r>
                        <a:rPr lang="en-GB" sz="1400" dirty="0">
                          <a:effectLst/>
                        </a:rPr>
                        <a:t>22.101 (SA1)</a:t>
                      </a:r>
                      <a:endParaRPr lang="en-US" sz="1400" dirty="0">
                        <a:effectLst/>
                      </a:endParaRPr>
                    </a:p>
                    <a:p>
                      <a:pPr marL="0" marR="0">
                        <a:spcBef>
                          <a:spcPts val="0"/>
                        </a:spcBef>
                        <a:spcAft>
                          <a:spcPts val="600"/>
                        </a:spcAft>
                      </a:pPr>
                      <a:r>
                        <a:rPr lang="en-GB" sz="1400" dirty="0">
                          <a:effectLst/>
                        </a:rPr>
                        <a:t>23.304 (SA2)</a:t>
                      </a:r>
                      <a:endParaRPr lang="en-US" sz="1400" dirty="0">
                        <a:effectLst/>
                      </a:endParaRPr>
                    </a:p>
                    <a:p>
                      <a:pPr marL="0" marR="0">
                        <a:spcBef>
                          <a:spcPts val="0"/>
                        </a:spcBef>
                        <a:spcAft>
                          <a:spcPts val="600"/>
                        </a:spcAft>
                      </a:pPr>
                      <a:r>
                        <a:rPr lang="en-GB" sz="1400" dirty="0">
                          <a:effectLst/>
                        </a:rPr>
                        <a:t>33.503 (SA3)</a:t>
                      </a:r>
                      <a:endParaRPr lang="en-US" sz="1400" dirty="0">
                        <a:effectLst/>
                        <a:latin typeface="Times New Roman" panose="02020603050405020304" pitchFamily="18" charset="0"/>
                        <a:ea typeface="Times New Roman" panose="02020603050405020304" pitchFamily="18" charset="0"/>
                      </a:endParaRPr>
                    </a:p>
                  </a:txBody>
                  <a:tcPr marL="24355" marR="24355" marT="0" marB="0"/>
                </a:tc>
                <a:tc>
                  <a:txBody>
                    <a:bodyPr/>
                    <a:lstStyle/>
                    <a:p>
                      <a:pPr marL="0" marR="0">
                        <a:spcBef>
                          <a:spcPts val="0"/>
                        </a:spcBef>
                        <a:spcAft>
                          <a:spcPts val="600"/>
                        </a:spcAft>
                      </a:pPr>
                      <a:r>
                        <a:rPr lang="en-GB" sz="1400" b="0" dirty="0">
                          <a:solidFill>
                            <a:schemeClr val="tx1"/>
                          </a:solidFill>
                          <a:effectLst/>
                        </a:rPr>
                        <a:t>“10 Emergency calls” “10.12 Emergency Sessions over Relay UEs … Where the 5G system supports remote UE access to emergency sessions via relay UEs, the following requirements apply: </a:t>
                      </a:r>
                      <a:endParaRPr lang="en-US" sz="1400" b="0" dirty="0">
                        <a:solidFill>
                          <a:schemeClr val="tx1"/>
                        </a:solidFill>
                        <a:effectLst/>
                      </a:endParaRPr>
                    </a:p>
                    <a:p>
                      <a:pPr marL="0" marR="0">
                        <a:spcBef>
                          <a:spcPts val="0"/>
                        </a:spcBef>
                        <a:spcAft>
                          <a:spcPts val="600"/>
                        </a:spcAft>
                      </a:pPr>
                      <a:r>
                        <a:rPr lang="en-GB" sz="1400" b="0" dirty="0">
                          <a:solidFill>
                            <a:schemeClr val="tx1"/>
                          </a:solidFill>
                          <a:effectLst/>
                        </a:rPr>
                        <a:t>- Subject to local regulatory requirements, the UE shall first attempt to make an emergency session via any available network. If the UE fails to find a network that allows emergency sessions, the UE shall attempt an emergency session via a relay UE.”</a:t>
                      </a:r>
                      <a:endParaRPr lang="en-US" sz="1400" b="0" dirty="0">
                        <a:solidFill>
                          <a:schemeClr val="tx1"/>
                        </a:solidFill>
                        <a:effectLst/>
                      </a:endParaRPr>
                    </a:p>
                    <a:p>
                      <a:pPr marL="0" marR="0">
                        <a:spcBef>
                          <a:spcPts val="0"/>
                        </a:spcBef>
                        <a:spcAft>
                          <a:spcPts val="600"/>
                        </a:spcAft>
                      </a:pPr>
                      <a:r>
                        <a:rPr lang="en-GB" sz="1400" b="0" dirty="0">
                          <a:solidFill>
                            <a:schemeClr val="tx1"/>
                          </a:solidFill>
                          <a:effectLst/>
                        </a:rPr>
                        <a:t>“5.4.4 Support of emergency service from 5G </a:t>
                      </a:r>
                      <a:r>
                        <a:rPr lang="en-GB" sz="1400" b="0" dirty="0" err="1">
                          <a:solidFill>
                            <a:schemeClr val="tx1"/>
                          </a:solidFill>
                          <a:effectLst/>
                        </a:rPr>
                        <a:t>ProSe</a:t>
                      </a:r>
                      <a:r>
                        <a:rPr lang="en-GB" sz="1400" b="0" dirty="0">
                          <a:solidFill>
                            <a:schemeClr val="tx1"/>
                          </a:solidFill>
                          <a:effectLst/>
                        </a:rPr>
                        <a:t> Remote UE via 5G </a:t>
                      </a:r>
                      <a:r>
                        <a:rPr lang="en-GB" sz="1400" b="0" dirty="0" err="1">
                          <a:solidFill>
                            <a:schemeClr val="tx1"/>
                          </a:solidFill>
                          <a:effectLst/>
                        </a:rPr>
                        <a:t>ProSe</a:t>
                      </a:r>
                      <a:r>
                        <a:rPr lang="en-GB" sz="1400" b="0" dirty="0">
                          <a:solidFill>
                            <a:schemeClr val="tx1"/>
                          </a:solidFill>
                          <a:effectLst/>
                        </a:rPr>
                        <a:t> UE-to-Network Relay”  “When a 5G </a:t>
                      </a:r>
                      <a:r>
                        <a:rPr lang="en-GB" sz="1400" b="0" dirty="0" err="1">
                          <a:solidFill>
                            <a:schemeClr val="tx1"/>
                          </a:solidFill>
                          <a:effectLst/>
                        </a:rPr>
                        <a:t>ProSe</a:t>
                      </a:r>
                      <a:r>
                        <a:rPr lang="en-GB" sz="1400" b="0" dirty="0">
                          <a:solidFill>
                            <a:schemeClr val="tx1"/>
                          </a:solidFill>
                          <a:effectLst/>
                        </a:rPr>
                        <a:t> enabled UE does not have direct connection to the network for emergency service, the UE may attempt to obtain emergency service via 5G </a:t>
                      </a:r>
                      <a:r>
                        <a:rPr lang="en-GB" sz="1400" b="0" dirty="0" err="1">
                          <a:solidFill>
                            <a:schemeClr val="tx1"/>
                          </a:solidFill>
                          <a:effectLst/>
                        </a:rPr>
                        <a:t>ProSe</a:t>
                      </a:r>
                      <a:r>
                        <a:rPr lang="en-GB" sz="1400" b="0" dirty="0">
                          <a:solidFill>
                            <a:schemeClr val="tx1"/>
                          </a:solidFill>
                          <a:effectLst/>
                        </a:rPr>
                        <a:t> Layer-2 or Layer-3 UE-to-Network Relay. A 5G </a:t>
                      </a:r>
                      <a:r>
                        <a:rPr lang="en-GB" sz="1400" b="0" dirty="0" err="1">
                          <a:solidFill>
                            <a:schemeClr val="tx1"/>
                          </a:solidFill>
                          <a:effectLst/>
                        </a:rPr>
                        <a:t>ProSe</a:t>
                      </a:r>
                      <a:r>
                        <a:rPr lang="en-GB" sz="1400" b="0" dirty="0">
                          <a:solidFill>
                            <a:schemeClr val="tx1"/>
                          </a:solidFill>
                          <a:effectLst/>
                        </a:rPr>
                        <a:t> enabled UE acting as 5G </a:t>
                      </a:r>
                      <a:r>
                        <a:rPr lang="en-GB" sz="1400" b="0" dirty="0" err="1">
                          <a:solidFill>
                            <a:schemeClr val="tx1"/>
                          </a:solidFill>
                          <a:effectLst/>
                        </a:rPr>
                        <a:t>ProSe</a:t>
                      </a:r>
                      <a:r>
                        <a:rPr lang="en-GB" sz="1400" b="0" dirty="0">
                          <a:solidFill>
                            <a:schemeClr val="tx1"/>
                          </a:solidFill>
                          <a:effectLst/>
                        </a:rPr>
                        <a:t> UE-to-Network Relay shall have a normal registration ....”</a:t>
                      </a:r>
                      <a:endParaRPr lang="en-US" sz="1400" b="0" dirty="0">
                        <a:solidFill>
                          <a:schemeClr val="tx1"/>
                        </a:solidFill>
                        <a:effectLst/>
                      </a:endParaRPr>
                    </a:p>
                    <a:p>
                      <a:pPr marL="0" marR="0">
                        <a:spcBef>
                          <a:spcPts val="0"/>
                        </a:spcBef>
                        <a:spcAft>
                          <a:spcPts val="600"/>
                        </a:spcAft>
                      </a:pPr>
                      <a:r>
                        <a:rPr lang="en-GB" sz="1400" b="0" dirty="0">
                          <a:solidFill>
                            <a:schemeClr val="tx1"/>
                          </a:solidFill>
                          <a:effectLst/>
                        </a:rPr>
                        <a:t>“6.3.6 Security for emergency service from 5G </a:t>
                      </a:r>
                      <a:r>
                        <a:rPr lang="en-GB" sz="1400" b="0" dirty="0" err="1">
                          <a:solidFill>
                            <a:schemeClr val="tx1"/>
                          </a:solidFill>
                          <a:effectLst/>
                        </a:rPr>
                        <a:t>ProSe</a:t>
                      </a:r>
                      <a:r>
                        <a:rPr lang="en-GB" sz="1400" b="0" dirty="0">
                          <a:solidFill>
                            <a:schemeClr val="tx1"/>
                          </a:solidFill>
                          <a:effectLst/>
                        </a:rPr>
                        <a:t> Remote UE via 5G </a:t>
                      </a:r>
                      <a:r>
                        <a:rPr lang="en-GB" sz="1400" b="0" dirty="0" err="1">
                          <a:solidFill>
                            <a:schemeClr val="tx1"/>
                          </a:solidFill>
                          <a:effectLst/>
                        </a:rPr>
                        <a:t>ProSe</a:t>
                      </a:r>
                      <a:r>
                        <a:rPr lang="en-GB" sz="1400" b="0" dirty="0">
                          <a:solidFill>
                            <a:schemeClr val="tx1"/>
                          </a:solidFill>
                          <a:effectLst/>
                        </a:rPr>
                        <a:t> UE-to-Network”</a:t>
                      </a:r>
                      <a:endParaRPr lang="en-US" sz="1400" b="0" dirty="0">
                        <a:solidFill>
                          <a:schemeClr val="tx1"/>
                        </a:solidFill>
                        <a:effectLst/>
                        <a:latin typeface="Times New Roman" panose="02020603050405020304" pitchFamily="18" charset="0"/>
                        <a:ea typeface="Times New Roman" panose="02020603050405020304" pitchFamily="18" charset="0"/>
                      </a:endParaRPr>
                    </a:p>
                  </a:txBody>
                  <a:tcPr marL="24355" marR="24355" marT="0" marB="0">
                    <a:solidFill>
                      <a:srgbClr val="CCECFF"/>
                    </a:solidFill>
                  </a:tcPr>
                </a:tc>
                <a:tc>
                  <a:txBody>
                    <a:bodyPr/>
                    <a:lstStyle/>
                    <a:p>
                      <a:pPr marL="0" marR="0">
                        <a:spcBef>
                          <a:spcPts val="0"/>
                        </a:spcBef>
                        <a:spcAft>
                          <a:spcPts val="600"/>
                        </a:spcAft>
                      </a:pPr>
                      <a:r>
                        <a:rPr lang="en-GB" sz="1400" b="0" dirty="0">
                          <a:solidFill>
                            <a:schemeClr val="tx1"/>
                          </a:solidFill>
                          <a:effectLst/>
                        </a:rPr>
                        <a:t>All (for emergency calls only)</a:t>
                      </a:r>
                      <a:endParaRPr lang="en-US" sz="1400" b="0" dirty="0">
                        <a:solidFill>
                          <a:schemeClr val="tx1"/>
                        </a:solidFill>
                        <a:effectLst/>
                        <a:latin typeface="Times New Roman" panose="02020603050405020304" pitchFamily="18" charset="0"/>
                        <a:ea typeface="Times New Roman" panose="02020603050405020304" pitchFamily="18" charset="0"/>
                      </a:endParaRPr>
                    </a:p>
                  </a:txBody>
                  <a:tcPr marL="24355" marR="24355" marT="0" marB="0">
                    <a:solidFill>
                      <a:srgbClr val="CCECFF"/>
                    </a:solidFill>
                  </a:tcPr>
                </a:tc>
                <a:tc>
                  <a:txBody>
                    <a:bodyPr/>
                    <a:lstStyle/>
                    <a:p>
                      <a:pPr marL="0" marR="0">
                        <a:spcBef>
                          <a:spcPts val="0"/>
                        </a:spcBef>
                        <a:spcAft>
                          <a:spcPts val="600"/>
                        </a:spcAft>
                      </a:pPr>
                      <a:r>
                        <a:rPr lang="en-GB" sz="1400" b="0" dirty="0">
                          <a:solidFill>
                            <a:schemeClr val="tx1"/>
                          </a:solidFill>
                          <a:effectLst/>
                        </a:rPr>
                        <a:t>Yes (for (U2N relays)</a:t>
                      </a:r>
                      <a:endParaRPr lang="en-US" sz="1400" b="0" dirty="0">
                        <a:solidFill>
                          <a:schemeClr val="tx1"/>
                        </a:solidFill>
                        <a:effectLst/>
                        <a:latin typeface="Times New Roman" panose="02020603050405020304" pitchFamily="18" charset="0"/>
                        <a:ea typeface="Times New Roman" panose="02020603050405020304" pitchFamily="18" charset="0"/>
                      </a:endParaRPr>
                    </a:p>
                  </a:txBody>
                  <a:tcPr marL="24355" marR="24355" marT="0" marB="0">
                    <a:solidFill>
                      <a:srgbClr val="CCECFF"/>
                    </a:solidFill>
                  </a:tcPr>
                </a:tc>
                <a:tc>
                  <a:txBody>
                    <a:bodyPr/>
                    <a:lstStyle/>
                    <a:p>
                      <a:pPr marL="0" marR="0">
                        <a:spcBef>
                          <a:spcPts val="0"/>
                        </a:spcBef>
                        <a:spcAft>
                          <a:spcPts val="600"/>
                        </a:spcAft>
                      </a:pPr>
                      <a:r>
                        <a:rPr lang="en-GB" sz="1400" b="0" dirty="0">
                          <a:solidFill>
                            <a:schemeClr val="tx1"/>
                          </a:solidFill>
                          <a:effectLst/>
                        </a:rPr>
                        <a:t>Yes (for (U2N relays)</a:t>
                      </a:r>
                      <a:endParaRPr lang="en-US" sz="1400" b="0" dirty="0">
                        <a:solidFill>
                          <a:schemeClr val="tx1"/>
                        </a:solidFill>
                        <a:effectLst/>
                        <a:latin typeface="Times New Roman" panose="02020603050405020304" pitchFamily="18" charset="0"/>
                        <a:ea typeface="Times New Roman" panose="02020603050405020304" pitchFamily="18" charset="0"/>
                      </a:endParaRPr>
                    </a:p>
                  </a:txBody>
                  <a:tcPr marL="24355" marR="24355" marT="0" marB="0">
                    <a:solidFill>
                      <a:srgbClr val="CCECFF"/>
                    </a:solidFill>
                  </a:tcPr>
                </a:tc>
                <a:tc>
                  <a:txBody>
                    <a:bodyPr/>
                    <a:lstStyle/>
                    <a:p>
                      <a:pPr marL="0" marR="0">
                        <a:spcBef>
                          <a:spcPts val="0"/>
                        </a:spcBef>
                        <a:spcAft>
                          <a:spcPts val="600"/>
                        </a:spcAft>
                      </a:pPr>
                      <a:r>
                        <a:rPr lang="en-GB" sz="1400" b="0" dirty="0">
                          <a:solidFill>
                            <a:schemeClr val="tx1"/>
                          </a:solidFill>
                          <a:effectLst/>
                        </a:rPr>
                        <a:t>Yes (leveraging </a:t>
                      </a:r>
                      <a:r>
                        <a:rPr lang="en-GB" sz="1400" b="0" dirty="0" err="1">
                          <a:solidFill>
                            <a:schemeClr val="tx1"/>
                          </a:solidFill>
                          <a:effectLst/>
                        </a:rPr>
                        <a:t>sidelink</a:t>
                      </a:r>
                      <a:r>
                        <a:rPr lang="en-GB" sz="1400" b="0" dirty="0">
                          <a:solidFill>
                            <a:schemeClr val="tx1"/>
                          </a:solidFill>
                          <a:effectLst/>
                        </a:rPr>
                        <a:t> with U2N relays only)</a:t>
                      </a:r>
                      <a:endParaRPr lang="en-US" sz="1400" b="0" dirty="0">
                        <a:solidFill>
                          <a:schemeClr val="tx1"/>
                        </a:solidFill>
                        <a:effectLst/>
                        <a:latin typeface="Times New Roman" panose="02020603050405020304" pitchFamily="18" charset="0"/>
                        <a:ea typeface="Times New Roman" panose="02020603050405020304" pitchFamily="18" charset="0"/>
                      </a:endParaRPr>
                    </a:p>
                  </a:txBody>
                  <a:tcPr marL="24355" marR="24355" marT="0" marB="0">
                    <a:solidFill>
                      <a:srgbClr val="CCECFF"/>
                    </a:solidFill>
                  </a:tcPr>
                </a:tc>
                <a:extLst>
                  <a:ext uri="{0D108BD9-81ED-4DB2-BD59-A6C34878D82A}">
                    <a16:rowId xmlns:a16="http://schemas.microsoft.com/office/drawing/2014/main" val="2531936877"/>
                  </a:ext>
                </a:extLst>
              </a:tr>
            </a:tbl>
          </a:graphicData>
        </a:graphic>
      </p:graphicFrame>
      <p:sp>
        <p:nvSpPr>
          <p:cNvPr id="6" name="TextBox 5">
            <a:extLst>
              <a:ext uri="{FF2B5EF4-FFF2-40B4-BE49-F238E27FC236}">
                <a16:creationId xmlns:a16="http://schemas.microsoft.com/office/drawing/2014/main" id="{7533610D-A691-532C-07DF-CF549B512154}"/>
              </a:ext>
            </a:extLst>
          </p:cNvPr>
          <p:cNvSpPr txBox="1"/>
          <p:nvPr/>
        </p:nvSpPr>
        <p:spPr>
          <a:xfrm>
            <a:off x="282538" y="5879079"/>
            <a:ext cx="8738171" cy="738664"/>
          </a:xfrm>
          <a:prstGeom prst="rect">
            <a:avLst/>
          </a:prstGeom>
          <a:noFill/>
        </p:spPr>
        <p:txBody>
          <a:bodyPr wrap="square">
            <a:spAutoFit/>
          </a:bodyPr>
          <a:lstStyle/>
          <a:p>
            <a:pPr marL="0" marR="0">
              <a:spcBef>
                <a:spcPts val="0"/>
              </a:spcBef>
              <a:spcAft>
                <a:spcPts val="0"/>
              </a:spcAft>
            </a:pPr>
            <a:r>
              <a:rPr lang="en-GB" sz="1400" dirty="0">
                <a:effectLst/>
                <a:latin typeface="+mn-lt"/>
                <a:ea typeface="Times New Roman" panose="02020603050405020304" pitchFamily="18" charset="0"/>
              </a:rPr>
              <a:t>TS 22.101 "Service aspects; Service principles"</a:t>
            </a:r>
            <a:endParaRPr lang="en-US" sz="1400" dirty="0">
              <a:effectLst/>
              <a:latin typeface="+mn-lt"/>
              <a:ea typeface="Times New Roman" panose="02020603050405020304" pitchFamily="18" charset="0"/>
            </a:endParaRPr>
          </a:p>
          <a:p>
            <a:pPr marL="0" marR="0">
              <a:spcBef>
                <a:spcPts val="0"/>
              </a:spcBef>
              <a:spcAft>
                <a:spcPts val="0"/>
              </a:spcAft>
            </a:pPr>
            <a:r>
              <a:rPr lang="en-GB" sz="1400" dirty="0">
                <a:effectLst/>
                <a:latin typeface="+mn-lt"/>
                <a:ea typeface="Times New Roman" panose="02020603050405020304" pitchFamily="18" charset="0"/>
              </a:rPr>
              <a:t>TS 23.304 "Proximity based Services (</a:t>
            </a:r>
            <a:r>
              <a:rPr lang="en-GB" sz="1400" dirty="0" err="1">
                <a:effectLst/>
                <a:latin typeface="+mn-lt"/>
                <a:ea typeface="Times New Roman" panose="02020603050405020304" pitchFamily="18" charset="0"/>
              </a:rPr>
              <a:t>ProSe</a:t>
            </a:r>
            <a:r>
              <a:rPr lang="en-GB" sz="1400" dirty="0">
                <a:effectLst/>
                <a:latin typeface="+mn-lt"/>
                <a:ea typeface="Times New Roman" panose="02020603050405020304" pitchFamily="18" charset="0"/>
              </a:rPr>
              <a:t>) in the 5G System (5GS)"</a:t>
            </a:r>
            <a:endParaRPr lang="en-US" sz="1400" dirty="0">
              <a:effectLst/>
              <a:latin typeface="+mn-lt"/>
              <a:ea typeface="Times New Roman" panose="02020603050405020304" pitchFamily="18" charset="0"/>
            </a:endParaRPr>
          </a:p>
          <a:p>
            <a:pPr marL="0" marR="0">
              <a:spcBef>
                <a:spcPts val="0"/>
              </a:spcBef>
              <a:spcAft>
                <a:spcPts val="0"/>
              </a:spcAft>
            </a:pPr>
            <a:r>
              <a:rPr lang="en-GB" sz="1400" dirty="0">
                <a:effectLst/>
                <a:latin typeface="+mn-lt"/>
                <a:ea typeface="Times New Roman" panose="02020603050405020304" pitchFamily="18" charset="0"/>
              </a:rPr>
              <a:t>TS 33.503 "Security aspects of Proximity based Services (</a:t>
            </a:r>
            <a:r>
              <a:rPr lang="en-GB" sz="1400" dirty="0" err="1">
                <a:effectLst/>
                <a:latin typeface="+mn-lt"/>
                <a:ea typeface="Times New Roman" panose="02020603050405020304" pitchFamily="18" charset="0"/>
              </a:rPr>
              <a:t>ProSe</a:t>
            </a:r>
            <a:r>
              <a:rPr lang="en-GB" sz="1400" dirty="0">
                <a:effectLst/>
                <a:latin typeface="+mn-lt"/>
                <a:ea typeface="Times New Roman" panose="02020603050405020304" pitchFamily="18" charset="0"/>
              </a:rPr>
              <a:t>) in the 5G System (5GS)"</a:t>
            </a:r>
            <a:endParaRPr lang="en-US" sz="1400" dirty="0">
              <a:effectLst/>
              <a:latin typeface="+mn-lt"/>
              <a:ea typeface="Times New Roman" panose="02020603050405020304" pitchFamily="18" charset="0"/>
            </a:endParaRPr>
          </a:p>
        </p:txBody>
      </p:sp>
    </p:spTree>
    <p:extLst>
      <p:ext uri="{BB962C8B-B14F-4D97-AF65-F5344CB8AC3E}">
        <p14:creationId xmlns:p14="http://schemas.microsoft.com/office/powerpoint/2010/main" val="3793979127"/>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5F2A3-D32F-1FE3-F402-1BA41CAD5703}"/>
              </a:ext>
            </a:extLst>
          </p:cNvPr>
          <p:cNvSpPr>
            <a:spLocks noGrp="1"/>
          </p:cNvSpPr>
          <p:nvPr>
            <p:ph type="title"/>
          </p:nvPr>
        </p:nvSpPr>
        <p:spPr/>
        <p:txBody>
          <a:bodyPr/>
          <a:lstStyle/>
          <a:p>
            <a:r>
              <a:rPr lang="en-US" dirty="0"/>
              <a:t>Gap analysis (Cont’d)</a:t>
            </a:r>
          </a:p>
        </p:txBody>
      </p:sp>
      <p:graphicFrame>
        <p:nvGraphicFramePr>
          <p:cNvPr id="4" name="Table 3">
            <a:extLst>
              <a:ext uri="{FF2B5EF4-FFF2-40B4-BE49-F238E27FC236}">
                <a16:creationId xmlns:a16="http://schemas.microsoft.com/office/drawing/2014/main" id="{AC403E70-33BA-6B22-1702-486404A0C292}"/>
              </a:ext>
            </a:extLst>
          </p:cNvPr>
          <p:cNvGraphicFramePr>
            <a:graphicFrameLocks noGrp="1"/>
          </p:cNvGraphicFramePr>
          <p:nvPr>
            <p:extLst>
              <p:ext uri="{D42A27DB-BD31-4B8C-83A1-F6EECF244321}">
                <p14:modId xmlns:p14="http://schemas.microsoft.com/office/powerpoint/2010/main" val="2470670537"/>
              </p:ext>
            </p:extLst>
          </p:nvPr>
        </p:nvGraphicFramePr>
        <p:xfrm>
          <a:off x="140413" y="1505250"/>
          <a:ext cx="12051587" cy="4206240"/>
        </p:xfrm>
        <a:graphic>
          <a:graphicData uri="http://schemas.openxmlformats.org/drawingml/2006/table">
            <a:tbl>
              <a:tblPr firstRow="1" firstCol="1" bandRow="1">
                <a:tableStyleId>{5C22544A-7EE6-4342-B048-85BDC9FD1C3A}</a:tableStyleId>
              </a:tblPr>
              <a:tblGrid>
                <a:gridCol w="1335504">
                  <a:extLst>
                    <a:ext uri="{9D8B030D-6E8A-4147-A177-3AD203B41FA5}">
                      <a16:colId xmlns:a16="http://schemas.microsoft.com/office/drawing/2014/main" val="3209529314"/>
                    </a:ext>
                  </a:extLst>
                </a:gridCol>
                <a:gridCol w="5582429">
                  <a:extLst>
                    <a:ext uri="{9D8B030D-6E8A-4147-A177-3AD203B41FA5}">
                      <a16:colId xmlns:a16="http://schemas.microsoft.com/office/drawing/2014/main" val="2928763281"/>
                    </a:ext>
                  </a:extLst>
                </a:gridCol>
                <a:gridCol w="1089061">
                  <a:extLst>
                    <a:ext uri="{9D8B030D-6E8A-4147-A177-3AD203B41FA5}">
                      <a16:colId xmlns:a16="http://schemas.microsoft.com/office/drawing/2014/main" val="1999954524"/>
                    </a:ext>
                  </a:extLst>
                </a:gridCol>
                <a:gridCol w="1613042">
                  <a:extLst>
                    <a:ext uri="{9D8B030D-6E8A-4147-A177-3AD203B41FA5}">
                      <a16:colId xmlns:a16="http://schemas.microsoft.com/office/drawing/2014/main" val="371679464"/>
                    </a:ext>
                  </a:extLst>
                </a:gridCol>
                <a:gridCol w="1404134">
                  <a:extLst>
                    <a:ext uri="{9D8B030D-6E8A-4147-A177-3AD203B41FA5}">
                      <a16:colId xmlns:a16="http://schemas.microsoft.com/office/drawing/2014/main" val="183191666"/>
                    </a:ext>
                  </a:extLst>
                </a:gridCol>
                <a:gridCol w="1027417">
                  <a:extLst>
                    <a:ext uri="{9D8B030D-6E8A-4147-A177-3AD203B41FA5}">
                      <a16:colId xmlns:a16="http://schemas.microsoft.com/office/drawing/2014/main" val="4160097363"/>
                    </a:ext>
                  </a:extLst>
                </a:gridCol>
              </a:tblGrid>
              <a:tr h="914412">
                <a:tc>
                  <a:txBody>
                    <a:bodyPr/>
                    <a:lstStyle/>
                    <a:p>
                      <a:pPr marL="0" marR="0">
                        <a:spcBef>
                          <a:spcPts val="0"/>
                        </a:spcBef>
                        <a:spcAft>
                          <a:spcPts val="600"/>
                        </a:spcAft>
                      </a:pPr>
                      <a:r>
                        <a:rPr lang="en-GB" sz="1400">
                          <a:effectLst/>
                        </a:rPr>
                        <a:t>5G sideink use cases including V2X</a:t>
                      </a:r>
                      <a:endParaRPr lang="en-US" sz="1400">
                        <a:effectLst/>
                      </a:endParaRPr>
                    </a:p>
                    <a:p>
                      <a:pPr marL="0" marR="0">
                        <a:spcBef>
                          <a:spcPts val="0"/>
                        </a:spcBef>
                        <a:spcAft>
                          <a:spcPts val="600"/>
                        </a:spcAft>
                      </a:pPr>
                      <a:r>
                        <a:rPr lang="en-GB" sz="1400">
                          <a:effectLst/>
                        </a:rPr>
                        <a:t>23.287 (SA2)</a:t>
                      </a:r>
                      <a:endParaRPr lang="en-US" sz="1400">
                        <a:effectLst/>
                        <a:latin typeface="Times New Roman" panose="02020603050405020304" pitchFamily="18" charset="0"/>
                        <a:ea typeface="Times New Roman" panose="02020603050405020304" pitchFamily="18" charset="0"/>
                      </a:endParaRPr>
                    </a:p>
                  </a:txBody>
                  <a:tcPr marL="24355" marR="24355" marT="0" marB="0"/>
                </a:tc>
                <a:tc>
                  <a:txBody>
                    <a:bodyPr/>
                    <a:lstStyle/>
                    <a:p>
                      <a:pPr marL="0" marR="0">
                        <a:spcBef>
                          <a:spcPts val="0"/>
                        </a:spcBef>
                        <a:spcAft>
                          <a:spcPts val="600"/>
                        </a:spcAft>
                      </a:pPr>
                      <a:r>
                        <a:rPr lang="en-GB" sz="1400" b="0" dirty="0">
                          <a:solidFill>
                            <a:schemeClr val="tx1"/>
                          </a:solidFill>
                          <a:effectLst/>
                        </a:rPr>
                        <a:t>Note: A subscriber needs to authenticate with the core first before using the services.</a:t>
                      </a:r>
                      <a:endParaRPr lang="en-US" sz="1400" b="0" dirty="0">
                        <a:solidFill>
                          <a:schemeClr val="tx1"/>
                        </a:solidFill>
                        <a:effectLst/>
                      </a:endParaRPr>
                    </a:p>
                    <a:p>
                      <a:pPr marL="0" marR="0">
                        <a:spcBef>
                          <a:spcPts val="0"/>
                        </a:spcBef>
                        <a:spcAft>
                          <a:spcPts val="600"/>
                        </a:spcAft>
                      </a:pPr>
                      <a:r>
                        <a:rPr lang="en-GB" sz="1400" b="0" dirty="0">
                          <a:solidFill>
                            <a:schemeClr val="tx1"/>
                          </a:solidFill>
                          <a:effectLst/>
                        </a:rPr>
                        <a:t>“V2X communication: A communication to support Vehicle-to-Everything (V2X) services leveraging </a:t>
                      </a:r>
                      <a:r>
                        <a:rPr lang="en-GB" sz="1400" b="0" dirty="0" err="1">
                          <a:solidFill>
                            <a:schemeClr val="tx1"/>
                          </a:solidFill>
                          <a:effectLst/>
                        </a:rPr>
                        <a:t>Uu</a:t>
                      </a:r>
                      <a:r>
                        <a:rPr lang="en-GB" sz="1400" b="0" dirty="0">
                          <a:solidFill>
                            <a:schemeClr val="tx1"/>
                          </a:solidFill>
                          <a:effectLst/>
                        </a:rPr>
                        <a:t> and / or PC5 reference points.”</a:t>
                      </a:r>
                      <a:endParaRPr lang="en-US" sz="1400" b="0" dirty="0">
                        <a:solidFill>
                          <a:schemeClr val="tx1"/>
                        </a:solidFill>
                        <a:effectLst/>
                        <a:latin typeface="Times New Roman" panose="02020603050405020304" pitchFamily="18" charset="0"/>
                        <a:ea typeface="Times New Roman" panose="02020603050405020304" pitchFamily="18" charset="0"/>
                      </a:endParaRPr>
                    </a:p>
                  </a:txBody>
                  <a:tcPr marL="24355" marR="24355" marT="0" marB="0">
                    <a:solidFill>
                      <a:srgbClr val="CCECFF"/>
                    </a:solidFill>
                  </a:tcPr>
                </a:tc>
                <a:tc>
                  <a:txBody>
                    <a:bodyPr/>
                    <a:lstStyle/>
                    <a:p>
                      <a:pPr marL="0" marR="0">
                        <a:spcBef>
                          <a:spcPts val="0"/>
                        </a:spcBef>
                        <a:spcAft>
                          <a:spcPts val="600"/>
                        </a:spcAft>
                      </a:pPr>
                      <a:r>
                        <a:rPr lang="en-GB" sz="1400" b="0" dirty="0">
                          <a:solidFill>
                            <a:schemeClr val="tx1"/>
                          </a:solidFill>
                          <a:effectLst/>
                        </a:rPr>
                        <a:t>All</a:t>
                      </a:r>
                      <a:endParaRPr lang="en-US" sz="1400" b="0" dirty="0">
                        <a:solidFill>
                          <a:schemeClr val="tx1"/>
                        </a:solidFill>
                        <a:effectLst/>
                        <a:latin typeface="Times New Roman" panose="02020603050405020304" pitchFamily="18" charset="0"/>
                        <a:ea typeface="Times New Roman" panose="02020603050405020304" pitchFamily="18" charset="0"/>
                      </a:endParaRPr>
                    </a:p>
                  </a:txBody>
                  <a:tcPr marL="24355" marR="24355" marT="0" marB="0">
                    <a:solidFill>
                      <a:srgbClr val="CCECFF"/>
                    </a:solidFill>
                  </a:tcPr>
                </a:tc>
                <a:tc>
                  <a:txBody>
                    <a:bodyPr/>
                    <a:lstStyle/>
                    <a:p>
                      <a:pPr marL="0" marR="0">
                        <a:spcBef>
                          <a:spcPts val="0"/>
                        </a:spcBef>
                        <a:spcAft>
                          <a:spcPts val="600"/>
                        </a:spcAft>
                      </a:pPr>
                      <a:r>
                        <a:rPr lang="en-GB" sz="1400" b="0" dirty="0">
                          <a:solidFill>
                            <a:schemeClr val="tx1"/>
                          </a:solidFill>
                          <a:effectLst/>
                        </a:rPr>
                        <a:t>Yes for authentication / No for out-of-coverage communication*</a:t>
                      </a:r>
                      <a:endParaRPr lang="en-US" sz="1400" b="0" dirty="0">
                        <a:solidFill>
                          <a:schemeClr val="tx1"/>
                        </a:solidFill>
                        <a:effectLst/>
                        <a:latin typeface="Times New Roman" panose="02020603050405020304" pitchFamily="18" charset="0"/>
                        <a:ea typeface="Times New Roman" panose="02020603050405020304" pitchFamily="18" charset="0"/>
                      </a:endParaRPr>
                    </a:p>
                  </a:txBody>
                  <a:tcPr marL="24355" marR="24355" marT="0" marB="0">
                    <a:solidFill>
                      <a:srgbClr val="CCECFF"/>
                    </a:solidFill>
                  </a:tcPr>
                </a:tc>
                <a:tc>
                  <a:txBody>
                    <a:bodyPr/>
                    <a:lstStyle/>
                    <a:p>
                      <a:pPr marL="0" marR="0">
                        <a:spcBef>
                          <a:spcPts val="0"/>
                        </a:spcBef>
                        <a:spcAft>
                          <a:spcPts val="600"/>
                        </a:spcAft>
                      </a:pPr>
                      <a:r>
                        <a:rPr lang="en-GB" sz="1400" b="0" dirty="0">
                          <a:solidFill>
                            <a:schemeClr val="tx1"/>
                          </a:solidFill>
                          <a:effectLst/>
                        </a:rPr>
                        <a:t>Yes for authentication / No for out-of-coverage communication*</a:t>
                      </a:r>
                      <a:endParaRPr lang="en-US" sz="1400" b="0" dirty="0">
                        <a:solidFill>
                          <a:schemeClr val="tx1"/>
                        </a:solidFill>
                        <a:effectLst/>
                        <a:latin typeface="Times New Roman" panose="02020603050405020304" pitchFamily="18" charset="0"/>
                        <a:ea typeface="Times New Roman" panose="02020603050405020304" pitchFamily="18" charset="0"/>
                      </a:endParaRPr>
                    </a:p>
                  </a:txBody>
                  <a:tcPr marL="24355" marR="24355" marT="0" marB="0">
                    <a:solidFill>
                      <a:srgbClr val="CCECFF"/>
                    </a:solidFill>
                  </a:tcPr>
                </a:tc>
                <a:tc>
                  <a:txBody>
                    <a:bodyPr/>
                    <a:lstStyle/>
                    <a:p>
                      <a:pPr marL="0" marR="0">
                        <a:spcBef>
                          <a:spcPts val="0"/>
                        </a:spcBef>
                        <a:spcAft>
                          <a:spcPts val="600"/>
                        </a:spcAft>
                      </a:pPr>
                      <a:r>
                        <a:rPr lang="en-GB" sz="1400" b="0" dirty="0">
                          <a:solidFill>
                            <a:schemeClr val="tx1"/>
                          </a:solidFill>
                          <a:effectLst/>
                        </a:rPr>
                        <a:t>Yes (Pre-provisioning of security credentials is required for UEs)</a:t>
                      </a:r>
                      <a:endParaRPr lang="en-US" sz="1400" b="0" dirty="0">
                        <a:solidFill>
                          <a:schemeClr val="tx1"/>
                        </a:solidFill>
                        <a:effectLst/>
                        <a:latin typeface="Times New Roman" panose="02020603050405020304" pitchFamily="18" charset="0"/>
                        <a:ea typeface="Times New Roman" panose="02020603050405020304" pitchFamily="18" charset="0"/>
                      </a:endParaRPr>
                    </a:p>
                  </a:txBody>
                  <a:tcPr marL="24355" marR="24355" marT="0" marB="0">
                    <a:solidFill>
                      <a:srgbClr val="CCECFF"/>
                    </a:solidFill>
                  </a:tcPr>
                </a:tc>
                <a:extLst>
                  <a:ext uri="{0D108BD9-81ED-4DB2-BD59-A6C34878D82A}">
                    <a16:rowId xmlns:a16="http://schemas.microsoft.com/office/drawing/2014/main" val="962590748"/>
                  </a:ext>
                </a:extLst>
              </a:tr>
              <a:tr h="2529874">
                <a:tc>
                  <a:txBody>
                    <a:bodyPr/>
                    <a:lstStyle/>
                    <a:p>
                      <a:pPr marL="0" marR="0">
                        <a:spcBef>
                          <a:spcPts val="0"/>
                        </a:spcBef>
                        <a:spcAft>
                          <a:spcPts val="600"/>
                        </a:spcAft>
                      </a:pPr>
                      <a:r>
                        <a:rPr lang="en-GB" sz="1400">
                          <a:effectLst/>
                        </a:rPr>
                        <a:t>Mission critical services</a:t>
                      </a:r>
                      <a:endParaRPr lang="en-US" sz="1400">
                        <a:effectLst/>
                      </a:endParaRPr>
                    </a:p>
                    <a:p>
                      <a:pPr marL="0" marR="0">
                        <a:spcBef>
                          <a:spcPts val="0"/>
                        </a:spcBef>
                        <a:spcAft>
                          <a:spcPts val="600"/>
                        </a:spcAft>
                      </a:pPr>
                      <a:r>
                        <a:rPr lang="en-GB" sz="1400">
                          <a:effectLst/>
                        </a:rPr>
                        <a:t>22.179 (SA1)</a:t>
                      </a:r>
                      <a:endParaRPr lang="en-US" sz="1400">
                        <a:effectLst/>
                      </a:endParaRPr>
                    </a:p>
                    <a:p>
                      <a:pPr marL="0" marR="0">
                        <a:spcBef>
                          <a:spcPts val="0"/>
                        </a:spcBef>
                        <a:spcAft>
                          <a:spcPts val="600"/>
                        </a:spcAft>
                      </a:pPr>
                      <a:r>
                        <a:rPr lang="en-GB" sz="1400">
                          <a:effectLst/>
                        </a:rPr>
                        <a:t>22.280 (SA1)</a:t>
                      </a:r>
                      <a:endParaRPr lang="en-US" sz="1400">
                        <a:effectLst/>
                        <a:latin typeface="Times New Roman" panose="02020603050405020304" pitchFamily="18" charset="0"/>
                        <a:ea typeface="Times New Roman" panose="02020603050405020304" pitchFamily="18" charset="0"/>
                      </a:endParaRPr>
                    </a:p>
                  </a:txBody>
                  <a:tcPr marL="24355" marR="24355" marT="0" marB="0"/>
                </a:tc>
                <a:tc>
                  <a:txBody>
                    <a:bodyPr/>
                    <a:lstStyle/>
                    <a:p>
                      <a:pPr marL="0" marR="0">
                        <a:spcBef>
                          <a:spcPts val="0"/>
                        </a:spcBef>
                        <a:spcAft>
                          <a:spcPts val="600"/>
                        </a:spcAft>
                      </a:pPr>
                      <a:r>
                        <a:rPr lang="en-GB" sz="1400" b="0" dirty="0">
                          <a:solidFill>
                            <a:schemeClr val="tx1"/>
                          </a:solidFill>
                          <a:effectLst/>
                        </a:rPr>
                        <a:t>Note: A subscriber needs to authenticate with the core first before using the services.</a:t>
                      </a:r>
                      <a:endParaRPr lang="en-US" sz="1400" b="0" dirty="0">
                        <a:solidFill>
                          <a:schemeClr val="tx1"/>
                        </a:solidFill>
                        <a:effectLst/>
                      </a:endParaRPr>
                    </a:p>
                    <a:p>
                      <a:pPr marL="0" marR="0">
                        <a:spcBef>
                          <a:spcPts val="0"/>
                        </a:spcBef>
                        <a:spcAft>
                          <a:spcPts val="0"/>
                        </a:spcAft>
                      </a:pPr>
                      <a:r>
                        <a:rPr lang="en-GB" sz="1400" b="0" dirty="0">
                          <a:solidFill>
                            <a:schemeClr val="tx1"/>
                          </a:solidFill>
                          <a:effectLst/>
                        </a:rPr>
                        <a:t>Off-Network Mission Critical Push To Talk (MCPTT Service): “The collection of functions and capabilities required to provide MCPTT using </a:t>
                      </a:r>
                      <a:r>
                        <a:rPr lang="en-GB" sz="1400" b="0" dirty="0" err="1">
                          <a:solidFill>
                            <a:schemeClr val="tx1"/>
                          </a:solidFill>
                          <a:effectLst/>
                        </a:rPr>
                        <a:t>ProSe</a:t>
                      </a:r>
                      <a:r>
                        <a:rPr lang="en-GB" sz="1400" b="0" dirty="0">
                          <a:solidFill>
                            <a:schemeClr val="tx1"/>
                          </a:solidFill>
                          <a:effectLst/>
                        </a:rPr>
                        <a:t> Discovery and the </a:t>
                      </a:r>
                      <a:r>
                        <a:rPr lang="en-GB" sz="1400" b="0" dirty="0" err="1">
                          <a:solidFill>
                            <a:schemeClr val="tx1"/>
                          </a:solidFill>
                          <a:effectLst/>
                        </a:rPr>
                        <a:t>ProSe</a:t>
                      </a:r>
                      <a:r>
                        <a:rPr lang="en-GB" sz="1400" b="0" dirty="0">
                          <a:solidFill>
                            <a:schemeClr val="tx1"/>
                          </a:solidFill>
                          <a:effectLst/>
                        </a:rPr>
                        <a:t> Communication path for MCPTT Users using Public Safety </a:t>
                      </a:r>
                      <a:r>
                        <a:rPr lang="en-GB" sz="1400" b="0" dirty="0" err="1">
                          <a:solidFill>
                            <a:schemeClr val="tx1"/>
                          </a:solidFill>
                          <a:effectLst/>
                        </a:rPr>
                        <a:t>ProSe</a:t>
                      </a:r>
                      <a:r>
                        <a:rPr lang="en-GB" sz="1400" b="0" dirty="0">
                          <a:solidFill>
                            <a:schemeClr val="tx1"/>
                          </a:solidFill>
                          <a:effectLst/>
                        </a:rPr>
                        <a:t>-enabled UEs as a direct communication between UEs.”</a:t>
                      </a:r>
                      <a:endParaRPr lang="en-US" sz="1400" b="0" dirty="0">
                        <a:solidFill>
                          <a:schemeClr val="tx1"/>
                        </a:solidFill>
                        <a:effectLst/>
                      </a:endParaRPr>
                    </a:p>
                    <a:p>
                      <a:pPr marL="0" marR="0">
                        <a:spcBef>
                          <a:spcPts val="0"/>
                        </a:spcBef>
                        <a:spcAft>
                          <a:spcPts val="0"/>
                        </a:spcAft>
                      </a:pPr>
                      <a:r>
                        <a:rPr lang="en-GB" sz="1400" b="0" dirty="0">
                          <a:solidFill>
                            <a:schemeClr val="tx1"/>
                          </a:solidFill>
                          <a:effectLst/>
                        </a:rPr>
                        <a:t>+</a:t>
                      </a:r>
                      <a:endParaRPr lang="en-US" sz="1400" b="0" dirty="0">
                        <a:solidFill>
                          <a:schemeClr val="tx1"/>
                        </a:solidFill>
                        <a:effectLst/>
                      </a:endParaRPr>
                    </a:p>
                    <a:p>
                      <a:pPr marL="0" marR="0">
                        <a:spcBef>
                          <a:spcPts val="0"/>
                        </a:spcBef>
                        <a:spcAft>
                          <a:spcPts val="600"/>
                        </a:spcAft>
                      </a:pPr>
                      <a:r>
                        <a:rPr lang="en-GB" sz="1400" b="0" dirty="0">
                          <a:solidFill>
                            <a:schemeClr val="tx1"/>
                          </a:solidFill>
                          <a:effectLst/>
                        </a:rPr>
                        <a:t>Mission Critical Applications (MCX): “Generic communication applications with mission critical characteristics, traditionally encompassing push-to-talk voice (MCPTT), real-time video (</a:t>
                      </a:r>
                      <a:r>
                        <a:rPr lang="en-GB" sz="1400" b="0" dirty="0" err="1">
                          <a:solidFill>
                            <a:schemeClr val="tx1"/>
                          </a:solidFill>
                          <a:effectLst/>
                        </a:rPr>
                        <a:t>MCVideo</a:t>
                      </a:r>
                      <a:r>
                        <a:rPr lang="en-GB" sz="1400" b="0" dirty="0">
                          <a:solidFill>
                            <a:schemeClr val="tx1"/>
                          </a:solidFill>
                          <a:effectLst/>
                        </a:rPr>
                        <a:t>) and real-time data (</a:t>
                      </a:r>
                      <a:r>
                        <a:rPr lang="en-GB" sz="1400" b="0" dirty="0" err="1">
                          <a:solidFill>
                            <a:schemeClr val="tx1"/>
                          </a:solidFill>
                          <a:effectLst/>
                        </a:rPr>
                        <a:t>MCData</a:t>
                      </a:r>
                      <a:r>
                        <a:rPr lang="en-GB" sz="1400" b="0" dirty="0">
                          <a:solidFill>
                            <a:schemeClr val="tx1"/>
                          </a:solidFill>
                          <a:effectLst/>
                        </a:rPr>
                        <a:t>).”</a:t>
                      </a:r>
                      <a:endParaRPr lang="en-US" sz="1400" b="0" dirty="0">
                        <a:solidFill>
                          <a:schemeClr val="tx1"/>
                        </a:solidFill>
                        <a:effectLst/>
                      </a:endParaRPr>
                    </a:p>
                    <a:p>
                      <a:pPr marL="0" marR="0">
                        <a:spcBef>
                          <a:spcPts val="0"/>
                        </a:spcBef>
                        <a:spcAft>
                          <a:spcPts val="600"/>
                        </a:spcAft>
                      </a:pPr>
                      <a:r>
                        <a:rPr lang="en-GB" sz="1400" b="0" dirty="0">
                          <a:solidFill>
                            <a:schemeClr val="tx1"/>
                          </a:solidFill>
                          <a:effectLst/>
                        </a:rPr>
                        <a:t>Off-network Ad hoc Group Communication "The off-network MCX Service shall provide a mechanism to combine an ad hoc multiplicity of MCX Users within communication range into a group communication."</a:t>
                      </a:r>
                      <a:endParaRPr lang="en-US" sz="1400" b="0" dirty="0">
                        <a:solidFill>
                          <a:schemeClr val="tx1"/>
                        </a:solidFill>
                        <a:effectLst/>
                        <a:latin typeface="Times New Roman" panose="02020603050405020304" pitchFamily="18" charset="0"/>
                        <a:ea typeface="Times New Roman" panose="02020603050405020304" pitchFamily="18" charset="0"/>
                      </a:endParaRPr>
                    </a:p>
                  </a:txBody>
                  <a:tcPr marL="24355" marR="24355" marT="0" marB="0">
                    <a:solidFill>
                      <a:srgbClr val="CCECFF"/>
                    </a:solidFill>
                  </a:tcPr>
                </a:tc>
                <a:tc>
                  <a:txBody>
                    <a:bodyPr/>
                    <a:lstStyle/>
                    <a:p>
                      <a:pPr marL="0" marR="0">
                        <a:spcBef>
                          <a:spcPts val="0"/>
                        </a:spcBef>
                        <a:spcAft>
                          <a:spcPts val="600"/>
                        </a:spcAft>
                      </a:pPr>
                      <a:r>
                        <a:rPr lang="en-GB" sz="1400" b="0">
                          <a:solidFill>
                            <a:schemeClr val="tx1"/>
                          </a:solidFill>
                          <a:effectLst/>
                        </a:rPr>
                        <a:t>Mainly for Public safety</a:t>
                      </a:r>
                      <a:endParaRPr lang="en-US" sz="1400" b="0">
                        <a:solidFill>
                          <a:schemeClr val="tx1"/>
                        </a:solidFill>
                        <a:effectLst/>
                        <a:latin typeface="Times New Roman" panose="02020603050405020304" pitchFamily="18" charset="0"/>
                        <a:ea typeface="Times New Roman" panose="02020603050405020304" pitchFamily="18" charset="0"/>
                      </a:endParaRPr>
                    </a:p>
                  </a:txBody>
                  <a:tcPr marL="24355" marR="24355" marT="0" marB="0">
                    <a:solidFill>
                      <a:srgbClr val="CCECFF"/>
                    </a:solidFill>
                  </a:tcPr>
                </a:tc>
                <a:tc>
                  <a:txBody>
                    <a:bodyPr/>
                    <a:lstStyle/>
                    <a:p>
                      <a:pPr marL="0" marR="0">
                        <a:spcBef>
                          <a:spcPts val="0"/>
                        </a:spcBef>
                        <a:spcAft>
                          <a:spcPts val="600"/>
                        </a:spcAft>
                      </a:pPr>
                      <a:r>
                        <a:rPr lang="en-GB" sz="1400" b="0">
                          <a:solidFill>
                            <a:schemeClr val="tx1"/>
                          </a:solidFill>
                          <a:effectLst/>
                        </a:rPr>
                        <a:t>Yes</a:t>
                      </a:r>
                      <a:endParaRPr lang="en-US" sz="1400" b="0">
                        <a:solidFill>
                          <a:schemeClr val="tx1"/>
                        </a:solidFill>
                        <a:effectLst/>
                        <a:latin typeface="Times New Roman" panose="02020603050405020304" pitchFamily="18" charset="0"/>
                        <a:ea typeface="Times New Roman" panose="02020603050405020304" pitchFamily="18" charset="0"/>
                      </a:endParaRPr>
                    </a:p>
                  </a:txBody>
                  <a:tcPr marL="24355" marR="24355" marT="0" marB="0">
                    <a:solidFill>
                      <a:srgbClr val="CCECFF"/>
                    </a:solidFill>
                  </a:tcPr>
                </a:tc>
                <a:tc>
                  <a:txBody>
                    <a:bodyPr/>
                    <a:lstStyle/>
                    <a:p>
                      <a:pPr marL="0" marR="0">
                        <a:spcBef>
                          <a:spcPts val="0"/>
                        </a:spcBef>
                        <a:spcAft>
                          <a:spcPts val="600"/>
                        </a:spcAft>
                      </a:pPr>
                      <a:r>
                        <a:rPr lang="en-GB" sz="1400" b="0">
                          <a:solidFill>
                            <a:schemeClr val="tx1"/>
                          </a:solidFill>
                          <a:effectLst/>
                        </a:rPr>
                        <a:t>Yes</a:t>
                      </a:r>
                      <a:endParaRPr lang="en-US" sz="1400" b="0">
                        <a:solidFill>
                          <a:schemeClr val="tx1"/>
                        </a:solidFill>
                        <a:effectLst/>
                        <a:latin typeface="Times New Roman" panose="02020603050405020304" pitchFamily="18" charset="0"/>
                        <a:ea typeface="Times New Roman" panose="02020603050405020304" pitchFamily="18" charset="0"/>
                      </a:endParaRPr>
                    </a:p>
                  </a:txBody>
                  <a:tcPr marL="24355" marR="24355" marT="0" marB="0">
                    <a:solidFill>
                      <a:srgbClr val="CCECFF"/>
                    </a:solidFill>
                  </a:tcPr>
                </a:tc>
                <a:tc>
                  <a:txBody>
                    <a:bodyPr/>
                    <a:lstStyle/>
                    <a:p>
                      <a:pPr marL="0" marR="0">
                        <a:spcBef>
                          <a:spcPts val="0"/>
                        </a:spcBef>
                        <a:spcAft>
                          <a:spcPts val="600"/>
                        </a:spcAft>
                      </a:pPr>
                      <a:r>
                        <a:rPr lang="en-GB" sz="1400" b="0" dirty="0">
                          <a:solidFill>
                            <a:schemeClr val="tx1"/>
                          </a:solidFill>
                          <a:effectLst/>
                        </a:rPr>
                        <a:t>Yes</a:t>
                      </a:r>
                      <a:endParaRPr lang="en-US" sz="1400" b="0" dirty="0">
                        <a:solidFill>
                          <a:schemeClr val="tx1"/>
                        </a:solidFill>
                        <a:effectLst/>
                        <a:latin typeface="Times New Roman" panose="02020603050405020304" pitchFamily="18" charset="0"/>
                        <a:ea typeface="Times New Roman" panose="02020603050405020304" pitchFamily="18" charset="0"/>
                      </a:endParaRPr>
                    </a:p>
                  </a:txBody>
                  <a:tcPr marL="24355" marR="24355" marT="0" marB="0">
                    <a:solidFill>
                      <a:srgbClr val="CCECFF"/>
                    </a:solidFill>
                  </a:tcPr>
                </a:tc>
                <a:extLst>
                  <a:ext uri="{0D108BD9-81ED-4DB2-BD59-A6C34878D82A}">
                    <a16:rowId xmlns:a16="http://schemas.microsoft.com/office/drawing/2014/main" val="2996805428"/>
                  </a:ext>
                </a:extLst>
              </a:tr>
            </a:tbl>
          </a:graphicData>
        </a:graphic>
      </p:graphicFrame>
      <p:sp>
        <p:nvSpPr>
          <p:cNvPr id="6" name="TextBox 5">
            <a:extLst>
              <a:ext uri="{FF2B5EF4-FFF2-40B4-BE49-F238E27FC236}">
                <a16:creationId xmlns:a16="http://schemas.microsoft.com/office/drawing/2014/main" id="{75D37F0D-D377-7173-69DC-926F5602DED2}"/>
              </a:ext>
            </a:extLst>
          </p:cNvPr>
          <p:cNvSpPr txBox="1"/>
          <p:nvPr/>
        </p:nvSpPr>
        <p:spPr>
          <a:xfrm>
            <a:off x="308223" y="5794767"/>
            <a:ext cx="10602932" cy="954107"/>
          </a:xfrm>
          <a:prstGeom prst="rect">
            <a:avLst/>
          </a:prstGeom>
          <a:noFill/>
        </p:spPr>
        <p:txBody>
          <a:bodyPr wrap="square">
            <a:spAutoFit/>
          </a:bodyPr>
          <a:lstStyle/>
          <a:p>
            <a:pPr>
              <a:spcBef>
                <a:spcPts val="0"/>
              </a:spcBef>
              <a:spcAft>
                <a:spcPts val="0"/>
              </a:spcAft>
            </a:pPr>
            <a:r>
              <a:rPr lang="en-GB" sz="1400" dirty="0">
                <a:effectLst/>
                <a:latin typeface="+mn-lt"/>
                <a:ea typeface="Times New Roman" panose="02020603050405020304" pitchFamily="18" charset="0"/>
              </a:rPr>
              <a:t>*1) UEs are authenticated while in-coverage with an infrastructure network (with a centralized 5G core), 2) security credentials are pre-provisioned to UEs, and then 3) UEs join the out-of-coverage network.</a:t>
            </a:r>
            <a:endParaRPr lang="en-US" sz="1400" dirty="0">
              <a:latin typeface="+mn-lt"/>
              <a:ea typeface="Times New Roman" panose="02020603050405020304" pitchFamily="18" charset="0"/>
            </a:endParaRPr>
          </a:p>
          <a:p>
            <a:pPr>
              <a:spcBef>
                <a:spcPts val="0"/>
              </a:spcBef>
              <a:spcAft>
                <a:spcPts val="0"/>
              </a:spcAft>
            </a:pPr>
            <a:r>
              <a:rPr lang="en-GB" sz="1400" dirty="0">
                <a:effectLst/>
                <a:latin typeface="+mn-lt"/>
                <a:ea typeface="Times New Roman" panose="02020603050405020304" pitchFamily="18" charset="0"/>
              </a:rPr>
              <a:t>TS 23.287 "Architecture enhancements for 5G System (5GS) to support Vehicle-to-Everything (V2X) services"</a:t>
            </a:r>
          </a:p>
          <a:p>
            <a:pPr>
              <a:spcBef>
                <a:spcPts val="0"/>
              </a:spcBef>
              <a:spcAft>
                <a:spcPts val="0"/>
              </a:spcAft>
            </a:pPr>
            <a:r>
              <a:rPr lang="en-GB" sz="1400" dirty="0">
                <a:effectLst/>
                <a:latin typeface="+mn-lt"/>
                <a:ea typeface="Times New Roman" panose="02020603050405020304" pitchFamily="18" charset="0"/>
              </a:rPr>
              <a:t>TS 22.179 "Mission Critical Push To Talk (MCPTT); Stage 1"</a:t>
            </a:r>
            <a:endParaRPr lang="en-US" sz="1400" dirty="0">
              <a:effectLst/>
              <a:latin typeface="+mn-lt"/>
              <a:ea typeface="Times New Roman" panose="02020603050405020304" pitchFamily="18" charset="0"/>
            </a:endParaRPr>
          </a:p>
        </p:txBody>
      </p:sp>
    </p:spTree>
    <p:extLst>
      <p:ext uri="{BB962C8B-B14F-4D97-AF65-F5344CB8AC3E}">
        <p14:creationId xmlns:p14="http://schemas.microsoft.com/office/powerpoint/2010/main" val="2171128867"/>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35CA3727-A4EB-4398-9783-D0148B06109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6451</TotalTime>
  <Words>1597</Words>
  <Application>Microsoft Macintosh PowerPoint</Application>
  <PresentationFormat>Widescreen</PresentationFormat>
  <Paragraphs>117</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 </vt:lpstr>
      <vt:lpstr>Calibri</vt:lpstr>
      <vt:lpstr>Calibri Light</vt:lpstr>
      <vt:lpstr>Courier New</vt:lpstr>
      <vt:lpstr>Times New Roman</vt:lpstr>
      <vt:lpstr>Office Theme</vt:lpstr>
      <vt:lpstr>Discussion on Disaster Communication Service (DCS) without Centralized 5G Core</vt:lpstr>
      <vt:lpstr>What is Disaster Communication Service (DCS)?</vt:lpstr>
      <vt:lpstr>Why do we need DCS?</vt:lpstr>
      <vt:lpstr>Use Cases</vt:lpstr>
      <vt:lpstr>Do we need authentication in DCS?</vt:lpstr>
      <vt:lpstr>Can solutions leveraging ad-hoc infrastructure-based 5G systems meet the requirements in the use cases?</vt:lpstr>
      <vt:lpstr>Gap analysis of the current 5G specifications for supporting the proposed requirements</vt:lpstr>
      <vt:lpstr>Gap analysis (Cont’d)</vt:lpstr>
      <vt:lpstr>Gap analysis (Cont’d)</vt:lpstr>
      <vt:lpstr>Seeking Feedback and Partners</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Matt McGlynn</cp:lastModifiedBy>
  <cp:revision>904</cp:revision>
  <dcterms:created xsi:type="dcterms:W3CDTF">2010-02-05T13:52:04Z</dcterms:created>
  <dcterms:modified xsi:type="dcterms:W3CDTF">2024-02-26T05:23:51Z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MSIP_Label_dad3be33-4108-4738-9e07-d8656a181486_Enabled">
    <vt:lpwstr>true</vt:lpwstr>
  </property>
  <property fmtid="{D5CDD505-2E9C-101B-9397-08002B2CF9AE}" pid="4" name="MSIP_Label_dad3be33-4108-4738-9e07-d8656a181486_SetDate">
    <vt:lpwstr>2023-12-18T18:19:55Z</vt:lpwstr>
  </property>
  <property fmtid="{D5CDD505-2E9C-101B-9397-08002B2CF9AE}" pid="5" name="MSIP_Label_dad3be33-4108-4738-9e07-d8656a181486_Method">
    <vt:lpwstr>Privileged</vt:lpwstr>
  </property>
  <property fmtid="{D5CDD505-2E9C-101B-9397-08002B2CF9AE}" pid="6" name="MSIP_Label_dad3be33-4108-4738-9e07-d8656a181486_Name">
    <vt:lpwstr>Public No Visual Label</vt:lpwstr>
  </property>
  <property fmtid="{D5CDD505-2E9C-101B-9397-08002B2CF9AE}" pid="7" name="MSIP_Label_dad3be33-4108-4738-9e07-d8656a181486_SiteId">
    <vt:lpwstr>945c199a-83a2-4e80-9f8c-5a91be5752dd</vt:lpwstr>
  </property>
  <property fmtid="{D5CDD505-2E9C-101B-9397-08002B2CF9AE}" pid="8" name="MSIP_Label_dad3be33-4108-4738-9e07-d8656a181486_ActionId">
    <vt:lpwstr>16afc10f-25d1-4017-bacc-bbc05f5e92cf</vt:lpwstr>
  </property>
  <property fmtid="{D5CDD505-2E9C-101B-9397-08002B2CF9AE}" pid="9" name="MSIP_Label_dad3be33-4108-4738-9e07-d8656a181486_ContentBits">
    <vt:lpwstr>0</vt:lpwstr>
  </property>
</Properties>
</file>