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5" r:id="rId3"/>
    <p:sldId id="266" r:id="rId4"/>
    <p:sldId id="267" r:id="rId5"/>
    <p:sldId id="268" r:id="rId6"/>
    <p:sldId id="269" r:id="rId7"/>
    <p:sldId id="270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2" d="100"/>
          <a:sy n="62" d="100"/>
        </p:scale>
        <p:origin x="676" y="2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25/11/18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25/11/18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25/11/18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25/11/18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25/11/18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25/11/18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25/11/18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25/11/18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25/11/18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25/11/18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25/11/18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25/11/18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EE2AD96-B495-4E06-9291-B71706F728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3CF6D67-C5A8-4ADD-9E8E-1E38CA1D3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336136" y="1336710"/>
            <a:ext cx="6858000" cy="4184580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6909FA0-B515-4681-B7A8-FA281D133B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088181" y="1092216"/>
            <a:ext cx="6346209" cy="41820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1C9FE86-FCC3-4A31-AA1C-C882262B7F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833933" y="3515977"/>
            <a:ext cx="2501979" cy="4182060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D96243B-ECED-4B71-8E06-AE9A285EAD2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176002" y="1496845"/>
            <a:ext cx="6858001" cy="386430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11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09989E4-EFDC-4A90-A633-E0525FB4139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74277" y="1668285"/>
            <a:ext cx="4318303" cy="3238727"/>
          </a:xfrm>
          <a:prstGeom prst="ellipse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" y="10141"/>
            <a:ext cx="4175378" cy="6837718"/>
          </a:xfrm>
        </p:spPr>
        <p:txBody>
          <a:bodyPr anchor="ctr" anchorCtr="1">
            <a:normAutofit/>
          </a:bodyPr>
          <a:lstStyle/>
          <a:p>
            <a:pPr algn="r"/>
            <a:r>
              <a:rPr lang="en-US" sz="3500" dirty="0">
                <a:solidFill>
                  <a:srgbClr val="FFFFFF"/>
                </a:solidFill>
              </a:rPr>
              <a:t>3GPP SA1#112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49701-799B-7252-83D1-524DF56053B0}"/>
              </a:ext>
            </a:extLst>
          </p:cNvPr>
          <p:cNvSpPr txBox="1"/>
          <p:nvPr/>
        </p:nvSpPr>
        <p:spPr>
          <a:xfrm>
            <a:off x="4175954" y="3136611"/>
            <a:ext cx="4967472" cy="584775"/>
          </a:xfrm>
          <a:prstGeom prst="rect">
            <a:avLst/>
          </a:prstGeom>
          <a:noFill/>
        </p:spPr>
        <p:txBody>
          <a:bodyPr wrap="square" anchor="ctr" anchorCtr="1">
            <a:spAutoFit/>
          </a:bodyPr>
          <a:lstStyle/>
          <a:p>
            <a:r>
              <a:rPr lang="en-US" sz="3200" dirty="0"/>
              <a:t>Discussion on the Term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D782870-8335-7C19-5479-151ABF37A625}"/>
              </a:ext>
            </a:extLst>
          </p:cNvPr>
          <p:cNvSpPr txBox="1"/>
          <p:nvPr/>
        </p:nvSpPr>
        <p:spPr>
          <a:xfrm>
            <a:off x="7171362" y="6482993"/>
            <a:ext cx="1972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Dallas 26/11/2025</a:t>
            </a:r>
          </a:p>
        </p:txBody>
      </p:sp>
      <p:pic>
        <p:nvPicPr>
          <p:cNvPr id="1026" name="Picture 2" descr="Vodafone Logo, symbol, meaning, history, PNG, brand">
            <a:extLst>
              <a:ext uri="{FF2B5EF4-FFF2-40B4-BE49-F238E27FC236}">
                <a16:creationId xmlns:a16="http://schemas.microsoft.com/office/drawing/2014/main" id="{9AB3DC4F-079B-3907-6BDE-BAA8A08580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154" y="6177266"/>
            <a:ext cx="1087028" cy="611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D17EE26-7964-DF6B-1659-13774577B92F}"/>
              </a:ext>
            </a:extLst>
          </p:cNvPr>
          <p:cNvSpPr txBox="1"/>
          <p:nvPr/>
        </p:nvSpPr>
        <p:spPr>
          <a:xfrm>
            <a:off x="4185153" y="4531386"/>
            <a:ext cx="4958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accent1"/>
                </a:solidFill>
              </a:rPr>
              <a:t>flavio.saia@vodafone.com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D7FABAB-81D4-1763-BE9D-4E6553899BE7}"/>
              </a:ext>
            </a:extLst>
          </p:cNvPr>
          <p:cNvSpPr txBox="1"/>
          <p:nvPr/>
        </p:nvSpPr>
        <p:spPr>
          <a:xfrm>
            <a:off x="4211369" y="3743134"/>
            <a:ext cx="4967472" cy="584775"/>
          </a:xfrm>
          <a:prstGeom prst="rect">
            <a:avLst/>
          </a:prstGeom>
          <a:noFill/>
        </p:spPr>
        <p:txBody>
          <a:bodyPr wrap="square" anchor="ctr" anchorCtr="1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USER CONSENT</a:t>
            </a:r>
          </a:p>
        </p:txBody>
      </p:sp>
      <p:pic>
        <p:nvPicPr>
          <p:cNvPr id="1030" name="Picture 6" descr="3rd Generation Partnership Project 3GPP logo in PNG SVG Vector format ...">
            <a:extLst>
              <a:ext uri="{FF2B5EF4-FFF2-40B4-BE49-F238E27FC236}">
                <a16:creationId xmlns:a16="http://schemas.microsoft.com/office/drawing/2014/main" id="{DF83D016-A9FC-C38A-36E9-6AD22686FC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448" y="70133"/>
            <a:ext cx="1431809" cy="74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F5C841-1B37-CBDC-0C67-269F15E4F1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4BD1E18-D704-079C-B9CD-5EFF960CBC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7B248C4-317D-CE69-C5E4-520DBD421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336136" y="1336710"/>
            <a:ext cx="6858000" cy="4184580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195E0D-57B6-F8CA-76C6-05DF0F6615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088181" y="1092216"/>
            <a:ext cx="6346209" cy="41820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84BE490-38D1-7B88-0EE5-7C9EAE682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833933" y="3515977"/>
            <a:ext cx="2501979" cy="4182060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742F28-0B02-0C0C-DD5D-AC6B58867F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176002" y="1496845"/>
            <a:ext cx="6858001" cy="386430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11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93FF0B14-2EA4-6421-5BB3-A84B2C1CC3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74277" y="1668285"/>
            <a:ext cx="4318303" cy="3238727"/>
          </a:xfrm>
          <a:prstGeom prst="ellipse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6E298E-6F4E-15D8-00A0-E7811CD1C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" y="10141"/>
            <a:ext cx="4175378" cy="6837718"/>
          </a:xfrm>
        </p:spPr>
        <p:txBody>
          <a:bodyPr anchor="ctr" anchorCtr="1">
            <a:normAutofit/>
          </a:bodyPr>
          <a:lstStyle/>
          <a:p>
            <a:pPr algn="r"/>
            <a:r>
              <a:rPr lang="en-US" sz="3500" dirty="0">
                <a:solidFill>
                  <a:srgbClr val="FFFFFF"/>
                </a:solidFill>
              </a:rPr>
              <a:t>Definitions from 3GPP Specifications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ACB8085-A6C7-3BBE-78BB-7D60EB921316}"/>
              </a:ext>
            </a:extLst>
          </p:cNvPr>
          <p:cNvSpPr txBox="1"/>
          <p:nvPr/>
        </p:nvSpPr>
        <p:spPr>
          <a:xfrm>
            <a:off x="4185155" y="846361"/>
            <a:ext cx="4958270" cy="5165280"/>
          </a:xfrm>
          <a:prstGeom prst="rect">
            <a:avLst/>
          </a:prstGeom>
          <a:noFill/>
        </p:spPr>
        <p:txBody>
          <a:bodyPr wrap="square" lIns="274320" tIns="0" rIns="274320" bIns="0" anchor="ctr" anchorCtr="1">
            <a:noAutofit/>
          </a:bodyPr>
          <a:lstStyle/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GB" b="1" dirty="0"/>
              <a:t>User:</a:t>
            </a:r>
            <a:r>
              <a:rPr lang="en-GB" dirty="0"/>
              <a:t> An entity, not part of the 3GPP System, which uses 3GPP System services. Example: a person using a 3GPP System mobile station as a portable telephone.</a:t>
            </a:r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GB" b="1" dirty="0"/>
              <a:t>Subscription: </a:t>
            </a:r>
            <a:r>
              <a:rPr lang="en-GB" dirty="0"/>
              <a:t>A subscription describes the commercial relationship between the subscriber and the service provider.</a:t>
            </a:r>
            <a:endParaRPr lang="en-US" dirty="0"/>
          </a:p>
          <a:p>
            <a:pPr marL="285750" indent="-285750" hangingPunct="0">
              <a:buFont typeface="Arial" panose="020B0604020202020204" pitchFamily="34" charset="0"/>
              <a:buChar char="•"/>
            </a:pPr>
            <a:r>
              <a:rPr lang="en-GB" b="1" dirty="0"/>
              <a:t>Subscriber: </a:t>
            </a:r>
            <a:r>
              <a:rPr lang="en-GB" dirty="0"/>
              <a:t>A Subscriber is an entity (associated with one or more users) that is engaged in a Subscription with a service provider. The subscriber is allowed to subscribe and unsubscribe services, to register a user or a list of users authorised to enjoy these services, and also to set the limits relative to the use that associated users make of these services.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F4F685-DD7A-C4E9-528D-B70ACA8BDE30}"/>
              </a:ext>
            </a:extLst>
          </p:cNvPr>
          <p:cNvSpPr txBox="1"/>
          <p:nvPr/>
        </p:nvSpPr>
        <p:spPr>
          <a:xfrm>
            <a:off x="7171362" y="6482993"/>
            <a:ext cx="1972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Dallas 26/11/2025</a:t>
            </a:r>
          </a:p>
        </p:txBody>
      </p:sp>
      <p:pic>
        <p:nvPicPr>
          <p:cNvPr id="1026" name="Picture 2" descr="Vodafone Logo, symbol, meaning, history, PNG, brand">
            <a:extLst>
              <a:ext uri="{FF2B5EF4-FFF2-40B4-BE49-F238E27FC236}">
                <a16:creationId xmlns:a16="http://schemas.microsoft.com/office/drawing/2014/main" id="{1EF90C09-5CD0-A66C-3EF0-80C0417774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154" y="6177266"/>
            <a:ext cx="1087028" cy="611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3rd Generation Partnership Project 3GPP logo in PNG SVG Vector format ...">
            <a:extLst>
              <a:ext uri="{FF2B5EF4-FFF2-40B4-BE49-F238E27FC236}">
                <a16:creationId xmlns:a16="http://schemas.microsoft.com/office/drawing/2014/main" id="{E31E4FA1-2B71-6DA4-A500-977AAC5C28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448" y="70133"/>
            <a:ext cx="1431809" cy="74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98775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435A0C-B3B8-5304-33B8-7263C984ED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F49E4E04-4C00-0D16-9814-5504EDD8EA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2CC685E-3955-5A0D-714D-4A2BA2C35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336136" y="1336710"/>
            <a:ext cx="6858000" cy="4184580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F02838-446B-09D8-B9A2-FB7364925C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088181" y="1092216"/>
            <a:ext cx="6346209" cy="41820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4F33931-874C-C518-130B-44B6FEA9CB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833933" y="3515977"/>
            <a:ext cx="2501979" cy="4182060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8CBD567-26D5-E5D6-3FF8-D6E09324CC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176002" y="1496845"/>
            <a:ext cx="6858001" cy="386430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11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A2906774-4C06-A76A-3ADF-81B911F3DE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74277" y="1668285"/>
            <a:ext cx="4318303" cy="3238727"/>
          </a:xfrm>
          <a:prstGeom prst="ellipse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719426-73CB-6294-36F4-A9128A3E8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" y="10141"/>
            <a:ext cx="4175378" cy="6837718"/>
          </a:xfrm>
        </p:spPr>
        <p:txBody>
          <a:bodyPr anchor="ctr" anchorCtr="1">
            <a:normAutofit/>
          </a:bodyPr>
          <a:lstStyle/>
          <a:p>
            <a:pPr algn="r"/>
            <a:r>
              <a:rPr lang="en-US" sz="3500" dirty="0">
                <a:solidFill>
                  <a:srgbClr val="FFFFFF"/>
                </a:solidFill>
              </a:rPr>
              <a:t>On the Use of </a:t>
            </a:r>
            <a:r>
              <a:rPr lang="en-US" sz="3500" dirty="0">
                <a:solidFill>
                  <a:srgbClr val="FF0000"/>
                </a:solidFill>
              </a:rPr>
              <a:t>‘</a:t>
            </a:r>
            <a:r>
              <a:rPr lang="en-US" sz="3500" b="1" dirty="0">
                <a:solidFill>
                  <a:srgbClr val="FF0000"/>
                </a:solidFill>
              </a:rPr>
              <a:t>User</a:t>
            </a:r>
            <a:r>
              <a:rPr lang="en-US" sz="3500" dirty="0">
                <a:solidFill>
                  <a:srgbClr val="FF0000"/>
                </a:solidFill>
              </a:rPr>
              <a:t>’ </a:t>
            </a:r>
            <a:r>
              <a:rPr lang="en-US" sz="3500" dirty="0">
                <a:solidFill>
                  <a:srgbClr val="FFFFFF"/>
                </a:solidFill>
              </a:rPr>
              <a:t>in Requirements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2AC4A7-94AA-2A16-E87C-49F84AE73AB4}"/>
              </a:ext>
            </a:extLst>
          </p:cNvPr>
          <p:cNvSpPr txBox="1"/>
          <p:nvPr/>
        </p:nvSpPr>
        <p:spPr>
          <a:xfrm>
            <a:off x="4185155" y="846361"/>
            <a:ext cx="4958270" cy="5165280"/>
          </a:xfrm>
          <a:prstGeom prst="rect">
            <a:avLst/>
          </a:prstGeom>
          <a:noFill/>
        </p:spPr>
        <p:txBody>
          <a:bodyPr wrap="square" lIns="274320" tIns="0" rIns="274320" bIns="0" anchor="ctr" anchorCtr="1">
            <a:no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/>
              <a:t>According to TS 21.905,  </a:t>
            </a:r>
            <a:r>
              <a:rPr lang="en-US" altLang="en-US" b="1" dirty="0"/>
              <a:t>User is an entity </a:t>
            </a:r>
            <a:r>
              <a:rPr lang="en-US" altLang="en-US" b="1" i="1" dirty="0"/>
              <a:t>not</a:t>
            </a:r>
            <a:r>
              <a:rPr lang="en-US" altLang="en-US" b="1" dirty="0"/>
              <a:t> part of the 3GPP System</a:t>
            </a:r>
            <a:r>
              <a:rPr lang="en-US" altLang="en-US" dirty="0"/>
              <a:t>.</a:t>
            </a:r>
            <a:br>
              <a:rPr lang="en-US" altLang="en-US" dirty="0"/>
            </a:br>
            <a:endParaRPr lang="en-US" altLang="en-US" dirty="0"/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/>
              <a:t>Using the term </a:t>
            </a:r>
            <a:r>
              <a:rPr lang="en-US" altLang="en-US" b="1" dirty="0"/>
              <a:t>“user”</a:t>
            </a:r>
            <a:r>
              <a:rPr lang="en-US" altLang="en-US" dirty="0"/>
              <a:t> in requirement conditions may:</a:t>
            </a:r>
          </a:p>
          <a:p>
            <a:pPr marL="285750" lvl="0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dirty="0"/>
              <a:t>refer to an entity external to the system</a:t>
            </a:r>
          </a:p>
          <a:p>
            <a:pPr marL="285750" lvl="0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dirty="0"/>
              <a:t>make it unclear which 3GPP entity the system should react to</a:t>
            </a:r>
          </a:p>
          <a:p>
            <a:pPr marL="285750" lvl="0" indent="-285750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en-US" dirty="0"/>
              <a:t>introduce interpretations that depend on implementation or policy decisions.</a:t>
            </a:r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en-US" dirty="0"/>
          </a:p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en-US" dirty="0"/>
              <a:t>Requirements remain clearer and more aligned with SA1 scope when conditions are expressed using </a:t>
            </a:r>
            <a:r>
              <a:rPr lang="en-US" altLang="en-US" b="1" dirty="0"/>
              <a:t>3GPP-defined entities</a:t>
            </a:r>
            <a:r>
              <a:rPr lang="en-US" altLang="en-US" dirty="0"/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54D87C5-88A9-1B75-B35B-6E68CC73C643}"/>
              </a:ext>
            </a:extLst>
          </p:cNvPr>
          <p:cNvSpPr txBox="1"/>
          <p:nvPr/>
        </p:nvSpPr>
        <p:spPr>
          <a:xfrm>
            <a:off x="7171362" y="6482993"/>
            <a:ext cx="1972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Dallas 26/11/2025</a:t>
            </a:r>
          </a:p>
        </p:txBody>
      </p:sp>
      <p:pic>
        <p:nvPicPr>
          <p:cNvPr id="1026" name="Picture 2" descr="Vodafone Logo, symbol, meaning, history, PNG, brand">
            <a:extLst>
              <a:ext uri="{FF2B5EF4-FFF2-40B4-BE49-F238E27FC236}">
                <a16:creationId xmlns:a16="http://schemas.microsoft.com/office/drawing/2014/main" id="{FFE606DA-D30B-B62A-7B55-A388CB24D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154" y="6177266"/>
            <a:ext cx="1087028" cy="611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3rd Generation Partnership Project 3GPP logo in PNG SVG Vector format ...">
            <a:extLst>
              <a:ext uri="{FF2B5EF4-FFF2-40B4-BE49-F238E27FC236}">
                <a16:creationId xmlns:a16="http://schemas.microsoft.com/office/drawing/2014/main" id="{BAE910CF-2240-F23E-335F-4C53B51E51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448" y="70133"/>
            <a:ext cx="1431809" cy="74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091CC094-5940-E9AC-0B90-BFE212CD57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3815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E320F28-AAEB-A343-79D4-B00BACD81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68799C9-7512-B748-DC7B-CB03D1B3F0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054C73-BEA3-E672-CBF9-5F988C065B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336136" y="1336710"/>
            <a:ext cx="6858000" cy="4184580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DDE8CFA-94E2-966C-C480-64909BC56F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088181" y="1092216"/>
            <a:ext cx="6346209" cy="41820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2D6A2D5-9976-A60D-F09A-7544CBC4F4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833933" y="3515977"/>
            <a:ext cx="2501979" cy="4182060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A15FB2E-85B5-9958-7E8F-6BC54342D5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176002" y="1496845"/>
            <a:ext cx="6858001" cy="386430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11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10DA5FA-3D51-C59B-4DCE-9E48620FB8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74277" y="1668285"/>
            <a:ext cx="4318303" cy="3238727"/>
          </a:xfrm>
          <a:prstGeom prst="ellipse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C896D2-DC0B-8373-7FFF-03D9C4D21A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" y="10141"/>
            <a:ext cx="4175378" cy="6837718"/>
          </a:xfrm>
        </p:spPr>
        <p:txBody>
          <a:bodyPr anchor="ctr" anchorCtr="1">
            <a:normAutofit/>
          </a:bodyPr>
          <a:lstStyle/>
          <a:p>
            <a:pPr algn="r"/>
            <a:r>
              <a:rPr lang="en-US" sz="3500" dirty="0">
                <a:solidFill>
                  <a:srgbClr val="FFFFFF"/>
                </a:solidFill>
              </a:rPr>
              <a:t>On the Use of </a:t>
            </a:r>
            <a:r>
              <a:rPr lang="en-US" sz="3500" dirty="0">
                <a:solidFill>
                  <a:srgbClr val="FF0000"/>
                </a:solidFill>
              </a:rPr>
              <a:t>‘</a:t>
            </a:r>
            <a:r>
              <a:rPr lang="en-US" sz="3500" b="1" dirty="0">
                <a:solidFill>
                  <a:srgbClr val="FF0000"/>
                </a:solidFill>
              </a:rPr>
              <a:t>Consent</a:t>
            </a:r>
            <a:r>
              <a:rPr lang="en-US" sz="3500" dirty="0">
                <a:solidFill>
                  <a:srgbClr val="FF0000"/>
                </a:solidFill>
              </a:rPr>
              <a:t>’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75284C-2842-24CD-DD52-4608311BC044}"/>
              </a:ext>
            </a:extLst>
          </p:cNvPr>
          <p:cNvSpPr txBox="1"/>
          <p:nvPr/>
        </p:nvSpPr>
        <p:spPr>
          <a:xfrm>
            <a:off x="4185155" y="846361"/>
            <a:ext cx="4958270" cy="5165280"/>
          </a:xfrm>
          <a:prstGeom prst="rect">
            <a:avLst/>
          </a:prstGeom>
          <a:noFill/>
        </p:spPr>
        <p:txBody>
          <a:bodyPr wrap="square" lIns="274320" tIns="0" rIns="274320" bIns="0" anchor="ctr" anchorCtr="1">
            <a:noAutofit/>
          </a:bodyPr>
          <a:lstStyle/>
          <a:p>
            <a:r>
              <a:rPr lang="en-US" dirty="0"/>
              <a:t>The term </a:t>
            </a:r>
            <a:r>
              <a:rPr lang="en-US" b="1" dirty="0"/>
              <a:t>“consent”</a:t>
            </a:r>
            <a:r>
              <a:rPr lang="en-US" dirty="0"/>
              <a:t> is defined in major global regulations (e.g. </a:t>
            </a:r>
            <a:r>
              <a:rPr lang="en-US" b="1" dirty="0"/>
              <a:t>GDPR</a:t>
            </a:r>
            <a:r>
              <a:rPr lang="en-US" dirty="0"/>
              <a:t>, </a:t>
            </a:r>
            <a:r>
              <a:rPr lang="en-US" b="1" dirty="0"/>
              <a:t>CPRA/CCPA</a:t>
            </a:r>
            <a:r>
              <a:rPr lang="en-US" dirty="0"/>
              <a:t>, </a:t>
            </a:r>
            <a:r>
              <a:rPr lang="en-US" b="1" dirty="0"/>
              <a:t>APPI</a:t>
            </a:r>
            <a:r>
              <a:rPr lang="en-US" dirty="0"/>
              <a:t>, </a:t>
            </a:r>
            <a:r>
              <a:rPr lang="en-US" b="1" dirty="0"/>
              <a:t>LGPD</a:t>
            </a:r>
            <a:r>
              <a:rPr lang="en-US" dirty="0"/>
              <a:t>, </a:t>
            </a:r>
            <a:r>
              <a:rPr lang="en-US" b="1" dirty="0"/>
              <a:t>PIPEDA</a:t>
            </a:r>
            <a:r>
              <a:rPr lang="en-US" dirty="0"/>
              <a:t>) with </a:t>
            </a:r>
            <a:r>
              <a:rPr lang="en-US" b="1" dirty="0"/>
              <a:t>specific requirements</a:t>
            </a:r>
            <a:r>
              <a:rPr lang="en-US" dirty="0"/>
              <a:t> on how it must be handled.</a:t>
            </a:r>
          </a:p>
          <a:p>
            <a:r>
              <a:rPr lang="en-US" dirty="0"/>
              <a:t>In these frameworks, </a:t>
            </a:r>
            <a:r>
              <a:rPr lang="en-US" i="1" dirty="0"/>
              <a:t>consent</a:t>
            </a:r>
            <a:r>
              <a:rPr lang="en-US" dirty="0"/>
              <a:t> is typically associated with: </a:t>
            </a:r>
            <a:r>
              <a:rPr lang="en-US" b="1" dirty="0"/>
              <a:t>recording</a:t>
            </a:r>
            <a:r>
              <a:rPr lang="en-US" dirty="0"/>
              <a:t>, </a:t>
            </a:r>
            <a:r>
              <a:rPr lang="en-US" b="1" dirty="0"/>
              <a:t>retention</a:t>
            </a:r>
            <a:r>
              <a:rPr lang="en-US" dirty="0"/>
              <a:t>, </a:t>
            </a:r>
            <a:r>
              <a:rPr lang="en-US" b="1" dirty="0"/>
              <a:t>verification</a:t>
            </a:r>
            <a:r>
              <a:rPr lang="en-US" dirty="0"/>
              <a:t>, and </a:t>
            </a:r>
            <a:r>
              <a:rPr lang="en-US" b="1" dirty="0"/>
              <a:t>auditing obligations</a:t>
            </a:r>
            <a:r>
              <a:rPr lang="en-US" dirty="0"/>
              <a:t>.</a:t>
            </a:r>
          </a:p>
          <a:p>
            <a:r>
              <a:rPr lang="en-US" dirty="0"/>
              <a:t>These obligations involve management processes that are not part of the 3GPP System model and cannot be expressed as 3GPP system states.</a:t>
            </a:r>
          </a:p>
          <a:p>
            <a:r>
              <a:rPr lang="en-US" dirty="0"/>
              <a:t>Using the word </a:t>
            </a:r>
            <a:r>
              <a:rPr lang="en-US" i="1" dirty="0"/>
              <a:t>“consent”</a:t>
            </a:r>
            <a:r>
              <a:rPr lang="en-US" dirty="0"/>
              <a:t> in SA1 requirements may therefore introduce expectations that relate to regulatory procedures, rather than to 3GPP network </a:t>
            </a:r>
            <a:r>
              <a:rPr lang="en-US" dirty="0" err="1"/>
              <a:t>behaviour</a:t>
            </a:r>
            <a:r>
              <a:rPr lang="en-US" dirty="0"/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21885F-6891-09ED-86EC-B2C98ED8C1A9}"/>
              </a:ext>
            </a:extLst>
          </p:cNvPr>
          <p:cNvSpPr txBox="1"/>
          <p:nvPr/>
        </p:nvSpPr>
        <p:spPr>
          <a:xfrm>
            <a:off x="7171362" y="6482993"/>
            <a:ext cx="1972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Dallas 26/11/2025</a:t>
            </a:r>
          </a:p>
        </p:txBody>
      </p:sp>
      <p:pic>
        <p:nvPicPr>
          <p:cNvPr id="1026" name="Picture 2" descr="Vodafone Logo, symbol, meaning, history, PNG, brand">
            <a:extLst>
              <a:ext uri="{FF2B5EF4-FFF2-40B4-BE49-F238E27FC236}">
                <a16:creationId xmlns:a16="http://schemas.microsoft.com/office/drawing/2014/main" id="{14FAABDE-6EFC-B24C-5B85-F9EA64FA9D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154" y="6177266"/>
            <a:ext cx="1087028" cy="611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3rd Generation Partnership Project 3GPP logo in PNG SVG Vector format ...">
            <a:extLst>
              <a:ext uri="{FF2B5EF4-FFF2-40B4-BE49-F238E27FC236}">
                <a16:creationId xmlns:a16="http://schemas.microsoft.com/office/drawing/2014/main" id="{BF4C1FF4-4077-B8FA-0CC6-6886AE350E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448" y="70133"/>
            <a:ext cx="1431809" cy="74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882EDAC2-2604-5F19-5926-F2460E3DC3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3940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DB61E0-4383-D605-2C64-B973834E18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0A4E107-B19F-EEC9-75FE-6B3D300E5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CB79841-2CA9-7B60-74F2-9DBBFE783E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336136" y="1336710"/>
            <a:ext cx="6858000" cy="4184580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9E26778-784B-3973-9C53-0F227479FF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088181" y="1092216"/>
            <a:ext cx="6346209" cy="41820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71B7F3B-53B3-AB2D-2D0D-59631149F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833933" y="3515977"/>
            <a:ext cx="2501979" cy="4182060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887FCD9-1DFE-3FB0-2780-86D186AABD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176002" y="1496845"/>
            <a:ext cx="6858001" cy="386430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11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26CCEE6-4882-F801-597E-EC361BF6ED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74277" y="1668285"/>
            <a:ext cx="4318303" cy="3238727"/>
          </a:xfrm>
          <a:prstGeom prst="ellipse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8DA93E7-91BD-5A3A-32B9-FCF973C17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" y="10141"/>
            <a:ext cx="4175378" cy="6837718"/>
          </a:xfrm>
        </p:spPr>
        <p:txBody>
          <a:bodyPr anchor="ctr" anchorCtr="1">
            <a:normAutofit/>
          </a:bodyPr>
          <a:lstStyle/>
          <a:p>
            <a:pPr algn="r"/>
            <a:r>
              <a:rPr lang="en-US" sz="3500" b="1" dirty="0">
                <a:solidFill>
                  <a:srgbClr val="FF0000"/>
                </a:solidFill>
              </a:rPr>
              <a:t>‘User’</a:t>
            </a:r>
            <a:r>
              <a:rPr lang="en-US" sz="3500" b="1" dirty="0">
                <a:solidFill>
                  <a:srgbClr val="FFFFFF"/>
                </a:solidFill>
              </a:rPr>
              <a:t> </a:t>
            </a:r>
            <a:r>
              <a:rPr lang="en-US" sz="3500" dirty="0">
                <a:solidFill>
                  <a:srgbClr val="FFFFFF"/>
                </a:solidFill>
              </a:rPr>
              <a:t>+ </a:t>
            </a:r>
            <a:r>
              <a:rPr lang="en-US" sz="3500" dirty="0">
                <a:solidFill>
                  <a:srgbClr val="FF0000"/>
                </a:solidFill>
              </a:rPr>
              <a:t>‘</a:t>
            </a:r>
            <a:r>
              <a:rPr lang="en-US" sz="3500" b="1" dirty="0">
                <a:solidFill>
                  <a:srgbClr val="FF0000"/>
                </a:solidFill>
              </a:rPr>
              <a:t>Consent’</a:t>
            </a:r>
            <a:endParaRPr lang="en-US" sz="3500" dirty="0">
              <a:solidFill>
                <a:srgbClr val="FFFFFF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EB3448-2FBF-070C-0278-6B89992CAD5E}"/>
              </a:ext>
            </a:extLst>
          </p:cNvPr>
          <p:cNvSpPr txBox="1"/>
          <p:nvPr/>
        </p:nvSpPr>
        <p:spPr>
          <a:xfrm>
            <a:off x="4185155" y="846361"/>
            <a:ext cx="4958270" cy="5165280"/>
          </a:xfrm>
          <a:prstGeom prst="rect">
            <a:avLst/>
          </a:prstGeom>
          <a:noFill/>
        </p:spPr>
        <p:txBody>
          <a:bodyPr wrap="square" lIns="274320" tIns="0" rIns="274320" bIns="0" anchor="ctr" anchorCtr="1">
            <a:noAutofit/>
          </a:bodyPr>
          <a:lstStyle/>
          <a:p>
            <a:r>
              <a:rPr lang="en-US" dirty="0"/>
              <a:t>The expression </a:t>
            </a:r>
            <a:r>
              <a:rPr lang="en-US" b="1" dirty="0">
                <a:solidFill>
                  <a:srgbClr val="FF0000"/>
                </a:solidFill>
              </a:rPr>
              <a:t>‘user consent’</a:t>
            </a:r>
            <a:r>
              <a:rPr lang="en-US" dirty="0"/>
              <a:t> combines a non-3GPP entity (‘user’) with a legal concept (‘consent’). This creates ambiguity because 3GPP requirements should rely on entities and conditions that the system can technically define and handle.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A88E73-0734-FF79-130A-6ABC39DEBDC3}"/>
              </a:ext>
            </a:extLst>
          </p:cNvPr>
          <p:cNvSpPr txBox="1"/>
          <p:nvPr/>
        </p:nvSpPr>
        <p:spPr>
          <a:xfrm>
            <a:off x="7171362" y="6482993"/>
            <a:ext cx="1972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Dallas 26/11/2025</a:t>
            </a:r>
          </a:p>
        </p:txBody>
      </p:sp>
      <p:pic>
        <p:nvPicPr>
          <p:cNvPr id="1026" name="Picture 2" descr="Vodafone Logo, symbol, meaning, history, PNG, brand">
            <a:extLst>
              <a:ext uri="{FF2B5EF4-FFF2-40B4-BE49-F238E27FC236}">
                <a16:creationId xmlns:a16="http://schemas.microsoft.com/office/drawing/2014/main" id="{5574E3EA-567C-18DE-B88B-6BDF5404AC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154" y="6177266"/>
            <a:ext cx="1087028" cy="611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3rd Generation Partnership Project 3GPP logo in PNG SVG Vector format ...">
            <a:extLst>
              <a:ext uri="{FF2B5EF4-FFF2-40B4-BE49-F238E27FC236}">
                <a16:creationId xmlns:a16="http://schemas.microsoft.com/office/drawing/2014/main" id="{228E176E-E003-669D-42CC-2EB2CE188F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448" y="70133"/>
            <a:ext cx="1431809" cy="74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817F6D89-C5F7-3CEF-4958-0D30C8BAEE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99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A85D38-FE53-2D3C-9A06-813A6C274B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159E0C1-6C80-932D-41D3-586527BDFD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6D84E34-A86D-65E9-A443-AE5D11C310A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336136" y="1336710"/>
            <a:ext cx="6858000" cy="4184580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7A051FC-F3D1-4295-DEBD-34EBF5B955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088181" y="1092216"/>
            <a:ext cx="6346209" cy="41820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339BE68-4735-CAA7-285E-84FC25AB8F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833933" y="3515977"/>
            <a:ext cx="2501979" cy="4182060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A876FBB-A942-CD1C-23C3-3FF7F083B7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176002" y="1496845"/>
            <a:ext cx="6858001" cy="386430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11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49B6242-6C3A-FF56-6C93-EC43E8053F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74277" y="1668285"/>
            <a:ext cx="4318303" cy="3238727"/>
          </a:xfrm>
          <a:prstGeom prst="ellipse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C0D025C-B924-BC23-8277-E4BDD8207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" y="10141"/>
            <a:ext cx="4175378" cy="6837718"/>
          </a:xfrm>
        </p:spPr>
        <p:txBody>
          <a:bodyPr anchor="ctr" anchorCtr="1">
            <a:normAutofit/>
          </a:bodyPr>
          <a:lstStyle/>
          <a:p>
            <a:pPr algn="r"/>
            <a:r>
              <a:rPr lang="en-GB" sz="3500" noProof="0" dirty="0">
                <a:solidFill>
                  <a:srgbClr val="FFFFFF"/>
                </a:solidFill>
              </a:rPr>
              <a:t>Alternative Wording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0AED5CE-A64C-A99B-4ED5-8CB150D538AC}"/>
              </a:ext>
            </a:extLst>
          </p:cNvPr>
          <p:cNvSpPr txBox="1"/>
          <p:nvPr/>
        </p:nvSpPr>
        <p:spPr>
          <a:xfrm>
            <a:off x="4185155" y="846361"/>
            <a:ext cx="4958270" cy="5165280"/>
          </a:xfrm>
          <a:prstGeom prst="rect">
            <a:avLst/>
          </a:prstGeom>
          <a:noFill/>
        </p:spPr>
        <p:txBody>
          <a:bodyPr wrap="square" lIns="274320" tIns="0" rIns="274320" bIns="0" anchor="ctr" anchorCtr="1">
            <a:noAutofit/>
          </a:bodyPr>
          <a:lstStyle/>
          <a:p>
            <a:r>
              <a:rPr lang="en-GB" sz="2400" b="1" u="sng" noProof="0" dirty="0">
                <a:solidFill>
                  <a:srgbClr val="FF0000"/>
                </a:solidFill>
              </a:rPr>
              <a:t>‘Subscription-based permission’</a:t>
            </a:r>
          </a:p>
          <a:p>
            <a:endParaRPr lang="en-GB" noProof="0" dirty="0"/>
          </a:p>
          <a:p>
            <a:r>
              <a:rPr lang="en-GB" b="1" noProof="0" dirty="0"/>
              <a:t>Aligned with 3GPP terminology: </a:t>
            </a:r>
            <a:r>
              <a:rPr lang="en-GB" noProof="0" dirty="0"/>
              <a:t>Subscription is defined in TS 21.905 and is part of the 3GPP system model.</a:t>
            </a:r>
          </a:p>
          <a:p>
            <a:r>
              <a:rPr lang="en-GB" b="1" noProof="0" dirty="0"/>
              <a:t>Avoids the legal semantics linked to “consent”: </a:t>
            </a:r>
            <a:r>
              <a:rPr lang="en-GB" noProof="0" dirty="0"/>
              <a:t>No assumptions about formal approval, UI interactions, or legal processes.</a:t>
            </a:r>
          </a:p>
          <a:p>
            <a:r>
              <a:rPr lang="en-GB" b="1" noProof="0" dirty="0"/>
              <a:t>Supports acceptance and withdrawal: </a:t>
            </a:r>
            <a:r>
              <a:rPr lang="en-GB" noProof="0" dirty="0"/>
              <a:t>A permission state can represent both acceptance and withdrawal without requiring legal language.</a:t>
            </a:r>
          </a:p>
          <a:p>
            <a:r>
              <a:rPr lang="en-GB" b="1" noProof="0" dirty="0"/>
              <a:t>Clear reference to a system entity: </a:t>
            </a:r>
            <a:r>
              <a:rPr lang="en-GB" noProof="0" dirty="0"/>
              <a:t>Avoids ambiguity about which part of the system holds or applies the permission state.</a:t>
            </a:r>
          </a:p>
          <a:p>
            <a:r>
              <a:rPr lang="en-GB" b="1" noProof="0" dirty="0"/>
              <a:t>Consistent with SA1 requirement style: </a:t>
            </a:r>
            <a:r>
              <a:rPr lang="en-GB" noProof="0" dirty="0"/>
              <a:t>Focused on system behaviours based on available configuration/state.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B76400-74FA-9CBF-C01D-97273CC8419B}"/>
              </a:ext>
            </a:extLst>
          </p:cNvPr>
          <p:cNvSpPr txBox="1"/>
          <p:nvPr/>
        </p:nvSpPr>
        <p:spPr>
          <a:xfrm>
            <a:off x="7171362" y="6482993"/>
            <a:ext cx="1972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noProof="0" dirty="0"/>
              <a:t>Dallas 26/11/2025</a:t>
            </a:r>
          </a:p>
        </p:txBody>
      </p:sp>
      <p:pic>
        <p:nvPicPr>
          <p:cNvPr id="1026" name="Picture 2" descr="Vodafone Logo, symbol, meaning, history, PNG, brand">
            <a:extLst>
              <a:ext uri="{FF2B5EF4-FFF2-40B4-BE49-F238E27FC236}">
                <a16:creationId xmlns:a16="http://schemas.microsoft.com/office/drawing/2014/main" id="{73EFB43F-5BA6-EB38-5877-9D450AB343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154" y="6177266"/>
            <a:ext cx="1087028" cy="611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3rd Generation Partnership Project 3GPP logo in PNG SVG Vector format ...">
            <a:extLst>
              <a:ext uri="{FF2B5EF4-FFF2-40B4-BE49-F238E27FC236}">
                <a16:creationId xmlns:a16="http://schemas.microsoft.com/office/drawing/2014/main" id="{35E13AA7-3B26-42F4-84B6-D80BEFA301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448" y="70133"/>
            <a:ext cx="1431809" cy="74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D9B8CEF7-EB81-8527-1326-AA75542720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GB" sz="18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4739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8DBA3C-7C44-312A-4126-E3BFB4AA1A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2FACAE9-B1CE-A686-27C7-2A1619057D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CB9503F-D7C6-1862-B36A-63B4B1219D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336136" y="1336710"/>
            <a:ext cx="6858000" cy="4184580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5DC8AC4-09CB-FCE9-355C-A206D388DD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088181" y="1092216"/>
            <a:ext cx="6346209" cy="4182060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2EAA3BC-4EF7-52D3-05FE-93BD2750F8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833933" y="3515977"/>
            <a:ext cx="2501979" cy="4182060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4FDD5D7-EDFB-227F-89BB-C30C039BFD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176002" y="1496845"/>
            <a:ext cx="6858001" cy="386430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11000"/>
                </a:scheme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35BE812A-FE34-ED13-2111-93AFC138D6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74277" y="1668285"/>
            <a:ext cx="4318303" cy="3238727"/>
          </a:xfrm>
          <a:prstGeom prst="ellipse">
            <a:avLst/>
          </a:prstGeom>
          <a:gradFill>
            <a:gsLst>
              <a:gs pos="39000">
                <a:schemeClr val="accent1"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15000"/>
                </a:schemeClr>
              </a:gs>
            </a:gsLst>
            <a:lin ang="17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EB220B-F4BF-6632-C046-7E623A4F70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" y="10141"/>
            <a:ext cx="4175378" cy="6837718"/>
          </a:xfrm>
        </p:spPr>
        <p:txBody>
          <a:bodyPr anchor="ctr" anchorCtr="1">
            <a:normAutofit/>
          </a:bodyPr>
          <a:lstStyle/>
          <a:p>
            <a:pPr algn="r"/>
            <a:r>
              <a:rPr lang="en-US" sz="3500" dirty="0">
                <a:solidFill>
                  <a:srgbClr val="FFFFFF"/>
                </a:solidFill>
              </a:rPr>
              <a:t>Conclusion</a:t>
            </a:r>
            <a:endParaRPr lang="en-GB" sz="3500" noProof="0" dirty="0">
              <a:solidFill>
                <a:srgbClr val="FFFFFF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C4766B9-64FC-B901-2E7A-80F0A948C8DF}"/>
              </a:ext>
            </a:extLst>
          </p:cNvPr>
          <p:cNvSpPr txBox="1"/>
          <p:nvPr/>
        </p:nvSpPr>
        <p:spPr>
          <a:xfrm>
            <a:off x="4185155" y="846361"/>
            <a:ext cx="4958270" cy="5165280"/>
          </a:xfrm>
          <a:prstGeom prst="rect">
            <a:avLst/>
          </a:prstGeom>
          <a:noFill/>
        </p:spPr>
        <p:txBody>
          <a:bodyPr wrap="square" lIns="274320" tIns="0" rIns="274320" bIns="0" anchor="ctr" anchorCtr="1">
            <a:noAutofit/>
          </a:bodyPr>
          <a:lstStyle/>
          <a:p>
            <a:r>
              <a:rPr lang="en-US" dirty="0"/>
              <a:t>Vodafone proposes to consider the opportunity to apply a rewording of 'user consent’ into 'subscription-based permission’ in the TR 22.870 requirements consolidation phase.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3279A8-2A36-E2D3-D765-036CB31AAED9}"/>
              </a:ext>
            </a:extLst>
          </p:cNvPr>
          <p:cNvSpPr txBox="1"/>
          <p:nvPr/>
        </p:nvSpPr>
        <p:spPr>
          <a:xfrm>
            <a:off x="7171362" y="6482993"/>
            <a:ext cx="19726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noProof="0" dirty="0"/>
              <a:t>Dallas 26/11/2025</a:t>
            </a:r>
          </a:p>
        </p:txBody>
      </p:sp>
      <p:pic>
        <p:nvPicPr>
          <p:cNvPr id="1026" name="Picture 2" descr="Vodafone Logo, symbol, meaning, history, PNG, brand">
            <a:extLst>
              <a:ext uri="{FF2B5EF4-FFF2-40B4-BE49-F238E27FC236}">
                <a16:creationId xmlns:a16="http://schemas.microsoft.com/office/drawing/2014/main" id="{EB0D6310-86F8-9E1D-0CA8-0B2095E6AC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154" y="6177266"/>
            <a:ext cx="1087028" cy="611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3rd Generation Partnership Project 3GPP logo in PNG SVG Vector format ...">
            <a:extLst>
              <a:ext uri="{FF2B5EF4-FFF2-40B4-BE49-F238E27FC236}">
                <a16:creationId xmlns:a16="http://schemas.microsoft.com/office/drawing/2014/main" id="{CA1A70E8-EB02-4BC6-0A56-B77D4EBEEF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448" y="70133"/>
            <a:ext cx="1431809" cy="74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630AC7C8-4FB0-75F4-81D1-8E02D45BCC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-184666"/>
            <a:ext cx="26481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n-GB" sz="1800" b="0" i="0" u="none" strike="noStrike" cap="none" normalizeH="0" baseline="0" noProof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6227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529</Words>
  <Application>Microsoft Office PowerPoint</Application>
  <PresentationFormat>On-screen Show (4:3)</PresentationFormat>
  <Paragraphs>40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3GPP SA1#112</vt:lpstr>
      <vt:lpstr>Definitions from 3GPP Specifications</vt:lpstr>
      <vt:lpstr>On the Use of ‘User’ in Requirements</vt:lpstr>
      <vt:lpstr>On the Use of ‘Consent’</vt:lpstr>
      <vt:lpstr>‘User’ + ‘Consent’</vt:lpstr>
      <vt:lpstr>Alternative Wording</vt:lpstr>
      <vt:lpstr>Conclusion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3GPP</dc:creator>
  <cp:keywords/>
  <dc:description>generated using python-pptx</dc:description>
  <cp:lastModifiedBy>Flavio Saia</cp:lastModifiedBy>
  <cp:revision>3</cp:revision>
  <dcterms:created xsi:type="dcterms:W3CDTF">2013-01-27T09:14:16Z</dcterms:created>
  <dcterms:modified xsi:type="dcterms:W3CDTF">2025-11-19T08:14:55Z</dcterms:modified>
  <cp:category/>
</cp:coreProperties>
</file>