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 id="2147484162" r:id="rId4"/>
  </p:sldMasterIdLst>
  <p:notesMasterIdLst>
    <p:notesMasterId r:id="rId77"/>
  </p:notesMasterIdLst>
  <p:handoutMasterIdLst>
    <p:handoutMasterId r:id="rId78"/>
  </p:handoutMasterIdLst>
  <p:sldIdLst>
    <p:sldId id="1120" r:id="rId5"/>
    <p:sldId id="1121" r:id="rId6"/>
    <p:sldId id="1159" r:id="rId7"/>
    <p:sldId id="1123" r:id="rId8"/>
    <p:sldId id="1124" r:id="rId9"/>
    <p:sldId id="1263" r:id="rId10"/>
    <p:sldId id="1264" r:id="rId11"/>
    <p:sldId id="1265" r:id="rId12"/>
    <p:sldId id="1266" r:id="rId13"/>
    <p:sldId id="1160" r:id="rId14"/>
    <p:sldId id="1130" r:id="rId15"/>
    <p:sldId id="1166" r:id="rId16"/>
    <p:sldId id="1137" r:id="rId17"/>
    <p:sldId id="1167" r:id="rId18"/>
    <p:sldId id="1139" r:id="rId19"/>
    <p:sldId id="1140" r:id="rId20"/>
    <p:sldId id="1141" r:id="rId21"/>
    <p:sldId id="1142" r:id="rId22"/>
    <p:sldId id="1143" r:id="rId23"/>
    <p:sldId id="1168" r:id="rId24"/>
    <p:sldId id="1116" r:id="rId25"/>
    <p:sldId id="1174" r:id="rId26"/>
    <p:sldId id="1176" r:id="rId27"/>
    <p:sldId id="1220" r:id="rId28"/>
    <p:sldId id="1198" r:id="rId29"/>
    <p:sldId id="1200" r:id="rId30"/>
    <p:sldId id="1178" r:id="rId31"/>
    <p:sldId id="1202" r:id="rId32"/>
    <p:sldId id="1181" r:id="rId33"/>
    <p:sldId id="1203" r:id="rId34"/>
    <p:sldId id="1183" r:id="rId35"/>
    <p:sldId id="1184" r:id="rId36"/>
    <p:sldId id="1185" r:id="rId37"/>
    <p:sldId id="1186" r:id="rId38"/>
    <p:sldId id="1187" r:id="rId39"/>
    <p:sldId id="1188" r:id="rId40"/>
    <p:sldId id="1189" r:id="rId41"/>
    <p:sldId id="1190" r:id="rId42"/>
    <p:sldId id="1191" r:id="rId43"/>
    <p:sldId id="1209" r:id="rId44"/>
    <p:sldId id="1211" r:id="rId45"/>
    <p:sldId id="1228" r:id="rId46"/>
    <p:sldId id="1229" r:id="rId47"/>
    <p:sldId id="1230" r:id="rId48"/>
    <p:sldId id="1242" r:id="rId49"/>
    <p:sldId id="1243" r:id="rId50"/>
    <p:sldId id="1244" r:id="rId51"/>
    <p:sldId id="1255" r:id="rId52"/>
    <p:sldId id="1245" r:id="rId53"/>
    <p:sldId id="1256" r:id="rId54"/>
    <p:sldId id="1257" r:id="rId55"/>
    <p:sldId id="1258" r:id="rId56"/>
    <p:sldId id="1259" r:id="rId57"/>
    <p:sldId id="1260" r:id="rId58"/>
    <p:sldId id="1261" r:id="rId59"/>
    <p:sldId id="1169" r:id="rId60"/>
    <p:sldId id="1146" r:id="rId61"/>
    <p:sldId id="1170" r:id="rId62"/>
    <p:sldId id="1221" r:id="rId63"/>
    <p:sldId id="1222" r:id="rId64"/>
    <p:sldId id="1223" r:id="rId65"/>
    <p:sldId id="1224" r:id="rId66"/>
    <p:sldId id="1236" r:id="rId67"/>
    <p:sldId id="1235" r:id="rId68"/>
    <p:sldId id="1171" r:id="rId69"/>
    <p:sldId id="1151" r:id="rId70"/>
    <p:sldId id="1172" r:id="rId71"/>
    <p:sldId id="1154" r:id="rId72"/>
    <p:sldId id="1237" r:id="rId73"/>
    <p:sldId id="1173" r:id="rId74"/>
    <p:sldId id="1157" r:id="rId75"/>
    <p:sldId id="1158" r:id="rId76"/>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945" autoAdjust="0"/>
    <p:restoredTop sz="91922"/>
  </p:normalViewPr>
  <p:slideViewPr>
    <p:cSldViewPr snapToGrid="0">
      <p:cViewPr varScale="1">
        <p:scale>
          <a:sx n="107" d="100"/>
          <a:sy n="107" d="100"/>
        </p:scale>
        <p:origin x="126" y="34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60" d="100"/>
          <a:sy n="60" d="100"/>
        </p:scale>
        <p:origin x="3274"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viewProps" Target="viewProps.xml"/><Relationship Id="rId3" Type="http://schemas.openxmlformats.org/officeDocument/2006/relationships/slideMaster" Target="slideMasters/slideMaster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slideMaster" Target="slideMasters/slideMaster2.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rts/_rels/chart1.xml.rels><?xml version="1.0" encoding="UTF-8" standalone="yes"?>
<Relationships xmlns="http://schemas.openxmlformats.org/package/2006/relationships"><Relationship Id="rId1" Type="http://schemas.openxmlformats.org/officeDocument/2006/relationships/oleObject" Target="file:///C:\Meetings\SAWG2\STATS\SA2_STATS_DATA_SP-110.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Meetings\SAWG2\STATS\SA2_STATS_DATA_SP-110.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Meetings\SAWG2\STATS\SA2_STATS_DATA_SP-11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 WG2 meeting attendance</a:t>
            </a:r>
          </a:p>
        </c:rich>
      </c:tx>
      <c:layout>
        <c:manualLayout>
          <c:xMode val="edge"/>
          <c:yMode val="edge"/>
          <c:x val="0.29199999999999998"/>
          <c:y val="2.5974025974025976E-2"/>
        </c:manualLayout>
      </c:layout>
      <c:overlay val="0"/>
    </c:title>
    <c:autoTitleDeleted val="0"/>
    <c:plotArea>
      <c:layout/>
      <c:lineChart>
        <c:grouping val="standard"/>
        <c:varyColors val="0"/>
        <c:ser>
          <c:idx val="0"/>
          <c:order val="0"/>
          <c:marker>
            <c:symbol val="none"/>
          </c:marker>
          <c:trendline>
            <c:name>5</c:name>
            <c:spPr>
              <a:ln w="28575">
                <a:solidFill>
                  <a:srgbClr val="FF0000"/>
                </a:solidFill>
              </a:ln>
            </c:spPr>
            <c:trendlineType val="poly"/>
            <c:order val="3"/>
            <c:dispRSqr val="0"/>
            <c:dispEq val="0"/>
          </c:trendline>
          <c:cat>
            <c:strRef>
              <c:f>Attendance!$N$2:$CS$2</c:f>
              <c:strCache>
                <c:ptCount val="84"/>
                <c:pt idx="0">
                  <c:v>REL-12 FREEZE:  100 </c:v>
                </c:pt>
                <c:pt idx="1">
                  <c:v>101</c:v>
                </c:pt>
                <c:pt idx="2">
                  <c:v>102</c:v>
                </c:pt>
                <c:pt idx="3">
                  <c:v>103</c:v>
                </c:pt>
                <c:pt idx="4">
                  <c:v>104</c:v>
                </c:pt>
                <c:pt idx="5">
                  <c:v>105</c:v>
                </c:pt>
                <c:pt idx="6">
                  <c:v>106</c:v>
                </c:pt>
                <c:pt idx="7">
                  <c:v>107+E</c:v>
                </c:pt>
                <c:pt idx="8">
                  <c:v>108</c:v>
                </c:pt>
                <c:pt idx="9">
                  <c:v>REL-13 FREEZE:  109</c:v>
                </c:pt>
                <c:pt idx="10">
                  <c:v>110</c:v>
                </c:pt>
                <c:pt idx="11">
                  <c:v>111</c:v>
                </c:pt>
                <c:pt idx="12">
                  <c:v>112</c:v>
                </c:pt>
                <c:pt idx="13">
                  <c:v>113</c:v>
                </c:pt>
                <c:pt idx="14">
                  <c:v>113AH</c:v>
                </c:pt>
                <c:pt idx="15">
                  <c:v>114</c:v>
                </c:pt>
                <c:pt idx="16">
                  <c:v>115</c:v>
                </c:pt>
                <c:pt idx="17">
                  <c:v>116</c:v>
                </c:pt>
                <c:pt idx="18">
                  <c:v>REL-14 FREEZE:  116-bis</c:v>
                </c:pt>
                <c:pt idx="19">
                  <c:v>117</c:v>
                </c:pt>
                <c:pt idx="20">
                  <c:v>118</c:v>
                </c:pt>
                <c:pt idx="21">
                  <c:v>118bis</c:v>
                </c:pt>
                <c:pt idx="22">
                  <c:v>119</c:v>
                </c:pt>
                <c:pt idx="23">
                  <c:v>120</c:v>
                </c:pt>
                <c:pt idx="24">
                  <c:v>121</c:v>
                </c:pt>
                <c:pt idx="25">
                  <c:v>122</c:v>
                </c:pt>
                <c:pt idx="26">
                  <c:v>122bis</c:v>
                </c:pt>
                <c:pt idx="27">
                  <c:v>123</c:v>
                </c:pt>
                <c:pt idx="28">
                  <c:v>REL-15 FREEZE:  124</c:v>
                </c:pt>
                <c:pt idx="29">
                  <c:v>125</c:v>
                </c:pt>
                <c:pt idx="30">
                  <c:v>126</c:v>
                </c:pt>
                <c:pt idx="31">
                  <c:v>127</c:v>
                </c:pt>
                <c:pt idx="32">
                  <c:v>127bis</c:v>
                </c:pt>
                <c:pt idx="33">
                  <c:v>128</c:v>
                </c:pt>
                <c:pt idx="34">
                  <c:v>128bis</c:v>
                </c:pt>
                <c:pt idx="35">
                  <c:v>129</c:v>
                </c:pt>
                <c:pt idx="36">
                  <c:v>129bis</c:v>
                </c:pt>
                <c:pt idx="37">
                  <c:v>130</c:v>
                </c:pt>
                <c:pt idx="38">
                  <c:v>131</c:v>
                </c:pt>
                <c:pt idx="39">
                  <c:v>132</c:v>
                </c:pt>
                <c:pt idx="40">
                  <c:v>REL-16 FREEZE:  133 </c:v>
                </c:pt>
                <c:pt idx="41">
                  <c:v>134</c:v>
                </c:pt>
                <c:pt idx="42">
                  <c:v>135</c:v>
                </c:pt>
                <c:pt idx="43">
                  <c:v>136</c:v>
                </c:pt>
                <c:pt idx="44">
                  <c:v>136AH</c:v>
                </c:pt>
                <c:pt idx="45">
                  <c:v>137-e</c:v>
                </c:pt>
                <c:pt idx="46">
                  <c:v>138-e</c:v>
                </c:pt>
                <c:pt idx="47">
                  <c:v>139-e</c:v>
                </c:pt>
                <c:pt idx="48">
                  <c:v>140-e</c:v>
                </c:pt>
                <c:pt idx="49">
                  <c:v>141-e</c:v>
                </c:pt>
                <c:pt idx="50">
                  <c:v>142-e</c:v>
                </c:pt>
                <c:pt idx="51">
                  <c:v>143-e</c:v>
                </c:pt>
                <c:pt idx="52">
                  <c:v>144-e</c:v>
                </c:pt>
                <c:pt idx="53">
                  <c:v>REL-17 FREEZE:  145-e</c:v>
                </c:pt>
                <c:pt idx="54">
                  <c:v>146-e</c:v>
                </c:pt>
                <c:pt idx="55">
                  <c:v>147-e</c:v>
                </c:pt>
                <c:pt idx="56">
                  <c:v>148-e</c:v>
                </c:pt>
                <c:pt idx="57">
                  <c:v>149-e</c:v>
                </c:pt>
                <c:pt idx="58">
                  <c:v>150-e</c:v>
                </c:pt>
                <c:pt idx="59">
                  <c:v>151-e</c:v>
                </c:pt>
                <c:pt idx="60">
                  <c:v>152-e</c:v>
                </c:pt>
                <c:pt idx="61">
                  <c:v>153-e</c:v>
                </c:pt>
                <c:pt idx="62">
                  <c:v>154</c:v>
                </c:pt>
                <c:pt idx="63">
                  <c:v>154AH-e</c:v>
                </c:pt>
                <c:pt idx="64">
                  <c:v>155</c:v>
                </c:pt>
                <c:pt idx="65">
                  <c:v>156-e</c:v>
                </c:pt>
                <c:pt idx="66">
                  <c:v>REL-18 FREEZE:  157</c:v>
                </c:pt>
                <c:pt idx="67">
                  <c:v>158</c:v>
                </c:pt>
                <c:pt idx="68">
                  <c:v>159</c:v>
                </c:pt>
                <c:pt idx="69">
                  <c:v>160</c:v>
                </c:pt>
                <c:pt idx="70">
                  <c:v>160AH-e</c:v>
                </c:pt>
                <c:pt idx="71">
                  <c:v>161</c:v>
                </c:pt>
                <c:pt idx="72">
                  <c:v>162</c:v>
                </c:pt>
                <c:pt idx="73">
                  <c:v>163</c:v>
                </c:pt>
                <c:pt idx="74">
                  <c:v>164</c:v>
                </c:pt>
                <c:pt idx="75">
                  <c:v>165</c:v>
                </c:pt>
                <c:pt idx="76">
                  <c:v>166</c:v>
                </c:pt>
                <c:pt idx="77">
                  <c:v>166AH-e</c:v>
                </c:pt>
                <c:pt idx="78">
                  <c:v>167</c:v>
                </c:pt>
                <c:pt idx="79">
                  <c:v>168</c:v>
                </c:pt>
                <c:pt idx="80">
                  <c:v>169</c:v>
                </c:pt>
                <c:pt idx="81">
                  <c:v>170</c:v>
                </c:pt>
                <c:pt idx="82">
                  <c:v>REL-19 FREEZE:  171</c:v>
                </c:pt>
                <c:pt idx="83">
                  <c:v>172</c:v>
                </c:pt>
              </c:strCache>
            </c:strRef>
          </c:cat>
          <c:val>
            <c:numRef>
              <c:f>Attendance!$N$3:$CS$3</c:f>
              <c:numCache>
                <c:formatCode>General</c:formatCode>
                <c:ptCount val="84"/>
                <c:pt idx="0">
                  <c:v>189</c:v>
                </c:pt>
                <c:pt idx="1">
                  <c:v>146</c:v>
                </c:pt>
                <c:pt idx="2">
                  <c:v>133</c:v>
                </c:pt>
                <c:pt idx="3">
                  <c:v>145</c:v>
                </c:pt>
                <c:pt idx="4">
                  <c:v>142</c:v>
                </c:pt>
                <c:pt idx="5">
                  <c:v>144</c:v>
                </c:pt>
                <c:pt idx="6">
                  <c:v>195</c:v>
                </c:pt>
                <c:pt idx="7">
                  <c:v>159</c:v>
                </c:pt>
                <c:pt idx="8">
                  <c:v>175</c:v>
                </c:pt>
                <c:pt idx="9">
                  <c:v>182</c:v>
                </c:pt>
                <c:pt idx="10">
                  <c:v>113</c:v>
                </c:pt>
                <c:pt idx="11">
                  <c:v>137</c:v>
                </c:pt>
                <c:pt idx="12">
                  <c:v>200</c:v>
                </c:pt>
                <c:pt idx="13">
                  <c:v>137</c:v>
                </c:pt>
                <c:pt idx="14">
                  <c:v>107</c:v>
                </c:pt>
                <c:pt idx="15">
                  <c:v>157</c:v>
                </c:pt>
                <c:pt idx="16">
                  <c:v>168</c:v>
                </c:pt>
                <c:pt idx="17">
                  <c:v>169</c:v>
                </c:pt>
                <c:pt idx="18">
                  <c:v>143</c:v>
                </c:pt>
                <c:pt idx="19">
                  <c:v>157</c:v>
                </c:pt>
                <c:pt idx="20">
                  <c:v>233</c:v>
                </c:pt>
                <c:pt idx="21">
                  <c:v>182</c:v>
                </c:pt>
                <c:pt idx="22">
                  <c:v>175</c:v>
                </c:pt>
                <c:pt idx="23">
                  <c:v>191</c:v>
                </c:pt>
                <c:pt idx="24">
                  <c:v>188</c:v>
                </c:pt>
                <c:pt idx="25">
                  <c:v>156</c:v>
                </c:pt>
                <c:pt idx="26">
                  <c:v>154</c:v>
                </c:pt>
                <c:pt idx="27">
                  <c:v>156</c:v>
                </c:pt>
                <c:pt idx="28">
                  <c:v>222</c:v>
                </c:pt>
                <c:pt idx="29">
                  <c:v>196</c:v>
                </c:pt>
                <c:pt idx="30">
                  <c:v>174</c:v>
                </c:pt>
                <c:pt idx="31">
                  <c:v>149</c:v>
                </c:pt>
                <c:pt idx="32">
                  <c:v>140</c:v>
                </c:pt>
                <c:pt idx="33">
                  <c:v>152</c:v>
                </c:pt>
                <c:pt idx="34">
                  <c:v>149</c:v>
                </c:pt>
                <c:pt idx="35">
                  <c:v>165</c:v>
                </c:pt>
                <c:pt idx="36">
                  <c:v>191</c:v>
                </c:pt>
                <c:pt idx="37">
                  <c:v>153</c:v>
                </c:pt>
                <c:pt idx="38">
                  <c:v>178</c:v>
                </c:pt>
                <c:pt idx="39">
                  <c:v>279</c:v>
                </c:pt>
                <c:pt idx="40">
                  <c:v>280</c:v>
                </c:pt>
                <c:pt idx="41">
                  <c:v>229</c:v>
                </c:pt>
                <c:pt idx="42">
                  <c:v>189</c:v>
                </c:pt>
                <c:pt idx="43">
                  <c:v>241</c:v>
                </c:pt>
                <c:pt idx="44">
                  <c:v>180</c:v>
                </c:pt>
                <c:pt idx="45">
                  <c:v>124</c:v>
                </c:pt>
                <c:pt idx="46">
                  <c:v>228</c:v>
                </c:pt>
                <c:pt idx="47">
                  <c:v>326</c:v>
                </c:pt>
                <c:pt idx="48">
                  <c:v>341</c:v>
                </c:pt>
                <c:pt idx="49">
                  <c:v>327</c:v>
                </c:pt>
                <c:pt idx="50">
                  <c:v>312</c:v>
                </c:pt>
                <c:pt idx="51">
                  <c:v>349</c:v>
                </c:pt>
                <c:pt idx="52">
                  <c:v>336</c:v>
                </c:pt>
                <c:pt idx="53">
                  <c:v>366</c:v>
                </c:pt>
                <c:pt idx="54">
                  <c:v>404</c:v>
                </c:pt>
                <c:pt idx="55">
                  <c:v>379</c:v>
                </c:pt>
                <c:pt idx="56">
                  <c:v>395</c:v>
                </c:pt>
                <c:pt idx="57">
                  <c:v>449</c:v>
                </c:pt>
                <c:pt idx="58">
                  <c:v>358</c:v>
                </c:pt>
                <c:pt idx="59">
                  <c:v>407</c:v>
                </c:pt>
                <c:pt idx="60">
                  <c:v>421</c:v>
                </c:pt>
                <c:pt idx="61">
                  <c:v>431</c:v>
                </c:pt>
                <c:pt idx="62">
                  <c:v>432</c:v>
                </c:pt>
                <c:pt idx="63">
                  <c:v>311</c:v>
                </c:pt>
                <c:pt idx="64">
                  <c:v>284</c:v>
                </c:pt>
                <c:pt idx="65">
                  <c:v>425</c:v>
                </c:pt>
                <c:pt idx="66">
                  <c:v>315</c:v>
                </c:pt>
                <c:pt idx="67">
                  <c:v>292</c:v>
                </c:pt>
                <c:pt idx="68">
                  <c:v>296</c:v>
                </c:pt>
                <c:pt idx="69">
                  <c:v>322</c:v>
                </c:pt>
                <c:pt idx="70">
                  <c:v>261</c:v>
                </c:pt>
                <c:pt idx="71">
                  <c:v>323</c:v>
                </c:pt>
                <c:pt idx="72">
                  <c:v>308</c:v>
                </c:pt>
                <c:pt idx="73">
                  <c:v>288</c:v>
                </c:pt>
                <c:pt idx="74">
                  <c:v>351</c:v>
                </c:pt>
                <c:pt idx="75">
                  <c:v>217</c:v>
                </c:pt>
                <c:pt idx="76">
                  <c:v>358</c:v>
                </c:pt>
                <c:pt idx="77">
                  <c:v>148</c:v>
                </c:pt>
                <c:pt idx="78">
                  <c:v>348</c:v>
                </c:pt>
                <c:pt idx="79">
                  <c:v>262</c:v>
                </c:pt>
                <c:pt idx="80">
                  <c:v>322</c:v>
                </c:pt>
                <c:pt idx="81">
                  <c:v>351</c:v>
                </c:pt>
                <c:pt idx="82">
                  <c:v>269</c:v>
                </c:pt>
                <c:pt idx="83">
                  <c:v>356</c:v>
                </c:pt>
              </c:numCache>
            </c:numRef>
          </c:val>
          <c:smooth val="0"/>
          <c:extLst>
            <c:ext xmlns:c16="http://schemas.microsoft.com/office/drawing/2014/chart" uri="{C3380CC4-5D6E-409C-BE32-E72D297353CC}">
              <c16:uniqueId val="{00000001-73BC-4D9A-A62D-3C710BA999A0}"/>
            </c:ext>
          </c:extLst>
        </c:ser>
        <c:dLbls>
          <c:showLegendKey val="0"/>
          <c:showVal val="0"/>
          <c:showCatName val="0"/>
          <c:showSerName val="0"/>
          <c:showPercent val="0"/>
          <c:showBubbleSize val="0"/>
        </c:dLbls>
        <c:smooth val="0"/>
        <c:axId val="201066736"/>
        <c:axId val="201067296"/>
      </c:lineChart>
      <c:catAx>
        <c:axId val="201066736"/>
        <c:scaling>
          <c:orientation val="minMax"/>
        </c:scaling>
        <c:delete val="0"/>
        <c:axPos val="b"/>
        <c:numFmt formatCode="General" sourceLinked="1"/>
        <c:majorTickMark val="out"/>
        <c:minorTickMark val="none"/>
        <c:tickLblPos val="nextTo"/>
        <c:spPr>
          <a:ln/>
        </c:spPr>
        <c:crossAx val="201067296"/>
        <c:crosses val="autoZero"/>
        <c:auto val="1"/>
        <c:lblAlgn val="ctr"/>
        <c:lblOffset val="100"/>
        <c:tickLblSkip val="1"/>
        <c:tickMarkSkip val="1"/>
        <c:noMultiLvlLbl val="0"/>
      </c:catAx>
      <c:valAx>
        <c:axId val="201067296"/>
        <c:scaling>
          <c:orientation val="minMax"/>
        </c:scaling>
        <c:delete val="0"/>
        <c:axPos val="l"/>
        <c:majorGridlines/>
        <c:numFmt formatCode="General" sourceLinked="1"/>
        <c:majorTickMark val="out"/>
        <c:minorTickMark val="none"/>
        <c:tickLblPos val="nextTo"/>
        <c:crossAx val="201066736"/>
        <c:crosses val="autoZero"/>
        <c:crossBetween val="midCat"/>
      </c:valAx>
    </c:plotArea>
    <c:plotVisOnly val="1"/>
    <c:dispBlanksAs val="gap"/>
    <c:showDLblsOverMax val="0"/>
    <c:extLst>
      <c:ext xmlns:c16r3="http://schemas.microsoft.com/office/drawing/2017/03/chart" uri="{56B9EC1D-385E-4148-901F-78D8002777C0}">
        <c16r3:dataDisplayOptions16>
          <c16r3:dispNaAsBlank val="1"/>
        </c16r3:dataDisplayOptions16>
      </c:ext>
    </c:extLst>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'Results SA2#67_on'!$A$2</c:f>
              <c:strCache>
                <c:ptCount val="1"/>
                <c:pt idx="0">
                  <c:v>#approved/endorsed/merged (total)</c:v>
                </c:pt>
              </c:strCache>
            </c:strRef>
          </c:tx>
          <c:spPr>
            <a:solidFill>
              <a:srgbClr val="00B050"/>
            </a:solidFill>
          </c:spPr>
          <c:invertIfNegative val="0"/>
          <c:cat>
            <c:strRef>
              <c:f>'Results SA2#67_on'!$AK$1:$DS$1</c:f>
              <c:strCache>
                <c:ptCount val="87"/>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pt idx="78">
                  <c:v>165</c:v>
                </c:pt>
                <c:pt idx="79">
                  <c:v>166</c:v>
                </c:pt>
                <c:pt idx="80">
                  <c:v>166AH-e</c:v>
                </c:pt>
                <c:pt idx="81">
                  <c:v>167</c:v>
                </c:pt>
                <c:pt idx="82">
                  <c:v>168</c:v>
                </c:pt>
                <c:pt idx="83">
                  <c:v>169</c:v>
                </c:pt>
                <c:pt idx="84">
                  <c:v>170</c:v>
                </c:pt>
                <c:pt idx="85">
                  <c:v>REL-19 FREEZE:  171</c:v>
                </c:pt>
                <c:pt idx="86">
                  <c:v>172</c:v>
                </c:pt>
              </c:strCache>
            </c:strRef>
          </c:cat>
          <c:val>
            <c:numRef>
              <c:f>'Results SA2#67_on'!$AK$2:$DS$2</c:f>
              <c:numCache>
                <c:formatCode>0</c:formatCode>
                <c:ptCount val="87"/>
                <c:pt idx="0">
                  <c:v>134</c:v>
                </c:pt>
                <c:pt idx="1">
                  <c:v>123</c:v>
                </c:pt>
                <c:pt idx="2">
                  <c:v>56</c:v>
                </c:pt>
                <c:pt idx="3">
                  <c:v>145</c:v>
                </c:pt>
                <c:pt idx="4">
                  <c:v>150</c:v>
                </c:pt>
                <c:pt idx="5">
                  <c:v>130</c:v>
                </c:pt>
                <c:pt idx="6">
                  <c:v>212</c:v>
                </c:pt>
                <c:pt idx="7">
                  <c:v>198</c:v>
                </c:pt>
                <c:pt idx="8">
                  <c:v>162</c:v>
                </c:pt>
                <c:pt idx="9">
                  <c:v>162</c:v>
                </c:pt>
                <c:pt idx="10">
                  <c:v>168</c:v>
                </c:pt>
                <c:pt idx="11">
                  <c:v>161</c:v>
                </c:pt>
                <c:pt idx="12">
                  <c:v>61</c:v>
                </c:pt>
                <c:pt idx="13">
                  <c:v>151</c:v>
                </c:pt>
                <c:pt idx="14">
                  <c:v>175</c:v>
                </c:pt>
                <c:pt idx="15">
                  <c:v>180</c:v>
                </c:pt>
                <c:pt idx="16">
                  <c:v>87</c:v>
                </c:pt>
                <c:pt idx="17">
                  <c:v>86</c:v>
                </c:pt>
                <c:pt idx="18">
                  <c:v>224</c:v>
                </c:pt>
                <c:pt idx="19">
                  <c:v>278</c:v>
                </c:pt>
                <c:pt idx="20">
                  <c:v>317</c:v>
                </c:pt>
                <c:pt idx="21">
                  <c:v>158</c:v>
                </c:pt>
                <c:pt idx="22">
                  <c:v>210</c:v>
                </c:pt>
                <c:pt idx="23" formatCode="General">
                  <c:v>151</c:v>
                </c:pt>
                <c:pt idx="24" formatCode="General">
                  <c:v>224</c:v>
                </c:pt>
                <c:pt idx="25" formatCode="General">
                  <c:v>269</c:v>
                </c:pt>
                <c:pt idx="26" formatCode="General">
                  <c:v>264</c:v>
                </c:pt>
                <c:pt idx="27" formatCode="General">
                  <c:v>311</c:v>
                </c:pt>
                <c:pt idx="28" formatCode="General">
                  <c:v>368</c:v>
                </c:pt>
                <c:pt idx="29" formatCode="General">
                  <c:v>67</c:v>
                </c:pt>
                <c:pt idx="30" formatCode="General">
                  <c:v>414</c:v>
                </c:pt>
                <c:pt idx="31" formatCode="General">
                  <c:v>467</c:v>
                </c:pt>
                <c:pt idx="32" formatCode="General">
                  <c:v>399</c:v>
                </c:pt>
                <c:pt idx="33" formatCode="General">
                  <c:v>516</c:v>
                </c:pt>
                <c:pt idx="34" formatCode="General">
                  <c:v>483</c:v>
                </c:pt>
                <c:pt idx="35" formatCode="General">
                  <c:v>434</c:v>
                </c:pt>
                <c:pt idx="36" formatCode="General">
                  <c:v>364</c:v>
                </c:pt>
                <c:pt idx="37" formatCode="General">
                  <c:v>423</c:v>
                </c:pt>
                <c:pt idx="38" formatCode="General">
                  <c:v>427</c:v>
                </c:pt>
                <c:pt idx="39" formatCode="General">
                  <c:v>503</c:v>
                </c:pt>
                <c:pt idx="40" formatCode="General">
                  <c:v>407</c:v>
                </c:pt>
                <c:pt idx="41" formatCode="General">
                  <c:v>432</c:v>
                </c:pt>
                <c:pt idx="42" formatCode="General">
                  <c:v>417</c:v>
                </c:pt>
                <c:pt idx="43" formatCode="General">
                  <c:v>561</c:v>
                </c:pt>
                <c:pt idx="44" formatCode="General">
                  <c:v>446</c:v>
                </c:pt>
                <c:pt idx="45" formatCode="General">
                  <c:v>508</c:v>
                </c:pt>
                <c:pt idx="46" formatCode="General">
                  <c:v>480</c:v>
                </c:pt>
                <c:pt idx="47" formatCode="General">
                  <c:v>406</c:v>
                </c:pt>
                <c:pt idx="48" formatCode="General">
                  <c:v>237</c:v>
                </c:pt>
                <c:pt idx="49" formatCode="General">
                  <c:v>318</c:v>
                </c:pt>
                <c:pt idx="50" formatCode="General">
                  <c:v>529</c:v>
                </c:pt>
                <c:pt idx="51" formatCode="General">
                  <c:v>730</c:v>
                </c:pt>
                <c:pt idx="52" formatCode="General">
                  <c:v>679</c:v>
                </c:pt>
                <c:pt idx="53" formatCode="General">
                  <c:v>494</c:v>
                </c:pt>
                <c:pt idx="54" formatCode="General">
                  <c:v>591</c:v>
                </c:pt>
                <c:pt idx="55" formatCode="General">
                  <c:v>409</c:v>
                </c:pt>
                <c:pt idx="56" formatCode="General">
                  <c:v>598</c:v>
                </c:pt>
                <c:pt idx="57" formatCode="General">
                  <c:v>760</c:v>
                </c:pt>
                <c:pt idx="58" formatCode="General">
                  <c:v>322</c:v>
                </c:pt>
                <c:pt idx="59" formatCode="General">
                  <c:v>368</c:v>
                </c:pt>
                <c:pt idx="60" formatCode="General">
                  <c:v>805</c:v>
                </c:pt>
                <c:pt idx="61" formatCode="General">
                  <c:v>657</c:v>
                </c:pt>
                <c:pt idx="62" formatCode="General">
                  <c:v>753</c:v>
                </c:pt>
                <c:pt idx="63" formatCode="General">
                  <c:v>877</c:v>
                </c:pt>
                <c:pt idx="64" formatCode="General">
                  <c:v>711</c:v>
                </c:pt>
                <c:pt idx="65" formatCode="General">
                  <c:v>413</c:v>
                </c:pt>
                <c:pt idx="66" formatCode="General">
                  <c:v>561</c:v>
                </c:pt>
                <c:pt idx="67" formatCode="General">
                  <c:v>474</c:v>
                </c:pt>
                <c:pt idx="68" formatCode="General">
                  <c:v>528</c:v>
                </c:pt>
                <c:pt idx="69" formatCode="General">
                  <c:v>502</c:v>
                </c:pt>
                <c:pt idx="70" formatCode="General">
                  <c:v>387</c:v>
                </c:pt>
                <c:pt idx="71" formatCode="General">
                  <c:v>381</c:v>
                </c:pt>
                <c:pt idx="72" formatCode="General">
                  <c:v>415</c:v>
                </c:pt>
                <c:pt idx="73" formatCode="General">
                  <c:v>569</c:v>
                </c:pt>
                <c:pt idx="74" formatCode="General">
                  <c:v>435</c:v>
                </c:pt>
                <c:pt idx="75" formatCode="General">
                  <c:v>414</c:v>
                </c:pt>
                <c:pt idx="76" formatCode="General">
                  <c:v>229</c:v>
                </c:pt>
                <c:pt idx="77" formatCode="General">
                  <c:v>449</c:v>
                </c:pt>
                <c:pt idx="78" formatCode="General">
                  <c:v>300</c:v>
                </c:pt>
                <c:pt idx="79" formatCode="General">
                  <c:v>286</c:v>
                </c:pt>
                <c:pt idx="80" formatCode="General">
                  <c:v>386</c:v>
                </c:pt>
                <c:pt idx="81" formatCode="General">
                  <c:v>310</c:v>
                </c:pt>
                <c:pt idx="82" formatCode="General">
                  <c:v>415</c:v>
                </c:pt>
                <c:pt idx="83" formatCode="General">
                  <c:v>264</c:v>
                </c:pt>
                <c:pt idx="84" formatCode="General">
                  <c:v>356</c:v>
                </c:pt>
                <c:pt idx="85" formatCode="General">
                  <c:v>331</c:v>
                </c:pt>
                <c:pt idx="86" formatCode="General">
                  <c:v>234</c:v>
                </c:pt>
              </c:numCache>
            </c:numRef>
          </c:val>
          <c:extLst>
            <c:ext xmlns:c16="http://schemas.microsoft.com/office/drawing/2014/chart" uri="{C3380CC4-5D6E-409C-BE32-E72D297353CC}">
              <c16:uniqueId val="{00000000-BE64-4ED1-9317-1554FA35850B}"/>
            </c:ext>
          </c:extLst>
        </c:ser>
        <c:ser>
          <c:idx val="1"/>
          <c:order val="1"/>
          <c:tx>
            <c:strRef>
              <c:f>'Results SA2#67_on'!$A$3</c:f>
              <c:strCache>
                <c:ptCount val="1"/>
                <c:pt idx="0">
                  <c:v>#not handled, postponed</c:v>
                </c:pt>
              </c:strCache>
            </c:strRef>
          </c:tx>
          <c:spPr>
            <a:solidFill>
              <a:srgbClr val="FFFF00"/>
            </a:solidFill>
            <a:ln>
              <a:solidFill>
                <a:srgbClr val="FFFF00"/>
              </a:solidFill>
            </a:ln>
          </c:spPr>
          <c:invertIfNegative val="0"/>
          <c:cat>
            <c:strRef>
              <c:f>'Results SA2#67_on'!$AK$1:$DS$1</c:f>
              <c:strCache>
                <c:ptCount val="87"/>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pt idx="78">
                  <c:v>165</c:v>
                </c:pt>
                <c:pt idx="79">
                  <c:v>166</c:v>
                </c:pt>
                <c:pt idx="80">
                  <c:v>166AH-e</c:v>
                </c:pt>
                <c:pt idx="81">
                  <c:v>167</c:v>
                </c:pt>
                <c:pt idx="82">
                  <c:v>168</c:v>
                </c:pt>
                <c:pt idx="83">
                  <c:v>169</c:v>
                </c:pt>
                <c:pt idx="84">
                  <c:v>170</c:v>
                </c:pt>
                <c:pt idx="85">
                  <c:v>REL-19 FREEZE:  171</c:v>
                </c:pt>
                <c:pt idx="86">
                  <c:v>172</c:v>
                </c:pt>
              </c:strCache>
            </c:strRef>
          </c:cat>
          <c:val>
            <c:numRef>
              <c:f>'Results SA2#67_on'!$AK$3:$DS$3</c:f>
              <c:numCache>
                <c:formatCode>0</c:formatCode>
                <c:ptCount val="87"/>
                <c:pt idx="0">
                  <c:v>117</c:v>
                </c:pt>
                <c:pt idx="1">
                  <c:v>23</c:v>
                </c:pt>
                <c:pt idx="2">
                  <c:v>3</c:v>
                </c:pt>
                <c:pt idx="3">
                  <c:v>49</c:v>
                </c:pt>
                <c:pt idx="4">
                  <c:v>63</c:v>
                </c:pt>
                <c:pt idx="5">
                  <c:v>72</c:v>
                </c:pt>
                <c:pt idx="6">
                  <c:v>70</c:v>
                </c:pt>
                <c:pt idx="7">
                  <c:v>66</c:v>
                </c:pt>
                <c:pt idx="8">
                  <c:v>73</c:v>
                </c:pt>
                <c:pt idx="9">
                  <c:v>74</c:v>
                </c:pt>
                <c:pt idx="10">
                  <c:v>65</c:v>
                </c:pt>
                <c:pt idx="11">
                  <c:v>27</c:v>
                </c:pt>
                <c:pt idx="12">
                  <c:v>34</c:v>
                </c:pt>
                <c:pt idx="13">
                  <c:v>145</c:v>
                </c:pt>
                <c:pt idx="14">
                  <c:v>112</c:v>
                </c:pt>
                <c:pt idx="15">
                  <c:v>120</c:v>
                </c:pt>
                <c:pt idx="16">
                  <c:v>35</c:v>
                </c:pt>
                <c:pt idx="17">
                  <c:v>120</c:v>
                </c:pt>
                <c:pt idx="18">
                  <c:v>90</c:v>
                </c:pt>
                <c:pt idx="19">
                  <c:v>53</c:v>
                </c:pt>
                <c:pt idx="20">
                  <c:v>52</c:v>
                </c:pt>
                <c:pt idx="21">
                  <c:v>166</c:v>
                </c:pt>
                <c:pt idx="22">
                  <c:v>108</c:v>
                </c:pt>
                <c:pt idx="23" formatCode="General">
                  <c:v>122</c:v>
                </c:pt>
                <c:pt idx="24" formatCode="General">
                  <c:v>178</c:v>
                </c:pt>
                <c:pt idx="25" formatCode="General">
                  <c:v>254</c:v>
                </c:pt>
                <c:pt idx="26" formatCode="General">
                  <c:v>254</c:v>
                </c:pt>
                <c:pt idx="27" formatCode="General">
                  <c:v>188</c:v>
                </c:pt>
                <c:pt idx="28" formatCode="General">
                  <c:v>200</c:v>
                </c:pt>
                <c:pt idx="29" formatCode="General">
                  <c:v>2</c:v>
                </c:pt>
                <c:pt idx="30" formatCode="General">
                  <c:v>148</c:v>
                </c:pt>
                <c:pt idx="31" formatCode="General">
                  <c:v>85</c:v>
                </c:pt>
                <c:pt idx="32" formatCode="General">
                  <c:v>176</c:v>
                </c:pt>
                <c:pt idx="33" formatCode="General">
                  <c:v>154</c:v>
                </c:pt>
                <c:pt idx="34" formatCode="General">
                  <c:v>186</c:v>
                </c:pt>
                <c:pt idx="35" formatCode="General">
                  <c:v>189</c:v>
                </c:pt>
                <c:pt idx="36" formatCode="General">
                  <c:v>170</c:v>
                </c:pt>
                <c:pt idx="37" formatCode="General">
                  <c:v>185</c:v>
                </c:pt>
                <c:pt idx="38" formatCode="General">
                  <c:v>188</c:v>
                </c:pt>
                <c:pt idx="39" formatCode="General">
                  <c:v>160</c:v>
                </c:pt>
                <c:pt idx="40" formatCode="General">
                  <c:v>133</c:v>
                </c:pt>
                <c:pt idx="41" formatCode="General">
                  <c:v>193</c:v>
                </c:pt>
                <c:pt idx="42" formatCode="General">
                  <c:v>274</c:v>
                </c:pt>
                <c:pt idx="43" formatCode="General">
                  <c:v>154</c:v>
                </c:pt>
                <c:pt idx="44" formatCode="General">
                  <c:v>265</c:v>
                </c:pt>
                <c:pt idx="45" formatCode="General">
                  <c:v>473</c:v>
                </c:pt>
                <c:pt idx="46" formatCode="General">
                  <c:v>351</c:v>
                </c:pt>
                <c:pt idx="47" formatCode="General">
                  <c:v>249</c:v>
                </c:pt>
                <c:pt idx="48" formatCode="General">
                  <c:v>71</c:v>
                </c:pt>
                <c:pt idx="49" formatCode="General">
                  <c:v>33</c:v>
                </c:pt>
                <c:pt idx="50" formatCode="General">
                  <c:v>43</c:v>
                </c:pt>
                <c:pt idx="51" formatCode="General">
                  <c:v>94</c:v>
                </c:pt>
                <c:pt idx="52" formatCode="General">
                  <c:v>66</c:v>
                </c:pt>
                <c:pt idx="53" formatCode="General">
                  <c:v>65</c:v>
                </c:pt>
                <c:pt idx="54" formatCode="General">
                  <c:v>119</c:v>
                </c:pt>
                <c:pt idx="55" formatCode="General">
                  <c:v>98</c:v>
                </c:pt>
                <c:pt idx="56" formatCode="General">
                  <c:v>105</c:v>
                </c:pt>
                <c:pt idx="57" formatCode="General">
                  <c:v>83</c:v>
                </c:pt>
                <c:pt idx="58" formatCode="General">
                  <c:v>102</c:v>
                </c:pt>
                <c:pt idx="59" formatCode="General">
                  <c:v>82</c:v>
                </c:pt>
                <c:pt idx="60" formatCode="General">
                  <c:v>175</c:v>
                </c:pt>
                <c:pt idx="61" formatCode="General">
                  <c:v>189</c:v>
                </c:pt>
                <c:pt idx="62" formatCode="General">
                  <c:v>148</c:v>
                </c:pt>
                <c:pt idx="63" formatCode="General">
                  <c:v>311</c:v>
                </c:pt>
                <c:pt idx="64" formatCode="General">
                  <c:v>189</c:v>
                </c:pt>
                <c:pt idx="65" formatCode="General">
                  <c:v>53</c:v>
                </c:pt>
                <c:pt idx="66" formatCode="General">
                  <c:v>409</c:v>
                </c:pt>
                <c:pt idx="67" formatCode="General">
                  <c:v>375</c:v>
                </c:pt>
                <c:pt idx="68" formatCode="General">
                  <c:v>486</c:v>
                </c:pt>
                <c:pt idx="69" formatCode="General">
                  <c:v>441</c:v>
                </c:pt>
                <c:pt idx="70" formatCode="General">
                  <c:v>528</c:v>
                </c:pt>
                <c:pt idx="71" formatCode="General">
                  <c:v>592</c:v>
                </c:pt>
                <c:pt idx="72" formatCode="General">
                  <c:v>724</c:v>
                </c:pt>
                <c:pt idx="73" formatCode="General">
                  <c:v>442</c:v>
                </c:pt>
                <c:pt idx="74" formatCode="General">
                  <c:v>542</c:v>
                </c:pt>
                <c:pt idx="75" formatCode="General">
                  <c:v>583</c:v>
                </c:pt>
                <c:pt idx="76" formatCode="General">
                  <c:v>685</c:v>
                </c:pt>
                <c:pt idx="77" formatCode="General">
                  <c:v>680</c:v>
                </c:pt>
                <c:pt idx="78" formatCode="General">
                  <c:v>537</c:v>
                </c:pt>
                <c:pt idx="79" formatCode="General">
                  <c:v>630</c:v>
                </c:pt>
                <c:pt idx="80" formatCode="General">
                  <c:v>330</c:v>
                </c:pt>
                <c:pt idx="81" formatCode="General">
                  <c:v>344</c:v>
                </c:pt>
                <c:pt idx="82" formatCode="General">
                  <c:v>524</c:v>
                </c:pt>
                <c:pt idx="83" formatCode="General">
                  <c:v>511</c:v>
                </c:pt>
                <c:pt idx="84" formatCode="General">
                  <c:v>819</c:v>
                </c:pt>
                <c:pt idx="85" formatCode="General">
                  <c:v>664</c:v>
                </c:pt>
                <c:pt idx="86" formatCode="General">
                  <c:v>647</c:v>
                </c:pt>
              </c:numCache>
            </c:numRef>
          </c:val>
          <c:extLst>
            <c:ext xmlns:c16="http://schemas.microsoft.com/office/drawing/2014/chart" uri="{C3380CC4-5D6E-409C-BE32-E72D297353CC}">
              <c16:uniqueId val="{00000001-BE64-4ED1-9317-1554FA35850B}"/>
            </c:ext>
          </c:extLst>
        </c:ser>
        <c:ser>
          <c:idx val="2"/>
          <c:order val="2"/>
          <c:tx>
            <c:strRef>
              <c:f>'Results SA2#67_on'!$A$4</c:f>
              <c:strCache>
                <c:ptCount val="1"/>
                <c:pt idx="0">
                  <c:v>#noted</c:v>
                </c:pt>
              </c:strCache>
            </c:strRef>
          </c:tx>
          <c:spPr>
            <a:solidFill>
              <a:srgbClr val="FF0000"/>
            </a:solidFill>
            <a:ln>
              <a:solidFill>
                <a:srgbClr val="FF0000"/>
              </a:solidFill>
            </a:ln>
          </c:spPr>
          <c:invertIfNegative val="0"/>
          <c:cat>
            <c:strRef>
              <c:f>'Results SA2#67_on'!$AK$1:$DS$1</c:f>
              <c:strCache>
                <c:ptCount val="87"/>
                <c:pt idx="0">
                  <c:v>REL-12 FREEZE:  100 </c:v>
                </c:pt>
                <c:pt idx="1">
                  <c:v>101</c:v>
                </c:pt>
                <c:pt idx="2">
                  <c:v>101b</c:v>
                </c:pt>
                <c:pt idx="3">
                  <c:v>102</c:v>
                </c:pt>
                <c:pt idx="4">
                  <c:v>103</c:v>
                </c:pt>
                <c:pt idx="5">
                  <c:v>104</c:v>
                </c:pt>
                <c:pt idx="6">
                  <c:v>105</c:v>
                </c:pt>
                <c:pt idx="7">
                  <c:v>106</c:v>
                </c:pt>
                <c:pt idx="8">
                  <c:v>107+E</c:v>
                </c:pt>
                <c:pt idx="9">
                  <c:v>108</c:v>
                </c:pt>
                <c:pt idx="10">
                  <c:v>REL-13 FREEZE:  109</c:v>
                </c:pt>
                <c:pt idx="11">
                  <c:v>110</c:v>
                </c:pt>
                <c:pt idx="12">
                  <c:v>110AH</c:v>
                </c:pt>
                <c:pt idx="13">
                  <c:v>111</c:v>
                </c:pt>
                <c:pt idx="14">
                  <c:v>112</c:v>
                </c:pt>
                <c:pt idx="15">
                  <c:v>113</c:v>
                </c:pt>
                <c:pt idx="16">
                  <c:v>113AH</c:v>
                </c:pt>
                <c:pt idx="17">
                  <c:v>114</c:v>
                </c:pt>
                <c:pt idx="18">
                  <c:v>115</c:v>
                </c:pt>
                <c:pt idx="19">
                  <c:v>116</c:v>
                </c:pt>
                <c:pt idx="20">
                  <c:v>REL-14 FREEZE:  116-bis</c:v>
                </c:pt>
                <c:pt idx="21">
                  <c:v>117</c:v>
                </c:pt>
                <c:pt idx="22">
                  <c:v>118</c:v>
                </c:pt>
                <c:pt idx="23">
                  <c:v>118bis</c:v>
                </c:pt>
                <c:pt idx="24">
                  <c:v>119</c:v>
                </c:pt>
                <c:pt idx="25">
                  <c:v>120</c:v>
                </c:pt>
                <c:pt idx="26">
                  <c:v>121</c:v>
                </c:pt>
                <c:pt idx="27">
                  <c:v>122</c:v>
                </c:pt>
                <c:pt idx="28">
                  <c:v>122bis</c:v>
                </c:pt>
                <c:pt idx="29">
                  <c:v>122e</c:v>
                </c:pt>
                <c:pt idx="30">
                  <c:v>123</c:v>
                </c:pt>
                <c:pt idx="31">
                  <c:v>REL-15 FREEZE:  124</c:v>
                </c:pt>
                <c:pt idx="32">
                  <c:v>125</c:v>
                </c:pt>
                <c:pt idx="33">
                  <c:v>126</c:v>
                </c:pt>
                <c:pt idx="34">
                  <c:v>127</c:v>
                </c:pt>
                <c:pt idx="35">
                  <c:v>127bis</c:v>
                </c:pt>
                <c:pt idx="36">
                  <c:v>128</c:v>
                </c:pt>
                <c:pt idx="37">
                  <c:v>128bis</c:v>
                </c:pt>
                <c:pt idx="38">
                  <c:v>129</c:v>
                </c:pt>
                <c:pt idx="39">
                  <c:v>129bis</c:v>
                </c:pt>
                <c:pt idx="40">
                  <c:v>130</c:v>
                </c:pt>
                <c:pt idx="41">
                  <c:v>131</c:v>
                </c:pt>
                <c:pt idx="42">
                  <c:v>132</c:v>
                </c:pt>
                <c:pt idx="43">
                  <c:v>REL-16 FREEZE:  133 </c:v>
                </c:pt>
                <c:pt idx="44">
                  <c:v>134</c:v>
                </c:pt>
                <c:pt idx="45">
                  <c:v>135</c:v>
                </c:pt>
                <c:pt idx="46">
                  <c:v>136</c:v>
                </c:pt>
                <c:pt idx="47">
                  <c:v>136AH</c:v>
                </c:pt>
                <c:pt idx="48">
                  <c:v>137-e</c:v>
                </c:pt>
                <c:pt idx="49">
                  <c:v>138-e</c:v>
                </c:pt>
                <c:pt idx="50">
                  <c:v>139-e</c:v>
                </c:pt>
                <c:pt idx="51">
                  <c:v>140-e</c:v>
                </c:pt>
                <c:pt idx="52">
                  <c:v>141-e</c:v>
                </c:pt>
                <c:pt idx="53">
                  <c:v>142-e</c:v>
                </c:pt>
                <c:pt idx="54">
                  <c:v>143-e</c:v>
                </c:pt>
                <c:pt idx="55">
                  <c:v>144-e</c:v>
                </c:pt>
                <c:pt idx="56">
                  <c:v>REL-17 FREEZE:  145-e</c:v>
                </c:pt>
                <c:pt idx="57">
                  <c:v>146-e</c:v>
                </c:pt>
                <c:pt idx="58">
                  <c:v>147-e</c:v>
                </c:pt>
                <c:pt idx="59">
                  <c:v>148-e</c:v>
                </c:pt>
                <c:pt idx="60">
                  <c:v>149-e</c:v>
                </c:pt>
                <c:pt idx="61">
                  <c:v>150-e</c:v>
                </c:pt>
                <c:pt idx="62">
                  <c:v>151-e</c:v>
                </c:pt>
                <c:pt idx="63">
                  <c:v>152-e</c:v>
                </c:pt>
                <c:pt idx="64">
                  <c:v>153-e</c:v>
                </c:pt>
                <c:pt idx="65">
                  <c:v>154</c:v>
                </c:pt>
                <c:pt idx="66">
                  <c:v>154AH-e</c:v>
                </c:pt>
                <c:pt idx="67">
                  <c:v>155</c:v>
                </c:pt>
                <c:pt idx="68">
                  <c:v>156-e</c:v>
                </c:pt>
                <c:pt idx="69">
                  <c:v>REL-18 FREEZE:  157</c:v>
                </c:pt>
                <c:pt idx="70">
                  <c:v>158</c:v>
                </c:pt>
                <c:pt idx="71">
                  <c:v>159</c:v>
                </c:pt>
                <c:pt idx="72">
                  <c:v>160</c:v>
                </c:pt>
                <c:pt idx="73">
                  <c:v>160AH-e</c:v>
                </c:pt>
                <c:pt idx="74">
                  <c:v>161</c:v>
                </c:pt>
                <c:pt idx="75">
                  <c:v>162</c:v>
                </c:pt>
                <c:pt idx="76">
                  <c:v>163</c:v>
                </c:pt>
                <c:pt idx="77">
                  <c:v>164</c:v>
                </c:pt>
                <c:pt idx="78">
                  <c:v>165</c:v>
                </c:pt>
                <c:pt idx="79">
                  <c:v>166</c:v>
                </c:pt>
                <c:pt idx="80">
                  <c:v>166AH-e</c:v>
                </c:pt>
                <c:pt idx="81">
                  <c:v>167</c:v>
                </c:pt>
                <c:pt idx="82">
                  <c:v>168</c:v>
                </c:pt>
                <c:pt idx="83">
                  <c:v>169</c:v>
                </c:pt>
                <c:pt idx="84">
                  <c:v>170</c:v>
                </c:pt>
                <c:pt idx="85">
                  <c:v>REL-19 FREEZE:  171</c:v>
                </c:pt>
                <c:pt idx="86">
                  <c:v>172</c:v>
                </c:pt>
              </c:strCache>
            </c:strRef>
          </c:cat>
          <c:val>
            <c:numRef>
              <c:f>'Results SA2#67_on'!$AK$4:$DS$4</c:f>
              <c:numCache>
                <c:formatCode>0</c:formatCode>
                <c:ptCount val="87"/>
                <c:pt idx="0">
                  <c:v>172</c:v>
                </c:pt>
                <c:pt idx="1">
                  <c:v>141</c:v>
                </c:pt>
                <c:pt idx="2">
                  <c:v>62</c:v>
                </c:pt>
                <c:pt idx="3">
                  <c:v>95</c:v>
                </c:pt>
                <c:pt idx="4">
                  <c:v>137</c:v>
                </c:pt>
                <c:pt idx="5">
                  <c:v>143</c:v>
                </c:pt>
                <c:pt idx="6">
                  <c:v>143</c:v>
                </c:pt>
                <c:pt idx="7">
                  <c:v>143</c:v>
                </c:pt>
                <c:pt idx="8">
                  <c:v>141</c:v>
                </c:pt>
                <c:pt idx="9">
                  <c:v>120</c:v>
                </c:pt>
                <c:pt idx="10">
                  <c:v>77</c:v>
                </c:pt>
                <c:pt idx="11">
                  <c:v>65</c:v>
                </c:pt>
                <c:pt idx="12">
                  <c:v>38</c:v>
                </c:pt>
                <c:pt idx="13">
                  <c:v>103</c:v>
                </c:pt>
                <c:pt idx="14">
                  <c:v>78</c:v>
                </c:pt>
                <c:pt idx="15">
                  <c:v>124</c:v>
                </c:pt>
                <c:pt idx="16">
                  <c:v>43</c:v>
                </c:pt>
                <c:pt idx="17">
                  <c:v>112</c:v>
                </c:pt>
                <c:pt idx="18">
                  <c:v>137</c:v>
                </c:pt>
                <c:pt idx="19">
                  <c:v>119</c:v>
                </c:pt>
                <c:pt idx="20">
                  <c:v>131</c:v>
                </c:pt>
                <c:pt idx="21">
                  <c:v>70</c:v>
                </c:pt>
                <c:pt idx="22">
                  <c:v>97</c:v>
                </c:pt>
                <c:pt idx="23" formatCode="General">
                  <c:v>95</c:v>
                </c:pt>
                <c:pt idx="24" formatCode="General">
                  <c:v>101</c:v>
                </c:pt>
                <c:pt idx="25" formatCode="General">
                  <c:v>138</c:v>
                </c:pt>
                <c:pt idx="26" formatCode="General">
                  <c:v>142</c:v>
                </c:pt>
                <c:pt idx="27" formatCode="General">
                  <c:v>119</c:v>
                </c:pt>
                <c:pt idx="28" formatCode="General">
                  <c:v>109</c:v>
                </c:pt>
                <c:pt idx="29" formatCode="General">
                  <c:v>7</c:v>
                </c:pt>
                <c:pt idx="30" formatCode="General">
                  <c:v>163</c:v>
                </c:pt>
                <c:pt idx="31" formatCode="General">
                  <c:v>137</c:v>
                </c:pt>
                <c:pt idx="32" formatCode="General">
                  <c:v>142</c:v>
                </c:pt>
                <c:pt idx="33" formatCode="General">
                  <c:v>137</c:v>
                </c:pt>
                <c:pt idx="34" formatCode="General">
                  <c:v>132</c:v>
                </c:pt>
                <c:pt idx="35" formatCode="General">
                  <c:v>183</c:v>
                </c:pt>
                <c:pt idx="36" formatCode="General">
                  <c:v>113</c:v>
                </c:pt>
                <c:pt idx="37" formatCode="General">
                  <c:v>90</c:v>
                </c:pt>
                <c:pt idx="38" formatCode="General">
                  <c:v>132</c:v>
                </c:pt>
                <c:pt idx="39" formatCode="General">
                  <c:v>158</c:v>
                </c:pt>
                <c:pt idx="40" formatCode="General">
                  <c:v>124</c:v>
                </c:pt>
                <c:pt idx="41" formatCode="General">
                  <c:v>138</c:v>
                </c:pt>
                <c:pt idx="42" formatCode="General">
                  <c:v>216</c:v>
                </c:pt>
                <c:pt idx="43" formatCode="General">
                  <c:v>198</c:v>
                </c:pt>
                <c:pt idx="44" formatCode="General">
                  <c:v>181</c:v>
                </c:pt>
                <c:pt idx="45" formatCode="General">
                  <c:v>177</c:v>
                </c:pt>
                <c:pt idx="46" formatCode="General">
                  <c:v>187</c:v>
                </c:pt>
                <c:pt idx="47" formatCode="General">
                  <c:v>169</c:v>
                </c:pt>
                <c:pt idx="48" formatCode="General">
                  <c:v>202</c:v>
                </c:pt>
                <c:pt idx="49" formatCode="General">
                  <c:v>196</c:v>
                </c:pt>
                <c:pt idx="50" formatCode="General">
                  <c:v>202</c:v>
                </c:pt>
                <c:pt idx="51" formatCode="General">
                  <c:v>255</c:v>
                </c:pt>
                <c:pt idx="52" formatCode="General">
                  <c:v>217</c:v>
                </c:pt>
                <c:pt idx="53" formatCode="General">
                  <c:v>213</c:v>
                </c:pt>
                <c:pt idx="54" formatCode="General">
                  <c:v>290</c:v>
                </c:pt>
                <c:pt idx="55" formatCode="General">
                  <c:v>235</c:v>
                </c:pt>
                <c:pt idx="56" formatCode="General">
                  <c:v>334</c:v>
                </c:pt>
                <c:pt idx="57" formatCode="General">
                  <c:v>398</c:v>
                </c:pt>
                <c:pt idx="58" formatCode="General">
                  <c:v>197</c:v>
                </c:pt>
                <c:pt idx="59" formatCode="General">
                  <c:v>295</c:v>
                </c:pt>
                <c:pt idx="60" formatCode="General">
                  <c:v>253</c:v>
                </c:pt>
                <c:pt idx="61" formatCode="General">
                  <c:v>180</c:v>
                </c:pt>
                <c:pt idx="62" formatCode="General">
                  <c:v>181</c:v>
                </c:pt>
                <c:pt idx="63" formatCode="General">
                  <c:v>370</c:v>
                </c:pt>
                <c:pt idx="64" formatCode="General">
                  <c:v>178</c:v>
                </c:pt>
                <c:pt idx="65" formatCode="General">
                  <c:v>111</c:v>
                </c:pt>
                <c:pt idx="66" formatCode="General">
                  <c:v>226</c:v>
                </c:pt>
                <c:pt idx="67" formatCode="General">
                  <c:v>106</c:v>
                </c:pt>
                <c:pt idx="68" formatCode="General">
                  <c:v>313</c:v>
                </c:pt>
                <c:pt idx="69" formatCode="General">
                  <c:v>145</c:v>
                </c:pt>
                <c:pt idx="70" formatCode="General">
                  <c:v>180</c:v>
                </c:pt>
                <c:pt idx="71" formatCode="General">
                  <c:v>163</c:v>
                </c:pt>
                <c:pt idx="72" formatCode="General">
                  <c:v>117</c:v>
                </c:pt>
                <c:pt idx="73" formatCode="General">
                  <c:v>267</c:v>
                </c:pt>
                <c:pt idx="74" formatCode="General">
                  <c:v>130</c:v>
                </c:pt>
                <c:pt idx="75" formatCode="General">
                  <c:v>109</c:v>
                </c:pt>
                <c:pt idx="76" formatCode="General">
                  <c:v>119</c:v>
                </c:pt>
                <c:pt idx="77" formatCode="General">
                  <c:v>134</c:v>
                </c:pt>
                <c:pt idx="78" formatCode="General">
                  <c:v>109</c:v>
                </c:pt>
                <c:pt idx="79" formatCode="General">
                  <c:v>151</c:v>
                </c:pt>
                <c:pt idx="80" formatCode="General">
                  <c:v>262</c:v>
                </c:pt>
                <c:pt idx="81" formatCode="General">
                  <c:v>140</c:v>
                </c:pt>
                <c:pt idx="82" formatCode="General">
                  <c:v>117</c:v>
                </c:pt>
                <c:pt idx="83" formatCode="General">
                  <c:v>126</c:v>
                </c:pt>
                <c:pt idx="84" formatCode="General">
                  <c:v>127</c:v>
                </c:pt>
                <c:pt idx="85" formatCode="General">
                  <c:v>93</c:v>
                </c:pt>
                <c:pt idx="86" formatCode="General">
                  <c:v>84</c:v>
                </c:pt>
              </c:numCache>
            </c:numRef>
          </c:val>
          <c:extLst>
            <c:ext xmlns:c16="http://schemas.microsoft.com/office/drawing/2014/chart" uri="{C3380CC4-5D6E-409C-BE32-E72D297353CC}">
              <c16:uniqueId val="{00000002-BE64-4ED1-9317-1554FA35850B}"/>
            </c:ext>
          </c:extLst>
        </c:ser>
        <c:dLbls>
          <c:showLegendKey val="0"/>
          <c:showVal val="0"/>
          <c:showCatName val="0"/>
          <c:showSerName val="0"/>
          <c:showPercent val="0"/>
          <c:showBubbleSize val="0"/>
        </c:dLbls>
        <c:gapWidth val="150"/>
        <c:overlap val="100"/>
        <c:axId val="637032816"/>
        <c:axId val="1"/>
      </c:barChart>
      <c:catAx>
        <c:axId val="637032816"/>
        <c:scaling>
          <c:orientation val="minMax"/>
        </c:scaling>
        <c:delete val="0"/>
        <c:axPos val="b"/>
        <c:numFmt formatCode="General" sourceLinked="1"/>
        <c:majorTickMark val="out"/>
        <c:minorTickMark val="none"/>
        <c:tickLblPos val="nextTo"/>
        <c:txPr>
          <a:bodyPr rot="-5400000" vert="horz"/>
          <a:lstStyle/>
          <a:p>
            <a:pPr>
              <a:defRPr sz="1000" b="0" i="0" u="none" strike="noStrike" baseline="0">
                <a:solidFill>
                  <a:srgbClr val="000000"/>
                </a:solidFill>
                <a:latin typeface="Calibri"/>
                <a:ea typeface="Calibri"/>
                <a:cs typeface="Calibri"/>
              </a:defRPr>
            </a:pPr>
            <a:endParaRPr lang="en-US"/>
          </a:p>
        </c:txPr>
        <c:crossAx val="1"/>
        <c:crosses val="autoZero"/>
        <c:auto val="1"/>
        <c:lblAlgn val="ctr"/>
        <c:lblOffset val="100"/>
        <c:tickLblSkip val="1"/>
        <c:noMultiLvlLbl val="0"/>
      </c:catAx>
      <c:valAx>
        <c:axId val="1"/>
        <c:scaling>
          <c:orientation val="minMax"/>
        </c:scaling>
        <c:delete val="0"/>
        <c:axPos val="l"/>
        <c:majorGridlines/>
        <c:numFmt formatCode="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637032816"/>
        <c:crosses val="autoZero"/>
        <c:crossBetween val="between"/>
      </c:valAx>
    </c:plotArea>
    <c:legend>
      <c:legendPos val="r"/>
      <c:layout>
        <c:manualLayout>
          <c:xMode val="edge"/>
          <c:yMode val="edge"/>
          <c:x val="0.27976592723996641"/>
          <c:y val="9.5204606273530876E-2"/>
          <c:w val="0.34071900948619471"/>
          <c:h val="0.29472507717357249"/>
        </c:manualLayout>
      </c:layout>
      <c:overlay val="0"/>
      <c:txPr>
        <a:bodyPr/>
        <a:lstStyle/>
        <a:p>
          <a:pPr>
            <a:defRPr sz="132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5.7263713453324143E-2"/>
          <c:y val="3.4878270958719787E-2"/>
          <c:w val="0.96805249343832023"/>
          <c:h val="0.78352824094257656"/>
        </c:manualLayout>
      </c:layout>
      <c:bar3DChart>
        <c:barDir val="col"/>
        <c:grouping val="stacked"/>
        <c:varyColors val="0"/>
        <c:ser>
          <c:idx val="0"/>
          <c:order val="0"/>
          <c:tx>
            <c:strRef>
              <c:f>'Rel-16_Rel-20 CRs'!$A$6</c:f>
              <c:strCache>
                <c:ptCount val="1"/>
                <c:pt idx="0">
                  <c:v>Rel-16 PCR/draftCR</c:v>
                </c:pt>
              </c:strCache>
            </c:strRef>
          </c:tx>
          <c:invertIfNegative val="0"/>
          <c:cat>
            <c:strRef>
              <c:f>'Rel-16_Rel-20 CRs'!$N$1:$BP$1</c:f>
              <c:strCache>
                <c:ptCount val="55"/>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REL-17 FREEZE:  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REL-18 FREEZE:  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pt idx="53">
                  <c:v>REL-19 FREEZE:  171</c:v>
                </c:pt>
                <c:pt idx="54">
                  <c:v>172</c:v>
                </c:pt>
              </c:strCache>
            </c:strRef>
          </c:cat>
          <c:val>
            <c:numRef>
              <c:f>'Rel-16_Rel-20 CRs'!$N$6:$BP$6</c:f>
              <c:numCache>
                <c:formatCode>General</c:formatCode>
                <c:ptCount val="55"/>
                <c:pt idx="0">
                  <c:v>43</c:v>
                </c:pt>
                <c:pt idx="1">
                  <c:v>80</c:v>
                </c:pt>
                <c:pt idx="2">
                  <c:v>170</c:v>
                </c:pt>
                <c:pt idx="3">
                  <c:v>147</c:v>
                </c:pt>
                <c:pt idx="4">
                  <c:v>181</c:v>
                </c:pt>
                <c:pt idx="5">
                  <c:v>171</c:v>
                </c:pt>
                <c:pt idx="6">
                  <c:v>207</c:v>
                </c:pt>
                <c:pt idx="7">
                  <c:v>250</c:v>
                </c:pt>
                <c:pt idx="8">
                  <c:v>88</c:v>
                </c:pt>
                <c:pt idx="9">
                  <c:v>87</c:v>
                </c:pt>
                <c:pt idx="10">
                  <c:v>71</c:v>
                </c:pt>
                <c:pt idx="11">
                  <c:v>103</c:v>
                </c:pt>
                <c:pt idx="12">
                  <c:v>26</c:v>
                </c:pt>
                <c:pt idx="13">
                  <c:v>39</c:v>
                </c:pt>
                <c:pt idx="14">
                  <c:v>30</c:v>
                </c:pt>
                <c:pt idx="15">
                  <c:v>21</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numCache>
            </c:numRef>
          </c:val>
          <c:extLst>
            <c:ext xmlns:c16="http://schemas.microsoft.com/office/drawing/2014/chart" uri="{C3380CC4-5D6E-409C-BE32-E72D297353CC}">
              <c16:uniqueId val="{00000000-7E12-4E87-967F-FB3FBD8CBE4E}"/>
            </c:ext>
          </c:extLst>
        </c:ser>
        <c:ser>
          <c:idx val="1"/>
          <c:order val="1"/>
          <c:tx>
            <c:strRef>
              <c:f>'Rel-16_Rel-20 CRs'!$A$7</c:f>
              <c:strCache>
                <c:ptCount val="1"/>
                <c:pt idx="0">
                  <c:v>Rel-16 CR</c:v>
                </c:pt>
              </c:strCache>
            </c:strRef>
          </c:tx>
          <c:spPr>
            <a:solidFill>
              <a:schemeClr val="accent2">
                <a:lumMod val="50000"/>
              </a:schemeClr>
            </a:solidFill>
          </c:spPr>
          <c:invertIfNegative val="0"/>
          <c:cat>
            <c:strRef>
              <c:f>'Rel-16_Rel-20 CRs'!$N$1:$BP$1</c:f>
              <c:strCache>
                <c:ptCount val="55"/>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REL-17 FREEZE:  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REL-18 FREEZE:  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pt idx="53">
                  <c:v>REL-19 FREEZE:  171</c:v>
                </c:pt>
                <c:pt idx="54">
                  <c:v>172</c:v>
                </c:pt>
              </c:strCache>
            </c:strRef>
          </c:cat>
          <c:val>
            <c:numRef>
              <c:f>'Rel-16_Rel-20 CRs'!$N$7:$BP$7</c:f>
              <c:numCache>
                <c:formatCode>General</c:formatCode>
                <c:ptCount val="55"/>
                <c:pt idx="5">
                  <c:v>2</c:v>
                </c:pt>
                <c:pt idx="7">
                  <c:v>3</c:v>
                </c:pt>
                <c:pt idx="8">
                  <c:v>66</c:v>
                </c:pt>
                <c:pt idx="9">
                  <c:v>133</c:v>
                </c:pt>
                <c:pt idx="10">
                  <c:v>117</c:v>
                </c:pt>
                <c:pt idx="11">
                  <c:v>233</c:v>
                </c:pt>
                <c:pt idx="12">
                  <c:v>279</c:v>
                </c:pt>
                <c:pt idx="13">
                  <c:v>205</c:v>
                </c:pt>
                <c:pt idx="14">
                  <c:v>260</c:v>
                </c:pt>
                <c:pt idx="15">
                  <c:v>174</c:v>
                </c:pt>
                <c:pt idx="16">
                  <c:v>197</c:v>
                </c:pt>
                <c:pt idx="17">
                  <c:v>248</c:v>
                </c:pt>
                <c:pt idx="18">
                  <c:v>31</c:v>
                </c:pt>
                <c:pt idx="19">
                  <c:v>123</c:v>
                </c:pt>
                <c:pt idx="20">
                  <c:v>79</c:v>
                </c:pt>
                <c:pt idx="21">
                  <c:v>9</c:v>
                </c:pt>
                <c:pt idx="22">
                  <c:v>74</c:v>
                </c:pt>
                <c:pt idx="23">
                  <c:v>8</c:v>
                </c:pt>
                <c:pt idx="24">
                  <c:v>29</c:v>
                </c:pt>
                <c:pt idx="25">
                  <c:v>38</c:v>
                </c:pt>
                <c:pt idx="26">
                  <c:v>0</c:v>
                </c:pt>
                <c:pt idx="27">
                  <c:v>31</c:v>
                </c:pt>
                <c:pt idx="28">
                  <c:v>17</c:v>
                </c:pt>
                <c:pt idx="29">
                  <c:v>1</c:v>
                </c:pt>
                <c:pt idx="30">
                  <c:v>13</c:v>
                </c:pt>
                <c:pt idx="31">
                  <c:v>8</c:v>
                </c:pt>
                <c:pt idx="32">
                  <c:v>2</c:v>
                </c:pt>
                <c:pt idx="33">
                  <c:v>1</c:v>
                </c:pt>
                <c:pt idx="34">
                  <c:v>3</c:v>
                </c:pt>
                <c:pt idx="35">
                  <c:v>1</c:v>
                </c:pt>
                <c:pt idx="36">
                  <c:v>2</c:v>
                </c:pt>
                <c:pt idx="37">
                  <c:v>2</c:v>
                </c:pt>
                <c:pt idx="38">
                  <c:v>3</c:v>
                </c:pt>
                <c:pt idx="39">
                  <c:v>1</c:v>
                </c:pt>
                <c:pt idx="40">
                  <c:v>2</c:v>
                </c:pt>
                <c:pt idx="41">
                  <c:v>0</c:v>
                </c:pt>
                <c:pt idx="42">
                  <c:v>3</c:v>
                </c:pt>
                <c:pt idx="43">
                  <c:v>1</c:v>
                </c:pt>
                <c:pt idx="44">
                  <c:v>0</c:v>
                </c:pt>
                <c:pt idx="45">
                  <c:v>0</c:v>
                </c:pt>
                <c:pt idx="46">
                  <c:v>1</c:v>
                </c:pt>
                <c:pt idx="47">
                  <c:v>0</c:v>
                </c:pt>
                <c:pt idx="48">
                  <c:v>0</c:v>
                </c:pt>
                <c:pt idx="49">
                  <c:v>0</c:v>
                </c:pt>
                <c:pt idx="50">
                  <c:v>0</c:v>
                </c:pt>
                <c:pt idx="51">
                  <c:v>0</c:v>
                </c:pt>
                <c:pt idx="52">
                  <c:v>0</c:v>
                </c:pt>
                <c:pt idx="53">
                  <c:v>0</c:v>
                </c:pt>
                <c:pt idx="54">
                  <c:v>0</c:v>
                </c:pt>
              </c:numCache>
            </c:numRef>
          </c:val>
          <c:extLst>
            <c:ext xmlns:c16="http://schemas.microsoft.com/office/drawing/2014/chart" uri="{C3380CC4-5D6E-409C-BE32-E72D297353CC}">
              <c16:uniqueId val="{00000001-7E12-4E87-967F-FB3FBD8CBE4E}"/>
            </c:ext>
          </c:extLst>
        </c:ser>
        <c:ser>
          <c:idx val="2"/>
          <c:order val="2"/>
          <c:tx>
            <c:strRef>
              <c:f>'Rel-16_Rel-20 CRs'!$A$8</c:f>
              <c:strCache>
                <c:ptCount val="1"/>
                <c:pt idx="0">
                  <c:v>Rel-17 PCR/draftCR</c:v>
                </c:pt>
              </c:strCache>
            </c:strRef>
          </c:tx>
          <c:spPr>
            <a:solidFill>
              <a:srgbClr val="00B050"/>
            </a:solidFill>
          </c:spPr>
          <c:invertIfNegative val="0"/>
          <c:cat>
            <c:strRef>
              <c:f>'Rel-16_Rel-20 CRs'!$N$1:$BP$1</c:f>
              <c:strCache>
                <c:ptCount val="55"/>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REL-17 FREEZE:  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REL-18 FREEZE:  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pt idx="53">
                  <c:v>REL-19 FREEZE:  171</c:v>
                </c:pt>
                <c:pt idx="54">
                  <c:v>172</c:v>
                </c:pt>
              </c:strCache>
            </c:strRef>
          </c:cat>
          <c:val>
            <c:numRef>
              <c:f>'Rel-16_Rel-20 CRs'!$N$8:$BP$8</c:f>
              <c:numCache>
                <c:formatCode>General</c:formatCode>
                <c:ptCount val="55"/>
                <c:pt idx="13">
                  <c:v>48</c:v>
                </c:pt>
                <c:pt idx="14">
                  <c:v>55</c:v>
                </c:pt>
                <c:pt idx="15">
                  <c:v>91</c:v>
                </c:pt>
                <c:pt idx="16">
                  <c:v>0</c:v>
                </c:pt>
                <c:pt idx="17">
                  <c:v>0</c:v>
                </c:pt>
                <c:pt idx="18">
                  <c:v>348</c:v>
                </c:pt>
                <c:pt idx="19">
                  <c:v>407</c:v>
                </c:pt>
                <c:pt idx="20">
                  <c:v>356</c:v>
                </c:pt>
                <c:pt idx="21">
                  <c:v>276</c:v>
                </c:pt>
                <c:pt idx="22">
                  <c:v>158</c:v>
                </c:pt>
                <c:pt idx="23">
                  <c:v>113</c:v>
                </c:pt>
                <c:pt idx="24">
                  <c:v>146</c:v>
                </c:pt>
                <c:pt idx="25">
                  <c:v>144</c:v>
                </c:pt>
                <c:pt idx="26">
                  <c:v>0</c:v>
                </c:pt>
                <c:pt idx="27">
                  <c:v>0</c:v>
                </c:pt>
                <c:pt idx="28">
                  <c:v>0</c:v>
                </c:pt>
                <c:pt idx="29">
                  <c:v>1</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numCache>
            </c:numRef>
          </c:val>
          <c:extLst>
            <c:ext xmlns:c16="http://schemas.microsoft.com/office/drawing/2014/chart" uri="{C3380CC4-5D6E-409C-BE32-E72D297353CC}">
              <c16:uniqueId val="{00000002-7E12-4E87-967F-FB3FBD8CBE4E}"/>
            </c:ext>
          </c:extLst>
        </c:ser>
        <c:ser>
          <c:idx val="3"/>
          <c:order val="3"/>
          <c:tx>
            <c:strRef>
              <c:f>'Rel-16_Rel-20 CRs'!$A$9</c:f>
              <c:strCache>
                <c:ptCount val="1"/>
                <c:pt idx="0">
                  <c:v>Rel-17 CR</c:v>
                </c:pt>
              </c:strCache>
            </c:strRef>
          </c:tx>
          <c:spPr>
            <a:solidFill>
              <a:srgbClr val="FF0000"/>
            </a:solidFill>
          </c:spPr>
          <c:invertIfNegative val="0"/>
          <c:cat>
            <c:strRef>
              <c:f>'Rel-16_Rel-20 CRs'!$N$1:$BP$1</c:f>
              <c:strCache>
                <c:ptCount val="55"/>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REL-17 FREEZE:  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REL-18 FREEZE:  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pt idx="53">
                  <c:v>REL-19 FREEZE:  171</c:v>
                </c:pt>
                <c:pt idx="54">
                  <c:v>172</c:v>
                </c:pt>
              </c:strCache>
            </c:strRef>
          </c:cat>
          <c:val>
            <c:numRef>
              <c:f>'Rel-16_Rel-20 CRs'!$N$9:$BP$9</c:f>
              <c:numCache>
                <c:formatCode>General</c:formatCode>
                <c:ptCount val="55"/>
                <c:pt idx="18">
                  <c:v>12</c:v>
                </c:pt>
                <c:pt idx="19">
                  <c:v>0</c:v>
                </c:pt>
                <c:pt idx="20">
                  <c:v>0</c:v>
                </c:pt>
                <c:pt idx="21">
                  <c:v>0</c:v>
                </c:pt>
                <c:pt idx="22">
                  <c:v>209</c:v>
                </c:pt>
                <c:pt idx="23">
                  <c:v>135</c:v>
                </c:pt>
                <c:pt idx="24">
                  <c:v>262</c:v>
                </c:pt>
                <c:pt idx="25">
                  <c:v>314</c:v>
                </c:pt>
                <c:pt idx="26">
                  <c:v>189</c:v>
                </c:pt>
                <c:pt idx="27">
                  <c:v>236</c:v>
                </c:pt>
                <c:pt idx="28">
                  <c:v>202</c:v>
                </c:pt>
                <c:pt idx="29">
                  <c:v>107</c:v>
                </c:pt>
                <c:pt idx="30">
                  <c:v>57</c:v>
                </c:pt>
                <c:pt idx="31">
                  <c:v>77</c:v>
                </c:pt>
                <c:pt idx="32">
                  <c:v>45</c:v>
                </c:pt>
                <c:pt idx="33">
                  <c:v>12</c:v>
                </c:pt>
                <c:pt idx="34">
                  <c:v>36</c:v>
                </c:pt>
                <c:pt idx="35">
                  <c:v>4</c:v>
                </c:pt>
                <c:pt idx="36">
                  <c:v>26</c:v>
                </c:pt>
                <c:pt idx="37">
                  <c:v>4</c:v>
                </c:pt>
                <c:pt idx="38">
                  <c:v>24</c:v>
                </c:pt>
                <c:pt idx="39">
                  <c:v>13</c:v>
                </c:pt>
                <c:pt idx="40">
                  <c:v>8</c:v>
                </c:pt>
                <c:pt idx="41">
                  <c:v>4</c:v>
                </c:pt>
                <c:pt idx="42">
                  <c:v>13</c:v>
                </c:pt>
                <c:pt idx="43">
                  <c:v>6</c:v>
                </c:pt>
                <c:pt idx="44">
                  <c:v>0</c:v>
                </c:pt>
                <c:pt idx="45">
                  <c:v>4</c:v>
                </c:pt>
                <c:pt idx="46">
                  <c:v>1</c:v>
                </c:pt>
                <c:pt idx="47">
                  <c:v>0</c:v>
                </c:pt>
                <c:pt idx="48">
                  <c:v>3</c:v>
                </c:pt>
                <c:pt idx="49">
                  <c:v>2</c:v>
                </c:pt>
                <c:pt idx="50">
                  <c:v>0</c:v>
                </c:pt>
                <c:pt idx="51">
                  <c:v>0</c:v>
                </c:pt>
                <c:pt idx="52">
                  <c:v>0</c:v>
                </c:pt>
                <c:pt idx="53">
                  <c:v>3</c:v>
                </c:pt>
                <c:pt idx="54">
                  <c:v>1</c:v>
                </c:pt>
              </c:numCache>
            </c:numRef>
          </c:val>
          <c:extLst>
            <c:ext xmlns:c16="http://schemas.microsoft.com/office/drawing/2014/chart" uri="{C3380CC4-5D6E-409C-BE32-E72D297353CC}">
              <c16:uniqueId val="{00000003-7E12-4E87-967F-FB3FBD8CBE4E}"/>
            </c:ext>
          </c:extLst>
        </c:ser>
        <c:ser>
          <c:idx val="4"/>
          <c:order val="4"/>
          <c:tx>
            <c:strRef>
              <c:f>'Rel-16_Rel-20 CRs'!$A$10</c:f>
              <c:strCache>
                <c:ptCount val="1"/>
                <c:pt idx="0">
                  <c:v>Rel-18 PCR/draftCR</c:v>
                </c:pt>
              </c:strCache>
            </c:strRef>
          </c:tx>
          <c:spPr>
            <a:solidFill>
              <a:srgbClr val="FFC000"/>
            </a:solidFill>
          </c:spPr>
          <c:invertIfNegative val="0"/>
          <c:cat>
            <c:strRef>
              <c:f>'Rel-16_Rel-20 CRs'!$N$1:$BP$1</c:f>
              <c:strCache>
                <c:ptCount val="55"/>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REL-17 FREEZE:  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REL-18 FREEZE:  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pt idx="53">
                  <c:v>REL-19 FREEZE:  171</c:v>
                </c:pt>
                <c:pt idx="54">
                  <c:v>172</c:v>
                </c:pt>
              </c:strCache>
            </c:strRef>
          </c:cat>
          <c:val>
            <c:numRef>
              <c:f>'Rel-16_Rel-20 CRs'!$N$10:$BP$10</c:f>
              <c:numCache>
                <c:formatCode>General</c:formatCode>
                <c:ptCount val="55"/>
                <c:pt idx="28">
                  <c:v>245</c:v>
                </c:pt>
                <c:pt idx="29">
                  <c:v>440</c:v>
                </c:pt>
                <c:pt idx="30">
                  <c:v>599</c:v>
                </c:pt>
                <c:pt idx="31">
                  <c:v>535</c:v>
                </c:pt>
                <c:pt idx="32">
                  <c:v>306</c:v>
                </c:pt>
                <c:pt idx="33">
                  <c:v>69</c:v>
                </c:pt>
                <c:pt idx="34">
                  <c:v>57</c:v>
                </c:pt>
                <c:pt idx="35">
                  <c:v>17</c:v>
                </c:pt>
                <c:pt idx="36">
                  <c:v>27</c:v>
                </c:pt>
                <c:pt idx="37">
                  <c:v>16</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numCache>
            </c:numRef>
          </c:val>
          <c:extLst>
            <c:ext xmlns:c16="http://schemas.microsoft.com/office/drawing/2014/chart" uri="{C3380CC4-5D6E-409C-BE32-E72D297353CC}">
              <c16:uniqueId val="{00000004-7E12-4E87-967F-FB3FBD8CBE4E}"/>
            </c:ext>
          </c:extLst>
        </c:ser>
        <c:ser>
          <c:idx val="5"/>
          <c:order val="5"/>
          <c:tx>
            <c:strRef>
              <c:f>'Rel-16_Rel-20 CRs'!$A$11</c:f>
              <c:strCache>
                <c:ptCount val="1"/>
                <c:pt idx="0">
                  <c:v>Rel-18 CR</c:v>
                </c:pt>
              </c:strCache>
            </c:strRef>
          </c:tx>
          <c:spPr>
            <a:solidFill>
              <a:srgbClr val="00B0F0"/>
            </a:solidFill>
          </c:spPr>
          <c:invertIfNegative val="0"/>
          <c:cat>
            <c:strRef>
              <c:f>'Rel-16_Rel-20 CRs'!$N$1:$BP$1</c:f>
              <c:strCache>
                <c:ptCount val="55"/>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REL-17 FREEZE:  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REL-18 FREEZE:  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pt idx="53">
                  <c:v>REL-19 FREEZE:  171</c:v>
                </c:pt>
                <c:pt idx="54">
                  <c:v>172</c:v>
                </c:pt>
              </c:strCache>
            </c:strRef>
          </c:cat>
          <c:val>
            <c:numRef>
              <c:f>'Rel-16_Rel-20 CRs'!$N$11:$BP$11</c:f>
              <c:numCache>
                <c:formatCode>General</c:formatCode>
                <c:ptCount val="55"/>
                <c:pt idx="28">
                  <c:v>0</c:v>
                </c:pt>
                <c:pt idx="29">
                  <c:v>0</c:v>
                </c:pt>
                <c:pt idx="30">
                  <c:v>0</c:v>
                </c:pt>
                <c:pt idx="31">
                  <c:v>0</c:v>
                </c:pt>
                <c:pt idx="32">
                  <c:v>25</c:v>
                </c:pt>
                <c:pt idx="33">
                  <c:v>83</c:v>
                </c:pt>
                <c:pt idx="34">
                  <c:v>240</c:v>
                </c:pt>
                <c:pt idx="35">
                  <c:v>215</c:v>
                </c:pt>
                <c:pt idx="36">
                  <c:v>290</c:v>
                </c:pt>
                <c:pt idx="37">
                  <c:v>272</c:v>
                </c:pt>
                <c:pt idx="38">
                  <c:v>226</c:v>
                </c:pt>
                <c:pt idx="39">
                  <c:v>184</c:v>
                </c:pt>
                <c:pt idx="40">
                  <c:v>198</c:v>
                </c:pt>
                <c:pt idx="41">
                  <c:v>208</c:v>
                </c:pt>
                <c:pt idx="42">
                  <c:v>118</c:v>
                </c:pt>
                <c:pt idx="43">
                  <c:v>75</c:v>
                </c:pt>
                <c:pt idx="44">
                  <c:v>21</c:v>
                </c:pt>
                <c:pt idx="45">
                  <c:v>88</c:v>
                </c:pt>
                <c:pt idx="46">
                  <c:v>41</c:v>
                </c:pt>
                <c:pt idx="47">
                  <c:v>2</c:v>
                </c:pt>
                <c:pt idx="48">
                  <c:v>37</c:v>
                </c:pt>
                <c:pt idx="49">
                  <c:v>15</c:v>
                </c:pt>
                <c:pt idx="50">
                  <c:v>14</c:v>
                </c:pt>
                <c:pt idx="51">
                  <c:v>7</c:v>
                </c:pt>
                <c:pt idx="52">
                  <c:v>8</c:v>
                </c:pt>
                <c:pt idx="53">
                  <c:v>8</c:v>
                </c:pt>
                <c:pt idx="54">
                  <c:v>2</c:v>
                </c:pt>
              </c:numCache>
            </c:numRef>
          </c:val>
          <c:extLst>
            <c:ext xmlns:c16="http://schemas.microsoft.com/office/drawing/2014/chart" uri="{C3380CC4-5D6E-409C-BE32-E72D297353CC}">
              <c16:uniqueId val="{00000005-7E12-4E87-967F-FB3FBD8CBE4E}"/>
            </c:ext>
          </c:extLst>
        </c:ser>
        <c:ser>
          <c:idx val="8"/>
          <c:order val="6"/>
          <c:tx>
            <c:strRef>
              <c:f>'Rel-16_Rel-20 CRs'!$A$12</c:f>
              <c:strCache>
                <c:ptCount val="1"/>
                <c:pt idx="0">
                  <c:v>Rel-19 PCR/draftCR</c:v>
                </c:pt>
              </c:strCache>
            </c:strRef>
          </c:tx>
          <c:invertIfNegative val="0"/>
          <c:cat>
            <c:strRef>
              <c:f>'Rel-16_Rel-20 CRs'!$N$1:$BP$1</c:f>
              <c:strCache>
                <c:ptCount val="55"/>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REL-17 FREEZE:  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REL-18 FREEZE:  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pt idx="53">
                  <c:v>REL-19 FREEZE:  171</c:v>
                </c:pt>
                <c:pt idx="54">
                  <c:v>172</c:v>
                </c:pt>
              </c:strCache>
            </c:strRef>
          </c:cat>
          <c:val>
            <c:numRef>
              <c:f>'Rel-16_Rel-20 CRs'!$N$12:$BP$12</c:f>
              <c:numCache>
                <c:formatCode>General</c:formatCode>
                <c:ptCount val="55"/>
                <c:pt idx="6">
                  <c:v>36</c:v>
                </c:pt>
                <c:pt idx="7">
                  <c:v>31</c:v>
                </c:pt>
                <c:pt idx="8">
                  <c:v>27</c:v>
                </c:pt>
                <c:pt idx="9">
                  <c:v>37</c:v>
                </c:pt>
                <c:pt idx="38">
                  <c:v>0</c:v>
                </c:pt>
                <c:pt idx="39">
                  <c:v>26</c:v>
                </c:pt>
                <c:pt idx="40">
                  <c:v>29</c:v>
                </c:pt>
                <c:pt idx="41">
                  <c:v>168</c:v>
                </c:pt>
                <c:pt idx="42">
                  <c:v>175</c:v>
                </c:pt>
                <c:pt idx="43">
                  <c:v>228</c:v>
                </c:pt>
                <c:pt idx="44">
                  <c:v>85</c:v>
                </c:pt>
                <c:pt idx="45">
                  <c:v>36</c:v>
                </c:pt>
                <c:pt idx="46">
                  <c:v>9</c:v>
                </c:pt>
                <c:pt idx="47">
                  <c:v>13</c:v>
                </c:pt>
                <c:pt idx="48">
                  <c:v>14</c:v>
                </c:pt>
                <c:pt idx="49">
                  <c:v>10</c:v>
                </c:pt>
                <c:pt idx="50">
                  <c:v>17</c:v>
                </c:pt>
                <c:pt idx="51">
                  <c:v>19</c:v>
                </c:pt>
                <c:pt idx="52">
                  <c:v>0</c:v>
                </c:pt>
                <c:pt idx="53">
                  <c:v>0</c:v>
                </c:pt>
                <c:pt idx="54">
                  <c:v>0</c:v>
                </c:pt>
              </c:numCache>
            </c:numRef>
          </c:val>
          <c:extLst>
            <c:ext xmlns:c16="http://schemas.microsoft.com/office/drawing/2014/chart" uri="{C3380CC4-5D6E-409C-BE32-E72D297353CC}">
              <c16:uniqueId val="{00000006-7E12-4E87-967F-FB3FBD8CBE4E}"/>
            </c:ext>
          </c:extLst>
        </c:ser>
        <c:ser>
          <c:idx val="6"/>
          <c:order val="7"/>
          <c:tx>
            <c:strRef>
              <c:f>'Rel-16_Rel-20 CRs'!$A$13</c:f>
              <c:strCache>
                <c:ptCount val="1"/>
                <c:pt idx="0">
                  <c:v>Rel-19 CR</c:v>
                </c:pt>
              </c:strCache>
            </c:strRef>
          </c:tx>
          <c:spPr>
            <a:solidFill>
              <a:schemeClr val="tx2"/>
            </a:solidFill>
          </c:spPr>
          <c:invertIfNegative val="0"/>
          <c:cat>
            <c:strRef>
              <c:f>'Rel-16_Rel-20 CRs'!$N$1:$BP$1</c:f>
              <c:strCache>
                <c:ptCount val="55"/>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REL-17 FREEZE:  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REL-18 FREEZE:  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pt idx="53">
                  <c:v>REL-19 FREEZE:  171</c:v>
                </c:pt>
                <c:pt idx="54">
                  <c:v>172</c:v>
                </c:pt>
              </c:strCache>
            </c:strRef>
          </c:cat>
          <c:val>
            <c:numRef>
              <c:f>'Rel-16_Rel-20 CRs'!$N$13:$BP$13</c:f>
              <c:numCache>
                <c:formatCode>General</c:formatCode>
                <c:ptCount val="55"/>
                <c:pt idx="6">
                  <c:v>44</c:v>
                </c:pt>
                <c:pt idx="7">
                  <c:v>50</c:v>
                </c:pt>
                <c:pt idx="8">
                  <c:v>39</c:v>
                </c:pt>
                <c:pt idx="9">
                  <c:v>36</c:v>
                </c:pt>
                <c:pt idx="38">
                  <c:v>0</c:v>
                </c:pt>
                <c:pt idx="39">
                  <c:v>0</c:v>
                </c:pt>
                <c:pt idx="40">
                  <c:v>0</c:v>
                </c:pt>
                <c:pt idx="41">
                  <c:v>0</c:v>
                </c:pt>
                <c:pt idx="42">
                  <c:v>0</c:v>
                </c:pt>
                <c:pt idx="43">
                  <c:v>6</c:v>
                </c:pt>
                <c:pt idx="44">
                  <c:v>15</c:v>
                </c:pt>
                <c:pt idx="45">
                  <c:v>144</c:v>
                </c:pt>
                <c:pt idx="46">
                  <c:v>108</c:v>
                </c:pt>
                <c:pt idx="47">
                  <c:v>148</c:v>
                </c:pt>
                <c:pt idx="48">
                  <c:v>179</c:v>
                </c:pt>
                <c:pt idx="49">
                  <c:v>162</c:v>
                </c:pt>
                <c:pt idx="50">
                  <c:v>127</c:v>
                </c:pt>
                <c:pt idx="51">
                  <c:v>72</c:v>
                </c:pt>
                <c:pt idx="52">
                  <c:v>103</c:v>
                </c:pt>
                <c:pt idx="53">
                  <c:v>88</c:v>
                </c:pt>
                <c:pt idx="54">
                  <c:v>57</c:v>
                </c:pt>
              </c:numCache>
            </c:numRef>
          </c:val>
          <c:extLst>
            <c:ext xmlns:c16="http://schemas.microsoft.com/office/drawing/2014/chart" uri="{C3380CC4-5D6E-409C-BE32-E72D297353CC}">
              <c16:uniqueId val="{00000007-7E12-4E87-967F-FB3FBD8CBE4E}"/>
            </c:ext>
          </c:extLst>
        </c:ser>
        <c:ser>
          <c:idx val="7"/>
          <c:order val="8"/>
          <c:tx>
            <c:strRef>
              <c:f>'Rel-16_Rel-20 CRs'!$A$14</c:f>
              <c:strCache>
                <c:ptCount val="1"/>
                <c:pt idx="0">
                  <c:v>Rel-20 PCR/draftCR</c:v>
                </c:pt>
              </c:strCache>
            </c:strRef>
          </c:tx>
          <c:invertIfNegative val="0"/>
          <c:cat>
            <c:strRef>
              <c:f>'Rel-16_Rel-20 CRs'!$N$1:$BP$1</c:f>
              <c:strCache>
                <c:ptCount val="55"/>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REL-17 FREEZE:  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REL-18 FREEZE:  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pt idx="53">
                  <c:v>REL-19 FREEZE:  171</c:v>
                </c:pt>
                <c:pt idx="54">
                  <c:v>172</c:v>
                </c:pt>
              </c:strCache>
            </c:strRef>
          </c:cat>
          <c:val>
            <c:numRef>
              <c:f>'Rel-16_Rel-20 CRs'!$N$14:$BP$14</c:f>
              <c:numCache>
                <c:formatCode>General</c:formatCode>
                <c:ptCount val="55"/>
                <c:pt idx="50">
                  <c:v>40</c:v>
                </c:pt>
                <c:pt idx="51">
                  <c:v>84</c:v>
                </c:pt>
                <c:pt idx="52">
                  <c:v>94</c:v>
                </c:pt>
                <c:pt idx="53">
                  <c:v>76</c:v>
                </c:pt>
                <c:pt idx="54">
                  <c:v>68</c:v>
                </c:pt>
              </c:numCache>
            </c:numRef>
          </c:val>
          <c:extLst>
            <c:ext xmlns:c16="http://schemas.microsoft.com/office/drawing/2014/chart" uri="{C3380CC4-5D6E-409C-BE32-E72D297353CC}">
              <c16:uniqueId val="{00000008-7E12-4E87-967F-FB3FBD8CBE4E}"/>
            </c:ext>
          </c:extLst>
        </c:ser>
        <c:ser>
          <c:idx val="9"/>
          <c:order val="9"/>
          <c:tx>
            <c:strRef>
              <c:f>'Rel-16_Rel-20 CRs'!$A$15</c:f>
              <c:strCache>
                <c:ptCount val="1"/>
                <c:pt idx="0">
                  <c:v>Rel-20 CR</c:v>
                </c:pt>
              </c:strCache>
            </c:strRef>
          </c:tx>
          <c:invertIfNegative val="0"/>
          <c:cat>
            <c:strRef>
              <c:f>'Rel-16_Rel-20 CRs'!$N$1:$BP$1</c:f>
              <c:strCache>
                <c:ptCount val="55"/>
                <c:pt idx="0">
                  <c:v>125</c:v>
                </c:pt>
                <c:pt idx="1">
                  <c:v>126</c:v>
                </c:pt>
                <c:pt idx="2">
                  <c:v>127</c:v>
                </c:pt>
                <c:pt idx="3">
                  <c:v>127bis</c:v>
                </c:pt>
                <c:pt idx="4">
                  <c:v>128</c:v>
                </c:pt>
                <c:pt idx="5">
                  <c:v>128bis</c:v>
                </c:pt>
                <c:pt idx="6">
                  <c:v>129</c:v>
                </c:pt>
                <c:pt idx="7">
                  <c:v>129bis</c:v>
                </c:pt>
                <c:pt idx="8">
                  <c:v>130</c:v>
                </c:pt>
                <c:pt idx="9">
                  <c:v>131</c:v>
                </c:pt>
                <c:pt idx="10">
                  <c:v>132</c:v>
                </c:pt>
                <c:pt idx="11">
                  <c:v>133</c:v>
                </c:pt>
                <c:pt idx="12">
                  <c:v>134</c:v>
                </c:pt>
                <c:pt idx="13">
                  <c:v>135</c:v>
                </c:pt>
                <c:pt idx="14">
                  <c:v>136</c:v>
                </c:pt>
                <c:pt idx="15">
                  <c:v>136AH</c:v>
                </c:pt>
                <c:pt idx="16">
                  <c:v>137-e</c:v>
                </c:pt>
                <c:pt idx="17">
                  <c:v>138-e</c:v>
                </c:pt>
                <c:pt idx="18">
                  <c:v>139-e</c:v>
                </c:pt>
                <c:pt idx="19">
                  <c:v>140-e</c:v>
                </c:pt>
                <c:pt idx="20">
                  <c:v>141-e</c:v>
                </c:pt>
                <c:pt idx="21">
                  <c:v>142-e</c:v>
                </c:pt>
                <c:pt idx="22">
                  <c:v>143-e</c:v>
                </c:pt>
                <c:pt idx="23">
                  <c:v>144-e</c:v>
                </c:pt>
                <c:pt idx="24">
                  <c:v>REL-17 FREEZE:  145-e</c:v>
                </c:pt>
                <c:pt idx="25">
                  <c:v>146-e</c:v>
                </c:pt>
                <c:pt idx="26">
                  <c:v>147-e</c:v>
                </c:pt>
                <c:pt idx="27">
                  <c:v>148-e</c:v>
                </c:pt>
                <c:pt idx="28">
                  <c:v>149-e</c:v>
                </c:pt>
                <c:pt idx="29">
                  <c:v>150-e</c:v>
                </c:pt>
                <c:pt idx="30">
                  <c:v>151-e</c:v>
                </c:pt>
                <c:pt idx="31">
                  <c:v>152-e</c:v>
                </c:pt>
                <c:pt idx="32">
                  <c:v>153-e</c:v>
                </c:pt>
                <c:pt idx="33">
                  <c:v>154</c:v>
                </c:pt>
                <c:pt idx="34">
                  <c:v>154AH-e</c:v>
                </c:pt>
                <c:pt idx="35">
                  <c:v>155</c:v>
                </c:pt>
                <c:pt idx="36">
                  <c:v>156-e</c:v>
                </c:pt>
                <c:pt idx="37">
                  <c:v>REL-18 FREEZE:  157</c:v>
                </c:pt>
                <c:pt idx="38">
                  <c:v>158</c:v>
                </c:pt>
                <c:pt idx="39">
                  <c:v>159</c:v>
                </c:pt>
                <c:pt idx="40">
                  <c:v>160</c:v>
                </c:pt>
                <c:pt idx="41">
                  <c:v>160AH-e</c:v>
                </c:pt>
                <c:pt idx="42">
                  <c:v>161</c:v>
                </c:pt>
                <c:pt idx="43">
                  <c:v>162</c:v>
                </c:pt>
                <c:pt idx="44">
                  <c:v>163</c:v>
                </c:pt>
                <c:pt idx="45">
                  <c:v>164</c:v>
                </c:pt>
                <c:pt idx="46">
                  <c:v>165</c:v>
                </c:pt>
                <c:pt idx="47">
                  <c:v>166</c:v>
                </c:pt>
                <c:pt idx="48">
                  <c:v>166AH-e</c:v>
                </c:pt>
                <c:pt idx="49">
                  <c:v>167</c:v>
                </c:pt>
                <c:pt idx="50">
                  <c:v>168</c:v>
                </c:pt>
                <c:pt idx="51">
                  <c:v>169</c:v>
                </c:pt>
                <c:pt idx="52">
                  <c:v>170</c:v>
                </c:pt>
                <c:pt idx="53">
                  <c:v>REL-19 FREEZE:  171</c:v>
                </c:pt>
                <c:pt idx="54">
                  <c:v>172</c:v>
                </c:pt>
              </c:strCache>
            </c:strRef>
          </c:cat>
          <c:val>
            <c:numRef>
              <c:f>'Rel-16_Rel-20 CRs'!$N$15:$BP$15</c:f>
              <c:numCache>
                <c:formatCode>General</c:formatCode>
                <c:ptCount val="55"/>
                <c:pt idx="50">
                  <c:v>0</c:v>
                </c:pt>
                <c:pt idx="51">
                  <c:v>0</c:v>
                </c:pt>
                <c:pt idx="52">
                  <c:v>0</c:v>
                </c:pt>
                <c:pt idx="53">
                  <c:v>6</c:v>
                </c:pt>
                <c:pt idx="54">
                  <c:v>9</c:v>
                </c:pt>
              </c:numCache>
            </c:numRef>
          </c:val>
          <c:extLst>
            <c:ext xmlns:c16="http://schemas.microsoft.com/office/drawing/2014/chart" uri="{C3380CC4-5D6E-409C-BE32-E72D297353CC}">
              <c16:uniqueId val="{00000009-7E12-4E87-967F-FB3FBD8CBE4E}"/>
            </c:ext>
          </c:extLst>
        </c:ser>
        <c:dLbls>
          <c:showLegendKey val="0"/>
          <c:showVal val="0"/>
          <c:showCatName val="0"/>
          <c:showSerName val="0"/>
          <c:showPercent val="0"/>
          <c:showBubbleSize val="0"/>
        </c:dLbls>
        <c:gapWidth val="75"/>
        <c:gapDepth val="75"/>
        <c:shape val="box"/>
        <c:axId val="177373600"/>
        <c:axId val="177374160"/>
        <c:axId val="0"/>
      </c:bar3DChart>
      <c:catAx>
        <c:axId val="177373600"/>
        <c:scaling>
          <c:orientation val="minMax"/>
        </c:scaling>
        <c:delete val="0"/>
        <c:axPos val="b"/>
        <c:numFmt formatCode="General" sourceLinked="0"/>
        <c:majorTickMark val="none"/>
        <c:minorTickMark val="none"/>
        <c:tickLblPos val="nextTo"/>
        <c:txPr>
          <a:bodyPr/>
          <a:lstStyle/>
          <a:p>
            <a:pPr>
              <a:defRPr sz="900"/>
            </a:pPr>
            <a:endParaRPr lang="en-US"/>
          </a:p>
        </c:txPr>
        <c:crossAx val="177374160"/>
        <c:crosses val="autoZero"/>
        <c:auto val="0"/>
        <c:lblAlgn val="ctr"/>
        <c:lblOffset val="100"/>
        <c:tickLblSkip val="1"/>
        <c:noMultiLvlLbl val="0"/>
      </c:catAx>
      <c:valAx>
        <c:axId val="177374160"/>
        <c:scaling>
          <c:orientation val="minMax"/>
        </c:scaling>
        <c:delete val="0"/>
        <c:axPos val="l"/>
        <c:majorGridlines/>
        <c:minorGridlines/>
        <c:numFmt formatCode="General" sourceLinked="1"/>
        <c:majorTickMark val="out"/>
        <c:minorTickMark val="none"/>
        <c:tickLblPos val="nextTo"/>
        <c:txPr>
          <a:bodyPr/>
          <a:lstStyle/>
          <a:p>
            <a:pPr>
              <a:defRPr sz="900"/>
            </a:pPr>
            <a:endParaRPr lang="en-US"/>
          </a:p>
        </c:txPr>
        <c:crossAx val="177373600"/>
        <c:crosses val="autoZero"/>
        <c:crossBetween val="between"/>
      </c:valAx>
    </c:plotArea>
    <c:legend>
      <c:legendPos val="r"/>
      <c:layout>
        <c:manualLayout>
          <c:xMode val="edge"/>
          <c:yMode val="edge"/>
          <c:x val="4.7975497815453003E-2"/>
          <c:y val="7.7939822739548845E-2"/>
          <c:w val="0.11600809936897066"/>
          <c:h val="0.43678534748373843"/>
        </c:manualLayout>
      </c:layout>
      <c:overlay val="0"/>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12/2/2025</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12/2/2025</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smtClean="0"/>
          </a:p>
        </p:txBody>
      </p:sp>
      <p:sp>
        <p:nvSpPr>
          <p:cNvPr id="8195" name="Rectangle 2"/>
          <p:cNvSpPr>
            <a:spLocks noGrp="1" noRot="1" noChangeAspect="1" noChangeArrowheads="1" noTextEdit="1"/>
          </p:cNvSpPr>
          <p:nvPr>
            <p:ph type="sldImg"/>
          </p:nvPr>
        </p:nvSpPr>
        <p:spPr>
          <a:xfrm>
            <a:off x="88900" y="742950"/>
            <a:ext cx="6621463" cy="3725863"/>
          </a:xfrm>
          <a:ln/>
        </p:spPr>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6</a:t>
            </a:fld>
            <a:endParaRPr lang="en-GB" altLang="de-DE">
              <a:cs typeface="Arial" panose="020B0604020202020204" pitchFamily="34" charset="0"/>
            </a:endParaRPr>
          </a:p>
        </p:txBody>
      </p:sp>
    </p:spTree>
    <p:extLst>
      <p:ext uri="{BB962C8B-B14F-4D97-AF65-F5344CB8AC3E}">
        <p14:creationId xmlns:p14="http://schemas.microsoft.com/office/powerpoint/2010/main" val="23653888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276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4F8F8004-EE6D-4444-9D12-A9FF92BB567F}" type="slidenum">
              <a:rPr lang="en-GB" altLang="en-US" sz="1200" smtClean="0">
                <a:latin typeface="Times New Roman" panose="02020603050405020304" pitchFamily="18" charset="0"/>
              </a:rPr>
              <a:pPr/>
              <a:t>13</a:t>
            </a:fld>
            <a:endParaRPr lang="en-GB" altLang="en-US" sz="1200" smtClean="0">
              <a:latin typeface="Times New Roman" panose="02020603050405020304"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t>26</a:t>
            </a:fld>
            <a:endParaRPr lang="en-GB" altLang="en-US"/>
          </a:p>
        </p:txBody>
      </p:sp>
    </p:spTree>
    <p:extLst>
      <p:ext uri="{BB962C8B-B14F-4D97-AF65-F5344CB8AC3E}">
        <p14:creationId xmlns:p14="http://schemas.microsoft.com/office/powerpoint/2010/main" val="41581404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66</a:t>
            </a:fld>
            <a:endParaRPr lang="en-GB" altLang="en-US" sz="1200" smtClean="0">
              <a:latin typeface="Times New Roman" panose="02020603050405020304"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45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2D700CC1-74B8-458F-B091-905694295916}" type="slidenum">
              <a:rPr lang="en-GB" altLang="en-US" sz="1200" smtClean="0">
                <a:latin typeface="Times New Roman" panose="02020603050405020304" pitchFamily="18" charset="0"/>
              </a:rPr>
              <a:pPr/>
              <a:t>67</a:t>
            </a:fld>
            <a:endParaRPr lang="en-GB" altLang="en-US" sz="1200" smtClean="0">
              <a:latin typeface="Times New Roman" panose="02020603050405020304" pitchFamily="18"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C46618D7-FCD2-4231-AAF7-C494F65C9EE5}" type="slidenum">
              <a:rPr lang="en-GB" altLang="en-US" sz="1200" smtClean="0">
                <a:latin typeface="Times New Roman" panose="02020603050405020304" pitchFamily="18" charset="0"/>
              </a:rPr>
              <a:pPr/>
              <a:t>68</a:t>
            </a:fld>
            <a:endParaRPr lang="en-GB" altLang="en-US" sz="1200" smtClean="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6656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C46618D7-FCD2-4231-AAF7-C494F65C9EE5}" type="slidenum">
              <a:rPr lang="en-GB" altLang="en-US" sz="1200" smtClean="0">
                <a:latin typeface="Times New Roman" panose="02020603050405020304" pitchFamily="18" charset="0"/>
              </a:rPr>
              <a:pPr/>
              <a:t>69</a:t>
            </a:fld>
            <a:endParaRPr lang="en-GB" altLang="en-US" sz="1200" smtClean="0">
              <a:latin typeface="Times New Roman" panose="02020603050405020304" pitchFamily="18" charset="0"/>
            </a:endParaRPr>
          </a:p>
        </p:txBody>
      </p:sp>
    </p:spTree>
    <p:extLst>
      <p:ext uri="{BB962C8B-B14F-4D97-AF65-F5344CB8AC3E}">
        <p14:creationId xmlns:p14="http://schemas.microsoft.com/office/powerpoint/2010/main" val="34936273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3"/>
          <p:cNvSpPr>
            <a:spLocks noGrp="1"/>
          </p:cNvSpPr>
          <p:nvPr>
            <p:ph type="dt" sz="half" idx="10"/>
          </p:nvPr>
        </p:nvSpPr>
        <p:spPr/>
        <p:txBody>
          <a:bodyPr/>
          <a:lstStyle>
            <a:lvl1pPr>
              <a:defRPr/>
            </a:lvl1pPr>
          </a:lstStyle>
          <a:p>
            <a:pPr>
              <a:defRPr/>
            </a:pPr>
            <a:fld id="{A6B176FE-9985-4213-B7FB-940F6C6021BD}" type="datetimeFigureOut">
              <a:rPr lang="en-GB"/>
              <a:pPr>
                <a:defRPr/>
              </a:pPr>
              <a:t>02/12/2025</a:t>
            </a:fld>
            <a:endParaRPr lang="en-GB"/>
          </a:p>
        </p:txBody>
      </p:sp>
      <p:sp>
        <p:nvSpPr>
          <p:cNvPr id="8" name="Footer Placeholder 4"/>
          <p:cNvSpPr>
            <a:spLocks noGrp="1"/>
          </p:cNvSpPr>
          <p:nvPr>
            <p:ph type="ftr" sz="quarter" idx="11"/>
          </p:nvPr>
        </p:nvSpPr>
        <p:spPr/>
        <p:txBody>
          <a:bodyPr/>
          <a:lstStyle>
            <a:lvl1pPr>
              <a:defRPr/>
            </a:lvl1pPr>
          </a:lstStyle>
          <a:p>
            <a:pPr>
              <a:defRPr/>
            </a:pPr>
            <a:endParaRPr lang="en-GB"/>
          </a:p>
        </p:txBody>
      </p:sp>
      <p:sp>
        <p:nvSpPr>
          <p:cNvPr id="9" name="Slide Number Placeholder 5"/>
          <p:cNvSpPr>
            <a:spLocks noGrp="1"/>
          </p:cNvSpPr>
          <p:nvPr>
            <p:ph type="sldNum" sz="quarter" idx="12"/>
          </p:nvPr>
        </p:nvSpPr>
        <p:spPr/>
        <p:txBody>
          <a:bodyPr/>
          <a:lstStyle>
            <a:lvl1pPr>
              <a:defRPr/>
            </a:lvl1pPr>
          </a:lstStyle>
          <a:p>
            <a:pPr>
              <a:defRPr/>
            </a:pPr>
            <a:fld id="{7D8C8B83-BE79-4E1B-9502-B60DAF9DC28F}" type="slidenum">
              <a:rPr lang="en-GB" altLang="en-US"/>
              <a:pPr>
                <a:defRPr/>
              </a:pPr>
              <a:t>‹#›</a:t>
            </a:fld>
            <a:endParaRPr lang="en-GB" altLang="en-US"/>
          </a:p>
        </p:txBody>
      </p:sp>
    </p:spTree>
    <p:extLst>
      <p:ext uri="{BB962C8B-B14F-4D97-AF65-F5344CB8AC3E}">
        <p14:creationId xmlns:p14="http://schemas.microsoft.com/office/powerpoint/2010/main" val="1854594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274FD5E6-F6B4-49F4-B935-AF55AF979544}" type="datetimeFigureOut">
              <a:rPr lang="en-GB"/>
              <a:pPr>
                <a:defRPr/>
              </a:pPr>
              <a:t>02/12/2025</a:t>
            </a:fld>
            <a:endParaRPr lang="en-GB"/>
          </a:p>
        </p:txBody>
      </p:sp>
      <p:sp>
        <p:nvSpPr>
          <p:cNvPr id="4" name="Footer Placeholder 4"/>
          <p:cNvSpPr>
            <a:spLocks noGrp="1"/>
          </p:cNvSpPr>
          <p:nvPr>
            <p:ph type="ftr" sz="quarter" idx="11"/>
          </p:nvPr>
        </p:nvSpPr>
        <p:spPr/>
        <p:txBody>
          <a:bodyPr/>
          <a:lstStyle>
            <a:lvl1pPr>
              <a:defRPr/>
            </a:lvl1pPr>
          </a:lstStyle>
          <a:p>
            <a:pPr>
              <a:defRPr/>
            </a:pPr>
            <a:endParaRPr lang="en-GB"/>
          </a:p>
        </p:txBody>
      </p:sp>
      <p:sp>
        <p:nvSpPr>
          <p:cNvPr id="5" name="Slide Number Placeholder 5"/>
          <p:cNvSpPr>
            <a:spLocks noGrp="1"/>
          </p:cNvSpPr>
          <p:nvPr>
            <p:ph type="sldNum" sz="quarter" idx="12"/>
          </p:nvPr>
        </p:nvSpPr>
        <p:spPr/>
        <p:txBody>
          <a:bodyPr/>
          <a:lstStyle>
            <a:lvl1pPr>
              <a:defRPr/>
            </a:lvl1pPr>
          </a:lstStyle>
          <a:p>
            <a:pPr>
              <a:defRPr/>
            </a:pPr>
            <a:fld id="{960F9F0D-713E-4ADC-9941-9B6119DD3A98}" type="slidenum">
              <a:rPr lang="en-GB" altLang="en-US"/>
              <a:pPr>
                <a:defRPr/>
              </a:pPr>
              <a:t>‹#›</a:t>
            </a:fld>
            <a:endParaRPr lang="en-GB" altLang="en-US"/>
          </a:p>
        </p:txBody>
      </p:sp>
    </p:spTree>
    <p:extLst>
      <p:ext uri="{BB962C8B-B14F-4D97-AF65-F5344CB8AC3E}">
        <p14:creationId xmlns:p14="http://schemas.microsoft.com/office/powerpoint/2010/main" val="3395746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6BB9499-06F6-4628-82FB-CA7139DC08CE}" type="datetimeFigureOut">
              <a:rPr lang="en-GB"/>
              <a:pPr>
                <a:defRPr/>
              </a:pPr>
              <a:t>02/12/2025</a:t>
            </a:fld>
            <a:endParaRPr lang="en-GB"/>
          </a:p>
        </p:txBody>
      </p:sp>
      <p:sp>
        <p:nvSpPr>
          <p:cNvPr id="3" name="Footer Placeholder 4"/>
          <p:cNvSpPr>
            <a:spLocks noGrp="1"/>
          </p:cNvSpPr>
          <p:nvPr>
            <p:ph type="ftr" sz="quarter" idx="11"/>
          </p:nvPr>
        </p:nvSpPr>
        <p:spPr/>
        <p:txBody>
          <a:bodyPr/>
          <a:lstStyle>
            <a:lvl1pPr>
              <a:defRPr/>
            </a:lvl1pPr>
          </a:lstStyle>
          <a:p>
            <a:pPr>
              <a:defRPr/>
            </a:pPr>
            <a:endParaRPr lang="en-GB"/>
          </a:p>
        </p:txBody>
      </p:sp>
      <p:sp>
        <p:nvSpPr>
          <p:cNvPr id="4" name="Slide Number Placeholder 5"/>
          <p:cNvSpPr>
            <a:spLocks noGrp="1"/>
          </p:cNvSpPr>
          <p:nvPr>
            <p:ph type="sldNum" sz="quarter" idx="12"/>
          </p:nvPr>
        </p:nvSpPr>
        <p:spPr/>
        <p:txBody>
          <a:bodyPr/>
          <a:lstStyle>
            <a:lvl1pPr>
              <a:defRPr/>
            </a:lvl1pPr>
          </a:lstStyle>
          <a:p>
            <a:pPr>
              <a:defRPr/>
            </a:pPr>
            <a:fld id="{42BD845C-6B54-4A4A-8D2E-1CE5817A8717}" type="slidenum">
              <a:rPr lang="en-GB" altLang="en-US"/>
              <a:pPr>
                <a:defRPr/>
              </a:pPr>
              <a:t>‹#›</a:t>
            </a:fld>
            <a:endParaRPr lang="en-GB" altLang="en-US"/>
          </a:p>
        </p:txBody>
      </p:sp>
    </p:spTree>
    <p:extLst>
      <p:ext uri="{BB962C8B-B14F-4D97-AF65-F5344CB8AC3E}">
        <p14:creationId xmlns:p14="http://schemas.microsoft.com/office/powerpoint/2010/main" val="28913079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5E557C91-D04C-4485-B3F5-8AE989016C92}" type="datetimeFigureOut">
              <a:rPr lang="en-GB"/>
              <a:pPr>
                <a:defRPr/>
              </a:pPr>
              <a:t>02/12/2025</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7902E38F-D91B-477B-A874-A7D318E60C24}" type="slidenum">
              <a:rPr lang="en-GB" altLang="en-US"/>
              <a:pPr>
                <a:defRPr/>
              </a:pPr>
              <a:t>‹#›</a:t>
            </a:fld>
            <a:endParaRPr lang="en-GB" altLang="en-US"/>
          </a:p>
        </p:txBody>
      </p:sp>
    </p:spTree>
    <p:extLst>
      <p:ext uri="{BB962C8B-B14F-4D97-AF65-F5344CB8AC3E}">
        <p14:creationId xmlns:p14="http://schemas.microsoft.com/office/powerpoint/2010/main" val="22744890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460375"/>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9AAF06CA-EF10-4CE5-B38A-AC7000101A7F}" type="datetimeFigureOut">
              <a:rPr lang="en-GB"/>
              <a:pPr>
                <a:defRPr/>
              </a:pPr>
              <a:t>02/12/2025</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87E52E78-EC3B-4D37-9F9C-A13135DB6D9B}" type="slidenum">
              <a:rPr lang="en-GB" altLang="en-US"/>
              <a:pPr>
                <a:defRPr/>
              </a:pPr>
              <a:t>‹#›</a:t>
            </a:fld>
            <a:endParaRPr lang="en-GB" altLang="en-US"/>
          </a:p>
        </p:txBody>
      </p:sp>
    </p:spTree>
    <p:extLst>
      <p:ext uri="{BB962C8B-B14F-4D97-AF65-F5344CB8AC3E}">
        <p14:creationId xmlns:p14="http://schemas.microsoft.com/office/powerpoint/2010/main" val="3483009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A09E9829-4A54-4B91-A7D3-5BB33853D3E6}" type="datetimeFigureOut">
              <a:rPr lang="en-GB"/>
              <a:pPr>
                <a:defRPr/>
              </a:pPr>
              <a:t>02/12/2025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656E6B66-9983-4043-AF87-A703BD715DE0}" type="slidenum">
              <a:rPr lang="en-GB" altLang="en-US"/>
              <a:pPr>
                <a:defRPr/>
              </a:pPr>
              <a:t>‹#›</a:t>
            </a:fld>
            <a:endParaRPr lang="en-GB" altLang="en-US"/>
          </a:p>
        </p:txBody>
      </p:sp>
    </p:spTree>
    <p:extLst>
      <p:ext uri="{BB962C8B-B14F-4D97-AF65-F5344CB8AC3E}">
        <p14:creationId xmlns:p14="http://schemas.microsoft.com/office/powerpoint/2010/main" val="9756840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5AEBED0F-95FE-4FF2-A39E-168A4DAB9684}" type="datetimeFigureOut">
              <a:rPr lang="en-GB"/>
              <a:pPr>
                <a:defRPr/>
              </a:pPr>
              <a:t>02/12/2025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41CCDD7C-3ADA-4029-841F-C70C23ED2597}" type="slidenum">
              <a:rPr lang="en-GB" altLang="en-US"/>
              <a:pPr>
                <a:defRPr/>
              </a:pPr>
              <a:t>‹#›</a:t>
            </a:fld>
            <a:endParaRPr lang="en-GB" altLang="en-US"/>
          </a:p>
        </p:txBody>
      </p:sp>
    </p:spTree>
    <p:extLst>
      <p:ext uri="{BB962C8B-B14F-4D97-AF65-F5344CB8AC3E}">
        <p14:creationId xmlns:p14="http://schemas.microsoft.com/office/powerpoint/2010/main" val="20577226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63500"/>
            <a:ext cx="58102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900" b="1" dirty="0">
              <a:latin typeface="Arial "/>
            </a:endParaRPr>
          </a:p>
          <a:p>
            <a:pPr>
              <a:defRPr/>
            </a:pPr>
            <a:r>
              <a:rPr lang="de-DE" sz="900" b="1" dirty="0">
                <a:latin typeface="Arial "/>
                <a:ea typeface="+mn-ea"/>
              </a:rPr>
              <a:t>3GPP TSG SA Meeting #</a:t>
            </a:r>
            <a:r>
              <a:rPr lang="de-DE" sz="900" b="1" dirty="0" smtClean="0">
                <a:latin typeface="Arial "/>
                <a:ea typeface="+mn-ea"/>
              </a:rPr>
              <a:t>110</a:t>
            </a:r>
            <a:endParaRPr lang="de-DE" sz="900" b="1" dirty="0">
              <a:latin typeface="Arial "/>
              <a:ea typeface="+mn-ea"/>
            </a:endParaRPr>
          </a:p>
          <a:p>
            <a:pPr>
              <a:defRPr/>
            </a:pPr>
            <a:r>
              <a:rPr lang="de-DE" sz="900" b="1" baseline="0" dirty="0" smtClean="0">
                <a:latin typeface="Arial "/>
                <a:ea typeface="+mn-ea"/>
              </a:rPr>
              <a:t>09 </a:t>
            </a:r>
            <a:r>
              <a:rPr lang="de-DE" sz="900" b="1" dirty="0" smtClean="0">
                <a:latin typeface="Arial "/>
                <a:ea typeface="+mn-ea"/>
              </a:rPr>
              <a:t>– 12 December 2025, Baltimore, USA</a:t>
            </a:r>
            <a:endParaRPr lang="sv-SE" altLang="en-US" sz="900" b="1" dirty="0">
              <a:latin typeface="Arial "/>
              <a:ea typeface="+mn-ea"/>
            </a:endParaRPr>
          </a:p>
        </p:txBody>
      </p:sp>
      <p:sp>
        <p:nvSpPr>
          <p:cNvPr id="5" name="Text Box 13"/>
          <p:cNvSpPr txBox="1">
            <a:spLocks noChangeArrowheads="1"/>
          </p:cNvSpPr>
          <p:nvPr userDrawn="1"/>
        </p:nvSpPr>
        <p:spPr bwMode="auto">
          <a:xfrm>
            <a:off x="5603875" y="242888"/>
            <a:ext cx="14636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050" b="1" dirty="0" smtClean="0"/>
              <a:t>SP-251318</a:t>
            </a:r>
            <a:endParaRPr lang="en-GB" altLang="en-US" sz="1050" b="1" dirty="0">
              <a:solidFill>
                <a:schemeClr val="bg2"/>
              </a:solidFill>
            </a:endParaRPr>
          </a:p>
        </p:txBody>
      </p:sp>
      <p:sp>
        <p:nvSpPr>
          <p:cNvPr id="2" name="Title 1"/>
          <p:cNvSpPr>
            <a:spLocks noGrp="1"/>
          </p:cNvSpPr>
          <p:nvPr>
            <p:ph type="ctrTitle"/>
          </p:nvPr>
        </p:nvSpPr>
        <p:spPr>
          <a:xfrm>
            <a:off x="685800" y="1597820"/>
            <a:ext cx="7772400" cy="1102519"/>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1574350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endParaRPr lang="en-GB"/>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5097A788-A4CF-4D09-8E64-FB6667A78318}" type="datetimeFigureOut">
              <a:rPr lang="en-GB"/>
              <a:pPr>
                <a:defRPr/>
              </a:pPr>
              <a:t>02/12/2025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90621767-090F-4396-ADED-6E036EF7DD27}" type="slidenum">
              <a:rPr lang="en-GB" altLang="en-US"/>
              <a:pPr>
                <a:defRPr/>
              </a:pPr>
              <a:t>‹#›</a:t>
            </a:fld>
            <a:endParaRPr lang="en-GB" altLang="en-US"/>
          </a:p>
        </p:txBody>
      </p:sp>
    </p:spTree>
    <p:extLst>
      <p:ext uri="{BB962C8B-B14F-4D97-AF65-F5344CB8AC3E}">
        <p14:creationId xmlns:p14="http://schemas.microsoft.com/office/powerpoint/2010/main" val="4041803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lvl1pPr>
              <a:defRPr/>
            </a:lvl1pPr>
          </a:lstStyle>
          <a:p>
            <a:pPr>
              <a:defRPr/>
            </a:pPr>
            <a:fld id="{504597D4-F35E-47FD-A12C-6E5C721695B3}" type="datetimeFigureOut">
              <a:rPr lang="en-GB"/>
              <a:pPr>
                <a:defRPr/>
              </a:pPr>
              <a:t>02/12/2025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A9B6B62-69F2-4063-B433-4F0B693EFAE0}" type="slidenum">
              <a:rPr lang="en-GB" altLang="en-US"/>
              <a:pPr>
                <a:defRPr/>
              </a:pPr>
              <a:t>‹#›</a:t>
            </a:fld>
            <a:endParaRPr lang="en-GB" altLang="en-US"/>
          </a:p>
        </p:txBody>
      </p:sp>
    </p:spTree>
    <p:extLst>
      <p:ext uri="{BB962C8B-B14F-4D97-AF65-F5344CB8AC3E}">
        <p14:creationId xmlns:p14="http://schemas.microsoft.com/office/powerpoint/2010/main" val="2539625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9195C00C-05CC-467D-AE8E-463B140A134D}" type="datetimeFigureOut">
              <a:rPr lang="en-GB"/>
              <a:pPr>
                <a:defRPr/>
              </a:pPr>
              <a:t>02/12/2025</a:t>
            </a:fld>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177FC7DF-FFFA-4B37-8788-3DB43018AEC3}" type="slidenum">
              <a:rPr lang="en-GB" altLang="en-US"/>
              <a:pPr>
                <a:defRPr/>
              </a:pPr>
              <a:t>‹#›</a:t>
            </a:fld>
            <a:endParaRPr lang="en-GB" altLang="en-US"/>
          </a:p>
        </p:txBody>
      </p:sp>
    </p:spTree>
    <p:extLst>
      <p:ext uri="{BB962C8B-B14F-4D97-AF65-F5344CB8AC3E}">
        <p14:creationId xmlns:p14="http://schemas.microsoft.com/office/powerpoint/2010/main" val="5155235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3"/>
          <p:cNvSpPr>
            <a:spLocks noGrp="1"/>
          </p:cNvSpPr>
          <p:nvPr>
            <p:ph type="dt" sz="half" idx="10"/>
          </p:nvPr>
        </p:nvSpPr>
        <p:spPr/>
        <p:txBody>
          <a:bodyPr/>
          <a:lstStyle>
            <a:lvl1pPr>
              <a:defRPr/>
            </a:lvl1pPr>
          </a:lstStyle>
          <a:p>
            <a:pPr>
              <a:defRPr/>
            </a:pPr>
            <a:fld id="{3116EAEA-4311-4D47-A63F-05B945C15E26}" type="datetimeFigureOut">
              <a:rPr lang="en-GB"/>
              <a:pPr>
                <a:defRPr/>
              </a:pPr>
              <a:t>02/12/2025</a:t>
            </a:fld>
            <a:endParaRPr lang="en-GB"/>
          </a:p>
        </p:txBody>
      </p:sp>
      <p:sp>
        <p:nvSpPr>
          <p:cNvPr id="6" name="Footer Placeholder 4"/>
          <p:cNvSpPr>
            <a:spLocks noGrp="1"/>
          </p:cNvSpPr>
          <p:nvPr>
            <p:ph type="ftr" sz="quarter" idx="11"/>
          </p:nvPr>
        </p:nvSpPr>
        <p:spPr/>
        <p:txBody>
          <a:bodyPr/>
          <a:lstStyle>
            <a:lvl1pPr>
              <a:defRPr/>
            </a:lvl1pPr>
          </a:lstStyle>
          <a:p>
            <a:pPr>
              <a:defRPr/>
            </a:pPr>
            <a:endParaRPr lang="en-GB"/>
          </a:p>
        </p:txBody>
      </p:sp>
      <p:sp>
        <p:nvSpPr>
          <p:cNvPr id="7" name="Slide Number Placeholder 5"/>
          <p:cNvSpPr>
            <a:spLocks noGrp="1"/>
          </p:cNvSpPr>
          <p:nvPr>
            <p:ph type="sldNum" sz="quarter" idx="12"/>
          </p:nvPr>
        </p:nvSpPr>
        <p:spPr/>
        <p:txBody>
          <a:bodyPr/>
          <a:lstStyle>
            <a:lvl1pPr>
              <a:defRPr/>
            </a:lvl1pPr>
          </a:lstStyle>
          <a:p>
            <a:pPr>
              <a:defRPr/>
            </a:pPr>
            <a:fld id="{CE970A0B-A738-49BC-8EA5-67B7C58D258A}" type="slidenum">
              <a:rPr lang="en-GB" altLang="en-US"/>
              <a:pPr>
                <a:defRPr/>
              </a:pPr>
              <a:t>‹#›</a:t>
            </a:fld>
            <a:endParaRPr lang="en-GB" altLang="en-US"/>
          </a:p>
        </p:txBody>
      </p:sp>
    </p:spTree>
    <p:extLst>
      <p:ext uri="{BB962C8B-B14F-4D97-AF65-F5344CB8AC3E}">
        <p14:creationId xmlns:p14="http://schemas.microsoft.com/office/powerpoint/2010/main" val="928009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endParaRPr lang="en-GB" altLang="en-US" dirty="0" smtClean="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573963" y="230188"/>
            <a:ext cx="1187450" cy="69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pPr algn="ctr">
                <a:defRPr/>
              </a:pPr>
              <a:t>‹#›</a:t>
            </a:fld>
            <a:endParaRPr lang="en-GB" altLang="en-US" b="1" smtClean="0"/>
          </a:p>
          <a:p>
            <a:pPr>
              <a:defRPr/>
            </a:pPr>
            <a:endParaRPr lang="en-GB" altLang="en-US" smtClean="0"/>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06" r:id="rId5"/>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8"/>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2051"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eaLnBrk="1" hangingPunct="1">
              <a:defRPr sz="1200">
                <a:solidFill>
                  <a:schemeClr val="tx1">
                    <a:tint val="75000"/>
                  </a:schemeClr>
                </a:solidFill>
                <a:latin typeface="Arial" charset="0"/>
                <a:ea typeface="MS PGothic" panose="020B0600070205080204" pitchFamily="34" charset="-128"/>
                <a:cs typeface="+mn-cs"/>
              </a:defRPr>
            </a:lvl1pPr>
          </a:lstStyle>
          <a:p>
            <a:pPr>
              <a:defRPr/>
            </a:pPr>
            <a:fld id="{36E8723D-62ED-401D-81AD-1BAB8C06FCA9}" type="datetimeFigureOut">
              <a:rPr lang="en-GB"/>
              <a:pPr>
                <a:defRPr/>
              </a:pPr>
              <a:t>02/12/2025</a:t>
            </a:fld>
            <a:endParaRPr lang="en-GB"/>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eaLnBrk="1" hangingPunct="1">
              <a:defRPr sz="1200">
                <a:solidFill>
                  <a:schemeClr val="tx1">
                    <a:tint val="75000"/>
                  </a:schemeClr>
                </a:solidFill>
                <a:latin typeface="Arial" charset="0"/>
                <a:ea typeface="MS PGothic" panose="020B0600070205080204" pitchFamily="34" charset="-128"/>
                <a:cs typeface="+mn-cs"/>
              </a:defRPr>
            </a:lvl1pPr>
          </a:lstStyle>
          <a:p>
            <a:pPr>
              <a:defRPr/>
            </a:pPr>
            <a:endParaRPr lang="en-GB"/>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DBB699AC-5CF1-45B3-8DE5-B0ADF5BDE544}"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sldLayoutIdLst>
    <p:sldLayoutId id="2147485907" r:id="rId1"/>
    <p:sldLayoutId id="2147485908" r:id="rId2"/>
    <p:sldLayoutId id="2147485909" r:id="rId3"/>
    <p:sldLayoutId id="2147485910" r:id="rId4"/>
    <p:sldLayoutId id="2147485911" r:id="rId5"/>
    <p:sldLayoutId id="2147485912" r:id="rId6"/>
    <p:sldLayoutId id="2147485913" r:id="rId7"/>
    <p:sldLayoutId id="2147485914" r:id="rId8"/>
    <p:sldLayoutId id="2147485915" r:id="rId9"/>
    <p:sldLayoutId id="2147485916" r:id="rId10"/>
    <p:sldLayoutId id="2147485917" r:id="rId1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hyperlink" Target="https://www.3gpp.org/ftp/Information/WI_Sheet/SP-240991.zip" TargetMode="External"/><Relationship Id="rId7" Type="http://schemas.openxmlformats.org/officeDocument/2006/relationships/hyperlink" Target="https://www.3gpp.org/ftp/Information/WI_Sheet/SP-240996.zip" TargetMode="External"/><Relationship Id="rId2" Type="http://schemas.openxmlformats.org/officeDocument/2006/relationships/hyperlink" Target="https://www.3gpp.org/ftp/Information/WI_Sheet/SP-241388.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0995.zip" TargetMode="External"/><Relationship Id="rId5" Type="http://schemas.openxmlformats.org/officeDocument/2006/relationships/hyperlink" Target="https://www.3gpp.org/ftp/Information/WI_Sheet/SP-240990.zip" TargetMode="External"/><Relationship Id="rId4" Type="http://schemas.openxmlformats.org/officeDocument/2006/relationships/hyperlink" Target="https://www.3gpp.org/ftp/Information/WI_Sheet/SP-240986.zip"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s://www.3gpp.org/ftp/Information/WI_Sheet/SP-240971.zip" TargetMode="External"/><Relationship Id="rId3" Type="http://schemas.openxmlformats.org/officeDocument/2006/relationships/hyperlink" Target="https://www.3gpp.org/ftp/Information/WI_Sheet/SP-240985.zip" TargetMode="External"/><Relationship Id="rId7" Type="http://schemas.openxmlformats.org/officeDocument/2006/relationships/hyperlink" Target="https://www.3gpp.org/ftp/Information/WI_Sheet/SP-240989.zip" TargetMode="External"/><Relationship Id="rId2" Type="http://schemas.openxmlformats.org/officeDocument/2006/relationships/hyperlink" Target="https://www.3gpp.org/ftp/Information/WI_Sheet/SP-240994.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0988.zip" TargetMode="External"/><Relationship Id="rId5" Type="http://schemas.openxmlformats.org/officeDocument/2006/relationships/hyperlink" Target="https://www.3gpp.org/ftp/Information/WI_Sheet/SP-240629.zip" TargetMode="External"/><Relationship Id="rId10" Type="http://schemas.openxmlformats.org/officeDocument/2006/relationships/image" Target="../media/image2.jpeg"/><Relationship Id="rId4" Type="http://schemas.openxmlformats.org/officeDocument/2006/relationships/hyperlink" Target="https://www.3gpp.org/ftp/Information/WI_Sheet/SP-240997.zip" TargetMode="External"/><Relationship Id="rId9" Type="http://schemas.openxmlformats.org/officeDocument/2006/relationships/hyperlink" Target="https://www.3gpp.org/ftp/Information/WI_Sheet/SP-240987.zip"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s://www.3gpp.org/ftp/Information/WI_Sheet/SP-240125.zip" TargetMode="External"/><Relationship Id="rId3" Type="http://schemas.openxmlformats.org/officeDocument/2006/relationships/hyperlink" Target="https://www.3gpp.org/ftp/Information/WI_Sheet/SP-240118.zip" TargetMode="External"/><Relationship Id="rId7" Type="http://schemas.openxmlformats.org/officeDocument/2006/relationships/hyperlink" Target="https://www.3gpp.org/ftp/Information/WI_Sheet/SP-240491.zip" TargetMode="External"/><Relationship Id="rId2" Type="http://schemas.openxmlformats.org/officeDocument/2006/relationships/hyperlink" Target="https://www.3gpp.org/ftp/Information/WI_Sheet/SP-240487.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0123.zip" TargetMode="External"/><Relationship Id="rId11" Type="http://schemas.openxmlformats.org/officeDocument/2006/relationships/image" Target="../media/image2.jpeg"/><Relationship Id="rId5" Type="http://schemas.openxmlformats.org/officeDocument/2006/relationships/hyperlink" Target="https://www.3gpp.org/ftp/Information/WI_Sheet/SP-240121.zip" TargetMode="External"/><Relationship Id="rId10" Type="http://schemas.openxmlformats.org/officeDocument/2006/relationships/hyperlink" Target="https://www.3gpp.org/ftp/Information/WI_Sheet/SP-240119.zip" TargetMode="External"/><Relationship Id="rId4" Type="http://schemas.openxmlformats.org/officeDocument/2006/relationships/hyperlink" Target="https://www.3gpp.org/ftp/Information/WI_Sheet/SP-240486.zip" TargetMode="External"/><Relationship Id="rId9" Type="http://schemas.openxmlformats.org/officeDocument/2006/relationships/hyperlink" Target="https://www.3gpp.org/ftp/Information/WI_Sheet/SP-240488.zip"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s://protect2.fireeye.com/v1/url?k=3faff75c-5ed21ddf-3fae7c13-74fe48600158-3bf9f9d58253aefd&amp;q=1&amp;e=34af65a9-ce67-46b4-aea7-fb9a4ac7ae17&amp;u=https%3A%2F%2Fwww.3gpp.org%2Fftp%2FInformation%2FWI_Sheet%2FSP-241504.zip" TargetMode="External"/><Relationship Id="rId3" Type="http://schemas.openxmlformats.org/officeDocument/2006/relationships/hyperlink" Target="https://www.3gpp.org/ftp/Information/WI_Sheet/SP-240961.zip" TargetMode="External"/><Relationship Id="rId7" Type="http://schemas.openxmlformats.org/officeDocument/2006/relationships/hyperlink" Target="https://www.3gpp.org/ftp/Information/WI_Sheet/SP-241502.zip" TargetMode="External"/><Relationship Id="rId2" Type="http://schemas.openxmlformats.org/officeDocument/2006/relationships/hyperlink" Target="https://www.3gpp.org/ftp/Information/WI_Sheet/SP-240122.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0490.zip" TargetMode="External"/><Relationship Id="rId11" Type="http://schemas.openxmlformats.org/officeDocument/2006/relationships/image" Target="../media/image2.jpeg"/><Relationship Id="rId5" Type="http://schemas.openxmlformats.org/officeDocument/2006/relationships/hyperlink" Target="https://www.3gpp.org/ftp/Information/WI_Sheet/SP-240128.zip" TargetMode="External"/><Relationship Id="rId10" Type="http://schemas.openxmlformats.org/officeDocument/2006/relationships/hyperlink" Target="https://portal.3gpp.org/ngppapp/CreateTdoc.aspx?mode=view&amp;contributionUid=SP-241500" TargetMode="External"/><Relationship Id="rId4" Type="http://schemas.openxmlformats.org/officeDocument/2006/relationships/hyperlink" Target="https://www.3gpp.org/ftp/Information/WI_Sheet/SP-240127.zip" TargetMode="External"/><Relationship Id="rId9" Type="http://schemas.openxmlformats.org/officeDocument/2006/relationships/hyperlink" Target="https://portal.3gpp.org/ngppapp/CreateTdoc.aspx?mode=view&amp;contributionUid=SP-241498"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5.xml"/><Relationship Id="rId1" Type="http://schemas.openxmlformats.org/officeDocument/2006/relationships/tags" Target="../tags/tag1.xml"/><Relationship Id="rId5" Type="http://schemas.openxmlformats.org/officeDocument/2006/relationships/hyperlink" Target="https://www.3gpp.org/ftp/Information/WI_Sheet/SP-240985.zip" TargetMode="External"/><Relationship Id="rId4" Type="http://schemas.openxmlformats.org/officeDocument/2006/relationships/hyperlink" Target="https://www.3gpp.org/ftp/Information/WI_Sheet/SP-231196.zip" TargetMode="Externa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tsg_sa/TSG_SA/TSGS_102_Edinburgh_2023-12/Docs/SP-231385.zip" TargetMode="External"/><Relationship Id="rId4" Type="http://schemas.openxmlformats.org/officeDocument/2006/relationships/hyperlink" Target="https://www.3gpp.org/ftp/tsg_sa/TSG_SA/TSGS_102_Edinburgh_2023-12/Docs/SP-231671.zip"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www.3gpp.org/ftp/tsg_sa/TSG_SA/TSGs_101_Bangalore_2023-09/Docs/SP-231192.zip" TargetMode="External"/><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hyperlink" Target="https://www.3gpp.org/ftp/tsg_sa/TSG_SA/TSGS_105_Melbourne_2024-09/INBOX/SP-241388.zip"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www.3gpp.org/ftp/Information/WI_Sheet/SP-231197.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87.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www.3gpp.org/ftp/Information/WI_Sheet/SP-240493.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89.zip"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s://www.3gpp.org/ftp/Information/WI_Sheet/SP-231798.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88.zip"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s://www.3gpp.org/ftp/Information/WI_Sheet/SP-231804.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71.zip"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96.zip" TargetMode="External"/><Relationship Id="rId4" Type="http://schemas.openxmlformats.org/officeDocument/2006/relationships/hyperlink" Target="https://www.3gpp.org/ftp/Information/WI_Sheet/SP-240962.zip"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www.3gpp.org/ftp/Information/WI_Sheet/SP-231801.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97.zip"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www.3gpp.org/ftp/Information/WI_Sheet/SP-231795.zip" TargetMode="External"/><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Information/WI_Sheet/SP-240995.zip"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hyperlink" Target="https://www.3gpp.org/ftp/Information/WI_Sheet/SP-241327.zip" TargetMode="External"/><Relationship Id="rId5" Type="http://schemas.openxmlformats.org/officeDocument/2006/relationships/hyperlink" Target="https://www.3gpp.org/ftp/Information/WI_Sheet/SP-231797.zip" TargetMode="External"/><Relationship Id="rId4" Type="http://schemas.openxmlformats.org/officeDocument/2006/relationships/hyperlink" Target="https://www.3gpp.org/ftp/tsg_sa/WG2_Arch/TSGS2_171_Wuhan_2025-10/Docs/S2-2508193.zip"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94.zip" TargetMode="External"/><Relationship Id="rId4" Type="http://schemas.openxmlformats.org/officeDocument/2006/relationships/hyperlink" Target="https://www.3gpp.org/ftp/Information/WI_Sheet/SP-240467.zip"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3.xml"/><Relationship Id="rId5" Type="http://schemas.openxmlformats.org/officeDocument/2006/relationships/hyperlink" Target="https://www.3gpp.org/ftp/Information/WI_Sheet/SP-240991.zip" TargetMode="External"/><Relationship Id="rId4" Type="http://schemas.openxmlformats.org/officeDocument/2006/relationships/hyperlink" Target="https://www.3gpp.org/ftp/Information/WI_Sheet/SP-231800.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hyperlink" Target="https://www.3gpp.org/ftp/tsg_sa/TSG_SA/TSGS_108_Prague_2025-06/Docs/SP-250810.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hyperlink" Target="https://www.3gpp.org/ftp/tsg_sa/TSG_SA/TSGS_107_Incheon_2025-03/Docs/SP-250417.zip"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www.3gpp.org/ftp/Information/WI_Sheet/SP-220447.zip" TargetMode="External"/><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837.zip" TargetMode="Externa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8_Prague_2025-06/Docs/SP-250806.zip"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09_Beijing_2025-09/Docs/SP-251213.zip" TargetMode="Externa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hyperlink" Target="https://www.3gpp.org/ftp/tsg_sa/WG2_Arch/TSGS2_170_Goteborg_2025-08/Docs/S2-2508138.zip" TargetMode="Externa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Layout" Target="../slideLayouts/slideLayout4.xml"/><Relationship Id="rId5" Type="http://schemas.openxmlformats.org/officeDocument/2006/relationships/hyperlink" Target="http://www.3gpp.org/" TargetMode="External"/><Relationship Id="rId4" Type="http://schemas.openxmlformats.org/officeDocument/2006/relationships/hyperlink" Target="mailto:a.bennett@Samsung.com" TargetMode="Externa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171700" y="2784475"/>
            <a:ext cx="4800600" cy="1722438"/>
          </a:xfrm>
        </p:spPr>
        <p:txBody>
          <a:bodyPr/>
          <a:lstStyle/>
          <a:p>
            <a:pPr marL="0" indent="0" algn="ctr" eaLnBrk="1" hangingPunct="1">
              <a:buFontTx/>
              <a:buNone/>
              <a:defRPr/>
            </a:pPr>
            <a:r>
              <a:rPr lang="fr-FR" altLang="de-DE" sz="1500" dirty="0">
                <a:effectLst>
                  <a:outerShdw blurRad="38100" dist="38100" dir="2700000" algn="tl">
                    <a:srgbClr val="000000">
                      <a:alpha val="43137"/>
                    </a:srgbClr>
                  </a:outerShdw>
                </a:effectLst>
              </a:rPr>
              <a:t>Andrew Bennett (SA2 Chair, Samsung)</a:t>
            </a:r>
          </a:p>
          <a:p>
            <a:pPr marL="0" indent="0" algn="ctr" eaLnBrk="1" hangingPunct="1">
              <a:buFontTx/>
              <a:buNone/>
              <a:defRPr/>
            </a:pPr>
            <a:r>
              <a:rPr lang="fr-FR" altLang="de-DE" sz="1500" dirty="0">
                <a:effectLst>
                  <a:outerShdw blurRad="38100" dist="38100" dir="2700000" algn="tl">
                    <a:srgbClr val="000000">
                      <a:alpha val="43137"/>
                    </a:srgbClr>
                  </a:outerShdw>
                </a:effectLst>
              </a:rPr>
              <a:t>Maurice Pope (SA2 Support, MCC)</a:t>
            </a:r>
            <a:endParaRPr lang="de-DE" altLang="de-DE" sz="15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2290763" y="1271588"/>
            <a:ext cx="45624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3900" b="1" dirty="0">
                <a:effectLst>
                  <a:outerShdw blurRad="38100" dist="38100" dir="2700000" algn="tl">
                    <a:srgbClr val="C0C0C0"/>
                  </a:outerShdw>
                </a:effectLst>
                <a:latin typeface="Calibri" pitchFamily="34" charset="0"/>
              </a:rPr>
              <a:t>SA2 Status Report to </a:t>
            </a:r>
          </a:p>
          <a:p>
            <a:pPr algn="ctr">
              <a:defRPr/>
            </a:pPr>
            <a:r>
              <a:rPr lang="en-GB" sz="3900" b="1" dirty="0">
                <a:effectLst>
                  <a:outerShdw blurRad="38100" dist="38100" dir="2700000" algn="tl">
                    <a:srgbClr val="C0C0C0"/>
                  </a:outerShdw>
                </a:effectLst>
                <a:latin typeface="Calibri" pitchFamily="34" charset="0"/>
              </a:rPr>
              <a:t>TSG </a:t>
            </a:r>
            <a:r>
              <a:rPr lang="en-GB" sz="3900" b="1" dirty="0" smtClean="0">
                <a:effectLst>
                  <a:outerShdw blurRad="38100" dist="38100" dir="2700000" algn="tl">
                    <a:srgbClr val="C0C0C0"/>
                  </a:outerShdw>
                </a:effectLst>
                <a:latin typeface="Calibri" pitchFamily="34" charset="0"/>
              </a:rPr>
              <a:t>SA#110</a:t>
            </a:r>
            <a:r>
              <a:rPr lang="en-GB" sz="2400" dirty="0">
                <a:solidFill>
                  <a:srgbClr val="FF3300"/>
                </a:solidFill>
                <a:effectLst>
                  <a:outerShdw blurRad="38100" dist="38100" dir="2700000" algn="tl">
                    <a:srgbClr val="C0C0C0"/>
                  </a:outerShdw>
                </a:effectLst>
                <a:latin typeface="Calibri" pitchFamily="34" charset="0"/>
              </a:rPr>
              <a:t/>
            </a:r>
            <a:br>
              <a:rPr lang="en-GB" sz="2400" dirty="0">
                <a:solidFill>
                  <a:srgbClr val="FF3300"/>
                </a:solidFill>
                <a:effectLst>
                  <a:outerShdw blurRad="38100" dist="38100" dir="2700000" algn="tl">
                    <a:srgbClr val="C0C0C0"/>
                  </a:outerShdw>
                </a:effectLst>
                <a:latin typeface="Calibri" pitchFamily="34" charset="0"/>
              </a:rPr>
            </a:br>
            <a:endParaRPr lang="en-US" sz="15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SA#109, </a:t>
            </a:r>
            <a:r>
              <a:rPr lang="en-GB" sz="1500" dirty="0"/>
              <a:t>statistics, next meetings)</a:t>
            </a:r>
          </a:p>
          <a:p>
            <a:pPr eaLnBrk="1" hangingPunct="1">
              <a:defRPr/>
            </a:pPr>
            <a:r>
              <a:rPr lang="en-GB" sz="1500" dirty="0"/>
              <a:t> 2) SA Work Report</a:t>
            </a:r>
          </a:p>
          <a:p>
            <a:pPr lvl="1" eaLnBrk="1" hangingPunct="1">
              <a:defRPr/>
            </a:pPr>
            <a:r>
              <a:rPr lang="en-GB" sz="1350" b="1" dirty="0"/>
              <a:t>2.1) Rel-16 and before Maintenance</a:t>
            </a:r>
          </a:p>
          <a:p>
            <a:pPr lvl="1" eaLnBrk="1" hangingPunct="1">
              <a:defRPr/>
            </a:pPr>
            <a:r>
              <a:rPr lang="en-GB" sz="1350" dirty="0"/>
              <a:t>2.2) Rel-17 Work and Maintenance</a:t>
            </a:r>
          </a:p>
          <a:p>
            <a:pPr lvl="1" eaLnBrk="1" hangingPunct="1">
              <a:defRPr/>
            </a:pPr>
            <a:r>
              <a:rPr lang="en-GB" sz="1350" dirty="0"/>
              <a:t>2.3) Rel-18 Work and Maintenance</a:t>
            </a:r>
          </a:p>
          <a:p>
            <a:pPr lvl="1" eaLnBrk="1" hangingPunct="1">
              <a:defRPr/>
            </a:pPr>
            <a:r>
              <a:rPr lang="en-GB" sz="1350" dirty="0"/>
              <a:t>2.4) Rel-19 Work and Maintenance</a:t>
            </a:r>
          </a:p>
          <a:p>
            <a:pPr lvl="1" eaLnBrk="1" hangingPunct="1">
              <a:defRPr/>
            </a:pPr>
            <a:r>
              <a:rPr lang="en-GB" sz="1350" dirty="0"/>
              <a:t>2.5) Rel-20 Work and Maintenance</a:t>
            </a:r>
          </a:p>
          <a:p>
            <a:pPr lvl="1" eaLnBrk="1" hangingPunct="1">
              <a:defRPr/>
            </a:pPr>
            <a:r>
              <a:rPr lang="en-GB" sz="1350" dirty="0"/>
              <a:t>2.6)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01688" y="171450"/>
            <a:ext cx="6515100" cy="857250"/>
          </a:xfrm>
        </p:spPr>
        <p:txBody>
          <a:bodyPr/>
          <a:lstStyle/>
          <a:p>
            <a:pPr eaLnBrk="1" hangingPunct="1"/>
            <a:r>
              <a:rPr lang="de-DE" altLang="de-DE" sz="2800" b="1" dirty="0" smtClean="0">
                <a:solidFill>
                  <a:schemeClr val="tx1"/>
                </a:solidFill>
              </a:rPr>
              <a:t>2.1) Rel-16 and before Maintenance (1/1)</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3213018397"/>
              </p:ext>
            </p:extLst>
          </p:nvPr>
        </p:nvGraphicFramePr>
        <p:xfrm>
          <a:off x="801687" y="1735812"/>
          <a:ext cx="7071451" cy="2053220"/>
        </p:xfrm>
        <a:graphic>
          <a:graphicData uri="http://schemas.openxmlformats.org/drawingml/2006/table">
            <a:tbl>
              <a:tblPr firstRow="1" bandRow="1">
                <a:tableStyleId>{69CF1AB2-1976-4502-BF36-3FF5EA218861}</a:tableStyleId>
              </a:tblPr>
              <a:tblGrid>
                <a:gridCol w="662903">
                  <a:extLst>
                    <a:ext uri="{9D8B030D-6E8A-4147-A177-3AD203B41FA5}">
                      <a16:colId xmlns:a16="http://schemas.microsoft.com/office/drawing/2014/main" val="737622502"/>
                    </a:ext>
                  </a:extLst>
                </a:gridCol>
                <a:gridCol w="805912">
                  <a:extLst>
                    <a:ext uri="{9D8B030D-6E8A-4147-A177-3AD203B41FA5}">
                      <a16:colId xmlns:a16="http://schemas.microsoft.com/office/drawing/2014/main" val="2588098193"/>
                    </a:ext>
                  </a:extLst>
                </a:gridCol>
                <a:gridCol w="5602636">
                  <a:extLst>
                    <a:ext uri="{9D8B030D-6E8A-4147-A177-3AD203B41FA5}">
                      <a16:colId xmlns:a16="http://schemas.microsoft.com/office/drawing/2014/main" val="1058926025"/>
                    </a:ext>
                  </a:extLst>
                </a:gridCol>
              </a:tblGrid>
              <a:tr h="325300">
                <a:tc gridSpan="2">
                  <a:txBody>
                    <a:bodyPr/>
                    <a:lstStyle/>
                    <a:p>
                      <a:r>
                        <a:rPr lang="en-GB" sz="1100" b="1" dirty="0" smtClean="0">
                          <a:latin typeface="Arial" panose="020B0604020202020204" pitchFamily="34" charset="0"/>
                          <a:cs typeface="Arial" panose="020B0604020202020204" pitchFamily="34" charset="0"/>
                        </a:rPr>
                        <a:t>Rel-12</a:t>
                      </a:r>
                      <a:endParaRPr lang="en-GB" sz="1100" b="1" dirty="0">
                        <a:latin typeface="Arial" panose="020B0604020202020204" pitchFamily="34" charset="0"/>
                        <a:cs typeface="Arial" panose="020B0604020202020204" pitchFamily="34" charset="0"/>
                      </a:endParaRPr>
                    </a:p>
                  </a:txBody>
                  <a:tcPr/>
                </a:tc>
                <a:tc hMerge="1">
                  <a:txBody>
                    <a:bodyPr/>
                    <a:lstStyle/>
                    <a:p>
                      <a:endParaRPr lang="en-GB" sz="1200" b="0" dirty="0"/>
                    </a:p>
                  </a:txBody>
                  <a:tcPr/>
                </a:tc>
                <a:tc>
                  <a:txBody>
                    <a:bodyPr/>
                    <a:lstStyle/>
                    <a:p>
                      <a:r>
                        <a:rPr lang="en-GB" sz="1100" b="0" dirty="0" smtClean="0">
                          <a:latin typeface="Arial" panose="020B0604020202020204" pitchFamily="34" charset="0"/>
                          <a:cs typeface="Arial" panose="020B0604020202020204" pitchFamily="34" charset="0"/>
                        </a:rPr>
                        <a:t>None</a:t>
                      </a:r>
                      <a:endParaRPr lang="en-GB" sz="1100" b="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680154346"/>
                  </a:ext>
                </a:extLst>
              </a:tr>
              <a:tr h="325300">
                <a:tc gridSpan="2">
                  <a:txBody>
                    <a:bodyPr/>
                    <a:lstStyle/>
                    <a:p>
                      <a:r>
                        <a:rPr lang="en-GB" sz="1100" b="1" dirty="0" smtClean="0">
                          <a:latin typeface="Arial" panose="020B0604020202020204" pitchFamily="34" charset="0"/>
                          <a:cs typeface="Arial" panose="020B0604020202020204" pitchFamily="34" charset="0"/>
                        </a:rPr>
                        <a:t>Rel-13</a:t>
                      </a:r>
                      <a:endParaRPr lang="en-GB" sz="1100" b="1" dirty="0">
                        <a:latin typeface="Arial" panose="020B0604020202020204" pitchFamily="34" charset="0"/>
                        <a:cs typeface="Arial" panose="020B0604020202020204" pitchFamily="34" charset="0"/>
                      </a:endParaRPr>
                    </a:p>
                  </a:txBody>
                  <a:tcPr/>
                </a:tc>
                <a:tc hMerge="1">
                  <a:txBody>
                    <a:bodyPr/>
                    <a:lstStyle/>
                    <a:p>
                      <a:endParaRPr lang="en-GB" sz="1200" b="0" dirty="0"/>
                    </a:p>
                  </a:txBody>
                  <a:tcPr/>
                </a:tc>
                <a:tc>
                  <a:txBody>
                    <a:bodyPr/>
                    <a:lstStyle/>
                    <a:p>
                      <a:r>
                        <a:rPr lang="en-GB" sz="1100" b="0" dirty="0" smtClean="0">
                          <a:latin typeface="Arial" panose="020B0604020202020204" pitchFamily="34" charset="0"/>
                          <a:cs typeface="Arial" panose="020B0604020202020204" pitchFamily="34" charset="0"/>
                        </a:rPr>
                        <a:t>None</a:t>
                      </a:r>
                      <a:endParaRPr lang="en-GB" sz="1100" b="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653191656"/>
                  </a:ext>
                </a:extLst>
              </a:tr>
              <a:tr h="325300">
                <a:tc gridSpan="2">
                  <a:txBody>
                    <a:bodyPr/>
                    <a:lstStyle/>
                    <a:p>
                      <a:r>
                        <a:rPr lang="en-GB" sz="1100" b="1" dirty="0" smtClean="0">
                          <a:latin typeface="Arial" panose="020B0604020202020204" pitchFamily="34" charset="0"/>
                          <a:cs typeface="Arial" panose="020B0604020202020204" pitchFamily="34" charset="0"/>
                        </a:rPr>
                        <a:t>Rel-14</a:t>
                      </a:r>
                      <a:endParaRPr lang="en-GB" sz="1100" b="1" dirty="0">
                        <a:latin typeface="Arial" panose="020B0604020202020204" pitchFamily="34" charset="0"/>
                        <a:cs typeface="Arial" panose="020B0604020202020204" pitchFamily="34" charset="0"/>
                      </a:endParaRPr>
                    </a:p>
                  </a:txBody>
                  <a:tcPr/>
                </a:tc>
                <a:tc hMerge="1">
                  <a:txBody>
                    <a:bodyPr/>
                    <a:lstStyle/>
                    <a:p>
                      <a:endParaRPr lang="en-GB" sz="1200" b="0" dirty="0"/>
                    </a:p>
                  </a:txBody>
                  <a:tcPr/>
                </a:tc>
                <a:tc>
                  <a:txBody>
                    <a:bodyPr/>
                    <a:lstStyle/>
                    <a:p>
                      <a:r>
                        <a:rPr lang="en-GB" sz="1100" b="0" dirty="0" smtClean="0">
                          <a:latin typeface="Arial" panose="020B0604020202020204" pitchFamily="34" charset="0"/>
                          <a:cs typeface="Arial" panose="020B0604020202020204" pitchFamily="34" charset="0"/>
                        </a:rPr>
                        <a:t>None</a:t>
                      </a:r>
                      <a:endParaRPr lang="en-GB" sz="1100" b="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67549435"/>
                  </a:ext>
                </a:extLst>
              </a:tr>
              <a:tr h="325300">
                <a:tc>
                  <a:txBody>
                    <a:bodyPr/>
                    <a:lstStyle/>
                    <a:p>
                      <a:r>
                        <a:rPr lang="en-GB" sz="1100" b="1" dirty="0" smtClean="0">
                          <a:latin typeface="Arial" panose="020B0604020202020204" pitchFamily="34" charset="0"/>
                          <a:cs typeface="Arial" panose="020B0604020202020204" pitchFamily="34" charset="0"/>
                        </a:rPr>
                        <a:t>Rel-15</a:t>
                      </a:r>
                      <a:endParaRPr lang="en-GB" sz="1100" b="1" dirty="0">
                        <a:latin typeface="Arial" panose="020B0604020202020204" pitchFamily="34" charset="0"/>
                        <a:cs typeface="Arial" panose="020B0604020202020204" pitchFamily="34" charset="0"/>
                      </a:endParaRP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de-DE" altLang="de-DE" sz="1100" b="0" dirty="0" smtClean="0">
                          <a:latin typeface="Arial" panose="020B0604020202020204" pitchFamily="34" charset="0"/>
                          <a:cs typeface="Arial" panose="020B0604020202020204" pitchFamily="34" charset="0"/>
                        </a:rPr>
                        <a:t>5GS_Ph1</a:t>
                      </a:r>
                      <a:endParaRPr lang="en-GB" sz="1100" b="0" dirty="0" smtClean="0">
                        <a:latin typeface="Arial" panose="020B0604020202020204" pitchFamily="34" charset="0"/>
                        <a:cs typeface="Arial" panose="020B0604020202020204" pitchFamily="34" charset="0"/>
                      </a:endParaRPr>
                    </a:p>
                  </a:txBody>
                  <a:tcPr/>
                </a:tc>
                <a:tc>
                  <a:txBody>
                    <a:bodyPr/>
                    <a:lstStyle/>
                    <a:p>
                      <a:r>
                        <a:rPr lang="en-GB" sz="1100" b="0" dirty="0" smtClean="0">
                          <a:latin typeface="Arial" panose="020B0604020202020204" pitchFamily="34" charset="0"/>
                          <a:cs typeface="Arial" panose="020B0604020202020204" pitchFamily="34" charset="0"/>
                        </a:rPr>
                        <a:t>TEI17:</a:t>
                      </a:r>
                      <a:r>
                        <a:rPr lang="en-GB" sz="1100" b="0" baseline="0" dirty="0" smtClean="0">
                          <a:latin typeface="Arial" panose="020B0604020202020204" pitchFamily="34" charset="0"/>
                          <a:cs typeface="Arial" panose="020B0604020202020204" pitchFamily="34" charset="0"/>
                        </a:rPr>
                        <a:t> 1 CRs to 23.501</a:t>
                      </a:r>
                      <a:endParaRPr lang="en-GB" sz="1100" b="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774684170"/>
                  </a:ext>
                </a:extLst>
              </a:tr>
              <a:tr h="325300">
                <a:tc>
                  <a:txBody>
                    <a:bodyPr/>
                    <a:lstStyle/>
                    <a:p>
                      <a:r>
                        <a:rPr lang="en-GB" sz="1100" b="1" dirty="0" smtClean="0">
                          <a:latin typeface="Arial" panose="020B0604020202020204" pitchFamily="34" charset="0"/>
                          <a:cs typeface="Arial" panose="020B0604020202020204" pitchFamily="34" charset="0"/>
                        </a:rPr>
                        <a:t>Rel-15</a:t>
                      </a:r>
                      <a:endParaRPr lang="en-GB" sz="1100" b="1" dirty="0">
                        <a:latin typeface="Arial" panose="020B0604020202020204" pitchFamily="34" charset="0"/>
                        <a:cs typeface="Arial" panose="020B0604020202020204" pitchFamily="34" charset="0"/>
                      </a:endParaRP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de-DE" altLang="de-DE" sz="1100" b="0" dirty="0" smtClean="0">
                          <a:latin typeface="Arial" panose="020B0604020202020204" pitchFamily="34" charset="0"/>
                          <a:cs typeface="Arial" panose="020B0604020202020204" pitchFamily="34" charset="0"/>
                        </a:rPr>
                        <a:t>Excluding 5GS_Ph1</a:t>
                      </a:r>
                      <a:endParaRPr lang="en-GB" sz="1100" b="0" dirty="0" smtClean="0">
                        <a:latin typeface="Arial" panose="020B0604020202020204" pitchFamily="34" charset="0"/>
                        <a:cs typeface="Arial" panose="020B0604020202020204" pitchFamily="34" charset="0"/>
                      </a:endParaRPr>
                    </a:p>
                  </a:txBody>
                  <a:tcPr/>
                </a:tc>
                <a:tc>
                  <a:txBody>
                    <a:bodyPr/>
                    <a:lstStyle/>
                    <a:p>
                      <a:r>
                        <a:rPr lang="en-GB" sz="1100" b="0" dirty="0" smtClean="0">
                          <a:latin typeface="Arial" panose="020B0604020202020204" pitchFamily="34" charset="0"/>
                          <a:cs typeface="Arial" panose="020B0604020202020204" pitchFamily="34" charset="0"/>
                        </a:rPr>
                        <a:t>None</a:t>
                      </a:r>
                      <a:endParaRPr lang="en-GB" sz="1100" b="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06741201"/>
                  </a:ext>
                </a:extLst>
              </a:tr>
              <a:tr h="325300">
                <a:tc gridSpan="2">
                  <a:txBody>
                    <a:bodyPr/>
                    <a:lstStyle/>
                    <a:p>
                      <a:r>
                        <a:rPr lang="en-GB" sz="1100" b="1" dirty="0" smtClean="0">
                          <a:latin typeface="Arial" panose="020B0604020202020204" pitchFamily="34" charset="0"/>
                          <a:cs typeface="Arial" panose="020B0604020202020204" pitchFamily="34" charset="0"/>
                        </a:rPr>
                        <a:t>Rel-16</a:t>
                      </a:r>
                      <a:endParaRPr lang="en-GB" sz="1100" b="1" dirty="0">
                        <a:latin typeface="Arial" panose="020B0604020202020204" pitchFamily="34" charset="0"/>
                        <a:cs typeface="Arial" panose="020B0604020202020204" pitchFamily="34" charset="0"/>
                      </a:endParaRPr>
                    </a:p>
                  </a:txBody>
                  <a:tcPr/>
                </a:tc>
                <a:tc hMerge="1">
                  <a:txBody>
                    <a:bodyPr/>
                    <a:lstStyle/>
                    <a:p>
                      <a:endParaRPr lang="en-GB" sz="1200" b="0" dirty="0"/>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de-DE" altLang="de-DE" sz="1100" dirty="0" smtClean="0">
                          <a:solidFill>
                            <a:schemeClr val="tx1"/>
                          </a:solidFill>
                          <a:latin typeface="Arial" panose="020B0604020202020204" pitchFamily="34" charset="0"/>
                          <a:cs typeface="Arial" panose="020B0604020202020204" pitchFamily="34" charset="0"/>
                        </a:rPr>
                        <a:t>TEI17: 1 CR to 23.501 (5G_CIoT), 1 CR to</a:t>
                      </a:r>
                      <a:r>
                        <a:rPr lang="de-DE" altLang="de-DE" sz="1100" baseline="0" dirty="0" smtClean="0">
                          <a:solidFill>
                            <a:schemeClr val="tx1"/>
                          </a:solidFill>
                          <a:latin typeface="Arial" panose="020B0604020202020204" pitchFamily="34" charset="0"/>
                          <a:cs typeface="Arial" panose="020B0604020202020204" pitchFamily="34" charset="0"/>
                        </a:rPr>
                        <a:t> 23.502</a:t>
                      </a:r>
                      <a:endParaRPr lang="de-DE" altLang="de-DE" sz="1100" dirty="0" smtClean="0">
                        <a:solidFill>
                          <a:schemeClr val="tx1"/>
                        </a:solidFill>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523126069"/>
                  </a:ext>
                </a:extLst>
              </a:tr>
            </a:tbl>
          </a:graphicData>
        </a:graphic>
      </p:graphicFrame>
      <p:sp>
        <p:nvSpPr>
          <p:cNvPr id="9" name="TextBox 8"/>
          <p:cNvSpPr txBox="1"/>
          <p:nvPr/>
        </p:nvSpPr>
        <p:spPr>
          <a:xfrm>
            <a:off x="801688" y="1045167"/>
            <a:ext cx="3175356" cy="523220"/>
          </a:xfrm>
          <a:prstGeom prst="rect">
            <a:avLst/>
          </a:prstGeom>
          <a:noFill/>
        </p:spPr>
        <p:txBody>
          <a:bodyPr wrap="none" rtlCol="0">
            <a:spAutoFit/>
          </a:bodyPr>
          <a:lstStyle/>
          <a:p>
            <a:r>
              <a:rPr lang="en-GB" sz="1600" dirty="0" smtClean="0"/>
              <a:t>Maintenance CR’s since SA#109</a:t>
            </a:r>
          </a:p>
          <a:p>
            <a:r>
              <a:rPr lang="en-GB" sz="1200" dirty="0" smtClean="0"/>
              <a:t>(Cat </a:t>
            </a:r>
            <a:r>
              <a:rPr lang="en-GB" sz="1200" dirty="0"/>
              <a:t>A CR’s are not counted in these </a:t>
            </a:r>
            <a:r>
              <a:rPr lang="en-GB" sz="1200" dirty="0" smtClean="0"/>
              <a:t>totals)</a:t>
            </a:r>
            <a:endParaRPr lang="en-GB" sz="1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SA#109, </a:t>
            </a:r>
            <a:r>
              <a:rPr lang="en-GB" sz="1500"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b="1" dirty="0"/>
              <a:t>2.2) Rel-17 Work and Maintenance</a:t>
            </a:r>
          </a:p>
          <a:p>
            <a:pPr lvl="1" eaLnBrk="1" hangingPunct="1">
              <a:defRPr/>
            </a:pPr>
            <a:r>
              <a:rPr lang="en-GB" sz="1350" dirty="0"/>
              <a:t>2.3) Rel-18 Work and Maintenance</a:t>
            </a:r>
          </a:p>
          <a:p>
            <a:pPr lvl="1" eaLnBrk="1" hangingPunct="1">
              <a:defRPr/>
            </a:pPr>
            <a:r>
              <a:rPr lang="en-GB" sz="1350" dirty="0"/>
              <a:t>2.4) Rel-19 Work and Maintenance</a:t>
            </a:r>
          </a:p>
          <a:p>
            <a:pPr lvl="1" eaLnBrk="1" hangingPunct="1">
              <a:defRPr/>
            </a:pPr>
            <a:r>
              <a:rPr lang="en-GB" sz="1350" dirty="0"/>
              <a:t>2.5) Rel-20 Work and Maintenance</a:t>
            </a:r>
          </a:p>
          <a:p>
            <a:pPr lvl="1" eaLnBrk="1" hangingPunct="1">
              <a:defRPr/>
            </a:pPr>
            <a:r>
              <a:rPr lang="en-GB" sz="1350" dirty="0"/>
              <a:t>2.6)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5"/>
          <p:cNvSpPr>
            <a:spLocks noGrp="1"/>
          </p:cNvSpPr>
          <p:nvPr>
            <p:ph type="title"/>
          </p:nvPr>
        </p:nvSpPr>
        <p:spPr>
          <a:xfrm>
            <a:off x="774700" y="63500"/>
            <a:ext cx="5837238" cy="857250"/>
          </a:xfrm>
        </p:spPr>
        <p:txBody>
          <a:bodyPr/>
          <a:lstStyle/>
          <a:p>
            <a:pPr algn="l"/>
            <a:r>
              <a:rPr lang="en-GB" altLang="en-US" sz="2800" b="1" smtClean="0">
                <a:solidFill>
                  <a:schemeClr val="tx1"/>
                </a:solidFill>
              </a:rPr>
              <a:t>2.4) Rel-17 Work Summary</a:t>
            </a:r>
          </a:p>
        </p:txBody>
      </p:sp>
      <p:graphicFrame>
        <p:nvGraphicFramePr>
          <p:cNvPr id="2" name="Table 1"/>
          <p:cNvGraphicFramePr>
            <a:graphicFrameLocks noGrp="1"/>
          </p:cNvGraphicFramePr>
          <p:nvPr>
            <p:extLst>
              <p:ext uri="{D42A27DB-BD31-4B8C-83A1-F6EECF244321}">
                <p14:modId xmlns:p14="http://schemas.microsoft.com/office/powerpoint/2010/main" val="4228078280"/>
              </p:ext>
            </p:extLst>
          </p:nvPr>
        </p:nvGraphicFramePr>
        <p:xfrm>
          <a:off x="774700" y="920750"/>
          <a:ext cx="6207125" cy="3810000"/>
        </p:xfrm>
        <a:graphic>
          <a:graphicData uri="http://schemas.openxmlformats.org/drawingml/2006/table">
            <a:tbl>
              <a:tblPr>
                <a:tableStyleId>{5C22544A-7EE6-4342-B048-85BDC9FD1C3A}</a:tableStyleId>
              </a:tblPr>
              <a:tblGrid>
                <a:gridCol w="922421">
                  <a:extLst>
                    <a:ext uri="{9D8B030D-6E8A-4147-A177-3AD203B41FA5}">
                      <a16:colId xmlns:a16="http://schemas.microsoft.com/office/drawing/2014/main" val="20000"/>
                    </a:ext>
                  </a:extLst>
                </a:gridCol>
                <a:gridCol w="2459789">
                  <a:extLst>
                    <a:ext uri="{9D8B030D-6E8A-4147-A177-3AD203B41FA5}">
                      <a16:colId xmlns:a16="http://schemas.microsoft.com/office/drawing/2014/main" val="20001"/>
                    </a:ext>
                  </a:extLst>
                </a:gridCol>
                <a:gridCol w="499645">
                  <a:extLst>
                    <a:ext uri="{9D8B030D-6E8A-4147-A177-3AD203B41FA5}">
                      <a16:colId xmlns:a16="http://schemas.microsoft.com/office/drawing/2014/main" val="20002"/>
                    </a:ext>
                  </a:extLst>
                </a:gridCol>
                <a:gridCol w="2325270">
                  <a:extLst>
                    <a:ext uri="{9D8B030D-6E8A-4147-A177-3AD203B41FA5}">
                      <a16:colId xmlns:a16="http://schemas.microsoft.com/office/drawing/2014/main" val="20003"/>
                    </a:ext>
                  </a:extLst>
                </a:gridCol>
              </a:tblGrid>
              <a:tr h="144018">
                <a:tc>
                  <a:txBody>
                    <a:bodyPr/>
                    <a:lstStyle/>
                    <a:p>
                      <a:pPr algn="l" fontAlgn="t"/>
                      <a:r>
                        <a:rPr lang="en-US" sz="700" b="1" u="none" strike="noStrike" dirty="0" smtClean="0">
                          <a:solidFill>
                            <a:schemeClr val="bg1"/>
                          </a:solidFill>
                          <a:effectLst/>
                          <a:latin typeface="Arial" panose="020B0604020202020204" pitchFamily="34" charset="0"/>
                          <a:cs typeface="Arial" panose="020B0604020202020204" pitchFamily="34" charset="0"/>
                        </a:rPr>
                        <a:t>Acronym</a:t>
                      </a:r>
                      <a:endParaRPr lang="en-US" sz="700" b="1" i="0" u="none" strike="noStrike" dirty="0">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a:solidFill>
                            <a:schemeClr val="bg1"/>
                          </a:solidFill>
                          <a:effectLst/>
                          <a:latin typeface="Arial" panose="020B0604020202020204" pitchFamily="34" charset="0"/>
                          <a:cs typeface="Arial" panose="020B0604020202020204" pitchFamily="34" charset="0"/>
                        </a:rPr>
                        <a:t>Work Item Title</a:t>
                      </a:r>
                      <a:endParaRPr lang="en-US" sz="700" b="1" i="0" u="none" strike="noStrike">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a:solidFill>
                            <a:schemeClr val="bg1"/>
                          </a:solidFill>
                          <a:effectLst/>
                          <a:latin typeface="Arial" panose="020B0604020202020204" pitchFamily="34" charset="0"/>
                          <a:cs typeface="Arial" panose="020B0604020202020204" pitchFamily="34" charset="0"/>
                        </a:rPr>
                        <a:t>WID#</a:t>
                      </a:r>
                      <a:endParaRPr lang="en-US" sz="700" b="1" i="0" u="none" strike="noStrike">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tc>
                  <a:txBody>
                    <a:bodyPr/>
                    <a:lstStyle/>
                    <a:p>
                      <a:pPr algn="l" fontAlgn="t"/>
                      <a:r>
                        <a:rPr lang="en-US" sz="700" b="1" u="none" strike="noStrike" dirty="0">
                          <a:solidFill>
                            <a:schemeClr val="bg1"/>
                          </a:solidFill>
                          <a:effectLst/>
                          <a:latin typeface="Arial" panose="020B0604020202020204" pitchFamily="34" charset="0"/>
                          <a:cs typeface="Arial" panose="020B0604020202020204" pitchFamily="34" charset="0"/>
                        </a:rPr>
                        <a:t>Progress since last TSG SA meeting</a:t>
                      </a:r>
                      <a:endParaRPr lang="en-US" sz="700" b="1" i="0" u="none" strike="noStrike" dirty="0">
                        <a:solidFill>
                          <a:schemeClr val="bg1"/>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solidFill>
                  </a:tcPr>
                </a:tc>
                <a:extLst>
                  <a:ext uri="{0D108BD9-81ED-4DB2-BD59-A6C34878D82A}">
                    <a16:rowId xmlns:a16="http://schemas.microsoft.com/office/drawing/2014/main" val="10000"/>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5GSAT_ARCH</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Architecture aspects for using satellite access in 5G</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SP-200445</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b="0" i="0" u="none" strike="noStrike" dirty="0" smtClean="0">
                          <a:solidFill>
                            <a:srgbClr val="000000"/>
                          </a:solidFill>
                          <a:effectLst/>
                          <a:latin typeface="Arial" panose="020B0604020202020204" pitchFamily="34" charset="0"/>
                          <a:cs typeface="Arial" panose="020B0604020202020204" pitchFamily="34" charset="0"/>
                        </a:rPr>
                        <a:t>No CRs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eEdge_5GC</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Enhancement of support for Edge Computing in 5G Core network</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SP-201107</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44018">
                <a:tc>
                  <a:txBody>
                    <a:bodyPr/>
                    <a:lstStyle/>
                    <a:p>
                      <a:pPr algn="l" fontAlgn="t"/>
                      <a:r>
                        <a:rPr lang="en-US" sz="700" u="none" strike="noStrike" dirty="0" err="1">
                          <a:effectLst/>
                          <a:latin typeface="Arial" panose="020B0604020202020204" pitchFamily="34" charset="0"/>
                          <a:cs typeface="Arial" panose="020B0604020202020204" pitchFamily="34" charset="0"/>
                        </a:rPr>
                        <a:t>IIoT</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Study on enhanced support of Industrial Internet of Things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SP-200973</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0">
                <a:tc>
                  <a:txBody>
                    <a:bodyPr/>
                    <a:lstStyle/>
                    <a:p>
                      <a:pPr algn="l" fontAlgn="t"/>
                      <a:r>
                        <a:rPr lang="en-US" sz="700" u="none" strike="noStrike" dirty="0">
                          <a:effectLst/>
                          <a:latin typeface="Arial" panose="020B0604020202020204" pitchFamily="34" charset="0"/>
                          <a:cs typeface="Arial" panose="020B0604020202020204" pitchFamily="34" charset="0"/>
                        </a:rPr>
                        <a:t>5G_ProSe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Proximity based Services in 5GS (5G_ProSe)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SP-201132</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MUSIM</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da-DK" sz="700" u="none" strike="noStrike" dirty="0">
                          <a:effectLst/>
                          <a:latin typeface="Arial" panose="020B0604020202020204" pitchFamily="34" charset="0"/>
                          <a:cs typeface="Arial" panose="020B0604020202020204" pitchFamily="34" charset="0"/>
                        </a:rPr>
                        <a:t>System enablers for Multi-USIM devices</a:t>
                      </a:r>
                      <a:endParaRPr lang="da-DK"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SP-200978</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5MBS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Architectural enhancements for 5G multicast-broadcast services (5MBS)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SP-201106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eNS_Ph2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Enhancement of Network Slicing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SP-200976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74041">
                <a:tc>
                  <a:txBody>
                    <a:bodyPr/>
                    <a:lstStyle/>
                    <a:p>
                      <a:pPr algn="l" fontAlgn="t"/>
                      <a:r>
                        <a:rPr lang="en-US" sz="700" u="none" strike="noStrike" dirty="0">
                          <a:effectLst/>
                          <a:latin typeface="Arial" panose="020B0604020202020204" pitchFamily="34" charset="0"/>
                          <a:cs typeface="Arial" panose="020B0604020202020204" pitchFamily="34" charset="0"/>
                        </a:rPr>
                        <a:t>eNA_Ph2 </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WID on Enablers for Network Automation for 5G -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SP-201133</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144018">
                <a:tc>
                  <a:txBody>
                    <a:bodyPr/>
                    <a:lstStyle/>
                    <a:p>
                      <a:pPr algn="l" fontAlgn="t"/>
                      <a:r>
                        <a:rPr lang="en-US" sz="700" u="none" strike="noStrike" dirty="0" err="1">
                          <a:effectLst/>
                          <a:latin typeface="Arial" panose="020B0604020202020204" pitchFamily="34" charset="0"/>
                          <a:cs typeface="Arial" panose="020B0604020202020204" pitchFamily="34" charset="0"/>
                        </a:rPr>
                        <a:t>eNPN</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Enhanced support of Non-Public Networks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SP-200980</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ID_UAS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Support of Unmanned Aerial Systems Connectivity, Identification, and Tracking</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SP-200979</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0"/>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eV2XARC_Ph2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Architecture enhancements for 3GPP support of advanced V2X services – Phase 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SP-210090</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1"/>
                  </a:ext>
                </a:extLst>
              </a:tr>
              <a:tr h="246888">
                <a:tc>
                  <a:txBody>
                    <a:bodyPr/>
                    <a:lstStyle/>
                    <a:p>
                      <a:pPr algn="l" fontAlgn="t"/>
                      <a:r>
                        <a:rPr lang="en-US" sz="700" u="none" strike="noStrike" dirty="0">
                          <a:effectLst/>
                          <a:latin typeface="Arial" panose="020B0604020202020204" pitchFamily="34" charset="0"/>
                          <a:cs typeface="Arial" panose="020B0604020202020204" pitchFamily="34" charset="0"/>
                        </a:rPr>
                        <a:t>ATSSS_Ph2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Access Traffic Steering, Switch and Splitting support in the 5G system architecture Phase 2 </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SP-200977</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2"/>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5G_AIS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5G System Enhancement for Advanced Interactive Services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SP-190564</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3"/>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5G_eLCS _Ph2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Enhancement to the 5GC LoCation Services-Phase 2</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SP-200082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4"/>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MPS2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Multimedia Priority Service (MPS) Phase 2 </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SP-200519</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5"/>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MINT</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Minimization of Service Interruption</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SP-210582</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6"/>
                  </a:ext>
                </a:extLst>
              </a:tr>
              <a:tr h="144018">
                <a:tc>
                  <a:txBody>
                    <a:bodyPr/>
                    <a:lstStyle/>
                    <a:p>
                      <a:pPr algn="l" fontAlgn="t"/>
                      <a:r>
                        <a:rPr lang="en-US" sz="700" u="none" strike="noStrike" dirty="0">
                          <a:effectLst/>
                          <a:latin typeface="Arial" panose="020B0604020202020204" pitchFamily="34" charset="0"/>
                          <a:cs typeface="Arial" panose="020B0604020202020204" pitchFamily="34" charset="0"/>
                        </a:rPr>
                        <a:t>ARCH_NR_REDCAP</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Architecture Enhancement for NR Reduced Capability Devices</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SP-211100</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7"/>
                  </a:ext>
                </a:extLst>
              </a:tr>
              <a:tr h="246888">
                <a:tc>
                  <a:txBody>
                    <a:bodyPr/>
                    <a:lstStyle/>
                    <a:p>
                      <a:pPr algn="l" fontAlgn="t"/>
                      <a:r>
                        <a:rPr lang="en-US" sz="700" u="none" strike="noStrike" dirty="0" err="1">
                          <a:effectLst/>
                          <a:latin typeface="Arial" panose="020B0604020202020204" pitchFamily="34" charset="0"/>
                          <a:cs typeface="Arial" panose="020B0604020202020204" pitchFamily="34" charset="0"/>
                        </a:rPr>
                        <a:t>IoT_SAT_ARCH_EPS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dirty="0">
                          <a:effectLst/>
                          <a:latin typeface="Arial" panose="020B0604020202020204" pitchFamily="34" charset="0"/>
                          <a:cs typeface="Arial" panose="020B0604020202020204" pitchFamily="34" charset="0"/>
                        </a:rPr>
                        <a:t>Architecture support for NB-</a:t>
                      </a:r>
                      <a:r>
                        <a:rPr lang="en-US" sz="700" u="none" strike="noStrike" dirty="0" err="1">
                          <a:effectLst/>
                          <a:latin typeface="Arial" panose="020B0604020202020204" pitchFamily="34" charset="0"/>
                          <a:cs typeface="Arial" panose="020B0604020202020204" pitchFamily="34" charset="0"/>
                        </a:rPr>
                        <a:t>IoT</a:t>
                      </a:r>
                      <a:r>
                        <a:rPr lang="en-US" sz="700" u="none" strike="noStrike" dirty="0">
                          <a:effectLst/>
                          <a:latin typeface="Arial" panose="020B0604020202020204" pitchFamily="34" charset="0"/>
                          <a:cs typeface="Arial" panose="020B0604020202020204" pitchFamily="34" charset="0"/>
                        </a:rPr>
                        <a:t>/</a:t>
                      </a:r>
                      <a:r>
                        <a:rPr lang="en-US" sz="700" u="none" strike="noStrike" dirty="0" err="1">
                          <a:effectLst/>
                          <a:latin typeface="Arial" panose="020B0604020202020204" pitchFamily="34" charset="0"/>
                          <a:cs typeface="Arial" panose="020B0604020202020204" pitchFamily="34" charset="0"/>
                        </a:rPr>
                        <a:t>eMTC</a:t>
                      </a:r>
                      <a:r>
                        <a:rPr lang="en-US" sz="700" u="none" strike="noStrike" dirty="0">
                          <a:effectLst/>
                          <a:latin typeface="Arial" panose="020B0604020202020204" pitchFamily="34" charset="0"/>
                          <a:cs typeface="Arial" panose="020B0604020202020204" pitchFamily="34" charset="0"/>
                        </a:rPr>
                        <a:t> Non-Terrestrial Networks in EPS</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u="none" strike="noStrike">
                          <a:effectLst/>
                          <a:latin typeface="Arial" panose="020B0604020202020204" pitchFamily="34" charset="0"/>
                          <a:cs typeface="Arial" panose="020B0604020202020204" pitchFamily="34" charset="0"/>
                        </a:rPr>
                        <a:t>SP-211306</a:t>
                      </a:r>
                      <a:endParaRPr lang="en-US" sz="700" b="0" i="0" u="none" strike="noStrike">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smtClean="0">
                          <a:ln>
                            <a:noFill/>
                          </a:ln>
                          <a:solidFill>
                            <a:srgbClr val="000000"/>
                          </a:solidFill>
                          <a:effectLst/>
                          <a:uLnTx/>
                          <a:uFillTx/>
                          <a:latin typeface="Arial" panose="020B0604020202020204" pitchFamily="34" charset="0"/>
                          <a:ea typeface="+mn-ea"/>
                          <a:cs typeface="Arial" panose="020B0604020202020204" pitchFamily="34" charset="0"/>
                        </a:rPr>
                        <a:t>No CRs</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8"/>
                  </a:ext>
                </a:extLst>
              </a:tr>
              <a:tr h="246888">
                <a:tc>
                  <a:txBody>
                    <a:bodyPr/>
                    <a:lstStyle/>
                    <a:p>
                      <a:pPr algn="l" fontAlgn="t"/>
                      <a:r>
                        <a:rPr lang="en-US" sz="700" b="0" i="0" u="none" strike="noStrike" dirty="0" err="1" smtClean="0">
                          <a:solidFill>
                            <a:srgbClr val="000000"/>
                          </a:solidFill>
                          <a:effectLst/>
                          <a:latin typeface="Arial" panose="020B0604020202020204" pitchFamily="34" charset="0"/>
                          <a:cs typeface="Arial" panose="020B0604020202020204" pitchFamily="34" charset="0"/>
                        </a:rPr>
                        <a:t>NR_UE_pow_sav_enh</a:t>
                      </a:r>
                      <a:r>
                        <a:rPr lang="en-US" sz="700" b="0" i="0" u="none" strike="noStrike" dirty="0" smtClean="0">
                          <a:solidFill>
                            <a:srgbClr val="000000"/>
                          </a:solidFill>
                          <a:effectLst/>
                          <a:latin typeface="Arial" panose="020B0604020202020204" pitchFamily="34" charset="0"/>
                          <a:cs typeface="Arial" panose="020B0604020202020204" pitchFamily="34" charset="0"/>
                        </a:rPr>
                        <a:t>-Core</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GB" sz="700" b="0" i="0" u="none" strike="noStrike" dirty="0" smtClean="0">
                          <a:solidFill>
                            <a:srgbClr val="000000"/>
                          </a:solidFill>
                          <a:effectLst/>
                          <a:latin typeface="Arial" panose="020B0604020202020204" pitchFamily="34" charset="0"/>
                          <a:cs typeface="Arial" panose="020B0604020202020204" pitchFamily="34" charset="0"/>
                        </a:rPr>
                        <a:t>UE power saving enhancements for NR</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l" fontAlgn="t"/>
                      <a:r>
                        <a:rPr lang="en-US" sz="700" b="0" i="0" u="none" strike="noStrike" dirty="0" smtClean="0">
                          <a:solidFill>
                            <a:srgbClr val="000000"/>
                          </a:solidFill>
                          <a:effectLst/>
                          <a:latin typeface="Arial" panose="020B0604020202020204" pitchFamily="34" charset="0"/>
                          <a:cs typeface="Arial" panose="020B0604020202020204" pitchFamily="34" charset="0"/>
                        </a:rPr>
                        <a:t>RP-221543</a:t>
                      </a:r>
                      <a:endParaRPr lang="en-US" sz="700" b="0" i="0" u="none" strike="noStrike" dirty="0">
                        <a:solidFill>
                          <a:srgbClr val="000000"/>
                        </a:solidFill>
                        <a:effectLst/>
                        <a:latin typeface="Arial" panose="020B0604020202020204" pitchFamily="34" charset="0"/>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US" sz="700" b="0" i="0" u="none" strike="noStrike" kern="1200" cap="none" spc="0" normalizeH="0" baseline="0" noProof="0" dirty="0" smtClean="0">
                          <a:ln>
                            <a:noFill/>
                          </a:ln>
                          <a:solidFill>
                            <a:srgbClr val="000000"/>
                          </a:solidFill>
                          <a:effectLst/>
                          <a:uLnTx/>
                          <a:uFillTx/>
                          <a:latin typeface="Arial" panose="020B0604020202020204" pitchFamily="34" charset="0"/>
                          <a:ea typeface="+mn-ea"/>
                          <a:cs typeface="Arial" panose="020B0604020202020204" pitchFamily="34" charset="0"/>
                        </a:rPr>
                        <a:t>1 CR to 23.502</a:t>
                      </a:r>
                      <a:endParaRPr kumimoji="0" lang="en-US" sz="7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20572" marR="20572" marT="20574" marB="2057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19"/>
                  </a:ext>
                </a:extLst>
              </a:tr>
            </a:tbl>
          </a:graphicData>
        </a:graphic>
      </p:graphicFrame>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SA#109, </a:t>
            </a:r>
            <a:r>
              <a:rPr lang="en-GB" sz="1500"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dirty="0"/>
              <a:t>2.2) Rel-17 Work and Maintenance</a:t>
            </a:r>
          </a:p>
          <a:p>
            <a:pPr lvl="1" eaLnBrk="1" hangingPunct="1">
              <a:defRPr/>
            </a:pPr>
            <a:r>
              <a:rPr lang="en-GB" sz="1350" b="1" dirty="0"/>
              <a:t>2.3) Rel-18 Work and Maintenance</a:t>
            </a:r>
          </a:p>
          <a:p>
            <a:pPr lvl="1" eaLnBrk="1" hangingPunct="1">
              <a:defRPr/>
            </a:pPr>
            <a:r>
              <a:rPr lang="en-GB" sz="1350" dirty="0"/>
              <a:t>2.4) Rel-19 Work and Maintenance</a:t>
            </a:r>
          </a:p>
          <a:p>
            <a:pPr lvl="1" eaLnBrk="1" hangingPunct="1">
              <a:defRPr/>
            </a:pPr>
            <a:r>
              <a:rPr lang="en-GB" sz="1350" dirty="0"/>
              <a:t>2.5) Rel-20 Work and Maintenance</a:t>
            </a:r>
          </a:p>
          <a:p>
            <a:pPr lvl="1" eaLnBrk="1" hangingPunct="1">
              <a:defRPr/>
            </a:pPr>
            <a:r>
              <a:rPr lang="en-GB" sz="1350" dirty="0"/>
              <a:t>2.6)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(1/5)</a:t>
            </a:r>
            <a:endParaRPr lang="de-DE" altLang="de-DE" sz="2800" b="1" smtClean="0">
              <a:solidFill>
                <a:schemeClr val="tx1"/>
              </a:solidFill>
            </a:endParaRPr>
          </a:p>
        </p:txBody>
      </p:sp>
      <p:graphicFrame>
        <p:nvGraphicFramePr>
          <p:cNvPr id="7" name="Content Placeholder 8"/>
          <p:cNvGraphicFramePr>
            <a:graphicFrameLocks noGrp="1"/>
          </p:cNvGraphicFramePr>
          <p:nvPr>
            <p:extLst>
              <p:ext uri="{D42A27DB-BD31-4B8C-83A1-F6EECF244321}">
                <p14:modId xmlns:p14="http://schemas.microsoft.com/office/powerpoint/2010/main" val="533701145"/>
              </p:ext>
            </p:extLst>
          </p:nvPr>
        </p:nvGraphicFramePr>
        <p:xfrm>
          <a:off x="604837" y="1028700"/>
          <a:ext cx="7215187" cy="3589337"/>
        </p:xfrm>
        <a:graphic>
          <a:graphicData uri="http://schemas.openxmlformats.org/drawingml/2006/table">
            <a:tbl>
              <a:tblPr/>
              <a:tblGrid>
                <a:gridCol w="1295499">
                  <a:extLst>
                    <a:ext uri="{9D8B030D-6E8A-4147-A177-3AD203B41FA5}">
                      <a16:colId xmlns:a16="http://schemas.microsoft.com/office/drawing/2014/main" val="3070449017"/>
                    </a:ext>
                  </a:extLst>
                </a:gridCol>
                <a:gridCol w="2247592">
                  <a:extLst>
                    <a:ext uri="{9D8B030D-6E8A-4147-A177-3AD203B41FA5}">
                      <a16:colId xmlns:a16="http://schemas.microsoft.com/office/drawing/2014/main" val="3178622182"/>
                    </a:ext>
                  </a:extLst>
                </a:gridCol>
                <a:gridCol w="734056">
                  <a:extLst>
                    <a:ext uri="{9D8B030D-6E8A-4147-A177-3AD203B41FA5}">
                      <a16:colId xmlns:a16="http://schemas.microsoft.com/office/drawing/2014/main" val="2821303542"/>
                    </a:ext>
                  </a:extLst>
                </a:gridCol>
                <a:gridCol w="2938040">
                  <a:extLst>
                    <a:ext uri="{9D8B030D-6E8A-4147-A177-3AD203B41FA5}">
                      <a16:colId xmlns:a16="http://schemas.microsoft.com/office/drawing/2014/main" val="1740285195"/>
                    </a:ext>
                  </a:extLst>
                </a:gridCol>
              </a:tblGrid>
              <a:tr h="33809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Acronym</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Work Item Title</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WID#</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Remarks</a:t>
                      </a:r>
                    </a:p>
                  </a:txBody>
                  <a:tcPr marL="68582" marR="68582" marT="34308" marB="3430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524571985"/>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5GSATB</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5G System with Satellite Backhaul</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SP-230111</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4108734011"/>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5GSAT_Ph2</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Satellite access, Phase2</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SP-230109</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753169875"/>
                  </a:ext>
                </a:extLst>
              </a:tr>
              <a:tr h="352377">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PIN</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Personal IoT Networks</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SP-221343</a:t>
                      </a: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540070718"/>
                  </a:ext>
                </a:extLst>
              </a:tr>
              <a:tr h="41904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UAS_Ph2</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Phase 2 of UAS, UAV and UAM</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SP-230091</a:t>
                      </a: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963668417"/>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err="1" smtClean="0">
                          <a:ln>
                            <a:noFill/>
                          </a:ln>
                          <a:solidFill>
                            <a:schemeClr val="bg1"/>
                          </a:solidFill>
                          <a:effectLst/>
                          <a:latin typeface="Calibri" panose="020F0502020204030204" pitchFamily="34" charset="0"/>
                          <a:ea typeface="SimSun" panose="02010600030101010101" pitchFamily="2" charset="-122"/>
                        </a:rPr>
                        <a:t>Ranging_SL</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Ranging based services and sidelink positioning</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SP-230106</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022327216"/>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5G_eLCS _Ph3</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Enhancement to the 5GC LoCation Services-Phase 3</a:t>
                      </a: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SP-230093</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728639792"/>
                  </a:ext>
                </a:extLst>
              </a:tr>
              <a:tr h="409519">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dirty="0" smtClean="0">
                          <a:ln>
                            <a:noFill/>
                          </a:ln>
                          <a:solidFill>
                            <a:schemeClr val="bg1"/>
                          </a:solidFill>
                          <a:effectLst/>
                          <a:latin typeface="Calibri" panose="020F0502020204030204" pitchFamily="34" charset="0"/>
                          <a:ea typeface="SimSun" panose="02010600030101010101" pitchFamily="2" charset="-122"/>
                        </a:rPr>
                        <a:t>5G_ProSe_Ph2</a:t>
                      </a: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Proximity-based Services in 5GS Phase 2</a:t>
                      </a: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rPr>
                        <a:t>SP-230097</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153212628"/>
                  </a:ext>
                </a:extLst>
              </a:tr>
              <a:tr h="546514">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GMEC</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34304" marB="34304"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Generic group management, exposure and communication enhancements</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67520" marB="6752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SP-230101</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GB"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040153372"/>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(2/5)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374511897"/>
              </p:ext>
            </p:extLst>
          </p:nvPr>
        </p:nvGraphicFramePr>
        <p:xfrm>
          <a:off x="588963" y="1028700"/>
          <a:ext cx="7145336" cy="3511550"/>
        </p:xfrm>
        <a:graphic>
          <a:graphicData uri="http://schemas.openxmlformats.org/drawingml/2006/table">
            <a:tbl>
              <a:tblPr firstRow="1" bandRow="1">
                <a:tableStyleId>{8FD4443E-F989-4FC4-A0C8-D5A2AF1F390B}</a:tableStyleId>
              </a:tblPr>
              <a:tblGrid>
                <a:gridCol w="1283136">
                  <a:extLst>
                    <a:ext uri="{9D8B030D-6E8A-4147-A177-3AD203B41FA5}">
                      <a16:colId xmlns:a16="http://schemas.microsoft.com/office/drawing/2014/main" val="20000"/>
                    </a:ext>
                  </a:extLst>
                </a:gridCol>
                <a:gridCol w="2225685">
                  <a:extLst>
                    <a:ext uri="{9D8B030D-6E8A-4147-A177-3AD203B41FA5}">
                      <a16:colId xmlns:a16="http://schemas.microsoft.com/office/drawing/2014/main" val="20001"/>
                    </a:ext>
                  </a:extLst>
                </a:gridCol>
                <a:gridCol w="727466">
                  <a:extLst>
                    <a:ext uri="{9D8B030D-6E8A-4147-A177-3AD203B41FA5}">
                      <a16:colId xmlns:a16="http://schemas.microsoft.com/office/drawing/2014/main" val="20004"/>
                    </a:ext>
                  </a:extLst>
                </a:gridCol>
                <a:gridCol w="2909049">
                  <a:extLst>
                    <a:ext uri="{9D8B030D-6E8A-4147-A177-3AD203B41FA5}">
                      <a16:colId xmlns:a16="http://schemas.microsoft.com/office/drawing/2014/main" val="1556240109"/>
                    </a:ext>
                  </a:extLst>
                </a:gridCol>
              </a:tblGrid>
              <a:tr h="337465">
                <a:tc>
                  <a:txBody>
                    <a:bodyPr/>
                    <a:lstStyle/>
                    <a:p>
                      <a:pPr algn="ctr"/>
                      <a:r>
                        <a:rPr lang="en-US" sz="900" dirty="0" smtClean="0"/>
                        <a:t>Acronym</a:t>
                      </a:r>
                      <a:endParaRPr lang="en-US" sz="900" dirty="0"/>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a:t>Work Item Title</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69" marR="68569" marT="34316" marB="3431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90709">
                <a:tc>
                  <a:txBody>
                    <a:bodyPr/>
                    <a:lstStyle/>
                    <a:p>
                      <a:pPr>
                        <a:lnSpc>
                          <a:spcPts val="1400"/>
                        </a:lnSpc>
                      </a:pPr>
                      <a:r>
                        <a:rPr kumimoji="0" lang="en-US" sz="900" b="0" i="0" u="none" strike="noStrike" kern="1200" cap="none" normalizeH="0" baseline="0" dirty="0" err="1">
                          <a:ln>
                            <a:noFill/>
                          </a:ln>
                          <a:solidFill>
                            <a:schemeClr val="bg1"/>
                          </a:solidFill>
                          <a:effectLst/>
                          <a:latin typeface="+mn-lt"/>
                          <a:ea typeface="+mn-ea"/>
                          <a:cs typeface="+mn-cs"/>
                        </a:rPr>
                        <a:t>AIMLsys</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900" b="0" kern="1200" dirty="0">
                          <a:solidFill>
                            <a:schemeClr val="lt1"/>
                          </a:solidFill>
                          <a:effectLst/>
                          <a:latin typeface="+mn-lt"/>
                          <a:ea typeface="+mn-ea"/>
                          <a:cs typeface="+mn-cs"/>
                        </a:rPr>
                        <a:t>System Support for AI/ML-based Services</a:t>
                      </a:r>
                      <a:endParaRPr lang="de-DE" sz="900" b="0" kern="1200" dirty="0">
                        <a:solidFill>
                          <a:schemeClr val="lt1"/>
                        </a:solidFill>
                        <a:effectLst/>
                        <a:latin typeface="+mj-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smtClean="0">
                          <a:ln>
                            <a:noFill/>
                          </a:ln>
                          <a:solidFill>
                            <a:prstClr val="white"/>
                          </a:solidFill>
                          <a:effectLst/>
                          <a:uLnTx/>
                          <a:uFillTx/>
                          <a:latin typeface="+mn-lt"/>
                          <a:ea typeface="+mn-ea"/>
                          <a:cs typeface="+mn-cs"/>
                        </a:rPr>
                        <a:t>SP-230095</a:t>
                      </a:r>
                      <a:endParaRPr kumimoji="0" lang="en-US" sz="900" b="0" i="0" u="none" strike="noStrike" kern="1200" cap="none" spc="0" normalizeH="0" baseline="0" dirty="0">
                        <a:ln>
                          <a:noFill/>
                        </a:ln>
                        <a:solidFill>
                          <a:prstClr val="white"/>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09422">
                <a:tc>
                  <a:txBody>
                    <a:bodyPr/>
                    <a:lstStyle/>
                    <a:p>
                      <a:r>
                        <a:rPr lang="en-GB" altLang="en-US" sz="900" b="0" dirty="0"/>
                        <a:t>5MBS_Ph2</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Architectural enhancements for 5G multicast-broadcast services Phase 2 </a:t>
                      </a:r>
                      <a:endParaRPr lang="de-DE" sz="900" b="0" kern="1200" dirty="0">
                        <a:solidFill>
                          <a:schemeClr val="lt1"/>
                        </a:solidFill>
                        <a:effectLst/>
                        <a:latin typeface="+mn-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schemeClr val="bg1"/>
                          </a:solidFill>
                          <a:effectLst/>
                          <a:uLnTx/>
                          <a:uFillTx/>
                          <a:latin typeface="+mn-lt"/>
                          <a:ea typeface="+mn-ea"/>
                          <a:cs typeface="+mn-cs"/>
                        </a:rPr>
                        <a:t>SP-230099</a:t>
                      </a:r>
                      <a:endParaRPr kumimoji="0" lang="en-GB" altLang="zh-CN" sz="900" b="0" i="0" u="none" strike="noStrike" kern="1200" cap="none" spc="0" normalizeH="0" baseline="0" noProof="0" dirty="0">
                        <a:ln>
                          <a:noFill/>
                        </a:ln>
                        <a:solidFill>
                          <a:schemeClr val="bg1"/>
                        </a:solidFill>
                        <a:effectLst/>
                        <a:uLnTx/>
                        <a:uFillTx/>
                        <a:latin typeface="+mn-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352827">
                <a:tc>
                  <a:txBody>
                    <a:bodyPr/>
                    <a:lstStyle/>
                    <a:p>
                      <a:r>
                        <a:rPr kumimoji="0" lang="en-US" sz="900" b="0" i="0" u="none" strike="noStrike" kern="1200" cap="none" normalizeH="0" baseline="0" dirty="0">
                          <a:ln>
                            <a:noFill/>
                          </a:ln>
                          <a:solidFill>
                            <a:schemeClr val="bg1"/>
                          </a:solidFill>
                          <a:effectLst/>
                          <a:latin typeface="+mn-lt"/>
                          <a:ea typeface="+mn-ea"/>
                          <a:cs typeface="+mn-cs"/>
                        </a:rPr>
                        <a:t>eNS_Ph3</a:t>
                      </a: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900" b="0" i="0" u="none" strike="noStrike" dirty="0">
                          <a:solidFill>
                            <a:schemeClr val="bg1"/>
                          </a:solidFill>
                          <a:effectLst/>
                          <a:latin typeface="Calibri" panose="020F0502020204030204" pitchFamily="34" charset="0"/>
                        </a:rPr>
                        <a:t>Network Slicing Phase3</a:t>
                      </a: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de-DE" sz="900" b="0" kern="1200" dirty="0" smtClean="0">
                          <a:solidFill>
                            <a:schemeClr val="bg1"/>
                          </a:solidFill>
                          <a:latin typeface="+mn-lt"/>
                          <a:ea typeface="+mn-ea"/>
                          <a:cs typeface="+mn-cs"/>
                        </a:rPr>
                        <a:t>SP-230104</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1 CR to TS 23.501, 1 CR to TS 23.501, 1 CR to TS 23.501</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513">
                <a:tc>
                  <a:txBody>
                    <a:bodyPr/>
                    <a:lstStyle/>
                    <a:p>
                      <a:r>
                        <a:rPr lang="en-GB" altLang="zh-CN" sz="900" b="0" i="0" u="none" strike="noStrike" kern="1200" dirty="0">
                          <a:solidFill>
                            <a:schemeClr val="bg1"/>
                          </a:solidFill>
                          <a:effectLst/>
                          <a:latin typeface="Calibri" panose="020F0502020204030204" pitchFamily="34" charset="0"/>
                          <a:ea typeface="+mn-ea"/>
                          <a:cs typeface="+mn-cs"/>
                        </a:rPr>
                        <a:t>XRM</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chemeClr val="bg1"/>
                          </a:solidFill>
                          <a:effectLst/>
                          <a:latin typeface="Calibri" panose="020F0502020204030204" pitchFamily="34" charset="0"/>
                          <a:ea typeface="+mn-ea"/>
                          <a:cs typeface="+mn-cs"/>
                        </a:rPr>
                        <a:t>XR (Extended Reality) and media services</a:t>
                      </a:r>
                      <a:endParaRPr lang="de-DE" altLang="zh-CN" sz="900" b="0" i="0" u="none" strike="noStrike" kern="1200" dirty="0">
                        <a:solidFill>
                          <a:schemeClr val="bg1"/>
                        </a:solidFill>
                        <a:effectLst/>
                        <a:latin typeface="Calibri" panose="020F0502020204030204" pitchFamily="34" charset="0"/>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SP-230092</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409422">
                <a:tc>
                  <a:txBody>
                    <a:bodyPr/>
                    <a:lstStyle/>
                    <a:p>
                      <a:r>
                        <a:rPr kumimoji="0" lang="en-US" sz="900" b="0" i="0" u="none" strike="noStrike" kern="1200" cap="none" normalizeH="0" baseline="0" dirty="0">
                          <a:ln>
                            <a:noFill/>
                          </a:ln>
                          <a:solidFill>
                            <a:schemeClr val="bg1"/>
                          </a:solidFill>
                          <a:effectLst/>
                          <a:latin typeface="+mn-lt"/>
                          <a:ea typeface="+mn-ea"/>
                          <a:cs typeface="+mn-cs"/>
                        </a:rPr>
                        <a:t>NR_REDCAP_Ph2</a:t>
                      </a: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i="0" u="none" strike="noStrike" kern="1200" dirty="0">
                          <a:solidFill>
                            <a:schemeClr val="bg1"/>
                          </a:solidFill>
                          <a:effectLst/>
                          <a:latin typeface="Calibri" panose="020F0502020204030204" pitchFamily="34" charset="0"/>
                          <a:ea typeface="+mn-ea"/>
                          <a:cs typeface="+mn-cs"/>
                        </a:rPr>
                        <a:t>5GS support of NR </a:t>
                      </a:r>
                      <a:r>
                        <a:rPr lang="en-GB" sz="900" b="0" i="0" u="none" strike="noStrike" kern="1200" dirty="0" err="1">
                          <a:solidFill>
                            <a:schemeClr val="bg1"/>
                          </a:solidFill>
                          <a:effectLst/>
                          <a:latin typeface="Calibri" panose="020F0502020204030204" pitchFamily="34" charset="0"/>
                          <a:ea typeface="+mn-ea"/>
                          <a:cs typeface="+mn-cs"/>
                        </a:rPr>
                        <a:t>RedCap</a:t>
                      </a:r>
                      <a:r>
                        <a:rPr lang="en-GB" sz="900" b="0" i="0" u="none" strike="noStrike" kern="1200" dirty="0">
                          <a:solidFill>
                            <a:schemeClr val="bg1"/>
                          </a:solidFill>
                          <a:effectLst/>
                          <a:latin typeface="Calibri" panose="020F0502020204030204" pitchFamily="34" charset="0"/>
                          <a:ea typeface="+mn-ea"/>
                          <a:cs typeface="+mn-cs"/>
                        </a:rPr>
                        <a:t> UE with long </a:t>
                      </a:r>
                      <a:r>
                        <a:rPr lang="en-GB" sz="900" b="0" i="0" u="none" strike="noStrike" kern="1200" dirty="0" err="1">
                          <a:solidFill>
                            <a:schemeClr val="bg1"/>
                          </a:solidFill>
                          <a:effectLst/>
                          <a:latin typeface="Calibri" panose="020F0502020204030204" pitchFamily="34" charset="0"/>
                          <a:ea typeface="+mn-ea"/>
                          <a:cs typeface="+mn-cs"/>
                        </a:rPr>
                        <a:t>eDRX</a:t>
                      </a:r>
                      <a:r>
                        <a:rPr lang="en-GB" sz="900" b="0" i="0" u="none" strike="noStrike" kern="1200" dirty="0">
                          <a:solidFill>
                            <a:schemeClr val="bg1"/>
                          </a:solidFill>
                          <a:effectLst/>
                          <a:latin typeface="Calibri" panose="020F0502020204030204" pitchFamily="34" charset="0"/>
                          <a:ea typeface="+mn-ea"/>
                          <a:cs typeface="+mn-cs"/>
                        </a:rPr>
                        <a:t> for RRC_INACTIVE State</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SP-230171</a:t>
                      </a:r>
                      <a:endParaRPr lang="en-US" sz="900" b="0" i="0" dirty="0" smtClean="0">
                        <a:solidFill>
                          <a:srgbClr val="7030A0"/>
                        </a:solidFill>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r h="546596">
                <a:tc>
                  <a:txBody>
                    <a:bodyPr/>
                    <a:lstStyle/>
                    <a:p>
                      <a:r>
                        <a:rPr lang="en-US" sz="900" b="0" kern="1200" dirty="0">
                          <a:solidFill>
                            <a:schemeClr val="lt1"/>
                          </a:solidFill>
                          <a:effectLst/>
                          <a:latin typeface="+mn-lt"/>
                          <a:ea typeface="+mn-ea"/>
                          <a:cs typeface="+mn-cs"/>
                        </a:rPr>
                        <a:t>NG_RTC</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900" b="0" i="0" u="none" strike="noStrike" dirty="0">
                          <a:solidFill>
                            <a:schemeClr val="bg1"/>
                          </a:solidFill>
                          <a:effectLst/>
                          <a:latin typeface="Calibri" panose="020F0502020204030204" pitchFamily="34" charset="0"/>
                        </a:rPr>
                        <a:t>System architecture for next generation real time communication services</a:t>
                      </a: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900" b="0" i="0" u="none" strike="noStrike" kern="1200" cap="none" spc="0" normalizeH="0" baseline="0" dirty="0" smtClean="0">
                          <a:ln>
                            <a:noFill/>
                          </a:ln>
                          <a:solidFill>
                            <a:prstClr val="white"/>
                          </a:solidFill>
                          <a:effectLst/>
                          <a:uLnTx/>
                          <a:uFillTx/>
                          <a:latin typeface="+mn-lt"/>
                          <a:ea typeface="+mn-ea"/>
                          <a:cs typeface="+mn-cs"/>
                        </a:rPr>
                        <a:t>SP-230098</a:t>
                      </a:r>
                      <a:endParaRPr lang="en-US" sz="900" b="0" kern="1200" dirty="0">
                        <a:solidFill>
                          <a:schemeClr val="lt1"/>
                        </a:solidFill>
                        <a:effectLst/>
                        <a:latin typeface="+mj-lt"/>
                        <a:ea typeface="+mn-ea"/>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1 CR to TS 23.228</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766171638"/>
                  </a:ext>
                </a:extLst>
              </a:tr>
              <a:tr h="546596">
                <a:tc>
                  <a:txBody>
                    <a:bodyPr/>
                    <a:lstStyle/>
                    <a:p>
                      <a:r>
                        <a:rPr lang="en-GB" sz="900" b="0" kern="1200" dirty="0">
                          <a:solidFill>
                            <a:schemeClr val="lt1"/>
                          </a:solidFill>
                          <a:effectLst/>
                          <a:latin typeface="+mn-lt"/>
                          <a:ea typeface="+mn-ea"/>
                          <a:cs typeface="+mn-cs"/>
                        </a:rPr>
                        <a:t>ATSSS_Ph3</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12" marB="34312"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Access Traffic Steering, Switching and Splitting support in the 5G system architecture; Phase 3</a:t>
                      </a:r>
                      <a:endParaRPr lang="de-DE" sz="900" b="0" kern="1200" dirty="0">
                        <a:solidFill>
                          <a:schemeClr val="lt1"/>
                        </a:solidFill>
                        <a:effectLst/>
                        <a:latin typeface="+mn-lt"/>
                        <a:ea typeface="+mn-ea"/>
                        <a:cs typeface="+mn-cs"/>
                      </a:endParaRPr>
                    </a:p>
                  </a:txBody>
                  <a:tcPr marL="89083" marR="89083" marT="67536" marB="6753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n-lt"/>
                          <a:ea typeface="+mn-ea"/>
                          <a:cs typeface="+mn-cs"/>
                        </a:rPr>
                        <a:t>SP-221334</a:t>
                      </a:r>
                      <a:endParaRPr lang="en-US" sz="900" b="0" i="0" dirty="0" smtClean="0">
                        <a:solidFill>
                          <a:schemeClr val="bg1"/>
                        </a:solidFill>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(3/5)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2400888529"/>
              </p:ext>
            </p:extLst>
          </p:nvPr>
        </p:nvGraphicFramePr>
        <p:xfrm>
          <a:off x="588963" y="1028700"/>
          <a:ext cx="6302375" cy="3460755"/>
        </p:xfrm>
        <a:graphic>
          <a:graphicData uri="http://schemas.openxmlformats.org/drawingml/2006/table">
            <a:tbl>
              <a:tblPr firstRow="1" bandRow="1">
                <a:tableStyleId>{8FD4443E-F989-4FC4-A0C8-D5A2AF1F390B}</a:tableStyleId>
              </a:tblPr>
              <a:tblGrid>
                <a:gridCol w="1131760">
                  <a:extLst>
                    <a:ext uri="{9D8B030D-6E8A-4147-A177-3AD203B41FA5}">
                      <a16:colId xmlns:a16="http://schemas.microsoft.com/office/drawing/2014/main" val="20000"/>
                    </a:ext>
                  </a:extLst>
                </a:gridCol>
                <a:gridCol w="1963113">
                  <a:extLst>
                    <a:ext uri="{9D8B030D-6E8A-4147-A177-3AD203B41FA5}">
                      <a16:colId xmlns:a16="http://schemas.microsoft.com/office/drawing/2014/main" val="20001"/>
                    </a:ext>
                  </a:extLst>
                </a:gridCol>
                <a:gridCol w="641644">
                  <a:extLst>
                    <a:ext uri="{9D8B030D-6E8A-4147-A177-3AD203B41FA5}">
                      <a16:colId xmlns:a16="http://schemas.microsoft.com/office/drawing/2014/main" val="20004"/>
                    </a:ext>
                  </a:extLst>
                </a:gridCol>
                <a:gridCol w="2565858">
                  <a:extLst>
                    <a:ext uri="{9D8B030D-6E8A-4147-A177-3AD203B41FA5}">
                      <a16:colId xmlns:a16="http://schemas.microsoft.com/office/drawing/2014/main" val="1556240109"/>
                    </a:ext>
                  </a:extLst>
                </a:gridCol>
              </a:tblGrid>
              <a:tr h="337399">
                <a:tc>
                  <a:txBody>
                    <a:bodyPr/>
                    <a:lstStyle/>
                    <a:p>
                      <a:pPr algn="ctr"/>
                      <a:r>
                        <a:rPr lang="en-US" sz="900" dirty="0" smtClean="0"/>
                        <a:t>Acronym</a:t>
                      </a:r>
                      <a:endParaRPr lang="en-US" sz="900" dirty="0"/>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a:t>Work Item Title</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69" marR="68569" marT="34308" marB="3430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9364">
                <a:tc>
                  <a:txBody>
                    <a:bodyPr/>
                    <a:lstStyle/>
                    <a:p>
                      <a:r>
                        <a:rPr lang="en-US" altLang="zh-CN" sz="900" b="0" i="0" u="none" strike="noStrike" kern="1200" dirty="0">
                          <a:solidFill>
                            <a:schemeClr val="bg1"/>
                          </a:solidFill>
                          <a:effectLst/>
                          <a:latin typeface="Calibri" panose="020F0502020204030204" pitchFamily="34" charset="0"/>
                          <a:ea typeface="+mn-ea"/>
                          <a:cs typeface="+mn-cs"/>
                        </a:rPr>
                        <a:t>UPEAS</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i="0" u="none" strike="noStrike" kern="1200" dirty="0">
                          <a:solidFill>
                            <a:schemeClr val="bg1"/>
                          </a:solidFill>
                          <a:effectLst/>
                          <a:latin typeface="Calibri" panose="020F0502020204030204" pitchFamily="34" charset="0"/>
                          <a:ea typeface="+mn-ea"/>
                          <a:cs typeface="+mn-cs"/>
                        </a:rPr>
                        <a:t>UPF enhancement for Exposure And SBA</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prstClr val="white"/>
                          </a:solidFill>
                          <a:effectLst/>
                          <a:uLnTx/>
                          <a:uFillTx/>
                          <a:latin typeface="+mn-lt"/>
                          <a:ea typeface="+mn-ea"/>
                          <a:cs typeface="+mn-cs"/>
                        </a:rPr>
                        <a:t>SP-230103</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52757">
                <a:tc>
                  <a:txBody>
                    <a:bodyPr/>
                    <a:lstStyle/>
                    <a:p>
                      <a:r>
                        <a:rPr lang="en-US" sz="900" b="0" kern="1200" dirty="0">
                          <a:solidFill>
                            <a:schemeClr val="lt1"/>
                          </a:solidFill>
                          <a:effectLst/>
                          <a:latin typeface="+mn-lt"/>
                          <a:ea typeface="+mn-ea"/>
                          <a:cs typeface="+mn-cs"/>
                        </a:rPr>
                        <a:t>EDGE_Ph2</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Edge Computing Phase 2</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prstClr val="white"/>
                          </a:solidFill>
                          <a:effectLst/>
                          <a:uLnTx/>
                          <a:uFillTx/>
                          <a:latin typeface="+mn-lt"/>
                          <a:ea typeface="+mn-ea"/>
                          <a:cs typeface="+mn-cs"/>
                        </a:rPr>
                        <a:t>SP-230112</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409364">
                <a:tc>
                  <a:txBody>
                    <a:bodyPr/>
                    <a:lstStyle/>
                    <a:p>
                      <a:r>
                        <a:rPr lang="en-US" sz="900" b="0" kern="1200" dirty="0">
                          <a:solidFill>
                            <a:schemeClr val="lt1"/>
                          </a:solidFill>
                          <a:effectLst/>
                          <a:latin typeface="+mn-lt"/>
                          <a:ea typeface="+mn-ea"/>
                          <a:cs typeface="+mn-cs"/>
                        </a:rPr>
                        <a:t>TRS_URLLC</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a:solidFill>
                            <a:schemeClr val="lt1"/>
                          </a:solidFill>
                          <a:effectLst/>
                          <a:latin typeface="+mn-lt"/>
                          <a:ea typeface="+mn-ea"/>
                          <a:cs typeface="+mn-cs"/>
                        </a:rPr>
                        <a:t>5G Timing Resiliency and TSC &amp; URLLC enhancements</a:t>
                      </a:r>
                      <a:endParaRPr lang="en-US"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b="0" dirty="0" smtClean="0">
                          <a:effectLst/>
                        </a:rPr>
                        <a:t>SP-230107</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429">
                <a:tc>
                  <a:txBody>
                    <a:bodyPr/>
                    <a:lstStyle/>
                    <a:p>
                      <a:r>
                        <a:rPr lang="en-US" sz="900" b="0" i="0" u="none" strike="noStrike" kern="1200" dirty="0" smtClean="0">
                          <a:solidFill>
                            <a:schemeClr val="bg1"/>
                          </a:solidFill>
                          <a:effectLst/>
                          <a:latin typeface="Calibri" panose="020F0502020204030204" pitchFamily="34" charset="0"/>
                          <a:ea typeface="+mn-ea"/>
                          <a:cs typeface="+mn-cs"/>
                        </a:rPr>
                        <a:t>VMR</a:t>
                      </a:r>
                      <a:endParaRPr lang="en-US" sz="900" b="0" i="0" u="none" strike="noStrike" kern="1200" dirty="0">
                        <a:solidFill>
                          <a:schemeClr val="bg1"/>
                        </a:solidFill>
                        <a:effectLst/>
                        <a:latin typeface="Calibri" panose="020F0502020204030204" pitchFamily="34" charset="0"/>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kern="1200" dirty="0">
                          <a:solidFill>
                            <a:schemeClr val="bg1"/>
                          </a:solidFill>
                          <a:effectLst/>
                          <a:latin typeface="Calibri" panose="020F0502020204030204" pitchFamily="34" charset="0"/>
                          <a:ea typeface="+mn-ea"/>
                          <a:cs typeface="+mn-cs"/>
                        </a:rPr>
                        <a:t>Architecture Enhancements for Vehicle Mounted Relays</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dirty="0" smtClean="0">
                          <a:ln>
                            <a:noFill/>
                          </a:ln>
                          <a:solidFill>
                            <a:prstClr val="white"/>
                          </a:solidFill>
                          <a:effectLst/>
                          <a:uLnTx/>
                          <a:uFillTx/>
                          <a:latin typeface="+mn-lt"/>
                          <a:ea typeface="+mn-ea"/>
                          <a:cs typeface="+mn-cs"/>
                        </a:rPr>
                        <a:t>SP-230105</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361975">
                <a:tc>
                  <a:txBody>
                    <a:bodyPr/>
                    <a:lstStyle/>
                    <a:p>
                      <a:r>
                        <a:rPr lang="en-GB" sz="900" b="0" kern="1200" dirty="0">
                          <a:solidFill>
                            <a:schemeClr val="lt1"/>
                          </a:solidFill>
                          <a:effectLst/>
                          <a:latin typeface="+mn-lt"/>
                          <a:ea typeface="+mn-ea"/>
                          <a:cs typeface="+mn-cs"/>
                        </a:rPr>
                        <a:t>5WWC_Ph2 </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a:solidFill>
                            <a:schemeClr val="lt1"/>
                          </a:solidFill>
                          <a:effectLst/>
                          <a:latin typeface="+mn-lt"/>
                          <a:ea typeface="+mn-ea"/>
                          <a:cs typeface="+mn-cs"/>
                        </a:rPr>
                        <a:t>Support for 5WWC, Phase 2</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n-lt"/>
                          <a:ea typeface="+mn-ea"/>
                          <a:cs typeface="+mn-cs"/>
                        </a:rPr>
                        <a:t>SP-230367</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r h="409340">
                <a:tc>
                  <a:txBody>
                    <a:bodyPr/>
                    <a:lstStyle/>
                    <a:p>
                      <a:pPr marL="0" algn="l" defTabSz="914400" rtl="0" eaLnBrk="1" latinLnBrk="0" hangingPunct="1"/>
                      <a:r>
                        <a:rPr lang="en-US" sz="900" b="0" i="0" u="none" strike="noStrike" kern="1200" dirty="0">
                          <a:solidFill>
                            <a:schemeClr val="bg1"/>
                          </a:solidFill>
                          <a:effectLst/>
                          <a:latin typeface="Calibri" panose="020F0502020204030204" pitchFamily="34" charset="0"/>
                          <a:ea typeface="+mn-ea"/>
                          <a:cs typeface="+mn-cs"/>
                        </a:rPr>
                        <a:t>MPS_WLAN</a:t>
                      </a: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kern="1200" dirty="0">
                          <a:solidFill>
                            <a:schemeClr val="bg1"/>
                          </a:solidFill>
                          <a:effectLst/>
                          <a:latin typeface="Calibri" panose="020F0502020204030204" pitchFamily="34" charset="0"/>
                          <a:ea typeface="+mn-ea"/>
                          <a:cs typeface="+mn-cs"/>
                        </a:rPr>
                        <a:t>MPS when access to EPC/5GC is WLAN</a:t>
                      </a:r>
                      <a:endParaRPr lang="de-DE" sz="900" b="0" i="0" u="none" strike="noStrike" kern="1200" dirty="0">
                        <a:solidFill>
                          <a:schemeClr val="bg1"/>
                        </a:solidFill>
                        <a:effectLst/>
                        <a:latin typeface="Calibri" panose="020F0502020204030204" pitchFamily="34" charset="0"/>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900" b="0" i="0" u="none" strike="noStrike" kern="1200" noProof="0" dirty="0" smtClean="0">
                          <a:solidFill>
                            <a:schemeClr val="bg1"/>
                          </a:solidFill>
                          <a:effectLst/>
                          <a:latin typeface="Calibri" panose="020F0502020204030204" pitchFamily="34" charset="0"/>
                          <a:ea typeface="+mn-ea"/>
                          <a:cs typeface="+mn-cs"/>
                        </a:rPr>
                        <a:t>SP-230108</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766171638"/>
                  </a:ext>
                </a:extLst>
              </a:tr>
              <a:tr h="352757">
                <a:tc>
                  <a:txBody>
                    <a:bodyPr/>
                    <a:lstStyle/>
                    <a:p>
                      <a:r>
                        <a:rPr kumimoji="0" lang="en-US" sz="900" b="0" i="0" u="none" strike="noStrike" kern="1200" cap="none" normalizeH="0" baseline="0" dirty="0">
                          <a:ln>
                            <a:noFill/>
                          </a:ln>
                          <a:solidFill>
                            <a:schemeClr val="bg1"/>
                          </a:solidFill>
                          <a:effectLst/>
                          <a:latin typeface="+mn-lt"/>
                          <a:ea typeface="+mn-ea"/>
                          <a:cs typeface="+mn-cs"/>
                        </a:rPr>
                        <a:t>AMP</a:t>
                      </a: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900" b="0" kern="1200" dirty="0">
                          <a:solidFill>
                            <a:schemeClr val="lt1"/>
                          </a:solidFill>
                          <a:effectLst/>
                          <a:latin typeface="+mn-lt"/>
                          <a:ea typeface="+mn-ea"/>
                          <a:cs typeface="+mn-cs"/>
                        </a:rPr>
                        <a:t>5G AM Policy</a:t>
                      </a:r>
                      <a:endParaRPr lang="de-DE" sz="900" b="0" kern="1200" dirty="0">
                        <a:solidFill>
                          <a:schemeClr val="lt1"/>
                        </a:solidFill>
                        <a:effectLst/>
                        <a:latin typeface="+mn-lt"/>
                        <a:ea typeface="+mn-ea"/>
                        <a:cs typeface="+mn-cs"/>
                      </a:endParaRP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900" b="0" i="0" dirty="0" smtClean="0">
                          <a:solidFill>
                            <a:schemeClr val="bg1"/>
                          </a:solidFill>
                        </a:rPr>
                        <a:t>SP-221335</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7"/>
                  </a:ext>
                </a:extLst>
              </a:tr>
              <a:tr h="409364">
                <a:tc>
                  <a:txBody>
                    <a:bodyPr/>
                    <a:lstStyle/>
                    <a:p>
                      <a:r>
                        <a:rPr lang="en-US" sz="900" b="0" kern="1200" dirty="0">
                          <a:solidFill>
                            <a:schemeClr val="lt1"/>
                          </a:solidFill>
                          <a:effectLst/>
                          <a:latin typeface="+mn-lt"/>
                          <a:ea typeface="+mn-ea"/>
                          <a:cs typeface="+mn-cs"/>
                        </a:rPr>
                        <a:t>eNA_Ph3</a:t>
                      </a:r>
                      <a:r>
                        <a:rPr lang="en-US" sz="900" b="0" kern="1200" baseline="0" dirty="0">
                          <a:solidFill>
                            <a:schemeClr val="lt1"/>
                          </a:solidFill>
                          <a:effectLst/>
                          <a:latin typeface="+mn-lt"/>
                          <a:ea typeface="+mn-ea"/>
                          <a:cs typeface="+mn-cs"/>
                        </a:rPr>
                        <a:t> </a:t>
                      </a:r>
                      <a:endParaRPr kumimoji="0" lang="en-US" sz="900" b="0" i="0" u="none" strike="noStrike" kern="1200" cap="none" normalizeH="0" baseline="0" dirty="0">
                        <a:ln>
                          <a:noFill/>
                        </a:ln>
                        <a:solidFill>
                          <a:schemeClr val="bg1"/>
                        </a:solidFill>
                        <a:effectLst/>
                        <a:latin typeface="+mn-lt"/>
                        <a:ea typeface="+mn-ea"/>
                        <a:cs typeface="+mn-cs"/>
                      </a:endParaRPr>
                    </a:p>
                  </a:txBody>
                  <a:tcPr marL="68569" marR="68569" marT="34304" marB="3430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900" b="0" kern="1200" dirty="0">
                          <a:solidFill>
                            <a:schemeClr val="bg1"/>
                          </a:solidFill>
                          <a:latin typeface="+mn-lt"/>
                          <a:ea typeface="+mn-ea"/>
                          <a:cs typeface="+mn-cs"/>
                        </a:rPr>
                        <a:t>Enablers for Network Automation for 5G - phase </a:t>
                      </a:r>
                      <a:r>
                        <a:rPr lang="en-US" altLang="en-GB" sz="900" b="0" kern="1200" dirty="0">
                          <a:solidFill>
                            <a:schemeClr val="bg1"/>
                          </a:solidFill>
                          <a:latin typeface="+mn-lt"/>
                          <a:ea typeface="+mn-ea"/>
                          <a:cs typeface="+mn-cs"/>
                        </a:rPr>
                        <a:t>3</a:t>
                      </a:r>
                    </a:p>
                  </a:txBody>
                  <a:tcPr marL="89083" marR="89083" marT="67523" marB="6752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900" b="0" i="0" u="none" strike="noStrike" kern="1200" cap="none" spc="0" normalizeH="0" baseline="0" noProof="0" dirty="0" smtClean="0">
                          <a:ln>
                            <a:noFill/>
                          </a:ln>
                          <a:solidFill>
                            <a:schemeClr val="bg1"/>
                          </a:solidFill>
                          <a:effectLst/>
                          <a:uLnTx/>
                          <a:uFillTx/>
                          <a:latin typeface="+mn-lt"/>
                          <a:ea typeface="+mn-ea"/>
                          <a:cs typeface="+mn-cs"/>
                        </a:rPr>
                        <a:t>SP-230110</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2 CRs to TS 23.288 (TEI19)</a:t>
                      </a:r>
                    </a:p>
                  </a:txBody>
                  <a:tcPr marL="68569" marR="68569"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486582"/>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(4/5)</a:t>
            </a:r>
            <a:endParaRPr lang="de-DE" altLang="de-DE" sz="2800" b="1" smtClean="0">
              <a:solidFill>
                <a:schemeClr val="tx1"/>
              </a:solidFill>
            </a:endParaRPr>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2255736124"/>
              </p:ext>
            </p:extLst>
          </p:nvPr>
        </p:nvGraphicFramePr>
        <p:xfrm>
          <a:off x="579438" y="1028700"/>
          <a:ext cx="6303961" cy="2289176"/>
        </p:xfrm>
        <a:graphic>
          <a:graphicData uri="http://schemas.openxmlformats.org/drawingml/2006/table">
            <a:tbl>
              <a:tblPr firstRow="1" bandRow="1">
                <a:tableStyleId>{8FD4443E-F989-4FC4-A0C8-D5A2AF1F390B}</a:tableStyleId>
              </a:tblPr>
              <a:tblGrid>
                <a:gridCol w="1132045">
                  <a:extLst>
                    <a:ext uri="{9D8B030D-6E8A-4147-A177-3AD203B41FA5}">
                      <a16:colId xmlns:a16="http://schemas.microsoft.com/office/drawing/2014/main" val="20000"/>
                    </a:ext>
                  </a:extLst>
                </a:gridCol>
                <a:gridCol w="1963607">
                  <a:extLst>
                    <a:ext uri="{9D8B030D-6E8A-4147-A177-3AD203B41FA5}">
                      <a16:colId xmlns:a16="http://schemas.microsoft.com/office/drawing/2014/main" val="20001"/>
                    </a:ext>
                  </a:extLst>
                </a:gridCol>
                <a:gridCol w="641805">
                  <a:extLst>
                    <a:ext uri="{9D8B030D-6E8A-4147-A177-3AD203B41FA5}">
                      <a16:colId xmlns:a16="http://schemas.microsoft.com/office/drawing/2014/main" val="20004"/>
                    </a:ext>
                  </a:extLst>
                </a:gridCol>
                <a:gridCol w="2566504">
                  <a:extLst>
                    <a:ext uri="{9D8B030D-6E8A-4147-A177-3AD203B41FA5}">
                      <a16:colId xmlns:a16="http://schemas.microsoft.com/office/drawing/2014/main" val="1556240109"/>
                    </a:ext>
                  </a:extLst>
                </a:gridCol>
              </a:tblGrid>
              <a:tr h="337376">
                <a:tc>
                  <a:txBody>
                    <a:bodyPr/>
                    <a:lstStyle/>
                    <a:p>
                      <a:pPr algn="ctr"/>
                      <a:r>
                        <a:rPr lang="en-US" sz="900" dirty="0" smtClean="0"/>
                        <a:t>Acronym</a:t>
                      </a:r>
                      <a:endParaRPr lang="en-US" sz="900" dirty="0"/>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900" dirty="0"/>
                        <a:t>Work Item Title</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dirty="0">
                          <a:ln>
                            <a:noFill/>
                          </a:ln>
                          <a:solidFill>
                            <a:prstClr val="white"/>
                          </a:solidFill>
                          <a:effectLst/>
                          <a:uLnTx/>
                          <a:uFillTx/>
                          <a:latin typeface="+mn-lt"/>
                          <a:ea typeface="+mn-ea"/>
                          <a:cs typeface="+mn-cs"/>
                        </a:rPr>
                        <a:t>WID#</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white"/>
                          </a:solidFill>
                          <a:effectLst/>
                          <a:uLnTx/>
                          <a:uFillTx/>
                          <a:latin typeface="+mn-lt"/>
                          <a:ea typeface="+mn-ea"/>
                          <a:cs typeface="+mn-cs"/>
                        </a:rPr>
                        <a:t>Remarks</a:t>
                      </a:r>
                    </a:p>
                  </a:txBody>
                  <a:tcPr marL="68586" marR="68586" marT="34307" marB="3430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9355">
                <a:tc>
                  <a:txBody>
                    <a:bodyPr/>
                    <a:lstStyle/>
                    <a:p>
                      <a:r>
                        <a:rPr kumimoji="0" lang="en-US" sz="900" b="0" i="0" u="none" strike="noStrike" kern="1200" cap="none" normalizeH="0" baseline="0" dirty="0" smtClean="0">
                          <a:ln>
                            <a:noFill/>
                          </a:ln>
                          <a:solidFill>
                            <a:schemeClr val="bg1"/>
                          </a:solidFill>
                          <a:effectLst/>
                          <a:latin typeface="+mn-lt"/>
                          <a:ea typeface="+mn-ea"/>
                          <a:cs typeface="+mn-cs"/>
                        </a:rPr>
                        <a:t>eNPN_Ph2</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kern="1200" dirty="0">
                          <a:solidFill>
                            <a:schemeClr val="lt1"/>
                          </a:solidFill>
                          <a:effectLst/>
                          <a:latin typeface="+mn-lt"/>
                          <a:ea typeface="+mn-ea"/>
                          <a:cs typeface="+mn-cs"/>
                        </a:rPr>
                        <a:t>Enhanced support of Non-Public Networks</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900" b="0" i="0" dirty="0" smtClean="0">
                          <a:solidFill>
                            <a:schemeClr val="bg1"/>
                          </a:solidFill>
                        </a:rPr>
                        <a:t>SP-230096</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52734">
                <a:tc>
                  <a:txBody>
                    <a:bodyPr/>
                    <a:lstStyle/>
                    <a:p>
                      <a:r>
                        <a:rPr lang="en-US" altLang="zh-CN" sz="900" b="0" kern="1200" dirty="0" err="1">
                          <a:solidFill>
                            <a:schemeClr val="lt1"/>
                          </a:solidFill>
                          <a:effectLst/>
                          <a:latin typeface="+mn-lt"/>
                          <a:ea typeface="+mn-ea"/>
                          <a:cs typeface="+mn-cs"/>
                        </a:rPr>
                        <a:t>eUEPO</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Calibri" panose="020F0502020204030204" pitchFamily="34" charset="0"/>
                        </a:rPr>
                        <a:t>Enhancement of 5G UE Policy</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SP-230094</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409355">
                <a:tc>
                  <a:txBody>
                    <a:bodyPr/>
                    <a:lstStyle/>
                    <a:p>
                      <a:r>
                        <a:rPr lang="en-US" sz="900" b="0" kern="1200" dirty="0">
                          <a:solidFill>
                            <a:schemeClr val="lt1"/>
                          </a:solidFill>
                          <a:effectLst/>
                          <a:latin typeface="+mn-lt"/>
                          <a:ea typeface="+mn-ea"/>
                          <a:cs typeface="+mn-cs"/>
                        </a:rPr>
                        <a:t>SFC</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Calibri" panose="020F0502020204030204" pitchFamily="34" charset="0"/>
                        </a:rPr>
                        <a:t>System Enabler for Service Function Chaining</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schemeClr val="bg1"/>
                          </a:solidFill>
                          <a:effectLst/>
                          <a:uLnTx/>
                          <a:uFillTx/>
                          <a:latin typeface="+mn-lt"/>
                          <a:ea typeface="+mn-ea"/>
                          <a:cs typeface="+mn-cs"/>
                        </a:rPr>
                        <a:t>SP-230120</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418403">
                <a:tc>
                  <a:txBody>
                    <a:bodyPr/>
                    <a:lstStyle/>
                    <a:p>
                      <a:r>
                        <a:rPr lang="en-US" sz="900" b="0" kern="1200" dirty="0" err="1">
                          <a:solidFill>
                            <a:schemeClr val="lt1"/>
                          </a:solidFill>
                          <a:effectLst/>
                          <a:latin typeface="+mn-lt"/>
                          <a:ea typeface="+mn-ea"/>
                          <a:cs typeface="+mn-cs"/>
                        </a:rPr>
                        <a:t>DetNet</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900" b="0" i="0" u="none" strike="noStrike" dirty="0">
                          <a:solidFill>
                            <a:schemeClr val="bg1"/>
                          </a:solidFill>
                          <a:effectLst/>
                          <a:latin typeface="+mn-lt"/>
                        </a:rPr>
                        <a:t>5GS </a:t>
                      </a:r>
                      <a:r>
                        <a:rPr lang="en-US" sz="900" b="0" i="0" u="none" strike="noStrike" dirty="0" err="1">
                          <a:solidFill>
                            <a:schemeClr val="bg1"/>
                          </a:solidFill>
                          <a:effectLst/>
                          <a:latin typeface="+mn-lt"/>
                        </a:rPr>
                        <a:t>DetNet</a:t>
                      </a:r>
                      <a:r>
                        <a:rPr lang="en-US" sz="900" b="0" i="0" u="none" strike="noStrike" dirty="0">
                          <a:solidFill>
                            <a:schemeClr val="bg1"/>
                          </a:solidFill>
                          <a:effectLst/>
                          <a:latin typeface="+mn-lt"/>
                        </a:rPr>
                        <a:t> interworking</a:t>
                      </a:r>
                      <a:endParaRPr lang="de-DE" sz="900" b="0" kern="1200" dirty="0">
                        <a:solidFill>
                          <a:schemeClr val="lt1"/>
                        </a:solidFill>
                        <a:effectLst/>
                        <a:latin typeface="+mn-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SP-230172</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endPar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361951">
                <a:tc>
                  <a:txBody>
                    <a:bodyPr/>
                    <a:lstStyle/>
                    <a:p>
                      <a:r>
                        <a:rPr lang="en-US" sz="900" b="0" kern="1200" dirty="0">
                          <a:solidFill>
                            <a:schemeClr val="lt1"/>
                          </a:solidFill>
                          <a:effectLst/>
                          <a:latin typeface="+mn-lt"/>
                          <a:ea typeface="+mn-ea"/>
                          <a:cs typeface="+mn-cs"/>
                        </a:rPr>
                        <a:t>SUECR</a:t>
                      </a:r>
                      <a:endParaRPr kumimoji="0" lang="en-US" sz="900" b="0" i="0" u="none" strike="noStrike" kern="1200" cap="none" normalizeH="0" baseline="0" dirty="0">
                        <a:ln>
                          <a:noFill/>
                        </a:ln>
                        <a:solidFill>
                          <a:schemeClr val="bg1"/>
                        </a:solidFill>
                        <a:effectLst/>
                        <a:latin typeface="+mn-lt"/>
                        <a:ea typeface="+mn-ea"/>
                        <a:cs typeface="+mn-cs"/>
                      </a:endParaRPr>
                    </a:p>
                  </a:txBody>
                  <a:tcPr marL="68586" marR="68586" marT="34303" marB="34303"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900" b="0" kern="1200" dirty="0" smtClean="0">
                          <a:solidFill>
                            <a:schemeClr val="lt1"/>
                          </a:solidFill>
                          <a:effectLst/>
                          <a:latin typeface="+mj-lt"/>
                          <a:ea typeface="+mn-ea"/>
                          <a:cs typeface="+mn-cs"/>
                        </a:rPr>
                        <a:t>Seamless </a:t>
                      </a:r>
                      <a:r>
                        <a:rPr lang="en-GB" sz="900" b="0" kern="1200" dirty="0">
                          <a:solidFill>
                            <a:schemeClr val="lt1"/>
                          </a:solidFill>
                          <a:effectLst/>
                          <a:latin typeface="+mj-lt"/>
                          <a:ea typeface="+mn-ea"/>
                          <a:cs typeface="+mn-cs"/>
                        </a:rPr>
                        <a:t>UE context recovery</a:t>
                      </a:r>
                      <a:endParaRPr lang="de-DE" sz="900" b="0" kern="1200" dirty="0">
                        <a:solidFill>
                          <a:schemeClr val="lt1"/>
                        </a:solidFill>
                        <a:effectLst/>
                        <a:latin typeface="+mj-lt"/>
                        <a:ea typeface="+mn-ea"/>
                        <a:cs typeface="+mn-cs"/>
                      </a:endParaRPr>
                    </a:p>
                  </a:txBody>
                  <a:tcPr marL="89106" marR="89106" marT="67518" marB="67518"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prstClr val="white"/>
                          </a:solidFill>
                          <a:effectLst/>
                          <a:uLnTx/>
                          <a:uFillTx/>
                          <a:latin typeface="+mn-lt"/>
                          <a:ea typeface="+mn-ea"/>
                          <a:cs typeface="+mn-cs"/>
                        </a:rPr>
                        <a:t>SP-220810</a:t>
                      </a:r>
                      <a:endParaRPr lang="en-US" sz="900" b="0" i="0" dirty="0" smtClean="0">
                        <a:solidFill>
                          <a:srgbClr val="7030A0"/>
                        </a:solidFill>
                      </a:endParaRP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900" b="0" i="0" u="none" strike="noStrike" kern="1200" cap="none" spc="0" normalizeH="0" baseline="0" noProof="0" dirty="0" smtClean="0">
                          <a:ln>
                            <a:noFill/>
                          </a:ln>
                          <a:solidFill>
                            <a:prstClr val="white"/>
                          </a:solidFill>
                          <a:effectLst/>
                          <a:uLnTx/>
                          <a:uFillTx/>
                          <a:latin typeface="Calibri" panose="020F0502020204030204" pitchFamily="34" charset="0"/>
                          <a:ea typeface="MS PGothic" panose="020B0600070205080204" pitchFamily="34" charset="-128"/>
                          <a:cs typeface="+mn-cs"/>
                        </a:rPr>
                        <a:t>No CRs</a:t>
                      </a:r>
                    </a:p>
                  </a:txBody>
                  <a:tcPr marL="68586" marR="6858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pPr algn="l" eaLnBrk="1" hangingPunct="1"/>
            <a:r>
              <a:rPr lang="de-DE" altLang="de-DE" sz="2800" b="1" smtClean="0">
                <a:solidFill>
                  <a:schemeClr val="tx1"/>
                </a:solidFill>
              </a:rPr>
              <a:t>2.5) </a:t>
            </a:r>
            <a:r>
              <a:rPr lang="en-GB" altLang="en-US" sz="2800" b="1" smtClean="0">
                <a:solidFill>
                  <a:schemeClr val="tx1"/>
                </a:solidFill>
              </a:rPr>
              <a:t>Rel-18 Study/Work (5/5)</a:t>
            </a:r>
            <a:endParaRPr lang="de-DE" altLang="de-DE" sz="2800" b="1" smtClean="0">
              <a:solidFill>
                <a:schemeClr val="tx1"/>
              </a:solidFill>
            </a:endParaRPr>
          </a:p>
        </p:txBody>
      </p:sp>
      <p:graphicFrame>
        <p:nvGraphicFramePr>
          <p:cNvPr id="7" name="Content Placeholder 8"/>
          <p:cNvGraphicFramePr>
            <a:graphicFrameLocks noGrp="1"/>
          </p:cNvGraphicFramePr>
          <p:nvPr>
            <p:extLst>
              <p:ext uri="{D42A27DB-BD31-4B8C-83A1-F6EECF244321}">
                <p14:modId xmlns:p14="http://schemas.microsoft.com/office/powerpoint/2010/main" val="4173094183"/>
              </p:ext>
            </p:extLst>
          </p:nvPr>
        </p:nvGraphicFramePr>
        <p:xfrm>
          <a:off x="604838" y="1316038"/>
          <a:ext cx="6303962" cy="3352800"/>
        </p:xfrm>
        <a:graphic>
          <a:graphicData uri="http://schemas.openxmlformats.org/drawingml/2006/table">
            <a:tbl>
              <a:tblPr/>
              <a:tblGrid>
                <a:gridCol w="1131887">
                  <a:extLst>
                    <a:ext uri="{9D8B030D-6E8A-4147-A177-3AD203B41FA5}">
                      <a16:colId xmlns:a16="http://schemas.microsoft.com/office/drawing/2014/main" val="2669973564"/>
                    </a:ext>
                  </a:extLst>
                </a:gridCol>
                <a:gridCol w="1963738">
                  <a:extLst>
                    <a:ext uri="{9D8B030D-6E8A-4147-A177-3AD203B41FA5}">
                      <a16:colId xmlns:a16="http://schemas.microsoft.com/office/drawing/2014/main" val="266924732"/>
                    </a:ext>
                  </a:extLst>
                </a:gridCol>
                <a:gridCol w="641350">
                  <a:extLst>
                    <a:ext uri="{9D8B030D-6E8A-4147-A177-3AD203B41FA5}">
                      <a16:colId xmlns:a16="http://schemas.microsoft.com/office/drawing/2014/main" val="1438511449"/>
                    </a:ext>
                  </a:extLst>
                </a:gridCol>
                <a:gridCol w="2566987">
                  <a:extLst>
                    <a:ext uri="{9D8B030D-6E8A-4147-A177-3AD203B41FA5}">
                      <a16:colId xmlns:a16="http://schemas.microsoft.com/office/drawing/2014/main" val="3775491382"/>
                    </a:ext>
                  </a:extLst>
                </a:gridCol>
              </a:tblGrid>
              <a:tr h="33026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Acronym</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Work Item Title</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WID#</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1"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Remarks</a:t>
                      </a:r>
                    </a:p>
                  </a:txBody>
                  <a:tcPr marL="68582" marR="68582" marT="34318" marB="3431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tx1"/>
                    </a:solidFill>
                  </a:tcPr>
                </a:tc>
                <a:extLst>
                  <a:ext uri="{0D108BD9-81ED-4DB2-BD59-A6C34878D82A}">
                    <a16:rowId xmlns:a16="http://schemas.microsoft.com/office/drawing/2014/main" val="1910454650"/>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TEI18_SDNAEPC</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Secondary DN authentication and authorization in EPS IWK case</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SP-220798</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177676311"/>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TEI18_MLR</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Multiple location report for MT-LR Immediate Location Request for the regulatory service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SP-220795</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659628179"/>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TEI18_MBS4V2X</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ko-KR" sz="900" b="0" i="0" u="none" strike="noStrike" cap="none" normalizeH="0" baseline="0" smtClean="0">
                          <a:ln>
                            <a:noFill/>
                          </a:ln>
                          <a:solidFill>
                            <a:srgbClr val="FFFFFF"/>
                          </a:solidFill>
                          <a:effectLst/>
                          <a:latin typeface="Calibri" panose="020F0502020204030204" pitchFamily="34" charset="0"/>
                          <a:ea typeface="Malgun Gothic" panose="020B0503020000020004" pitchFamily="34" charset="-127"/>
                        </a:rPr>
                        <a:t>MBS support for V2X services</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SP-220793</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060135344"/>
                  </a:ext>
                </a:extLst>
              </a:tr>
              <a:tr h="409652">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TEI18_SLAMUP</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Spending Limits for AM and UE Policies in the 5GC </a:t>
                      </a:r>
                      <a:endParaRPr kumimoji="0" lang="de-DE"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SP-220794</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542691390"/>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TEI18_ADEE</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sym typeface="+mn-ea"/>
                        </a:rPr>
                        <a:t>Enhancement of Application Detection Event Exposure</a:t>
                      </a:r>
                      <a:endParaRPr kumimoji="0" lang="en-US" altLang="en-GB"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b"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SP-220796</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132046242"/>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TEI18_IPv6PD</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900" b="0" i="0" u="none" strike="noStrike" cap="none" normalizeH="0" baseline="0" smtClean="0">
                          <a:ln>
                            <a:noFill/>
                          </a:ln>
                          <a:solidFill>
                            <a:srgbClr val="FFFFFF"/>
                          </a:solidFill>
                          <a:effectLst/>
                          <a:latin typeface="Calibri" panose="020F0502020204030204" pitchFamily="34" charset="0"/>
                          <a:ea typeface="SimSun" panose="02010600030101010101" pitchFamily="2" charset="-122"/>
                        </a:rPr>
                        <a:t>General Support of IPv6 Prefix Delegation </a:t>
                      </a:r>
                      <a:endParaRPr kumimoji="0" lang="de-DE"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endParaRP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SP-220797</a:t>
                      </a: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900" b="0" i="0" u="none" strike="noStrike" cap="none" normalizeH="0" baseline="0" smtClean="0">
                        <a:ln>
                          <a:noFill/>
                        </a:ln>
                        <a:solidFill>
                          <a:srgbClr val="7030A0"/>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1390608880"/>
                  </a:ext>
                </a:extLst>
              </a:tr>
              <a:tr h="344553">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rPr>
                        <a:t>TEI18_DCAMP_Ph2</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Dynamically Changing AM Policies in the 5GC Phase 2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SP-230102</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2799940820"/>
                  </a:ext>
                </a:extLst>
              </a:tr>
              <a:tr h="411558">
                <a:tc>
                  <a:txBody>
                    <a:bodyPr/>
                    <a:lstStyle>
                      <a:lvl1pPr defTabSz="912813">
                        <a:spcBef>
                          <a:spcPct val="20000"/>
                        </a:spcBef>
                        <a:defRPr sz="2400">
                          <a:solidFill>
                            <a:schemeClr val="tx1"/>
                          </a:solidFill>
                          <a:latin typeface="Calibri" panose="020F0502020204030204" pitchFamily="34" charset="0"/>
                          <a:ea typeface="MS PGothic" panose="020B0600070205080204" pitchFamily="34" charset="-128"/>
                        </a:defRPr>
                      </a:lvl1pPr>
                      <a:lvl2pPr defTabSz="912813">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defTabSz="912813">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defTabSz="912813">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defTabSz="912813"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2813"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err="1" smtClean="0">
                          <a:ln>
                            <a:noFill/>
                          </a:ln>
                          <a:solidFill>
                            <a:schemeClr val="bg1"/>
                          </a:solidFill>
                          <a:effectLst/>
                          <a:latin typeface="Calibri" panose="020F0502020204030204" pitchFamily="34" charset="0"/>
                          <a:ea typeface="MS PGothic" panose="020B0600070205080204" pitchFamily="34" charset="-128"/>
                        </a:rPr>
                        <a:t>eNSAC</a:t>
                      </a:r>
                      <a:endParaRPr kumimoji="0" lang="en-US" altLang="en-US" sz="900" b="0" i="0" u="none" strike="noStrike" cap="none" normalizeH="0" baseline="0" dirty="0" smtClean="0">
                        <a:ln>
                          <a:noFill/>
                        </a:ln>
                        <a:solidFill>
                          <a:schemeClr val="bg1"/>
                        </a:solidFill>
                        <a:effectLst/>
                        <a:latin typeface="Calibri" panose="020F0502020204030204" pitchFamily="34" charset="0"/>
                        <a:ea typeface="MS PGothic" panose="020B0600070205080204" pitchFamily="34" charset="-128"/>
                      </a:endParaRP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US" sz="900" b="0" i="0" u="none" strike="noStrike" cap="none" normalizeH="0" baseline="0" smtClean="0">
                          <a:ln>
                            <a:noFill/>
                          </a:ln>
                          <a:solidFill>
                            <a:schemeClr val="bg1"/>
                          </a:solidFill>
                          <a:effectLst/>
                          <a:latin typeface="Calibri" panose="020F0502020204030204" pitchFamily="34" charset="0"/>
                          <a:ea typeface="MS PGothic" panose="020B0600070205080204" pitchFamily="34" charset="-128"/>
                        </a:rPr>
                        <a:t>Enhancement of NSAC for maximum number of UEs with at least one PDU session/PDN connection </a:t>
                      </a:r>
                    </a:p>
                  </a:txBody>
                  <a:tcPr marL="89100" marR="89100"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zh-CN" sz="900" b="0" i="0" u="none" strike="noStrike" cap="none" normalizeH="0" baseline="0" smtClean="0">
                          <a:ln>
                            <a:noFill/>
                          </a:ln>
                          <a:solidFill>
                            <a:schemeClr val="bg1"/>
                          </a:solidFill>
                          <a:effectLst/>
                          <a:latin typeface="Calibri" panose="020F0502020204030204" pitchFamily="34" charset="0"/>
                          <a:ea typeface="SimSun" panose="02010600030101010101" pitchFamily="2" charset="-122"/>
                        </a:rPr>
                        <a:t>SP-230113</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tc>
                  <a:txBody>
                    <a:bodyPr/>
                    <a:lstStyle>
                      <a:lvl1pPr>
                        <a:spcBef>
                          <a:spcPct val="20000"/>
                        </a:spcBef>
                        <a:defRPr sz="2400">
                          <a:solidFill>
                            <a:schemeClr val="tx1"/>
                          </a:solidFill>
                          <a:latin typeface="Calibri" panose="020F0502020204030204" pitchFamily="34" charset="0"/>
                          <a:ea typeface="MS PGothic" panose="020B0600070205080204" pitchFamily="34" charset="-128"/>
                        </a:defRPr>
                      </a:lvl1pPr>
                      <a:lvl2pPr>
                        <a:spcBef>
                          <a:spcPct val="20000"/>
                        </a:spcBef>
                        <a:buClr>
                          <a:srgbClr val="C00000"/>
                        </a:buClr>
                        <a:buFont typeface="Arial" panose="020B0604020202020204" pitchFamily="34" charset="0"/>
                        <a:defRPr sz="2000">
                          <a:solidFill>
                            <a:schemeClr val="tx1"/>
                          </a:solidFill>
                          <a:latin typeface="Calibri" panose="020F0502020204030204" pitchFamily="34" charset="0"/>
                          <a:ea typeface="MS PGothic" panose="020B0600070205080204" pitchFamily="34" charset="-128"/>
                        </a:defRPr>
                      </a:lvl2pPr>
                      <a:lvl3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3pPr>
                      <a:lvl4pPr>
                        <a:spcBef>
                          <a:spcPct val="20000"/>
                        </a:spcBef>
                        <a:buFont typeface="Arial" panose="020B0604020202020204" pitchFamily="34" charset="0"/>
                        <a:defRPr>
                          <a:solidFill>
                            <a:schemeClr val="tx1"/>
                          </a:solidFill>
                          <a:latin typeface="Calibri" panose="020F0502020204030204" pitchFamily="34" charset="0"/>
                          <a:ea typeface="MS PGothic" panose="020B0600070205080204" pitchFamily="34" charset="-128"/>
                        </a:defRPr>
                      </a:lvl4pPr>
                      <a:lvl5pPr>
                        <a:spcBef>
                          <a:spcPct val="20000"/>
                        </a:spcBef>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5pPr>
                      <a:lvl6pPr marL="22844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6pPr>
                      <a:lvl7pPr marL="27416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7pPr>
                      <a:lvl8pPr marL="31988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8pPr>
                      <a:lvl9pPr marL="3656013" indent="1588"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US" sz="900" b="0" i="0" u="none" strike="noStrike" cap="none" normalizeH="0" baseline="0" dirty="0" smtClean="0">
                          <a:ln>
                            <a:noFill/>
                          </a:ln>
                          <a:solidFill>
                            <a:srgbClr val="FFFFFF"/>
                          </a:solidFill>
                          <a:effectLst/>
                          <a:latin typeface="Calibri" panose="020F0502020204030204" pitchFamily="34" charset="0"/>
                          <a:ea typeface="MS PGothic" panose="020B0600070205080204" pitchFamily="34" charset="-128"/>
                        </a:rPr>
                        <a:t>No CRs</a:t>
                      </a:r>
                    </a:p>
                  </a:txBody>
                  <a:tcPr marL="68582" marR="68582" marT="0" marB="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2A14D"/>
                    </a:solidFill>
                  </a:tcPr>
                </a:tc>
                <a:extLst>
                  <a:ext uri="{0D108BD9-81ED-4DB2-BD59-A6C34878D82A}">
                    <a16:rowId xmlns:a16="http://schemas.microsoft.com/office/drawing/2014/main" val="3573928414"/>
                  </a:ext>
                </a:extLst>
              </a:tr>
            </a:tbl>
          </a:graphicData>
        </a:graphic>
      </p:graphicFrame>
      <p:sp>
        <p:nvSpPr>
          <p:cNvPr id="8" name="Content Placeholder 7">
            <a:extLst>
              <a:ext uri="{FF2B5EF4-FFF2-40B4-BE49-F238E27FC236}">
                <a16:creationId xmlns:a16="http://schemas.microsoft.com/office/drawing/2014/main" id="{7C209875-F715-447E-A4D0-B41C8A1350AD}"/>
              </a:ext>
            </a:extLst>
          </p:cNvPr>
          <p:cNvSpPr txBox="1">
            <a:spLocks/>
          </p:cNvSpPr>
          <p:nvPr/>
        </p:nvSpPr>
        <p:spPr bwMode="auto">
          <a:xfrm>
            <a:off x="604838" y="931863"/>
            <a:ext cx="6303962"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300"/>
              </a:spcAft>
              <a:defRPr/>
            </a:pPr>
            <a:r>
              <a:rPr lang="de-DE" altLang="de-DE" sz="1500" kern="0" dirty="0"/>
              <a:t>TEI18 mini WIDs</a:t>
            </a:r>
            <a:endParaRPr lang="de-DE" altLang="de-DE" sz="1500" kern="0"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SA#109, </a:t>
            </a:r>
            <a:r>
              <a:rPr lang="en-GB" sz="1500" dirty="0"/>
              <a:t>statistics, next meetings)</a:t>
            </a:r>
          </a:p>
          <a:p>
            <a:pPr eaLnBrk="1" hangingPunct="1">
              <a:defRPr/>
            </a:pPr>
            <a:r>
              <a:rPr lang="en-GB" sz="1500" dirty="0"/>
              <a:t> 2) SA Work Report</a:t>
            </a:r>
          </a:p>
          <a:p>
            <a:pPr lvl="1" eaLnBrk="1" hangingPunct="1">
              <a:defRPr/>
            </a:pPr>
            <a:r>
              <a:rPr lang="en-GB" sz="1350" dirty="0"/>
              <a:t>2.1) </a:t>
            </a:r>
            <a:r>
              <a:rPr lang="en-GB" sz="1350" dirty="0" smtClean="0"/>
              <a:t>Rel-16 </a:t>
            </a:r>
            <a:r>
              <a:rPr lang="en-GB" sz="1350" dirty="0"/>
              <a:t>and before Maintenance</a:t>
            </a:r>
          </a:p>
          <a:p>
            <a:pPr lvl="1" eaLnBrk="1" hangingPunct="1">
              <a:defRPr/>
            </a:pPr>
            <a:r>
              <a:rPr lang="en-GB" sz="1350" dirty="0" smtClean="0"/>
              <a:t>2.2) </a:t>
            </a:r>
            <a:r>
              <a:rPr lang="en-GB" sz="1350" dirty="0"/>
              <a:t>Rel-17 Work and Maintenance</a:t>
            </a:r>
          </a:p>
          <a:p>
            <a:pPr lvl="1" eaLnBrk="1" hangingPunct="1">
              <a:defRPr/>
            </a:pPr>
            <a:r>
              <a:rPr lang="en-GB" sz="1350" dirty="0" smtClean="0"/>
              <a:t>2.3) </a:t>
            </a:r>
            <a:r>
              <a:rPr lang="en-GB" sz="1350" dirty="0"/>
              <a:t>Rel-18 Work and Maintenance</a:t>
            </a:r>
          </a:p>
          <a:p>
            <a:pPr lvl="1" eaLnBrk="1" hangingPunct="1">
              <a:defRPr/>
            </a:pPr>
            <a:r>
              <a:rPr lang="en-GB" sz="1350" dirty="0" smtClean="0"/>
              <a:t>2.4) </a:t>
            </a:r>
            <a:r>
              <a:rPr lang="en-GB" sz="1350" dirty="0"/>
              <a:t>Rel-19 Work and </a:t>
            </a:r>
            <a:r>
              <a:rPr lang="en-GB" sz="1350" dirty="0" smtClean="0"/>
              <a:t>Maintenance</a:t>
            </a:r>
          </a:p>
          <a:p>
            <a:pPr lvl="1" eaLnBrk="1" hangingPunct="1">
              <a:defRPr/>
            </a:pPr>
            <a:r>
              <a:rPr lang="en-GB" sz="1350" dirty="0" smtClean="0"/>
              <a:t>2.5) Rel-20 Work and Maintenance</a:t>
            </a:r>
            <a:endParaRPr lang="en-GB" sz="1350" dirty="0"/>
          </a:p>
          <a:p>
            <a:pPr lvl="1" eaLnBrk="1" hangingPunct="1">
              <a:defRPr/>
            </a:pPr>
            <a:r>
              <a:rPr lang="en-GB" sz="1350" dirty="0" smtClean="0"/>
              <a:t>2.6) </a:t>
            </a:r>
            <a:r>
              <a:rPr lang="en-GB" sz="1350" dirty="0"/>
              <a:t>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SA#109, </a:t>
            </a:r>
            <a:r>
              <a:rPr lang="en-GB" sz="1500"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dirty="0"/>
              <a:t>2.2) Rel-17 Work and Maintenance</a:t>
            </a:r>
          </a:p>
          <a:p>
            <a:pPr lvl="1" eaLnBrk="1" hangingPunct="1">
              <a:defRPr/>
            </a:pPr>
            <a:r>
              <a:rPr lang="en-GB" sz="1350" dirty="0"/>
              <a:t>2.3) Rel-18 Work and Maintenance</a:t>
            </a:r>
          </a:p>
          <a:p>
            <a:pPr lvl="1" eaLnBrk="1" hangingPunct="1">
              <a:defRPr/>
            </a:pPr>
            <a:r>
              <a:rPr lang="en-GB" sz="1350" b="1" dirty="0"/>
              <a:t>2.4) Rel-19 Work and Maintenance</a:t>
            </a:r>
          </a:p>
          <a:p>
            <a:pPr lvl="1" eaLnBrk="1" hangingPunct="1">
              <a:defRPr/>
            </a:pPr>
            <a:r>
              <a:rPr lang="en-GB" sz="1350" dirty="0"/>
              <a:t>2.5) Rel-20 Work and Maintenance</a:t>
            </a:r>
          </a:p>
          <a:p>
            <a:pPr lvl="1" eaLnBrk="1" hangingPunct="1">
              <a:defRPr/>
            </a:pPr>
            <a:r>
              <a:rPr lang="en-GB" sz="1350" dirty="0"/>
              <a:t>2.6)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920750" y="76200"/>
            <a:ext cx="6827838" cy="857250"/>
          </a:xfrm>
        </p:spPr>
        <p:txBody>
          <a:bodyPr/>
          <a:lstStyle/>
          <a:p>
            <a:r>
              <a:rPr lang="en-GB" altLang="en-US" smtClean="0">
                <a:solidFill>
                  <a:schemeClr val="tx1"/>
                </a:solidFill>
              </a:rPr>
              <a:t>SA WG2 progress -Summary</a:t>
            </a:r>
            <a:endParaRPr lang="en-US" altLang="en-US"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793543102"/>
              </p:ext>
            </p:extLst>
          </p:nvPr>
        </p:nvGraphicFramePr>
        <p:xfrm>
          <a:off x="235364" y="1179375"/>
          <a:ext cx="8362951" cy="2256106"/>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671677">
                  <a:extLst>
                    <a:ext uri="{9D8B030D-6E8A-4147-A177-3AD203B41FA5}">
                      <a16:colId xmlns:a16="http://schemas.microsoft.com/office/drawing/2014/main" val="20005"/>
                    </a:ext>
                  </a:extLst>
                </a:gridCol>
                <a:gridCol w="394851">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60925">
                <a:tc>
                  <a:txBody>
                    <a:bodyPr/>
                    <a:lstStyle/>
                    <a:p>
                      <a:pPr algn="ctr">
                        <a:lnSpc>
                          <a:spcPct val="107000"/>
                        </a:lnSpc>
                        <a:spcAft>
                          <a:spcPts val="800"/>
                        </a:spcAft>
                      </a:pPr>
                      <a:r>
                        <a:rPr lang="en-GB" sz="900" dirty="0">
                          <a:latin typeface="Arial "/>
                        </a:rPr>
                        <a:t>UID</a:t>
                      </a:r>
                    </a:p>
                  </a:txBody>
                  <a:tcPr marL="36001" marR="36001" marT="0" marB="0" anchor="ctr"/>
                </a:tc>
                <a:tc>
                  <a:txBody>
                    <a:bodyPr/>
                    <a:lstStyle/>
                    <a:p>
                      <a:pPr algn="ctr">
                        <a:lnSpc>
                          <a:spcPct val="107000"/>
                        </a:lnSpc>
                        <a:spcAft>
                          <a:spcPts val="800"/>
                        </a:spcAft>
                      </a:pPr>
                      <a:r>
                        <a:rPr lang="en-GB" sz="900" dirty="0">
                          <a:latin typeface="Arial "/>
                        </a:rPr>
                        <a:t>Name</a:t>
                      </a:r>
                    </a:p>
                  </a:txBody>
                  <a:tcPr marL="36001" marR="36001" marT="0" marB="0" anchor="ctr"/>
                </a:tc>
                <a:tc>
                  <a:txBody>
                    <a:bodyPr/>
                    <a:lstStyle/>
                    <a:p>
                      <a:pPr algn="ctr">
                        <a:lnSpc>
                          <a:spcPct val="107000"/>
                        </a:lnSpc>
                        <a:spcAft>
                          <a:spcPts val="800"/>
                        </a:spcAft>
                      </a:pPr>
                      <a:r>
                        <a:rPr lang="en-GB" sz="900" dirty="0">
                          <a:latin typeface="Arial "/>
                        </a:rPr>
                        <a:t>Acronym</a:t>
                      </a:r>
                    </a:p>
                  </a:txBody>
                  <a:tcPr marL="36001" marR="36001" marT="0" marB="0" anchor="ctr"/>
                </a:tc>
                <a:tc>
                  <a:txBody>
                    <a:bodyPr/>
                    <a:lstStyle/>
                    <a:p>
                      <a:pPr algn="ctr">
                        <a:lnSpc>
                          <a:spcPct val="107000"/>
                        </a:lnSpc>
                        <a:spcAft>
                          <a:spcPts val="800"/>
                        </a:spcAft>
                      </a:pPr>
                      <a:r>
                        <a:rPr lang="en-GB" sz="900" dirty="0">
                          <a:latin typeface="Arial "/>
                        </a:rPr>
                        <a:t>Target (dd/mm/</a:t>
                      </a:r>
                      <a:r>
                        <a:rPr lang="en-GB" sz="900" dirty="0" err="1">
                          <a:latin typeface="Arial "/>
                        </a:rPr>
                        <a:t>yyyy</a:t>
                      </a:r>
                      <a:r>
                        <a:rPr lang="en-GB" sz="900" dirty="0">
                          <a:latin typeface="Arial "/>
                        </a:rPr>
                        <a:t>)</a:t>
                      </a:r>
                    </a:p>
                  </a:txBody>
                  <a:tcPr marL="36001" marR="36001" marT="0" marB="0" anchor="ctr"/>
                </a:tc>
                <a:tc>
                  <a:txBody>
                    <a:bodyPr/>
                    <a:lstStyle/>
                    <a:p>
                      <a:pPr algn="ctr">
                        <a:lnSpc>
                          <a:spcPct val="107000"/>
                        </a:lnSpc>
                        <a:spcAft>
                          <a:spcPts val="800"/>
                        </a:spcAft>
                      </a:pPr>
                      <a:r>
                        <a:rPr lang="en-GB" sz="900" dirty="0">
                          <a:latin typeface="Arial "/>
                        </a:rPr>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Arial "/>
                          <a:ea typeface="+mn-ea"/>
                          <a:cs typeface="+mn-cs"/>
                        </a:rPr>
                        <a:t>WID</a:t>
                      </a:r>
                      <a:endParaRPr lang="en-GB" sz="900" dirty="0">
                        <a:solidFill>
                          <a:srgbClr val="FF0000"/>
                        </a:solidFill>
                        <a:latin typeface="Arial "/>
                      </a:endParaRPr>
                    </a:p>
                  </a:txBody>
                  <a:tcPr marL="36001" marR="36001" marT="0" marB="0" anchor="ctr"/>
                </a:tc>
                <a:tc>
                  <a:txBody>
                    <a:bodyPr/>
                    <a:lstStyle/>
                    <a:p>
                      <a:pPr algn="ctr">
                        <a:lnSpc>
                          <a:spcPct val="107000"/>
                        </a:lnSpc>
                        <a:spcAft>
                          <a:spcPts val="800"/>
                        </a:spcAft>
                      </a:pPr>
                      <a:r>
                        <a:rPr lang="en-GB" sz="900" dirty="0">
                          <a:solidFill>
                            <a:srgbClr val="FF0000"/>
                          </a:solidFill>
                          <a:latin typeface="Arial "/>
                        </a:rPr>
                        <a:t>New %</a:t>
                      </a:r>
                      <a:endParaRPr lang="en-GB" sz="900" b="1" kern="1200" dirty="0">
                        <a:solidFill>
                          <a:schemeClr val="lt1"/>
                        </a:solidFill>
                        <a:latin typeface="Arial "/>
                        <a:ea typeface="+mn-ea"/>
                        <a:cs typeface="+mn-cs"/>
                      </a:endParaRPr>
                    </a:p>
                  </a:txBody>
                  <a:tcPr marL="36001" marR="36001" marT="0" marB="0" anchor="ctr"/>
                </a:tc>
                <a:tc>
                  <a:txBody>
                    <a:bodyPr/>
                    <a:lstStyle/>
                    <a:p>
                      <a:pPr algn="l">
                        <a:lnSpc>
                          <a:spcPct val="107000"/>
                        </a:lnSpc>
                        <a:spcAft>
                          <a:spcPts val="800"/>
                        </a:spcAft>
                      </a:pPr>
                      <a:r>
                        <a:rPr lang="en-GB" sz="900" dirty="0">
                          <a:solidFill>
                            <a:schemeClr val="tx1"/>
                          </a:solidFill>
                          <a:latin typeface="Arial "/>
                        </a:rPr>
                        <a:t>Change or comment</a:t>
                      </a:r>
                    </a:p>
                  </a:txBody>
                  <a:tcPr marL="36001" marR="36001" marT="0" marB="0" anchor="ctr"/>
                </a:tc>
                <a:extLst>
                  <a:ext uri="{0D108BD9-81ED-4DB2-BD59-A6C34878D82A}">
                    <a16:rowId xmlns:a16="http://schemas.microsoft.com/office/drawing/2014/main" val="10000"/>
                  </a:ext>
                </a:extLst>
              </a:tr>
              <a:tr h="226830">
                <a:tc>
                  <a:txBody>
                    <a:bodyPr/>
                    <a:lstStyle/>
                    <a:p>
                      <a:pPr algn="l" fontAlgn="t"/>
                      <a:r>
                        <a:rPr lang="en-GB" sz="900" b="0" i="0" u="none" strike="noStrike" dirty="0">
                          <a:solidFill>
                            <a:srgbClr val="000000"/>
                          </a:solidFill>
                          <a:effectLst/>
                          <a:latin typeface="Arial "/>
                        </a:rPr>
                        <a:t>1050112</a:t>
                      </a:r>
                    </a:p>
                  </a:txBody>
                  <a:tcPr marL="9525" marR="9525" marT="9525" marB="0"/>
                </a:tc>
                <a:tc>
                  <a:txBody>
                    <a:bodyPr/>
                    <a:lstStyle/>
                    <a:p>
                      <a:pPr algn="l" fontAlgn="t"/>
                      <a:r>
                        <a:rPr lang="en-GB" sz="900" b="0" i="0" u="none" strike="noStrike" dirty="0" smtClean="0">
                          <a:solidFill>
                            <a:srgbClr val="000000"/>
                          </a:solidFill>
                          <a:effectLst/>
                          <a:latin typeface="Arial "/>
                        </a:rPr>
                        <a:t>Energy </a:t>
                      </a:r>
                      <a:r>
                        <a:rPr lang="en-GB" sz="900" b="0" i="0" u="none" strike="noStrike" dirty="0">
                          <a:solidFill>
                            <a:srgbClr val="000000"/>
                          </a:solidFill>
                          <a:effectLst/>
                          <a:latin typeface="Arial "/>
                        </a:rPr>
                        <a:t>Efficiency and Energy Saving </a:t>
                      </a:r>
                    </a:p>
                  </a:txBody>
                  <a:tcPr marL="9525" marR="9525" marT="9525" marB="0"/>
                </a:tc>
                <a:tc>
                  <a:txBody>
                    <a:bodyPr/>
                    <a:lstStyle/>
                    <a:p>
                      <a:pPr algn="l" fontAlgn="t"/>
                      <a:r>
                        <a:rPr lang="en-GB" sz="900" b="0" i="0" u="none" strike="noStrike" dirty="0" err="1" smtClean="0">
                          <a:solidFill>
                            <a:srgbClr val="000000"/>
                          </a:solidFill>
                          <a:effectLst/>
                          <a:latin typeface="Arial "/>
                        </a:rPr>
                        <a:t>EnergySys</a:t>
                      </a:r>
                      <a:endParaRPr lang="en-GB" sz="900" b="0" i="0" u="none" strike="noStrike" dirty="0">
                        <a:solidFill>
                          <a:srgbClr val="000000"/>
                        </a:solidFill>
                        <a:effectLst/>
                        <a:latin typeface="Arial "/>
                      </a:endParaRPr>
                    </a:p>
                  </a:txBody>
                  <a:tcPr marL="9525" marR="9525" marT="9525" marB="0"/>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smtClean="0">
                          <a:solidFill>
                            <a:srgbClr val="000000"/>
                          </a:solidFill>
                          <a:effectLst/>
                          <a:latin typeface="Arial "/>
                        </a:rPr>
                        <a:t>12/12/2024</a:t>
                      </a:r>
                    </a:p>
                  </a:txBody>
                  <a:tcPr marL="9525" marR="9525" marT="9525"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2"/>
                        </a:rPr>
                        <a:t>SP-241388</a:t>
                      </a:r>
                      <a:endParaRPr lang="en-GB" sz="900" b="0" i="0" u="sng" strike="noStrike" dirty="0">
                        <a:solidFill>
                          <a:srgbClr val="0563C1"/>
                        </a:solidFill>
                        <a:effectLst/>
                        <a:latin typeface="Arial "/>
                      </a:endParaRPr>
                    </a:p>
                  </a:txBody>
                  <a:tcPr marL="9525" marR="9525" marT="9525"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lang="en-GB" sz="900" dirty="0" smtClean="0">
                        <a:solidFill>
                          <a:schemeClr val="tx1"/>
                        </a:solidFill>
                        <a:latin typeface="Arial "/>
                      </a:endParaRPr>
                    </a:p>
                  </a:txBody>
                  <a:tcPr marL="36001" marR="36001" marT="0" marB="0" anchor="ctr"/>
                </a:tc>
                <a:extLst>
                  <a:ext uri="{0D108BD9-81ED-4DB2-BD59-A6C34878D82A}">
                    <a16:rowId xmlns:a16="http://schemas.microsoft.com/office/drawing/2014/main" val="357410148"/>
                  </a:ext>
                </a:extLst>
              </a:tr>
              <a:tr h="253368">
                <a:tc>
                  <a:txBody>
                    <a:bodyPr/>
                    <a:lstStyle/>
                    <a:p>
                      <a:pPr algn="l" fontAlgn="t"/>
                      <a:r>
                        <a:rPr lang="en-GB" sz="900" b="0" i="0" u="none" strike="noStrike" dirty="0">
                          <a:solidFill>
                            <a:srgbClr val="000000"/>
                          </a:solidFill>
                          <a:effectLst/>
                          <a:latin typeface="Arial "/>
                        </a:rPr>
                        <a:t>1040033</a:t>
                      </a:r>
                    </a:p>
                  </a:txBody>
                  <a:tcPr marL="9525" marR="9525" marT="9525" marB="0"/>
                </a:tc>
                <a:tc>
                  <a:txBody>
                    <a:bodyPr/>
                    <a:lstStyle/>
                    <a:p>
                      <a:pPr algn="l" fontAlgn="t"/>
                      <a:r>
                        <a:rPr lang="en-GB" sz="900" b="0" i="0" u="none" strike="noStrike" dirty="0">
                          <a:solidFill>
                            <a:srgbClr val="000000"/>
                          </a:solidFill>
                          <a:effectLst/>
                          <a:latin typeface="Arial "/>
                        </a:rPr>
                        <a:t>Core Network Enhanced Support for Artificial Intelligence (AI)/Machine Learning (ML) </a:t>
                      </a:r>
                    </a:p>
                  </a:txBody>
                  <a:tcPr marL="9525" marR="9525" marT="9525" marB="0"/>
                </a:tc>
                <a:tc>
                  <a:txBody>
                    <a:bodyPr/>
                    <a:lstStyle/>
                    <a:p>
                      <a:pPr algn="l" fontAlgn="t"/>
                      <a:r>
                        <a:rPr lang="en-GB" sz="900" b="0" i="0" u="none" strike="noStrike" dirty="0">
                          <a:solidFill>
                            <a:srgbClr val="000000"/>
                          </a:solidFill>
                          <a:effectLst/>
                          <a:latin typeface="Arial "/>
                        </a:rPr>
                        <a:t>AIML_CN</a:t>
                      </a:r>
                    </a:p>
                  </a:txBody>
                  <a:tcPr marL="9525" marR="9525" marT="9525" marB="0"/>
                </a:tc>
                <a:tc>
                  <a:txBody>
                    <a:bodyPr/>
                    <a:lstStyle/>
                    <a:p>
                      <a:pPr algn="l" fontAlgn="t"/>
                      <a:r>
                        <a:rPr lang="en-GB" sz="900" b="0" i="0" u="none" strike="noStrike" dirty="0">
                          <a:solidFill>
                            <a:srgbClr val="000000"/>
                          </a:solidFill>
                          <a:effectLst/>
                          <a:latin typeface="Arial "/>
                        </a:rPr>
                        <a:t>12/12/2024</a:t>
                      </a:r>
                    </a:p>
                  </a:txBody>
                  <a:tcPr marL="9525" marR="9525" marT="9525" marB="0"/>
                </a:tc>
                <a:tc>
                  <a:txBody>
                    <a:bodyPr/>
                    <a:lstStyle/>
                    <a:p>
                      <a:pPr algn="ctr">
                        <a:lnSpc>
                          <a:spcPct val="107000"/>
                        </a:lnSpc>
                        <a:spcAft>
                          <a:spcPts val="800"/>
                        </a:spcAft>
                      </a:pPr>
                      <a:r>
                        <a:rPr lang="en-GB" sz="900" dirty="0" smtClean="0">
                          <a:solidFill>
                            <a:schemeClr val="tx1"/>
                          </a:solidFill>
                          <a:latin typeface="Arial "/>
                        </a:rPr>
                        <a:t>99%</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3"/>
                        </a:rPr>
                        <a:t>SP-240991</a:t>
                      </a:r>
                      <a:endParaRPr lang="en-GB" sz="900" b="0" i="0" u="sng" strike="noStrike" dirty="0">
                        <a:solidFill>
                          <a:srgbClr val="0563C1"/>
                        </a:solidFill>
                        <a:effectLst/>
                        <a:latin typeface="Arial "/>
                      </a:endParaRPr>
                    </a:p>
                  </a:txBody>
                  <a:tcPr marL="9525" marR="9525" marT="9525"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1032427755"/>
                  </a:ext>
                </a:extLst>
              </a:tr>
              <a:tr h="253368">
                <a:tc>
                  <a:txBody>
                    <a:bodyPr/>
                    <a:lstStyle/>
                    <a:p>
                      <a:pPr algn="l" fontAlgn="t"/>
                      <a:r>
                        <a:rPr lang="en-GB" sz="900" b="0" i="0" u="none" strike="noStrike" kern="1200" dirty="0">
                          <a:solidFill>
                            <a:srgbClr val="000000"/>
                          </a:solidFill>
                          <a:effectLst/>
                          <a:latin typeface="Arial "/>
                          <a:ea typeface="+mn-ea"/>
                          <a:cs typeface="+mn-cs"/>
                        </a:rPr>
                        <a:t>1070010</a:t>
                      </a:r>
                    </a:p>
                  </a:txBody>
                  <a:tcPr marL="9525" marR="9525" marT="9515" marB="0" anchor="ctr"/>
                </a:tc>
                <a:tc>
                  <a:txBody>
                    <a:bodyPr/>
                    <a:lstStyle/>
                    <a:p>
                      <a:pPr algn="l" fontAlgn="t"/>
                      <a:r>
                        <a:rPr lang="en-US" sz="900" b="0" i="0" u="none" strike="noStrike" kern="1200" dirty="0">
                          <a:solidFill>
                            <a:srgbClr val="000000"/>
                          </a:solidFill>
                          <a:effectLst/>
                          <a:latin typeface="Arial "/>
                          <a:ea typeface="+mn-ea"/>
                          <a:cs typeface="+mn-cs"/>
                        </a:rPr>
                        <a:t>Architecture support of Ambient power-enabled Internet of Things</a:t>
                      </a:r>
                      <a:endParaRPr lang="en-GB" sz="900" b="0" i="0" u="none" strike="noStrike" kern="1200" dirty="0">
                        <a:solidFill>
                          <a:srgbClr val="000000"/>
                        </a:solidFill>
                        <a:effectLst/>
                        <a:latin typeface="Arial "/>
                        <a:ea typeface="+mn-ea"/>
                        <a:cs typeface="+mn-cs"/>
                      </a:endParaRPr>
                    </a:p>
                  </a:txBody>
                  <a:tcPr marL="9525" marR="9525" marT="951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err="1" smtClean="0">
                          <a:solidFill>
                            <a:srgbClr val="000000"/>
                          </a:solidFill>
                          <a:effectLst/>
                          <a:latin typeface="Arial "/>
                        </a:rPr>
                        <a:t>AmbientIoT</a:t>
                      </a:r>
                      <a:r>
                        <a:rPr lang="en-GB" sz="900" b="0" i="0" u="none" strike="noStrike" dirty="0" smtClean="0">
                          <a:solidFill>
                            <a:srgbClr val="000000"/>
                          </a:solidFill>
                          <a:effectLst/>
                          <a:latin typeface="Arial "/>
                        </a:rPr>
                        <a:t>-ARC</a:t>
                      </a:r>
                    </a:p>
                  </a:txBody>
                  <a:tcPr marL="9525" marR="9525" marT="9525" marB="0"/>
                </a:tc>
                <a:tc>
                  <a:txBody>
                    <a:bodyPr/>
                    <a:lstStyle/>
                    <a:p>
                      <a:pPr algn="l" fontAlgn="t"/>
                      <a:r>
                        <a:rPr lang="en-GB" sz="900" b="0" i="0" u="none" strike="noStrike" dirty="0" smtClean="0">
                          <a:solidFill>
                            <a:srgbClr val="000000"/>
                          </a:solidFill>
                          <a:effectLst/>
                          <a:latin typeface="Arial "/>
                        </a:rPr>
                        <a:t>06/06/2025</a:t>
                      </a:r>
                      <a:endParaRPr lang="en-GB" sz="900" b="0" i="0" u="none" strike="noStrike" dirty="0">
                        <a:solidFill>
                          <a:srgbClr val="000000"/>
                        </a:solidFill>
                        <a:effectLst/>
                        <a:latin typeface="Arial "/>
                      </a:endParaRPr>
                    </a:p>
                  </a:txBody>
                  <a:tcPr marL="9525" marR="9525" marT="9525" marB="0"/>
                </a:tc>
                <a:tc>
                  <a:txBody>
                    <a:bodyPr/>
                    <a:lstStyle/>
                    <a:p>
                      <a:pPr algn="ctr">
                        <a:lnSpc>
                          <a:spcPct val="107000"/>
                        </a:lnSpc>
                        <a:spcAft>
                          <a:spcPts val="800"/>
                        </a:spcAft>
                      </a:pPr>
                      <a:r>
                        <a:rPr lang="en-GB" sz="900" dirty="0" smtClean="0">
                          <a:solidFill>
                            <a:schemeClr val="tx1"/>
                          </a:solidFill>
                          <a:latin typeface="Arial "/>
                        </a:rPr>
                        <a:t>95%</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smtClean="0">
                          <a:solidFill>
                            <a:srgbClr val="0563C1"/>
                          </a:solidFill>
                          <a:effectLst/>
                          <a:latin typeface="Arial "/>
                        </a:rPr>
                        <a:t>SP-250377</a:t>
                      </a:r>
                    </a:p>
                  </a:txBody>
                  <a:tcPr marL="9525" marR="9525" marT="9525"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827556753"/>
                  </a:ext>
                </a:extLst>
              </a:tr>
              <a:tr h="253368">
                <a:tc>
                  <a:txBody>
                    <a:bodyPr/>
                    <a:lstStyle/>
                    <a:p>
                      <a:pPr algn="l" fontAlgn="t"/>
                      <a:r>
                        <a:rPr lang="en-GB" sz="900" b="0" i="0" u="none" strike="noStrike" dirty="0">
                          <a:solidFill>
                            <a:srgbClr val="000000"/>
                          </a:solidFill>
                          <a:effectLst/>
                          <a:latin typeface="Arial "/>
                        </a:rPr>
                        <a:t>1040027</a:t>
                      </a:r>
                    </a:p>
                  </a:txBody>
                  <a:tcPr marL="9525" marR="9525" marT="9525" marB="0"/>
                </a:tc>
                <a:tc>
                  <a:txBody>
                    <a:bodyPr/>
                    <a:lstStyle/>
                    <a:p>
                      <a:pPr algn="l" fontAlgn="t"/>
                      <a:r>
                        <a:rPr lang="en-GB" sz="900" b="0" i="0" u="none" strike="noStrike" dirty="0" smtClean="0">
                          <a:solidFill>
                            <a:srgbClr val="000000"/>
                          </a:solidFill>
                          <a:effectLst/>
                          <a:latin typeface="Arial "/>
                        </a:rPr>
                        <a:t>Integration </a:t>
                      </a:r>
                      <a:r>
                        <a:rPr lang="en-GB" sz="900" b="0" i="0" u="none" strike="noStrike" dirty="0">
                          <a:solidFill>
                            <a:srgbClr val="000000"/>
                          </a:solidFill>
                          <a:effectLst/>
                          <a:latin typeface="Arial "/>
                        </a:rPr>
                        <a:t>of satellite components in the 5G architecture Phase III </a:t>
                      </a:r>
                    </a:p>
                  </a:txBody>
                  <a:tcPr marL="9525" marR="9525" marT="9525" marB="0"/>
                </a:tc>
                <a:tc>
                  <a:txBody>
                    <a:bodyPr/>
                    <a:lstStyle/>
                    <a:p>
                      <a:pPr algn="l" fontAlgn="t"/>
                      <a:r>
                        <a:rPr lang="en-GB" sz="900" b="0" i="0" u="none" strike="noStrike" dirty="0" smtClean="0">
                          <a:solidFill>
                            <a:srgbClr val="000000"/>
                          </a:solidFill>
                          <a:effectLst/>
                          <a:latin typeface="Arial "/>
                        </a:rPr>
                        <a:t>5GSAT_Ph3-ARC</a:t>
                      </a:r>
                      <a:endParaRPr lang="en-GB" sz="900" b="0" i="0" u="none" strike="noStrike" dirty="0">
                        <a:solidFill>
                          <a:srgbClr val="000000"/>
                        </a:solidFill>
                        <a:effectLst/>
                        <a:latin typeface="Arial "/>
                      </a:endParaRPr>
                    </a:p>
                  </a:txBody>
                  <a:tcPr marL="9525" marR="9525" marT="9525" marB="0"/>
                </a:tc>
                <a:tc>
                  <a:txBody>
                    <a:bodyPr/>
                    <a:lstStyle/>
                    <a:p>
                      <a:pPr algn="l" fontAlgn="t"/>
                      <a:r>
                        <a:rPr lang="en-GB" sz="900" b="0" i="0" u="none" strike="noStrike" dirty="0">
                          <a:solidFill>
                            <a:srgbClr val="000000"/>
                          </a:solidFill>
                          <a:effectLst/>
                          <a:latin typeface="Arial "/>
                        </a:rPr>
                        <a:t>12/12/2024</a:t>
                      </a:r>
                    </a:p>
                  </a:txBody>
                  <a:tcPr marL="9525" marR="9525" marT="9525"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4"/>
                        </a:rPr>
                        <a:t>SP-240986</a:t>
                      </a:r>
                      <a:endParaRPr lang="en-GB" sz="900" b="0" i="0" u="sng" strike="noStrike" dirty="0">
                        <a:solidFill>
                          <a:srgbClr val="0563C1"/>
                        </a:solidFill>
                        <a:effectLst/>
                        <a:latin typeface="Arial "/>
                      </a:endParaRPr>
                    </a:p>
                  </a:txBody>
                  <a:tcPr marL="9525" marR="9525" marT="9525"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a:lnSpc>
                          <a:spcPct val="107000"/>
                        </a:lnSpc>
                        <a:spcAft>
                          <a:spcPts val="800"/>
                        </a:spcAft>
                      </a:pP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2024457355"/>
                  </a:ext>
                </a:extLst>
              </a:tr>
              <a:tr h="226830">
                <a:tc>
                  <a:txBody>
                    <a:bodyPr/>
                    <a:lstStyle/>
                    <a:p>
                      <a:pPr algn="l" fontAlgn="t"/>
                      <a:r>
                        <a:rPr lang="en-GB" sz="900" b="0" i="0" u="none" strike="noStrike" dirty="0">
                          <a:solidFill>
                            <a:srgbClr val="000000"/>
                          </a:solidFill>
                          <a:effectLst/>
                          <a:latin typeface="Arial "/>
                        </a:rPr>
                        <a:t>1040032</a:t>
                      </a:r>
                    </a:p>
                  </a:txBody>
                  <a:tcPr marL="9525" marR="9525" marT="9525" marB="0"/>
                </a:tc>
                <a:tc>
                  <a:txBody>
                    <a:bodyPr/>
                    <a:lstStyle/>
                    <a:p>
                      <a:pPr algn="l" fontAlgn="t"/>
                      <a:r>
                        <a:rPr lang="en-GB" sz="900" b="0" i="0" u="none" strike="noStrike" dirty="0">
                          <a:solidFill>
                            <a:srgbClr val="000000"/>
                          </a:solidFill>
                          <a:effectLst/>
                          <a:latin typeface="Arial "/>
                        </a:rPr>
                        <a:t>Extended Reality and Media service (XRM) Phase 2 </a:t>
                      </a:r>
                    </a:p>
                  </a:txBody>
                  <a:tcPr marL="9525" marR="9525" marT="9525" marB="0"/>
                </a:tc>
                <a:tc>
                  <a:txBody>
                    <a:bodyPr/>
                    <a:lstStyle/>
                    <a:p>
                      <a:pPr algn="l" fontAlgn="t"/>
                      <a:r>
                        <a:rPr lang="en-GB" sz="900" b="0" i="0" u="none" strike="noStrike" dirty="0">
                          <a:solidFill>
                            <a:srgbClr val="000000"/>
                          </a:solidFill>
                          <a:effectLst/>
                          <a:latin typeface="Arial "/>
                        </a:rPr>
                        <a:t>XRM_Ph2</a:t>
                      </a:r>
                    </a:p>
                  </a:txBody>
                  <a:tcPr marL="9525" marR="9525" marT="9525" marB="0"/>
                </a:tc>
                <a:tc>
                  <a:txBody>
                    <a:bodyPr/>
                    <a:lstStyle/>
                    <a:p>
                      <a:pPr algn="l" fontAlgn="t"/>
                      <a:r>
                        <a:rPr lang="en-GB" sz="900" b="0" i="0" u="none" strike="noStrike" dirty="0">
                          <a:solidFill>
                            <a:srgbClr val="000000"/>
                          </a:solidFill>
                          <a:effectLst/>
                          <a:latin typeface="Arial "/>
                        </a:rPr>
                        <a:t>12/12/2024</a:t>
                      </a:r>
                    </a:p>
                  </a:txBody>
                  <a:tcPr marL="9525" marR="9525" marT="9525"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5"/>
                        </a:rPr>
                        <a:t>SP-240990</a:t>
                      </a:r>
                      <a:endParaRPr lang="en-GB" sz="900" b="0" i="0" u="sng" strike="noStrike" dirty="0">
                        <a:solidFill>
                          <a:srgbClr val="0563C1"/>
                        </a:solidFill>
                        <a:effectLst/>
                        <a:latin typeface="Arial "/>
                      </a:endParaRPr>
                    </a:p>
                  </a:txBody>
                  <a:tcPr marL="9525" marR="9525" marT="9525"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a:lnSpc>
                          <a:spcPct val="107000"/>
                        </a:lnSpc>
                        <a:spcAft>
                          <a:spcPts val="800"/>
                        </a:spcAft>
                      </a:pP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2904063804"/>
                  </a:ext>
                </a:extLst>
              </a:tr>
              <a:tr h="226830">
                <a:tc>
                  <a:txBody>
                    <a:bodyPr/>
                    <a:lstStyle/>
                    <a:p>
                      <a:pPr algn="l" fontAlgn="t"/>
                      <a:r>
                        <a:rPr lang="en-GB" sz="900" b="0" i="0" u="none" strike="noStrike" dirty="0">
                          <a:solidFill>
                            <a:srgbClr val="000000"/>
                          </a:solidFill>
                          <a:effectLst/>
                          <a:latin typeface="Arial "/>
                        </a:rPr>
                        <a:t>1040035</a:t>
                      </a:r>
                    </a:p>
                  </a:txBody>
                  <a:tcPr marL="9525" marR="9525" marT="9525" marB="0"/>
                </a:tc>
                <a:tc>
                  <a:txBody>
                    <a:bodyPr/>
                    <a:lstStyle/>
                    <a:p>
                      <a:pPr algn="l" fontAlgn="t"/>
                      <a:r>
                        <a:rPr lang="en-GB" sz="900" b="0" i="0" u="none" strike="noStrike" dirty="0">
                          <a:solidFill>
                            <a:schemeClr val="tx1"/>
                          </a:solidFill>
                          <a:effectLst/>
                          <a:latin typeface="Arial "/>
                        </a:rPr>
                        <a:t>UPF enhancement for Exposure And SBA Phase 2 </a:t>
                      </a:r>
                    </a:p>
                  </a:txBody>
                  <a:tcPr marL="9525" marR="9525" marT="9525" marB="0"/>
                </a:tc>
                <a:tc>
                  <a:txBody>
                    <a:bodyPr/>
                    <a:lstStyle/>
                    <a:p>
                      <a:pPr algn="l" fontAlgn="t"/>
                      <a:r>
                        <a:rPr lang="en-GB" sz="900" b="0" i="0" u="none" strike="noStrike" dirty="0">
                          <a:solidFill>
                            <a:srgbClr val="000000"/>
                          </a:solidFill>
                          <a:effectLst/>
                          <a:latin typeface="Arial "/>
                        </a:rPr>
                        <a:t>UPEAS_Ph2</a:t>
                      </a:r>
                    </a:p>
                  </a:txBody>
                  <a:tcPr marL="9525" marR="9525" marT="9525" marB="0"/>
                </a:tc>
                <a:tc>
                  <a:txBody>
                    <a:bodyPr/>
                    <a:lstStyle/>
                    <a:p>
                      <a:pPr algn="l" fontAlgn="t"/>
                      <a:r>
                        <a:rPr lang="en-GB" sz="900" b="0" i="0" u="none" strike="noStrike" dirty="0">
                          <a:solidFill>
                            <a:srgbClr val="000000"/>
                          </a:solidFill>
                          <a:effectLst/>
                          <a:latin typeface="Arial "/>
                        </a:rPr>
                        <a:t>12/12/2024</a:t>
                      </a:r>
                    </a:p>
                  </a:txBody>
                  <a:tcPr marL="9525" marR="9525" marT="9525"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6"/>
                        </a:rPr>
                        <a:t>SP-240995</a:t>
                      </a:r>
                      <a:endParaRPr lang="en-GB" sz="900" b="0" i="0" u="sng" strike="noStrike" dirty="0">
                        <a:solidFill>
                          <a:srgbClr val="0563C1"/>
                        </a:solidFill>
                        <a:effectLst/>
                        <a:latin typeface="Arial "/>
                      </a:endParaRPr>
                    </a:p>
                  </a:txBody>
                  <a:tcPr marL="9525" marR="9525" marT="9525"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a:lnSpc>
                          <a:spcPct val="107000"/>
                        </a:lnSpc>
                        <a:spcAft>
                          <a:spcPts val="800"/>
                        </a:spcAft>
                      </a:pP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1986132080"/>
                  </a:ext>
                </a:extLst>
              </a:tr>
              <a:tr h="253368">
                <a:tc>
                  <a:txBody>
                    <a:bodyPr/>
                    <a:lstStyle/>
                    <a:p>
                      <a:pPr algn="l" fontAlgn="t"/>
                      <a:r>
                        <a:rPr lang="en-GB" sz="900" b="0" i="0" u="none" strike="noStrike" dirty="0">
                          <a:solidFill>
                            <a:srgbClr val="000000"/>
                          </a:solidFill>
                          <a:effectLst/>
                          <a:latin typeface="Arial "/>
                        </a:rPr>
                        <a:t>1040036</a:t>
                      </a:r>
                    </a:p>
                  </a:txBody>
                  <a:tcPr marL="9525" marR="9525" marT="9525" marB="0"/>
                </a:tc>
                <a:tc>
                  <a:txBody>
                    <a:bodyPr/>
                    <a:lstStyle/>
                    <a:p>
                      <a:pPr algn="l" fontAlgn="t"/>
                      <a:r>
                        <a:rPr lang="en-GB" sz="900" b="0" i="0" u="none" strike="noStrike" dirty="0">
                          <a:solidFill>
                            <a:schemeClr val="tx1"/>
                          </a:solidFill>
                          <a:effectLst/>
                          <a:latin typeface="Arial "/>
                        </a:rPr>
                        <a:t>Enhancement of support for Edge Computing in 5G Core network - Phase 3 </a:t>
                      </a:r>
                    </a:p>
                  </a:txBody>
                  <a:tcPr marL="9525" marR="9525" marT="9525" marB="0"/>
                </a:tc>
                <a:tc>
                  <a:txBody>
                    <a:bodyPr/>
                    <a:lstStyle/>
                    <a:p>
                      <a:pPr algn="l" fontAlgn="t"/>
                      <a:r>
                        <a:rPr lang="en-GB" sz="900" b="0" i="0" u="none" strike="noStrike" dirty="0">
                          <a:solidFill>
                            <a:srgbClr val="000000"/>
                          </a:solidFill>
                          <a:effectLst/>
                          <a:latin typeface="Arial "/>
                        </a:rPr>
                        <a:t>eEDGE_5GC_Ph3</a:t>
                      </a:r>
                    </a:p>
                  </a:txBody>
                  <a:tcPr marL="9525" marR="9525" marT="9525" marB="0"/>
                </a:tc>
                <a:tc>
                  <a:txBody>
                    <a:bodyPr/>
                    <a:lstStyle/>
                    <a:p>
                      <a:pPr algn="l" fontAlgn="t"/>
                      <a:r>
                        <a:rPr lang="en-GB" sz="900" b="0" i="0" u="none" strike="noStrike">
                          <a:solidFill>
                            <a:srgbClr val="000000"/>
                          </a:solidFill>
                          <a:effectLst/>
                          <a:latin typeface="Arial "/>
                        </a:rPr>
                        <a:t>12/12/2024</a:t>
                      </a:r>
                    </a:p>
                  </a:txBody>
                  <a:tcPr marL="9525" marR="9525" marT="9525"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a:solidFill>
                            <a:srgbClr val="0563C1"/>
                          </a:solidFill>
                          <a:effectLst/>
                          <a:latin typeface="Arial "/>
                          <a:hlinkClick r:id="rId7"/>
                        </a:rPr>
                        <a:t>SP-240996</a:t>
                      </a:r>
                      <a:endParaRPr lang="en-GB" sz="900" b="0" i="0" u="sng" strike="noStrike">
                        <a:solidFill>
                          <a:srgbClr val="0563C1"/>
                        </a:solidFill>
                        <a:effectLst/>
                        <a:latin typeface="Arial "/>
                      </a:endParaRPr>
                    </a:p>
                  </a:txBody>
                  <a:tcPr marL="9525" marR="9525" marT="9525"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a:lnSpc>
                          <a:spcPct val="107000"/>
                        </a:lnSpc>
                        <a:spcAft>
                          <a:spcPts val="800"/>
                        </a:spcAft>
                      </a:pP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2698822806"/>
                  </a:ext>
                </a:extLst>
              </a:tr>
            </a:tbl>
          </a:graphicData>
        </a:graphic>
      </p:graphicFrame>
      <p:sp>
        <p:nvSpPr>
          <p:cNvPr id="35971"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8"/>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920750" y="76200"/>
            <a:ext cx="6827838" cy="857250"/>
          </a:xfrm>
        </p:spPr>
        <p:txBody>
          <a:bodyPr/>
          <a:lstStyle/>
          <a:p>
            <a:r>
              <a:rPr lang="en-GB" altLang="en-US" smtClean="0">
                <a:solidFill>
                  <a:schemeClr val="tx1"/>
                </a:solidFill>
              </a:rPr>
              <a:t>SA WG2 progress -Summary</a:t>
            </a:r>
            <a:endParaRPr lang="en-US" altLang="en-US"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348282910"/>
              </p:ext>
            </p:extLst>
          </p:nvPr>
        </p:nvGraphicFramePr>
        <p:xfrm>
          <a:off x="271117" y="1306513"/>
          <a:ext cx="8362951" cy="2369098"/>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685619">
                  <a:extLst>
                    <a:ext uri="{9D8B030D-6E8A-4147-A177-3AD203B41FA5}">
                      <a16:colId xmlns:a16="http://schemas.microsoft.com/office/drawing/2014/main" val="20005"/>
                    </a:ext>
                  </a:extLst>
                </a:gridCol>
                <a:gridCol w="380909">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60959">
                <a:tc>
                  <a:txBody>
                    <a:bodyPr/>
                    <a:lstStyle/>
                    <a:p>
                      <a:pPr algn="ctr">
                        <a:lnSpc>
                          <a:spcPct val="107000"/>
                        </a:lnSpc>
                        <a:spcAft>
                          <a:spcPts val="800"/>
                        </a:spcAft>
                      </a:pPr>
                      <a:r>
                        <a:rPr lang="en-GB" sz="900" dirty="0">
                          <a:latin typeface="Arial "/>
                        </a:rPr>
                        <a:t>UID</a:t>
                      </a:r>
                    </a:p>
                  </a:txBody>
                  <a:tcPr marL="36001" marR="36001" marT="0" marB="0" anchor="ctr"/>
                </a:tc>
                <a:tc>
                  <a:txBody>
                    <a:bodyPr/>
                    <a:lstStyle/>
                    <a:p>
                      <a:pPr algn="ctr">
                        <a:lnSpc>
                          <a:spcPct val="107000"/>
                        </a:lnSpc>
                        <a:spcAft>
                          <a:spcPts val="800"/>
                        </a:spcAft>
                      </a:pPr>
                      <a:r>
                        <a:rPr lang="en-GB" sz="900" dirty="0">
                          <a:latin typeface="Arial "/>
                        </a:rPr>
                        <a:t>Name</a:t>
                      </a:r>
                    </a:p>
                  </a:txBody>
                  <a:tcPr marL="36001" marR="36001" marT="0" marB="0" anchor="ctr"/>
                </a:tc>
                <a:tc>
                  <a:txBody>
                    <a:bodyPr/>
                    <a:lstStyle/>
                    <a:p>
                      <a:pPr algn="ctr">
                        <a:lnSpc>
                          <a:spcPct val="107000"/>
                        </a:lnSpc>
                        <a:spcAft>
                          <a:spcPts val="800"/>
                        </a:spcAft>
                      </a:pPr>
                      <a:r>
                        <a:rPr lang="en-GB" sz="900" dirty="0">
                          <a:latin typeface="Arial "/>
                        </a:rPr>
                        <a:t>Acronym</a:t>
                      </a:r>
                    </a:p>
                  </a:txBody>
                  <a:tcPr marL="36001" marR="36001" marT="0" marB="0" anchor="ctr"/>
                </a:tc>
                <a:tc>
                  <a:txBody>
                    <a:bodyPr/>
                    <a:lstStyle/>
                    <a:p>
                      <a:pPr algn="ctr">
                        <a:lnSpc>
                          <a:spcPct val="107000"/>
                        </a:lnSpc>
                        <a:spcAft>
                          <a:spcPts val="800"/>
                        </a:spcAft>
                      </a:pPr>
                      <a:r>
                        <a:rPr lang="en-GB" sz="900" dirty="0">
                          <a:latin typeface="Arial "/>
                        </a:rPr>
                        <a:t>Target (dd/mm/</a:t>
                      </a:r>
                      <a:r>
                        <a:rPr lang="en-GB" sz="900" dirty="0" err="1">
                          <a:latin typeface="Arial "/>
                        </a:rPr>
                        <a:t>yyyy</a:t>
                      </a:r>
                      <a:r>
                        <a:rPr lang="en-GB" sz="900" dirty="0">
                          <a:latin typeface="Arial "/>
                        </a:rPr>
                        <a:t>)</a:t>
                      </a:r>
                    </a:p>
                  </a:txBody>
                  <a:tcPr marL="36001" marR="36001" marT="0" marB="0" anchor="ctr"/>
                </a:tc>
                <a:tc>
                  <a:txBody>
                    <a:bodyPr/>
                    <a:lstStyle/>
                    <a:p>
                      <a:pPr algn="ctr">
                        <a:lnSpc>
                          <a:spcPct val="107000"/>
                        </a:lnSpc>
                        <a:spcAft>
                          <a:spcPts val="800"/>
                        </a:spcAft>
                      </a:pPr>
                      <a:r>
                        <a:rPr lang="en-GB" sz="900" dirty="0">
                          <a:latin typeface="Arial "/>
                        </a:rPr>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Arial "/>
                          <a:ea typeface="+mn-ea"/>
                          <a:cs typeface="+mn-cs"/>
                        </a:rPr>
                        <a:t>WID</a:t>
                      </a:r>
                      <a:endParaRPr lang="en-GB" sz="900" dirty="0">
                        <a:solidFill>
                          <a:srgbClr val="FF0000"/>
                        </a:solidFill>
                        <a:latin typeface="Arial "/>
                      </a:endParaRPr>
                    </a:p>
                  </a:txBody>
                  <a:tcPr marL="36001" marR="36001" marT="0" marB="0" anchor="ctr"/>
                </a:tc>
                <a:tc>
                  <a:txBody>
                    <a:bodyPr/>
                    <a:lstStyle/>
                    <a:p>
                      <a:pPr algn="ctr">
                        <a:lnSpc>
                          <a:spcPct val="107000"/>
                        </a:lnSpc>
                        <a:spcAft>
                          <a:spcPts val="800"/>
                        </a:spcAft>
                      </a:pPr>
                      <a:r>
                        <a:rPr lang="en-GB" sz="900" dirty="0">
                          <a:solidFill>
                            <a:srgbClr val="FF0000"/>
                          </a:solidFill>
                          <a:latin typeface="Arial "/>
                        </a:rPr>
                        <a:t>New %</a:t>
                      </a:r>
                      <a:endParaRPr lang="en-GB" sz="900" b="1" kern="1200" dirty="0">
                        <a:solidFill>
                          <a:schemeClr val="lt1"/>
                        </a:solidFill>
                        <a:latin typeface="Arial "/>
                        <a:ea typeface="+mn-ea"/>
                        <a:cs typeface="+mn-cs"/>
                      </a:endParaRPr>
                    </a:p>
                  </a:txBody>
                  <a:tcPr marL="36001" marR="36001" marT="0" marB="0" anchor="ctr"/>
                </a:tc>
                <a:tc>
                  <a:txBody>
                    <a:bodyPr/>
                    <a:lstStyle/>
                    <a:p>
                      <a:pPr algn="l">
                        <a:lnSpc>
                          <a:spcPct val="107000"/>
                        </a:lnSpc>
                        <a:spcAft>
                          <a:spcPts val="800"/>
                        </a:spcAft>
                      </a:pPr>
                      <a:r>
                        <a:rPr lang="en-GB" sz="900" dirty="0">
                          <a:solidFill>
                            <a:schemeClr val="tx1"/>
                          </a:solidFill>
                          <a:latin typeface="Arial "/>
                        </a:rPr>
                        <a:t>Change or comment</a:t>
                      </a:r>
                    </a:p>
                  </a:txBody>
                  <a:tcPr marL="36001" marR="36001" marT="0" marB="0" anchor="ctr"/>
                </a:tc>
                <a:extLst>
                  <a:ext uri="{0D108BD9-81ED-4DB2-BD59-A6C34878D82A}">
                    <a16:rowId xmlns:a16="http://schemas.microsoft.com/office/drawing/2014/main" val="10000"/>
                  </a:ext>
                </a:extLst>
              </a:tr>
              <a:tr h="226860">
                <a:tc>
                  <a:txBody>
                    <a:bodyPr/>
                    <a:lstStyle/>
                    <a:p>
                      <a:pPr algn="l" fontAlgn="t"/>
                      <a:r>
                        <a:rPr lang="en-GB" sz="900" b="0" i="0" u="none" strike="noStrike" dirty="0">
                          <a:solidFill>
                            <a:srgbClr val="000000"/>
                          </a:solidFill>
                          <a:effectLst/>
                          <a:latin typeface="Arial "/>
                        </a:rPr>
                        <a:t>1040034</a:t>
                      </a:r>
                    </a:p>
                  </a:txBody>
                  <a:tcPr marL="9525" marR="9525" marT="9526" marB="0"/>
                </a:tc>
                <a:tc>
                  <a:txBody>
                    <a:bodyPr/>
                    <a:lstStyle/>
                    <a:p>
                      <a:pPr algn="l" fontAlgn="t"/>
                      <a:r>
                        <a:rPr lang="en-GB" sz="900" b="0" i="0" u="none" strike="noStrike" dirty="0">
                          <a:solidFill>
                            <a:schemeClr val="tx1"/>
                          </a:solidFill>
                          <a:effectLst/>
                          <a:latin typeface="Arial "/>
                        </a:rPr>
                        <a:t>Multi-Access (ATSSS_Ph4) </a:t>
                      </a:r>
                    </a:p>
                  </a:txBody>
                  <a:tcPr marL="9525" marR="9525" marT="9526" marB="0"/>
                </a:tc>
                <a:tc>
                  <a:txBody>
                    <a:bodyPr/>
                    <a:lstStyle/>
                    <a:p>
                      <a:pPr algn="l" fontAlgn="t"/>
                      <a:r>
                        <a:rPr lang="en-GB" sz="900" b="0" i="0" u="none" strike="noStrike" dirty="0">
                          <a:solidFill>
                            <a:srgbClr val="000000"/>
                          </a:solidFill>
                          <a:effectLst/>
                          <a:latin typeface="Arial "/>
                        </a:rPr>
                        <a:t>MASSS</a:t>
                      </a:r>
                    </a:p>
                  </a:txBody>
                  <a:tcPr marL="9525" marR="9525" marT="9526" marB="0"/>
                </a:tc>
                <a:tc>
                  <a:txBody>
                    <a:bodyPr/>
                    <a:lstStyle/>
                    <a:p>
                      <a:pPr algn="l" fontAlgn="t"/>
                      <a:r>
                        <a:rPr lang="en-GB" sz="900" b="0" i="0" u="none" strike="noStrike" dirty="0">
                          <a:solidFill>
                            <a:srgbClr val="000000"/>
                          </a:solidFill>
                          <a:effectLst/>
                          <a:latin typeface="Arial "/>
                        </a:rPr>
                        <a:t>12/12/2024</a:t>
                      </a: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2"/>
                        </a:rPr>
                        <a:t>SP-240994</a:t>
                      </a:r>
                      <a:endParaRPr lang="en-GB" sz="900" b="0" i="0" u="sng" strike="noStrike" dirty="0">
                        <a:solidFill>
                          <a:srgbClr val="0563C1"/>
                        </a:solidFill>
                        <a:effectLst/>
                        <a:latin typeface="Arial "/>
                      </a:endParaRP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a:lnSpc>
                          <a:spcPct val="107000"/>
                        </a:lnSpc>
                        <a:spcAft>
                          <a:spcPts val="800"/>
                        </a:spcAft>
                      </a:pP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10001"/>
                  </a:ext>
                </a:extLst>
              </a:tr>
              <a:tr h="253400">
                <a:tc>
                  <a:txBody>
                    <a:bodyPr/>
                    <a:lstStyle/>
                    <a:p>
                      <a:pPr algn="l" fontAlgn="t"/>
                      <a:r>
                        <a:rPr lang="en-GB" sz="900" b="0" i="0" u="none" strike="noStrike" dirty="0">
                          <a:solidFill>
                            <a:srgbClr val="000000"/>
                          </a:solidFill>
                          <a:effectLst/>
                          <a:latin typeface="Arial "/>
                        </a:rPr>
                        <a:t>1040026</a:t>
                      </a:r>
                    </a:p>
                  </a:txBody>
                  <a:tcPr marL="9525" marR="9525" marT="9526" marB="0"/>
                </a:tc>
                <a:tc>
                  <a:txBody>
                    <a:bodyPr/>
                    <a:lstStyle/>
                    <a:p>
                      <a:pPr algn="l" fontAlgn="t"/>
                      <a:r>
                        <a:rPr lang="en-GB" sz="900" b="0" i="0" u="none" strike="noStrike" dirty="0">
                          <a:solidFill>
                            <a:schemeClr val="tx1"/>
                          </a:solidFill>
                          <a:effectLst/>
                          <a:latin typeface="Arial "/>
                        </a:rPr>
                        <a:t>System architecture for Next Generation Real time Communication services Phase 2 </a:t>
                      </a:r>
                    </a:p>
                  </a:txBody>
                  <a:tcPr marL="9525" marR="9525" marT="9526" marB="0"/>
                </a:tc>
                <a:tc>
                  <a:txBody>
                    <a:bodyPr/>
                    <a:lstStyle/>
                    <a:p>
                      <a:pPr algn="l" fontAlgn="t"/>
                      <a:r>
                        <a:rPr lang="en-GB" sz="900" b="0" i="0" u="none" strike="noStrike" dirty="0">
                          <a:solidFill>
                            <a:srgbClr val="000000"/>
                          </a:solidFill>
                          <a:effectLst/>
                          <a:latin typeface="Arial "/>
                        </a:rPr>
                        <a:t>NG_RTC_Ph2</a:t>
                      </a:r>
                    </a:p>
                  </a:txBody>
                  <a:tcPr marL="9525" marR="9525" marT="9526" marB="0"/>
                </a:tc>
                <a:tc>
                  <a:txBody>
                    <a:bodyPr/>
                    <a:lstStyle/>
                    <a:p>
                      <a:pPr algn="l" fontAlgn="t"/>
                      <a:r>
                        <a:rPr lang="en-GB" sz="900" b="0" i="0" u="none" strike="noStrike">
                          <a:solidFill>
                            <a:srgbClr val="000000"/>
                          </a:solidFill>
                          <a:effectLst/>
                          <a:latin typeface="Arial "/>
                        </a:rPr>
                        <a:t>12/12/2024</a:t>
                      </a:r>
                    </a:p>
                  </a:txBody>
                  <a:tcPr marL="9525" marR="9525" marT="9526" marB="0"/>
                </a:tc>
                <a:tc>
                  <a:txBody>
                    <a:bodyPr/>
                    <a:lstStyle/>
                    <a:p>
                      <a:pPr algn="ctr">
                        <a:lnSpc>
                          <a:spcPct val="107000"/>
                        </a:lnSpc>
                        <a:spcAft>
                          <a:spcPts val="800"/>
                        </a:spcAft>
                      </a:pPr>
                      <a:r>
                        <a:rPr lang="en-GB" sz="900" dirty="0" smtClean="0">
                          <a:solidFill>
                            <a:schemeClr val="tx1"/>
                          </a:solidFill>
                          <a:latin typeface="Arial "/>
                        </a:rPr>
                        <a:t>99%</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a:solidFill>
                            <a:srgbClr val="0563C1"/>
                          </a:solidFill>
                          <a:effectLst/>
                          <a:latin typeface="Arial "/>
                          <a:hlinkClick r:id="rId3"/>
                        </a:rPr>
                        <a:t>SP-240985</a:t>
                      </a:r>
                      <a:endParaRPr lang="en-GB" sz="900" b="0" i="0" u="sng" strike="noStrike">
                        <a:solidFill>
                          <a:srgbClr val="0563C1"/>
                        </a:solidFill>
                        <a:effectLst/>
                        <a:latin typeface="Arial "/>
                      </a:endParaRPr>
                    </a:p>
                  </a:txBody>
                  <a:tcPr marL="9525" marR="9525" marT="9526" marB="0"/>
                </a:tc>
                <a:tc>
                  <a:txBody>
                    <a:bodyPr/>
                    <a:lstStyle/>
                    <a:p>
                      <a:pPr algn="ctr">
                        <a:lnSpc>
                          <a:spcPct val="107000"/>
                        </a:lnSpc>
                        <a:spcAft>
                          <a:spcPts val="800"/>
                        </a:spcAft>
                      </a:pPr>
                      <a:r>
                        <a:rPr lang="en-GB" sz="900" dirty="0" smtClean="0">
                          <a:solidFill>
                            <a:srgbClr val="FF0000"/>
                          </a:solidFill>
                          <a:latin typeface="Arial "/>
                        </a:rPr>
                        <a:t>100%</a:t>
                      </a:r>
                      <a:endParaRPr lang="en-GB" sz="900" dirty="0">
                        <a:solidFill>
                          <a:srgbClr val="FF0000"/>
                        </a:solidFill>
                        <a:latin typeface="Arial "/>
                      </a:endParaRPr>
                    </a:p>
                  </a:txBody>
                  <a:tcPr marL="36001" marR="36001" marT="0" marB="0" anchor="ctr"/>
                </a:tc>
                <a:tc>
                  <a:txBody>
                    <a:bodyPr/>
                    <a:lstStyle/>
                    <a:p>
                      <a:pPr algn="l">
                        <a:lnSpc>
                          <a:spcPct val="107000"/>
                        </a:lnSpc>
                        <a:spcAft>
                          <a:spcPts val="800"/>
                        </a:spcAft>
                      </a:pP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1401622191"/>
                  </a:ext>
                </a:extLst>
              </a:tr>
              <a:tr h="226860">
                <a:tc>
                  <a:txBody>
                    <a:bodyPr/>
                    <a:lstStyle/>
                    <a:p>
                      <a:pPr algn="l" fontAlgn="t"/>
                      <a:r>
                        <a:rPr lang="en-GB" sz="900" b="0" i="0" u="none" strike="noStrike" dirty="0">
                          <a:solidFill>
                            <a:srgbClr val="000000"/>
                          </a:solidFill>
                          <a:effectLst/>
                          <a:latin typeface="Arial "/>
                        </a:rPr>
                        <a:t>1040037</a:t>
                      </a:r>
                    </a:p>
                  </a:txBody>
                  <a:tcPr marL="9525" marR="9525" marT="9526" marB="0"/>
                </a:tc>
                <a:tc>
                  <a:txBody>
                    <a:bodyPr/>
                    <a:lstStyle/>
                    <a:p>
                      <a:pPr algn="l" fontAlgn="t"/>
                      <a:r>
                        <a:rPr lang="en-GB" sz="900" b="0" i="0" u="none" strike="noStrike" dirty="0">
                          <a:solidFill>
                            <a:srgbClr val="000000"/>
                          </a:solidFill>
                          <a:effectLst/>
                          <a:latin typeface="Arial "/>
                        </a:rPr>
                        <a:t>   (Stage 2 of) UAS, UAV and UAM Phase 3 </a:t>
                      </a:r>
                    </a:p>
                  </a:txBody>
                  <a:tcPr marL="9525" marR="9525" marT="9526" marB="0"/>
                </a:tc>
                <a:tc>
                  <a:txBody>
                    <a:bodyPr/>
                    <a:lstStyle/>
                    <a:p>
                      <a:pPr algn="l" fontAlgn="t"/>
                      <a:r>
                        <a:rPr lang="en-GB" sz="900" b="0" i="0" u="none" strike="noStrike" dirty="0">
                          <a:solidFill>
                            <a:srgbClr val="000000"/>
                          </a:solidFill>
                          <a:effectLst/>
                          <a:latin typeface="Arial "/>
                        </a:rPr>
                        <a:t>UAS_Ph3</a:t>
                      </a:r>
                    </a:p>
                  </a:txBody>
                  <a:tcPr marL="9525" marR="9525" marT="9526" marB="0"/>
                </a:tc>
                <a:tc>
                  <a:txBody>
                    <a:bodyPr/>
                    <a:lstStyle/>
                    <a:p>
                      <a:pPr algn="l" fontAlgn="t"/>
                      <a:r>
                        <a:rPr lang="en-GB" sz="900" b="0" i="0" u="none" strike="noStrike" dirty="0">
                          <a:solidFill>
                            <a:srgbClr val="000000"/>
                          </a:solidFill>
                          <a:effectLst/>
                          <a:latin typeface="Arial "/>
                        </a:rPr>
                        <a:t>12/12/2024</a:t>
                      </a: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4"/>
                        </a:rPr>
                        <a:t>SP-240997</a:t>
                      </a:r>
                      <a:endParaRPr lang="en-GB" sz="900" b="0" i="0" u="sng" strike="noStrike" dirty="0">
                        <a:solidFill>
                          <a:srgbClr val="0563C1"/>
                        </a:solidFill>
                        <a:effectLst/>
                        <a:latin typeface="Arial "/>
                      </a:endParaRP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a:lnSpc>
                          <a:spcPct val="107000"/>
                        </a:lnSpc>
                        <a:spcAft>
                          <a:spcPts val="800"/>
                        </a:spcAft>
                      </a:pP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2024457355"/>
                  </a:ext>
                </a:extLst>
              </a:tr>
              <a:tr h="226860">
                <a:tc>
                  <a:txBody>
                    <a:bodyPr/>
                    <a:lstStyle/>
                    <a:p>
                      <a:pPr algn="l" fontAlgn="t"/>
                      <a:r>
                        <a:rPr lang="en-GB" sz="900" b="0" i="0" u="none" strike="noStrike" dirty="0">
                          <a:solidFill>
                            <a:srgbClr val="000000"/>
                          </a:solidFill>
                          <a:effectLst/>
                          <a:latin typeface="Arial "/>
                        </a:rPr>
                        <a:t>1040028</a:t>
                      </a:r>
                    </a:p>
                  </a:txBody>
                  <a:tcPr marL="9525" marR="9525" marT="9526" marB="0"/>
                </a:tc>
                <a:tc>
                  <a:txBody>
                    <a:bodyPr/>
                    <a:lstStyle/>
                    <a:p>
                      <a:pPr algn="l" fontAlgn="t"/>
                      <a:r>
                        <a:rPr lang="en-GB" sz="900" b="0" i="0" u="none" strike="noStrike" dirty="0">
                          <a:solidFill>
                            <a:srgbClr val="000000"/>
                          </a:solidFill>
                          <a:effectLst/>
                          <a:latin typeface="Arial "/>
                        </a:rPr>
                        <a:t>System aspects of 5G NR </a:t>
                      </a:r>
                      <a:r>
                        <a:rPr lang="en-GB" sz="900" b="0" i="0" u="none" strike="noStrike" dirty="0" err="1">
                          <a:solidFill>
                            <a:srgbClr val="000000"/>
                          </a:solidFill>
                          <a:effectLst/>
                          <a:latin typeface="Arial "/>
                        </a:rPr>
                        <a:t>Femto</a:t>
                      </a:r>
                      <a:r>
                        <a:rPr lang="en-GB" sz="900" b="0" i="0" u="none" strike="noStrike" dirty="0">
                          <a:solidFill>
                            <a:srgbClr val="000000"/>
                          </a:solidFill>
                          <a:effectLst/>
                          <a:latin typeface="Arial "/>
                        </a:rPr>
                        <a:t> </a:t>
                      </a:r>
                    </a:p>
                  </a:txBody>
                  <a:tcPr marL="9525" marR="9525" marT="9526" marB="0"/>
                </a:tc>
                <a:tc>
                  <a:txBody>
                    <a:bodyPr/>
                    <a:lstStyle/>
                    <a:p>
                      <a:pPr algn="l" fontAlgn="t"/>
                      <a:r>
                        <a:rPr lang="en-GB" sz="900" b="0" i="0" u="none" strike="noStrike" dirty="0">
                          <a:solidFill>
                            <a:srgbClr val="000000"/>
                          </a:solidFill>
                          <a:effectLst/>
                          <a:latin typeface="Arial "/>
                        </a:rPr>
                        <a:t>5G_Femto</a:t>
                      </a:r>
                    </a:p>
                  </a:txBody>
                  <a:tcPr marL="9525" marR="9525" marT="9526" marB="0"/>
                </a:tc>
                <a:tc>
                  <a:txBody>
                    <a:bodyPr/>
                    <a:lstStyle/>
                    <a:p>
                      <a:pPr algn="l" fontAlgn="t"/>
                      <a:r>
                        <a:rPr lang="en-GB" sz="900" b="0" i="0" u="none" strike="noStrike" dirty="0">
                          <a:solidFill>
                            <a:srgbClr val="000000"/>
                          </a:solidFill>
                          <a:effectLst/>
                          <a:latin typeface="Arial "/>
                        </a:rPr>
                        <a:t>12/12/2024</a:t>
                      </a: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5"/>
                        </a:rPr>
                        <a:t>SP-240629</a:t>
                      </a:r>
                      <a:endParaRPr lang="en-GB" sz="900" b="0" i="0" u="sng" strike="noStrike" dirty="0">
                        <a:solidFill>
                          <a:srgbClr val="0563C1"/>
                        </a:solidFill>
                        <a:effectLst/>
                        <a:latin typeface="Arial "/>
                      </a:endParaRP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a:lnSpc>
                          <a:spcPct val="107000"/>
                        </a:lnSpc>
                        <a:spcAft>
                          <a:spcPts val="800"/>
                        </a:spcAft>
                      </a:pP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2904063804"/>
                  </a:ext>
                </a:extLst>
              </a:tr>
              <a:tr h="226860">
                <a:tc>
                  <a:txBody>
                    <a:bodyPr/>
                    <a:lstStyle/>
                    <a:p>
                      <a:pPr algn="l" fontAlgn="t"/>
                      <a:r>
                        <a:rPr lang="en-GB" sz="900" b="0" i="0" u="none" strike="noStrike" dirty="0">
                          <a:solidFill>
                            <a:srgbClr val="000000"/>
                          </a:solidFill>
                          <a:effectLst/>
                          <a:latin typeface="Arial "/>
                        </a:rPr>
                        <a:t>1040030</a:t>
                      </a:r>
                    </a:p>
                  </a:txBody>
                  <a:tcPr marL="9525" marR="9525" marT="9526" marB="0"/>
                </a:tc>
                <a:tc>
                  <a:txBody>
                    <a:bodyPr/>
                    <a:lstStyle/>
                    <a:p>
                      <a:pPr algn="l" fontAlgn="t"/>
                      <a:r>
                        <a:rPr lang="en-GB" sz="900" b="0" i="0" u="none" strike="noStrike" dirty="0">
                          <a:solidFill>
                            <a:srgbClr val="000000"/>
                          </a:solidFill>
                          <a:effectLst/>
                          <a:latin typeface="Arial "/>
                        </a:rPr>
                        <a:t>Proximity-based Services in 5GS Phase 3 </a:t>
                      </a:r>
                    </a:p>
                  </a:txBody>
                  <a:tcPr marL="9525" marR="9525" marT="9526" marB="0"/>
                </a:tc>
                <a:tc>
                  <a:txBody>
                    <a:bodyPr/>
                    <a:lstStyle/>
                    <a:p>
                      <a:pPr algn="l" fontAlgn="t"/>
                      <a:r>
                        <a:rPr lang="en-GB" sz="900" b="0" i="0" u="none" strike="noStrike" dirty="0">
                          <a:solidFill>
                            <a:srgbClr val="000000"/>
                          </a:solidFill>
                          <a:effectLst/>
                          <a:latin typeface="Arial "/>
                        </a:rPr>
                        <a:t>5G_ProSe_Ph3</a:t>
                      </a:r>
                    </a:p>
                  </a:txBody>
                  <a:tcPr marL="9525" marR="9525" marT="9526" marB="0"/>
                </a:tc>
                <a:tc>
                  <a:txBody>
                    <a:bodyPr/>
                    <a:lstStyle/>
                    <a:p>
                      <a:pPr algn="l" fontAlgn="t"/>
                      <a:r>
                        <a:rPr lang="en-GB" sz="900" b="0" i="0" u="none" strike="noStrike" dirty="0">
                          <a:solidFill>
                            <a:srgbClr val="000000"/>
                          </a:solidFill>
                          <a:effectLst/>
                          <a:latin typeface="Arial "/>
                        </a:rPr>
                        <a:t>12/12/2024</a:t>
                      </a: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6"/>
                        </a:rPr>
                        <a:t>SP-240988</a:t>
                      </a:r>
                      <a:endParaRPr lang="en-GB" sz="900" b="0" i="0" u="sng" strike="noStrike" dirty="0">
                        <a:solidFill>
                          <a:srgbClr val="0563C1"/>
                        </a:solidFill>
                        <a:effectLst/>
                        <a:latin typeface="Arial "/>
                      </a:endParaRP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a:lnSpc>
                          <a:spcPct val="107000"/>
                        </a:lnSpc>
                        <a:spcAft>
                          <a:spcPts val="800"/>
                        </a:spcAft>
                      </a:pP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316699764"/>
                  </a:ext>
                </a:extLst>
              </a:tr>
              <a:tr h="226860">
                <a:tc>
                  <a:txBody>
                    <a:bodyPr/>
                    <a:lstStyle/>
                    <a:p>
                      <a:pPr algn="l" fontAlgn="t"/>
                      <a:r>
                        <a:rPr lang="en-GB" sz="900" b="0" i="0" u="none" strike="noStrike" dirty="0">
                          <a:solidFill>
                            <a:srgbClr val="000000"/>
                          </a:solidFill>
                          <a:effectLst/>
                          <a:latin typeface="Arial "/>
                        </a:rPr>
                        <a:t>1040031</a:t>
                      </a:r>
                    </a:p>
                  </a:txBody>
                  <a:tcPr marL="9525" marR="9525" marT="9526" marB="0"/>
                </a:tc>
                <a:tc>
                  <a:txBody>
                    <a:bodyPr/>
                    <a:lstStyle/>
                    <a:p>
                      <a:pPr algn="l" fontAlgn="t"/>
                      <a:r>
                        <a:rPr lang="en-GB" sz="900" b="0" i="0" u="none" strike="noStrike" dirty="0">
                          <a:solidFill>
                            <a:srgbClr val="000000"/>
                          </a:solidFill>
                          <a:effectLst/>
                          <a:latin typeface="Arial "/>
                        </a:rPr>
                        <a:t>Vehicle Mounted Relays Phase 2 </a:t>
                      </a:r>
                    </a:p>
                  </a:txBody>
                  <a:tcPr marL="9525" marR="9525" marT="9526" marB="0"/>
                </a:tc>
                <a:tc>
                  <a:txBody>
                    <a:bodyPr/>
                    <a:lstStyle/>
                    <a:p>
                      <a:pPr algn="l" fontAlgn="t"/>
                      <a:r>
                        <a:rPr lang="en-GB" sz="900" b="0" i="0" u="none" strike="noStrike" dirty="0">
                          <a:solidFill>
                            <a:srgbClr val="000000"/>
                          </a:solidFill>
                          <a:effectLst/>
                          <a:latin typeface="Arial "/>
                        </a:rPr>
                        <a:t>VMR_Ph2</a:t>
                      </a:r>
                    </a:p>
                  </a:txBody>
                  <a:tcPr marL="9525" marR="9525" marT="9526" marB="0"/>
                </a:tc>
                <a:tc>
                  <a:txBody>
                    <a:bodyPr/>
                    <a:lstStyle/>
                    <a:p>
                      <a:pPr algn="l" fontAlgn="t"/>
                      <a:r>
                        <a:rPr lang="en-GB" sz="900" b="0" i="0" u="none" strike="noStrike" dirty="0">
                          <a:solidFill>
                            <a:srgbClr val="000000"/>
                          </a:solidFill>
                          <a:effectLst/>
                          <a:latin typeface="Arial "/>
                        </a:rPr>
                        <a:t>12/12/2024</a:t>
                      </a: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7"/>
                        </a:rPr>
                        <a:t>SP-240989</a:t>
                      </a:r>
                      <a:endParaRPr lang="en-GB" sz="900" b="0" i="0" u="sng" strike="noStrike" dirty="0">
                        <a:solidFill>
                          <a:srgbClr val="0563C1"/>
                        </a:solidFill>
                        <a:effectLst/>
                        <a:latin typeface="Arial "/>
                      </a:endParaRP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a:lnSpc>
                          <a:spcPct val="107000"/>
                        </a:lnSpc>
                        <a:spcAft>
                          <a:spcPts val="800"/>
                        </a:spcAft>
                      </a:pP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879574793"/>
                  </a:ext>
                </a:extLst>
              </a:tr>
              <a:tr h="226860">
                <a:tc>
                  <a:txBody>
                    <a:bodyPr/>
                    <a:lstStyle/>
                    <a:p>
                      <a:pPr algn="l" fontAlgn="t"/>
                      <a:r>
                        <a:rPr lang="en-GB" sz="900" b="0" i="0" u="none" strike="noStrike" dirty="0">
                          <a:solidFill>
                            <a:srgbClr val="000000"/>
                          </a:solidFill>
                          <a:effectLst/>
                          <a:latin typeface="Arial "/>
                        </a:rPr>
                        <a:t>1040085</a:t>
                      </a:r>
                    </a:p>
                  </a:txBody>
                  <a:tcPr marL="9525" marR="9525" marT="9526" marB="0"/>
                </a:tc>
                <a:tc>
                  <a:txBody>
                    <a:bodyPr/>
                    <a:lstStyle/>
                    <a:p>
                      <a:pPr algn="l" fontAlgn="t"/>
                      <a:r>
                        <a:rPr lang="en-GB" sz="900" b="0" i="0" u="none" strike="noStrike" dirty="0">
                          <a:solidFill>
                            <a:srgbClr val="000000"/>
                          </a:solidFill>
                          <a:effectLst/>
                          <a:latin typeface="Arial "/>
                        </a:rPr>
                        <a:t>Identifying non-3GPP Devices Connecting behind a UE or 5G-RG</a:t>
                      </a:r>
                    </a:p>
                  </a:txBody>
                  <a:tcPr marL="9525" marR="9525" marT="9526" marB="0"/>
                </a:tc>
                <a:tc>
                  <a:txBody>
                    <a:bodyPr/>
                    <a:lstStyle/>
                    <a:p>
                      <a:pPr algn="l" fontAlgn="t"/>
                      <a:r>
                        <a:rPr lang="en-GB" sz="900" b="0" i="0" u="none" strike="noStrike" dirty="0">
                          <a:solidFill>
                            <a:srgbClr val="000000"/>
                          </a:solidFill>
                          <a:effectLst/>
                          <a:latin typeface="Arial "/>
                        </a:rPr>
                        <a:t>UIA_ARC</a:t>
                      </a:r>
                    </a:p>
                  </a:txBody>
                  <a:tcPr marL="9525" marR="9525" marT="9526" marB="0"/>
                </a:tc>
                <a:tc>
                  <a:txBody>
                    <a:bodyPr/>
                    <a:lstStyle/>
                    <a:p>
                      <a:pPr algn="l" fontAlgn="t"/>
                      <a:r>
                        <a:rPr lang="en-GB" sz="900" b="0" i="0" u="none" strike="noStrike" dirty="0">
                          <a:solidFill>
                            <a:srgbClr val="000000"/>
                          </a:solidFill>
                          <a:effectLst/>
                          <a:latin typeface="Arial "/>
                        </a:rPr>
                        <a:t>12/12/2024</a:t>
                      </a: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8"/>
                        </a:rPr>
                        <a:t>SP-240971</a:t>
                      </a:r>
                      <a:endParaRPr lang="en-GB" sz="900" b="0" i="0" u="sng" strike="noStrike" dirty="0">
                        <a:solidFill>
                          <a:srgbClr val="0563C1"/>
                        </a:solidFill>
                        <a:effectLst/>
                        <a:latin typeface="Arial "/>
                      </a:endParaRP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a:lnSpc>
                          <a:spcPct val="107000"/>
                        </a:lnSpc>
                        <a:spcAft>
                          <a:spcPts val="800"/>
                        </a:spcAft>
                      </a:pP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2698822806"/>
                  </a:ext>
                </a:extLst>
              </a:tr>
              <a:tr h="226860">
                <a:tc>
                  <a:txBody>
                    <a:bodyPr/>
                    <a:lstStyle/>
                    <a:p>
                      <a:pPr algn="l" fontAlgn="t"/>
                      <a:r>
                        <a:rPr lang="en-GB" sz="900" b="0" i="0" u="none" strike="noStrike" dirty="0">
                          <a:solidFill>
                            <a:srgbClr val="000000"/>
                          </a:solidFill>
                          <a:effectLst/>
                          <a:latin typeface="Arial "/>
                        </a:rPr>
                        <a:t>1040029</a:t>
                      </a:r>
                    </a:p>
                  </a:txBody>
                  <a:tcPr marL="9525" marR="9525" marT="9526" marB="0"/>
                </a:tc>
                <a:tc>
                  <a:txBody>
                    <a:bodyPr/>
                    <a:lstStyle/>
                    <a:p>
                      <a:pPr algn="l" fontAlgn="t"/>
                      <a:r>
                        <a:rPr lang="en-GB" sz="900" b="0" i="0" u="none" strike="noStrike" dirty="0">
                          <a:solidFill>
                            <a:srgbClr val="000000"/>
                          </a:solidFill>
                          <a:effectLst/>
                          <a:latin typeface="Arial "/>
                        </a:rPr>
                        <a:t>   (stage 2 of) MPS for IMS Messaging and SMS services </a:t>
                      </a:r>
                    </a:p>
                  </a:txBody>
                  <a:tcPr marL="9525" marR="9525" marT="9526" marB="0"/>
                </a:tc>
                <a:tc>
                  <a:txBody>
                    <a:bodyPr/>
                    <a:lstStyle/>
                    <a:p>
                      <a:pPr algn="l" fontAlgn="t"/>
                      <a:r>
                        <a:rPr lang="en-GB" sz="900" b="0" i="0" u="none" strike="noStrike" dirty="0">
                          <a:solidFill>
                            <a:srgbClr val="000000"/>
                          </a:solidFill>
                          <a:effectLst/>
                          <a:latin typeface="Arial "/>
                        </a:rPr>
                        <a:t>MPS4msg</a:t>
                      </a:r>
                    </a:p>
                  </a:txBody>
                  <a:tcPr marL="9525" marR="9525" marT="9526" marB="0"/>
                </a:tc>
                <a:tc>
                  <a:txBody>
                    <a:bodyPr/>
                    <a:lstStyle/>
                    <a:p>
                      <a:pPr algn="l" fontAlgn="t"/>
                      <a:r>
                        <a:rPr lang="en-GB" sz="900" b="0" i="0" u="none" strike="noStrike" dirty="0">
                          <a:solidFill>
                            <a:srgbClr val="000000"/>
                          </a:solidFill>
                          <a:effectLst/>
                          <a:latin typeface="Arial "/>
                        </a:rPr>
                        <a:t>12/12/2024</a:t>
                      </a: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fontAlgn="t"/>
                      <a:r>
                        <a:rPr lang="en-GB" sz="900" b="0" i="0" u="sng" strike="noStrike" dirty="0">
                          <a:solidFill>
                            <a:srgbClr val="0563C1"/>
                          </a:solidFill>
                          <a:effectLst/>
                          <a:latin typeface="Arial "/>
                          <a:hlinkClick r:id="rId9"/>
                        </a:rPr>
                        <a:t>SP-240987</a:t>
                      </a:r>
                      <a:endParaRPr lang="en-GB" sz="900" b="0" i="0" u="sng" strike="noStrike" dirty="0">
                        <a:solidFill>
                          <a:srgbClr val="0563C1"/>
                        </a:solidFill>
                        <a:effectLst/>
                        <a:latin typeface="Arial "/>
                      </a:endParaRPr>
                    </a:p>
                  </a:txBody>
                  <a:tcPr marL="9525" marR="9525" marT="9526" marB="0"/>
                </a:tc>
                <a:tc>
                  <a:txBody>
                    <a:bodyPr/>
                    <a:lstStyle/>
                    <a:p>
                      <a:pPr algn="ctr">
                        <a:lnSpc>
                          <a:spcPct val="107000"/>
                        </a:lnSpc>
                        <a:spcAft>
                          <a:spcPts val="800"/>
                        </a:spcAft>
                      </a:pPr>
                      <a:r>
                        <a:rPr lang="en-GB" sz="900" dirty="0" smtClean="0">
                          <a:solidFill>
                            <a:schemeClr val="tx1"/>
                          </a:solidFill>
                          <a:latin typeface="Arial "/>
                        </a:rPr>
                        <a:t>100%</a:t>
                      </a:r>
                      <a:endParaRPr lang="en-GB" sz="900" dirty="0">
                        <a:solidFill>
                          <a:schemeClr val="tx1"/>
                        </a:solidFill>
                        <a:latin typeface="Arial "/>
                      </a:endParaRPr>
                    </a:p>
                  </a:txBody>
                  <a:tcPr marL="36001" marR="36001" marT="0" marB="0" anchor="ctr"/>
                </a:tc>
                <a:tc>
                  <a:txBody>
                    <a:bodyPr/>
                    <a:lstStyle/>
                    <a:p>
                      <a:pPr algn="l">
                        <a:lnSpc>
                          <a:spcPct val="107000"/>
                        </a:lnSpc>
                        <a:spcAft>
                          <a:spcPts val="800"/>
                        </a:spcAft>
                      </a:pPr>
                      <a:endParaRPr lang="en-GB" sz="900" dirty="0">
                        <a:solidFill>
                          <a:schemeClr val="tx1"/>
                        </a:solidFill>
                        <a:latin typeface="Arial "/>
                      </a:endParaRPr>
                    </a:p>
                  </a:txBody>
                  <a:tcPr marL="36001" marR="36001" marT="0" marB="0" anchor="ctr"/>
                </a:tc>
                <a:extLst>
                  <a:ext uri="{0D108BD9-81ED-4DB2-BD59-A6C34878D82A}">
                    <a16:rowId xmlns:a16="http://schemas.microsoft.com/office/drawing/2014/main" val="4119109232"/>
                  </a:ext>
                </a:extLst>
              </a:tr>
            </a:tbl>
          </a:graphicData>
        </a:graphic>
      </p:graphicFrame>
      <p:sp>
        <p:nvSpPr>
          <p:cNvPr id="37031"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0"/>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920750" y="76200"/>
            <a:ext cx="6827838" cy="857250"/>
          </a:xfrm>
        </p:spPr>
        <p:txBody>
          <a:bodyPr/>
          <a:lstStyle/>
          <a:p>
            <a:r>
              <a:rPr lang="en-GB" altLang="en-US" dirty="0" smtClean="0">
                <a:solidFill>
                  <a:schemeClr val="tx1"/>
                </a:solidFill>
              </a:rPr>
              <a:t>SA WG2 progress – (TEI19) (1/2)</a:t>
            </a:r>
            <a:endParaRPr lang="en-US" altLang="en-US" dirty="0"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654933612"/>
              </p:ext>
            </p:extLst>
          </p:nvPr>
        </p:nvGraphicFramePr>
        <p:xfrm>
          <a:off x="225425" y="1030288"/>
          <a:ext cx="8362951" cy="2994860"/>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533264">
                  <a:extLst>
                    <a:ext uri="{9D8B030D-6E8A-4147-A177-3AD203B41FA5}">
                      <a16:colId xmlns:a16="http://schemas.microsoft.com/office/drawing/2014/main" val="20005"/>
                    </a:ext>
                  </a:extLst>
                </a:gridCol>
                <a:gridCol w="533264">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50337">
                <a:tc>
                  <a:txBody>
                    <a:bodyPr/>
                    <a:lstStyle/>
                    <a:p>
                      <a:pPr algn="ctr">
                        <a:lnSpc>
                          <a:spcPct val="107000"/>
                        </a:lnSpc>
                        <a:spcAft>
                          <a:spcPts val="800"/>
                        </a:spcAft>
                      </a:pPr>
                      <a:r>
                        <a:rPr lang="en-GB" sz="900" dirty="0">
                          <a:latin typeface="Arial "/>
                        </a:rPr>
                        <a:t>UID</a:t>
                      </a:r>
                    </a:p>
                  </a:txBody>
                  <a:tcPr marL="36001" marR="36001" marT="0" marB="0" anchor="ctr"/>
                </a:tc>
                <a:tc>
                  <a:txBody>
                    <a:bodyPr/>
                    <a:lstStyle/>
                    <a:p>
                      <a:pPr algn="ctr">
                        <a:lnSpc>
                          <a:spcPct val="107000"/>
                        </a:lnSpc>
                        <a:spcAft>
                          <a:spcPts val="800"/>
                        </a:spcAft>
                      </a:pPr>
                      <a:r>
                        <a:rPr lang="en-GB" sz="900" dirty="0">
                          <a:latin typeface="Arial "/>
                        </a:rPr>
                        <a:t>Name</a:t>
                      </a:r>
                    </a:p>
                  </a:txBody>
                  <a:tcPr marL="36001" marR="36001" marT="0" marB="0" anchor="ctr"/>
                </a:tc>
                <a:tc>
                  <a:txBody>
                    <a:bodyPr/>
                    <a:lstStyle/>
                    <a:p>
                      <a:pPr algn="ctr">
                        <a:lnSpc>
                          <a:spcPct val="107000"/>
                        </a:lnSpc>
                        <a:spcAft>
                          <a:spcPts val="800"/>
                        </a:spcAft>
                      </a:pPr>
                      <a:r>
                        <a:rPr lang="en-GB" sz="900" dirty="0">
                          <a:latin typeface="Arial "/>
                        </a:rPr>
                        <a:t>Acronym</a:t>
                      </a:r>
                    </a:p>
                  </a:txBody>
                  <a:tcPr marL="36001" marR="36001" marT="0" marB="0" anchor="ctr"/>
                </a:tc>
                <a:tc>
                  <a:txBody>
                    <a:bodyPr/>
                    <a:lstStyle/>
                    <a:p>
                      <a:pPr algn="ctr">
                        <a:lnSpc>
                          <a:spcPct val="107000"/>
                        </a:lnSpc>
                        <a:spcAft>
                          <a:spcPts val="800"/>
                        </a:spcAft>
                      </a:pPr>
                      <a:r>
                        <a:rPr lang="en-GB" sz="900" dirty="0">
                          <a:latin typeface="Arial "/>
                        </a:rPr>
                        <a:t>Target (dd/mm/</a:t>
                      </a:r>
                      <a:r>
                        <a:rPr lang="en-GB" sz="900" dirty="0" err="1">
                          <a:latin typeface="Arial "/>
                        </a:rPr>
                        <a:t>yyyy</a:t>
                      </a:r>
                      <a:r>
                        <a:rPr lang="en-GB" sz="900" dirty="0">
                          <a:latin typeface="Arial "/>
                        </a:rPr>
                        <a:t>)</a:t>
                      </a:r>
                    </a:p>
                  </a:txBody>
                  <a:tcPr marL="36001" marR="36001" marT="0" marB="0" anchor="ctr"/>
                </a:tc>
                <a:tc>
                  <a:txBody>
                    <a:bodyPr/>
                    <a:lstStyle/>
                    <a:p>
                      <a:pPr algn="ctr">
                        <a:lnSpc>
                          <a:spcPct val="107000"/>
                        </a:lnSpc>
                        <a:spcAft>
                          <a:spcPts val="800"/>
                        </a:spcAft>
                      </a:pPr>
                      <a:r>
                        <a:rPr lang="en-GB" sz="900" dirty="0">
                          <a:latin typeface="Arial "/>
                        </a:rPr>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Arial "/>
                          <a:ea typeface="+mn-ea"/>
                          <a:cs typeface="+mn-cs"/>
                        </a:rPr>
                        <a:t>WID</a:t>
                      </a:r>
                      <a:endParaRPr lang="en-GB" sz="900" dirty="0">
                        <a:solidFill>
                          <a:srgbClr val="FF0000"/>
                        </a:solidFill>
                        <a:latin typeface="Arial "/>
                      </a:endParaRPr>
                    </a:p>
                  </a:txBody>
                  <a:tcPr marL="36001" marR="36001" marT="0" marB="0" anchor="ctr"/>
                </a:tc>
                <a:tc>
                  <a:txBody>
                    <a:bodyPr/>
                    <a:lstStyle/>
                    <a:p>
                      <a:pPr algn="ctr">
                        <a:lnSpc>
                          <a:spcPct val="107000"/>
                        </a:lnSpc>
                        <a:spcAft>
                          <a:spcPts val="800"/>
                        </a:spcAft>
                      </a:pPr>
                      <a:r>
                        <a:rPr lang="en-GB" sz="900" dirty="0">
                          <a:solidFill>
                            <a:schemeClr val="tx1"/>
                          </a:solidFill>
                          <a:latin typeface="Arial "/>
                        </a:rPr>
                        <a:t>New %</a:t>
                      </a:r>
                      <a:endParaRPr lang="en-GB" sz="900" b="1" kern="1200" dirty="0">
                        <a:solidFill>
                          <a:schemeClr val="tx1"/>
                        </a:solidFill>
                        <a:latin typeface="Arial "/>
                        <a:ea typeface="+mn-ea"/>
                        <a:cs typeface="+mn-cs"/>
                      </a:endParaRPr>
                    </a:p>
                  </a:txBody>
                  <a:tcPr marL="36001" marR="36001" marT="0" marB="0" anchor="ctr"/>
                </a:tc>
                <a:tc>
                  <a:txBody>
                    <a:bodyPr/>
                    <a:lstStyle/>
                    <a:p>
                      <a:pPr algn="ctr">
                        <a:lnSpc>
                          <a:spcPct val="107000"/>
                        </a:lnSpc>
                        <a:spcAft>
                          <a:spcPts val="800"/>
                        </a:spcAft>
                      </a:pPr>
                      <a:r>
                        <a:rPr lang="en-GB" sz="900" dirty="0">
                          <a:solidFill>
                            <a:schemeClr val="tx1"/>
                          </a:solidFill>
                          <a:latin typeface="Arial "/>
                        </a:rPr>
                        <a:t>Change or comment</a:t>
                      </a:r>
                    </a:p>
                  </a:txBody>
                  <a:tcPr marL="36001" marR="36001" marT="0" marB="0" anchor="ctr"/>
                </a:tc>
                <a:extLst>
                  <a:ext uri="{0D108BD9-81ED-4DB2-BD59-A6C34878D82A}">
                    <a16:rowId xmlns:a16="http://schemas.microsoft.com/office/drawing/2014/main" val="10000"/>
                  </a:ext>
                </a:extLst>
              </a:tr>
              <a:tr h="166372">
                <a:tc>
                  <a:txBody>
                    <a:bodyPr/>
                    <a:lstStyle/>
                    <a:p>
                      <a:pPr algn="l" fontAlgn="t"/>
                      <a:r>
                        <a:rPr lang="en-GB" sz="900" b="0" i="0" u="none" strike="noStrike" dirty="0">
                          <a:solidFill>
                            <a:srgbClr val="000000"/>
                          </a:solidFill>
                          <a:effectLst/>
                          <a:latin typeface="Arial "/>
                        </a:rPr>
                        <a:t>1030010</a:t>
                      </a:r>
                    </a:p>
                  </a:txBody>
                  <a:tcPr marL="9525" marR="9525" marT="9526" marB="0" anchor="ctr"/>
                </a:tc>
                <a:tc>
                  <a:txBody>
                    <a:bodyPr/>
                    <a:lstStyle/>
                    <a:p>
                      <a:pPr algn="l" fontAlgn="t"/>
                      <a:r>
                        <a:rPr lang="en-GB" sz="900" b="0" i="0" u="none" strike="noStrike" dirty="0">
                          <a:solidFill>
                            <a:srgbClr val="000000"/>
                          </a:solidFill>
                          <a:effectLst/>
                          <a:latin typeface="Arial "/>
                        </a:rPr>
                        <a:t>On-demand broadcast of GNSS assistance data </a:t>
                      </a:r>
                    </a:p>
                  </a:txBody>
                  <a:tcPr marL="9525" marR="9525" marT="9526" marB="0" anchor="ctr"/>
                </a:tc>
                <a:tc>
                  <a:txBody>
                    <a:bodyPr/>
                    <a:lstStyle/>
                    <a:p>
                      <a:pPr algn="l" fontAlgn="t"/>
                      <a:r>
                        <a:rPr lang="en-GB" sz="900" b="0" i="0" u="none" strike="noStrike" dirty="0">
                          <a:solidFill>
                            <a:srgbClr val="000000"/>
                          </a:solidFill>
                          <a:effectLst/>
                          <a:latin typeface="Arial "/>
                        </a:rPr>
                        <a:t>TEI19_OBGAD</a:t>
                      </a:r>
                    </a:p>
                  </a:txBody>
                  <a:tcPr marL="9525" marR="9525" marT="9526" marB="0" anchor="ctr"/>
                </a:tc>
                <a:tc>
                  <a:txBody>
                    <a:bodyPr/>
                    <a:lstStyle/>
                    <a:p>
                      <a:pPr algn="l" fontAlgn="t"/>
                      <a:r>
                        <a:rPr lang="en-GB" sz="900" b="0" i="0" u="none" strike="noStrike">
                          <a:solidFill>
                            <a:srgbClr val="000000"/>
                          </a:solidFill>
                          <a:effectLst/>
                          <a:latin typeface="Arial "/>
                        </a:rPr>
                        <a:t>12/12/2024</a:t>
                      </a:r>
                    </a:p>
                  </a:txBody>
                  <a:tcPr marL="9525" marR="9525" marT="9526" marB="0" anchor="ctr"/>
                </a:tc>
                <a:tc>
                  <a:txBody>
                    <a:bodyPr/>
                    <a:lstStyle/>
                    <a:p>
                      <a:pPr algn="l" fontAlgn="t"/>
                      <a:r>
                        <a:rPr lang="en-GB" sz="900" b="0" i="0" u="none" strike="noStrike" dirty="0" smtClean="0">
                          <a:solidFill>
                            <a:srgbClr val="000000"/>
                          </a:solidFill>
                          <a:effectLst/>
                          <a:latin typeface="Arial "/>
                        </a:rPr>
                        <a:t>100%</a:t>
                      </a:r>
                      <a:endParaRPr lang="en-GB" sz="900" b="0" i="0" u="none" strike="noStrike" dirty="0">
                        <a:solidFill>
                          <a:srgbClr val="000000"/>
                        </a:solidFill>
                        <a:effectLst/>
                        <a:latin typeface="Arial "/>
                      </a:endParaRPr>
                    </a:p>
                  </a:txBody>
                  <a:tcPr marL="9525" marR="9525" marT="9526" marB="0" anchor="ctr"/>
                </a:tc>
                <a:tc>
                  <a:txBody>
                    <a:bodyPr/>
                    <a:lstStyle/>
                    <a:p>
                      <a:pPr algn="l" fontAlgn="t"/>
                      <a:r>
                        <a:rPr lang="en-GB" sz="900" b="0" i="0" u="sng" strike="noStrike">
                          <a:solidFill>
                            <a:srgbClr val="0563C1"/>
                          </a:solidFill>
                          <a:effectLst/>
                          <a:latin typeface="Arial "/>
                          <a:cs typeface="Arial" panose="020B0604020202020204" pitchFamily="34" charset="0"/>
                          <a:hlinkClick r:id="rId2"/>
                        </a:rPr>
                        <a:t>SP-240487</a:t>
                      </a:r>
                      <a:endParaRPr lang="en-GB" sz="900" b="0" i="0" u="sng" strike="noStrike">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chemeClr val="tx1"/>
                          </a:solidFill>
                          <a:latin typeface="Arial "/>
                          <a:cs typeface="Arial" panose="020B0604020202020204" pitchFamily="34" charset="0"/>
                        </a:rPr>
                        <a:t>100%</a:t>
                      </a:r>
                      <a:endParaRPr lang="en-GB" sz="900" dirty="0">
                        <a:solidFill>
                          <a:schemeClr val="tx1"/>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10001"/>
                  </a:ext>
                </a:extLst>
              </a:tr>
              <a:tr h="166372">
                <a:tc>
                  <a:txBody>
                    <a:bodyPr/>
                    <a:lstStyle/>
                    <a:p>
                      <a:pPr algn="l" fontAlgn="t"/>
                      <a:r>
                        <a:rPr lang="en-GB" sz="900" b="0" i="0" u="none" strike="noStrike" dirty="0">
                          <a:solidFill>
                            <a:srgbClr val="000000"/>
                          </a:solidFill>
                          <a:effectLst/>
                          <a:latin typeface="Arial "/>
                        </a:rPr>
                        <a:t>1040078</a:t>
                      </a:r>
                    </a:p>
                  </a:txBody>
                  <a:tcPr marL="9525" marR="9525" marT="9526" marB="0" anchor="ctr"/>
                </a:tc>
                <a:tc>
                  <a:txBody>
                    <a:bodyPr/>
                    <a:lstStyle/>
                    <a:p>
                      <a:pPr algn="l" fontAlgn="t"/>
                      <a:r>
                        <a:rPr lang="en-GB" sz="900" b="0" i="0" u="none" strike="noStrike" dirty="0" smtClean="0">
                          <a:solidFill>
                            <a:srgbClr val="000000"/>
                          </a:solidFill>
                          <a:effectLst/>
                          <a:latin typeface="Arial "/>
                        </a:rPr>
                        <a:t>Stage </a:t>
                      </a:r>
                      <a:r>
                        <a:rPr lang="en-GB" sz="900" b="0" i="0" u="none" strike="noStrike" dirty="0">
                          <a:solidFill>
                            <a:srgbClr val="000000"/>
                          </a:solidFill>
                          <a:effectLst/>
                          <a:latin typeface="Arial "/>
                        </a:rPr>
                        <a:t>2 of Minimize the Number of Policy Associations</a:t>
                      </a:r>
                    </a:p>
                  </a:txBody>
                  <a:tcPr marL="9525" marR="9525" marT="9526" marB="0" anchor="ctr"/>
                </a:tc>
                <a:tc>
                  <a:txBody>
                    <a:bodyPr/>
                    <a:lstStyle/>
                    <a:p>
                      <a:pPr algn="l" fontAlgn="t"/>
                      <a:r>
                        <a:rPr lang="en-GB" sz="900" b="0" i="0" u="none" strike="noStrike" dirty="0">
                          <a:solidFill>
                            <a:srgbClr val="000000"/>
                          </a:solidFill>
                          <a:effectLst/>
                          <a:latin typeface="Arial "/>
                        </a:rPr>
                        <a:t>TEI19_MINPA</a:t>
                      </a:r>
                    </a:p>
                  </a:txBody>
                  <a:tcPr marL="9525" marR="9525" marT="9526" marB="0" anchor="ctr"/>
                </a:tc>
                <a:tc>
                  <a:txBody>
                    <a:bodyPr/>
                    <a:lstStyle/>
                    <a:p>
                      <a:pPr algn="l" fontAlgn="t"/>
                      <a:r>
                        <a:rPr lang="en-GB" sz="900" b="0" i="0" u="none" strike="noStrike">
                          <a:solidFill>
                            <a:srgbClr val="000000"/>
                          </a:solidFill>
                          <a:effectLst/>
                          <a:latin typeface="Arial "/>
                        </a:rPr>
                        <a:t>03/03/2025</a:t>
                      </a:r>
                    </a:p>
                  </a:txBody>
                  <a:tcPr marL="9525" marR="9525" marT="9526" marB="0" anchor="ctr"/>
                </a:tc>
                <a:tc>
                  <a:txBody>
                    <a:bodyPr/>
                    <a:lstStyle/>
                    <a:p>
                      <a:pPr algn="l" fontAlgn="t"/>
                      <a:r>
                        <a:rPr lang="en-GB" sz="900" b="0" i="0" u="none" strike="noStrike">
                          <a:solidFill>
                            <a:srgbClr val="000000"/>
                          </a:solidFill>
                          <a:effectLst/>
                          <a:latin typeface="Arial "/>
                        </a:rPr>
                        <a:t>100%</a:t>
                      </a:r>
                    </a:p>
                  </a:txBody>
                  <a:tcPr marL="9525" marR="9525" marT="9526" marB="0" anchor="ctr"/>
                </a:tc>
                <a:tc>
                  <a:txBody>
                    <a:bodyPr/>
                    <a:lstStyle/>
                    <a:p>
                      <a:pPr algn="l" fontAlgn="t"/>
                      <a:r>
                        <a:rPr lang="en-GB" sz="900" b="0" i="0" u="sng" strike="noStrike">
                          <a:solidFill>
                            <a:srgbClr val="0563C1"/>
                          </a:solidFill>
                          <a:effectLst/>
                          <a:latin typeface="Arial "/>
                          <a:cs typeface="Arial" panose="020B0604020202020204" pitchFamily="34" charset="0"/>
                          <a:hlinkClick r:id="rId3"/>
                        </a:rPr>
                        <a:t>SP-240118</a:t>
                      </a:r>
                      <a:endParaRPr lang="en-GB" sz="900" b="0" i="0" u="sng" strike="noStrike">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chemeClr val="tx1"/>
                          </a:solidFill>
                          <a:latin typeface="Arial "/>
                          <a:cs typeface="Arial" panose="020B0604020202020204" pitchFamily="34" charset="0"/>
                        </a:rPr>
                        <a:t>100%</a:t>
                      </a:r>
                      <a:endParaRPr lang="en-GB" sz="900" dirty="0">
                        <a:solidFill>
                          <a:schemeClr val="tx1"/>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1401622191"/>
                  </a:ext>
                </a:extLst>
              </a:tr>
              <a:tr h="166372">
                <a:tc>
                  <a:txBody>
                    <a:bodyPr/>
                    <a:lstStyle/>
                    <a:p>
                      <a:pPr algn="l" fontAlgn="t"/>
                      <a:r>
                        <a:rPr lang="en-GB" sz="900" b="0" i="0" u="none" strike="noStrike">
                          <a:solidFill>
                            <a:srgbClr val="000000"/>
                          </a:solidFill>
                          <a:effectLst/>
                          <a:latin typeface="Arial "/>
                        </a:rPr>
                        <a:t>1030014</a:t>
                      </a:r>
                    </a:p>
                  </a:txBody>
                  <a:tcPr marL="9525" marR="9525" marT="9526" marB="0" anchor="ctr"/>
                </a:tc>
                <a:tc>
                  <a:txBody>
                    <a:bodyPr/>
                    <a:lstStyle/>
                    <a:p>
                      <a:pPr algn="l" fontAlgn="t"/>
                      <a:r>
                        <a:rPr lang="en-GB" sz="900" b="0" i="0" u="none" strike="noStrike" dirty="0">
                          <a:solidFill>
                            <a:srgbClr val="000000"/>
                          </a:solidFill>
                          <a:effectLst/>
                          <a:latin typeface="Arial "/>
                        </a:rPr>
                        <a:t>Spending Limits for UE Policies in Roaming scenario</a:t>
                      </a:r>
                    </a:p>
                  </a:txBody>
                  <a:tcPr marL="9525" marR="9525" marT="9526" marB="0" anchor="ctr"/>
                </a:tc>
                <a:tc>
                  <a:txBody>
                    <a:bodyPr/>
                    <a:lstStyle/>
                    <a:p>
                      <a:pPr algn="l" fontAlgn="t"/>
                      <a:r>
                        <a:rPr lang="en-GB" sz="900" b="0" i="0" u="none" strike="noStrike" dirty="0">
                          <a:solidFill>
                            <a:srgbClr val="000000"/>
                          </a:solidFill>
                          <a:effectLst/>
                          <a:latin typeface="Arial "/>
                        </a:rPr>
                        <a:t>TEI19_SLUPiR</a:t>
                      </a:r>
                    </a:p>
                  </a:txBody>
                  <a:tcPr marL="9525" marR="9525" marT="9526" marB="0" anchor="ctr"/>
                </a:tc>
                <a:tc>
                  <a:txBody>
                    <a:bodyPr/>
                    <a:lstStyle/>
                    <a:p>
                      <a:pPr algn="l" fontAlgn="t"/>
                      <a:r>
                        <a:rPr lang="en-GB" sz="900" b="0" i="0" u="none" strike="noStrike">
                          <a:solidFill>
                            <a:srgbClr val="000000"/>
                          </a:solidFill>
                          <a:effectLst/>
                          <a:latin typeface="Arial "/>
                        </a:rPr>
                        <a:t>06/06/2024</a:t>
                      </a:r>
                    </a:p>
                  </a:txBody>
                  <a:tcPr marL="9525" marR="9525" marT="9526" marB="0" anchor="ctr"/>
                </a:tc>
                <a:tc>
                  <a:txBody>
                    <a:bodyPr/>
                    <a:lstStyle/>
                    <a:p>
                      <a:pPr algn="l" fontAlgn="t"/>
                      <a:r>
                        <a:rPr lang="en-GB" sz="900" b="0" i="0" u="none" strike="noStrike">
                          <a:solidFill>
                            <a:srgbClr val="000000"/>
                          </a:solidFill>
                          <a:effectLst/>
                          <a:latin typeface="Arial "/>
                        </a:rPr>
                        <a:t>100%</a:t>
                      </a:r>
                    </a:p>
                  </a:txBody>
                  <a:tcPr marL="9525" marR="9525" marT="9526" marB="0" anchor="ctr"/>
                </a:tc>
                <a:tc>
                  <a:txBody>
                    <a:bodyPr/>
                    <a:lstStyle/>
                    <a:p>
                      <a:pPr algn="l" fontAlgn="t"/>
                      <a:r>
                        <a:rPr lang="en-GB" sz="900" b="0" i="0" u="sng" strike="noStrike">
                          <a:solidFill>
                            <a:srgbClr val="0563C1"/>
                          </a:solidFill>
                          <a:effectLst/>
                          <a:latin typeface="Arial "/>
                          <a:cs typeface="Arial" panose="020B0604020202020204" pitchFamily="34" charset="0"/>
                          <a:hlinkClick r:id="rId4"/>
                        </a:rPr>
                        <a:t>SP-240486</a:t>
                      </a:r>
                      <a:endParaRPr lang="en-GB" sz="900" b="0" i="0" u="sng" strike="noStrike">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chemeClr val="tx1"/>
                          </a:solidFill>
                          <a:latin typeface="Arial "/>
                          <a:cs typeface="Arial" panose="020B0604020202020204" pitchFamily="34" charset="0"/>
                        </a:rPr>
                        <a:t>100%</a:t>
                      </a:r>
                      <a:endParaRPr lang="en-GB" sz="900" dirty="0">
                        <a:solidFill>
                          <a:schemeClr val="tx1"/>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3549727257"/>
                  </a:ext>
                </a:extLst>
              </a:tr>
              <a:tr h="247853">
                <a:tc>
                  <a:txBody>
                    <a:bodyPr/>
                    <a:lstStyle/>
                    <a:p>
                      <a:pPr algn="l" fontAlgn="t"/>
                      <a:r>
                        <a:rPr lang="en-GB" sz="900" b="0" i="0" u="none" strike="noStrike" dirty="0">
                          <a:solidFill>
                            <a:srgbClr val="000000"/>
                          </a:solidFill>
                          <a:effectLst/>
                          <a:latin typeface="Arial "/>
                        </a:rPr>
                        <a:t>1040079</a:t>
                      </a:r>
                    </a:p>
                  </a:txBody>
                  <a:tcPr marL="9525" marR="9525" marT="9526" marB="0" anchor="ctr"/>
                </a:tc>
                <a:tc>
                  <a:txBody>
                    <a:bodyPr/>
                    <a:lstStyle/>
                    <a:p>
                      <a:pPr algn="l" fontAlgn="t"/>
                      <a:r>
                        <a:rPr lang="en-GB" sz="900" b="0" i="0" u="none" strike="noStrike" dirty="0" smtClean="0">
                          <a:solidFill>
                            <a:srgbClr val="000000"/>
                          </a:solidFill>
                          <a:effectLst/>
                          <a:latin typeface="Arial "/>
                        </a:rPr>
                        <a:t>Stage </a:t>
                      </a:r>
                      <a:r>
                        <a:rPr lang="en-GB" sz="900" b="0" i="0" u="none" strike="noStrike" dirty="0">
                          <a:solidFill>
                            <a:srgbClr val="000000"/>
                          </a:solidFill>
                          <a:effectLst/>
                          <a:latin typeface="Arial "/>
                        </a:rPr>
                        <a:t>2 of Enhancing Parameter Provisioning with static UE IP address and UP security policy</a:t>
                      </a:r>
                    </a:p>
                  </a:txBody>
                  <a:tcPr marL="9525" marR="9525" marT="9526" marB="0" anchor="ctr"/>
                </a:tc>
                <a:tc>
                  <a:txBody>
                    <a:bodyPr/>
                    <a:lstStyle/>
                    <a:p>
                      <a:pPr algn="l" fontAlgn="t"/>
                      <a:r>
                        <a:rPr lang="en-GB" sz="900" b="0" i="0" u="none" strike="noStrike" dirty="0">
                          <a:solidFill>
                            <a:srgbClr val="000000"/>
                          </a:solidFill>
                          <a:effectLst/>
                          <a:latin typeface="Arial "/>
                        </a:rPr>
                        <a:t>TEI19_IP_SP_EXP</a:t>
                      </a:r>
                    </a:p>
                  </a:txBody>
                  <a:tcPr marL="9525" marR="9525" marT="9526" marB="0" anchor="ctr"/>
                </a:tc>
                <a:tc>
                  <a:txBody>
                    <a:bodyPr/>
                    <a:lstStyle/>
                    <a:p>
                      <a:pPr algn="l" fontAlgn="t"/>
                      <a:r>
                        <a:rPr lang="en-GB" sz="900" b="0" i="0" u="none" strike="noStrike" dirty="0">
                          <a:solidFill>
                            <a:srgbClr val="000000"/>
                          </a:solidFill>
                          <a:effectLst/>
                          <a:latin typeface="Arial "/>
                        </a:rPr>
                        <a:t>12/12/2024</a:t>
                      </a:r>
                    </a:p>
                  </a:txBody>
                  <a:tcPr marL="9525" marR="9525" marT="9526" marB="0" anchor="ctr"/>
                </a:tc>
                <a:tc>
                  <a:txBody>
                    <a:bodyPr/>
                    <a:lstStyle/>
                    <a:p>
                      <a:pPr algn="l" fontAlgn="t"/>
                      <a:r>
                        <a:rPr lang="en-GB" sz="900" b="0" i="0" u="none" strike="noStrike" dirty="0" smtClean="0">
                          <a:solidFill>
                            <a:srgbClr val="000000"/>
                          </a:solidFill>
                          <a:effectLst/>
                          <a:latin typeface="Arial "/>
                        </a:rPr>
                        <a:t>100%</a:t>
                      </a:r>
                      <a:endParaRPr lang="en-GB" sz="900" b="0" i="0" u="none" strike="noStrike" dirty="0">
                        <a:solidFill>
                          <a:srgbClr val="000000"/>
                        </a:solidFill>
                        <a:effectLst/>
                        <a:latin typeface="Arial "/>
                      </a:endParaRPr>
                    </a:p>
                  </a:txBody>
                  <a:tcPr marL="9525" marR="9525" marT="9526" marB="0" anchor="ctr"/>
                </a:tc>
                <a:tc>
                  <a:txBody>
                    <a:bodyPr/>
                    <a:lstStyle/>
                    <a:p>
                      <a:pPr algn="l" fontAlgn="t"/>
                      <a:r>
                        <a:rPr lang="en-GB" sz="900" b="0" i="0" u="sng" strike="noStrike">
                          <a:solidFill>
                            <a:srgbClr val="0563C1"/>
                          </a:solidFill>
                          <a:effectLst/>
                          <a:latin typeface="Arial "/>
                          <a:cs typeface="Arial" panose="020B0604020202020204" pitchFamily="34" charset="0"/>
                          <a:hlinkClick r:id="rId5"/>
                        </a:rPr>
                        <a:t>SP-240121</a:t>
                      </a:r>
                      <a:endParaRPr lang="en-GB" sz="900" b="0" i="0" u="sng" strike="noStrike">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chemeClr val="tx1"/>
                          </a:solidFill>
                          <a:latin typeface="Arial "/>
                          <a:cs typeface="Arial" panose="020B0604020202020204" pitchFamily="34" charset="0"/>
                        </a:rPr>
                        <a:t>100%</a:t>
                      </a:r>
                      <a:endParaRPr lang="en-GB" sz="900" dirty="0">
                        <a:solidFill>
                          <a:schemeClr val="tx1"/>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2024457355"/>
                  </a:ext>
                </a:extLst>
              </a:tr>
              <a:tr h="166372">
                <a:tc>
                  <a:txBody>
                    <a:bodyPr/>
                    <a:lstStyle/>
                    <a:p>
                      <a:pPr algn="l" fontAlgn="t"/>
                      <a:r>
                        <a:rPr lang="en-GB" sz="900" b="0" i="0" u="none" strike="noStrike">
                          <a:solidFill>
                            <a:srgbClr val="000000"/>
                          </a:solidFill>
                          <a:effectLst/>
                          <a:latin typeface="Arial "/>
                        </a:rPr>
                        <a:t>1030017</a:t>
                      </a:r>
                    </a:p>
                  </a:txBody>
                  <a:tcPr marL="9525" marR="9525" marT="9526" marB="0" anchor="ctr"/>
                </a:tc>
                <a:tc>
                  <a:txBody>
                    <a:bodyPr/>
                    <a:lstStyle/>
                    <a:p>
                      <a:pPr algn="l" fontAlgn="t"/>
                      <a:r>
                        <a:rPr lang="en-GB" sz="900" b="0" i="0" u="none" strike="noStrike" dirty="0">
                          <a:solidFill>
                            <a:srgbClr val="000000"/>
                          </a:solidFill>
                          <a:effectLst/>
                          <a:latin typeface="Arial "/>
                        </a:rPr>
                        <a:t>Multiple Location Procedure for Emergency LCS Routing </a:t>
                      </a:r>
                    </a:p>
                  </a:txBody>
                  <a:tcPr marL="9525" marR="9525" marT="9526" marB="0" anchor="ctr"/>
                </a:tc>
                <a:tc>
                  <a:txBody>
                    <a:bodyPr/>
                    <a:lstStyle/>
                    <a:p>
                      <a:pPr algn="l" fontAlgn="t"/>
                      <a:r>
                        <a:rPr lang="en-GB" sz="900" b="0" i="0" u="none" strike="noStrike">
                          <a:solidFill>
                            <a:srgbClr val="000000"/>
                          </a:solidFill>
                          <a:effectLst/>
                          <a:latin typeface="Arial "/>
                        </a:rPr>
                        <a:t>TEI19_MLR4RTR</a:t>
                      </a:r>
                    </a:p>
                  </a:txBody>
                  <a:tcPr marL="9525" marR="9525" marT="9526" marB="0" anchor="ctr"/>
                </a:tc>
                <a:tc>
                  <a:txBody>
                    <a:bodyPr/>
                    <a:lstStyle/>
                    <a:p>
                      <a:pPr algn="l" fontAlgn="t"/>
                      <a:r>
                        <a:rPr lang="en-GB" sz="900" b="0" i="0" u="none" strike="noStrike" dirty="0">
                          <a:solidFill>
                            <a:srgbClr val="000000"/>
                          </a:solidFill>
                          <a:effectLst/>
                          <a:latin typeface="Arial "/>
                        </a:rPr>
                        <a:t>12/12/2024</a:t>
                      </a:r>
                    </a:p>
                  </a:txBody>
                  <a:tcPr marL="9525" marR="9525" marT="9526" marB="0" anchor="ctr"/>
                </a:tc>
                <a:tc>
                  <a:txBody>
                    <a:bodyPr/>
                    <a:lstStyle/>
                    <a:p>
                      <a:pPr algn="l" fontAlgn="t"/>
                      <a:r>
                        <a:rPr lang="en-GB" sz="900" b="0" i="0" u="none" strike="noStrike" dirty="0" smtClean="0">
                          <a:solidFill>
                            <a:srgbClr val="000000"/>
                          </a:solidFill>
                          <a:effectLst/>
                          <a:latin typeface="Arial "/>
                        </a:rPr>
                        <a:t>100%</a:t>
                      </a:r>
                      <a:endParaRPr lang="en-GB" sz="900" b="0" i="0" u="none" strike="noStrike" dirty="0">
                        <a:solidFill>
                          <a:srgbClr val="000000"/>
                        </a:solidFill>
                        <a:effectLst/>
                        <a:latin typeface="Arial "/>
                      </a:endParaRPr>
                    </a:p>
                  </a:txBody>
                  <a:tcPr marL="9525" marR="9525" marT="9526" marB="0" anchor="ctr"/>
                </a:tc>
                <a:tc>
                  <a:txBody>
                    <a:bodyPr/>
                    <a:lstStyle/>
                    <a:p>
                      <a:pPr algn="l" fontAlgn="t"/>
                      <a:r>
                        <a:rPr lang="en-GB" sz="900" b="0" i="0" u="sng" strike="noStrike" dirty="0">
                          <a:solidFill>
                            <a:srgbClr val="0563C1"/>
                          </a:solidFill>
                          <a:effectLst/>
                          <a:latin typeface="Arial "/>
                          <a:cs typeface="Arial" panose="020B0604020202020204" pitchFamily="34" charset="0"/>
                          <a:hlinkClick r:id="rId6"/>
                        </a:rPr>
                        <a:t>SP-240123</a:t>
                      </a:r>
                      <a:endParaRPr lang="en-GB" sz="900" b="0" i="0" u="sng" strike="noStrike" dirty="0">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chemeClr val="tx1"/>
                          </a:solidFill>
                          <a:latin typeface="Arial "/>
                          <a:cs typeface="Arial" panose="020B0604020202020204" pitchFamily="34" charset="0"/>
                        </a:rPr>
                        <a:t>100%</a:t>
                      </a:r>
                      <a:endParaRPr lang="en-GB" sz="900" dirty="0">
                        <a:solidFill>
                          <a:schemeClr val="tx1"/>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135426815"/>
                  </a:ext>
                </a:extLst>
              </a:tr>
              <a:tr h="166372">
                <a:tc>
                  <a:txBody>
                    <a:bodyPr/>
                    <a:lstStyle/>
                    <a:p>
                      <a:pPr algn="l" fontAlgn="t"/>
                      <a:r>
                        <a:rPr lang="en-GB" sz="900" b="0" i="0" u="none" strike="noStrike">
                          <a:solidFill>
                            <a:srgbClr val="000000"/>
                          </a:solidFill>
                          <a:effectLst/>
                          <a:latin typeface="Arial "/>
                        </a:rPr>
                        <a:t>1030018</a:t>
                      </a:r>
                    </a:p>
                  </a:txBody>
                  <a:tcPr marL="9525" marR="9525" marT="9526" marB="0" anchor="ctr"/>
                </a:tc>
                <a:tc>
                  <a:txBody>
                    <a:bodyPr/>
                    <a:lstStyle/>
                    <a:p>
                      <a:pPr algn="l" fontAlgn="t"/>
                      <a:r>
                        <a:rPr lang="en-GB" sz="900" b="0" i="0" u="none" strike="noStrike" dirty="0">
                          <a:solidFill>
                            <a:srgbClr val="000000"/>
                          </a:solidFill>
                          <a:effectLst/>
                          <a:latin typeface="Arial "/>
                        </a:rPr>
                        <a:t>Roaming traffic offloading via session breakout in HPLMN </a:t>
                      </a:r>
                    </a:p>
                  </a:txBody>
                  <a:tcPr marL="9525" marR="9525" marT="9526" marB="0" anchor="ctr"/>
                </a:tc>
                <a:tc>
                  <a:txBody>
                    <a:bodyPr/>
                    <a:lstStyle/>
                    <a:p>
                      <a:pPr algn="l" fontAlgn="t"/>
                      <a:r>
                        <a:rPr lang="en-GB" sz="900" b="0" i="0" u="none" strike="noStrike" dirty="0">
                          <a:solidFill>
                            <a:srgbClr val="000000"/>
                          </a:solidFill>
                          <a:effectLst/>
                          <a:latin typeface="Arial "/>
                        </a:rPr>
                        <a:t>TEI19_HSBO</a:t>
                      </a:r>
                    </a:p>
                  </a:txBody>
                  <a:tcPr marL="9525" marR="9525" marT="9526" marB="0" anchor="ctr"/>
                </a:tc>
                <a:tc>
                  <a:txBody>
                    <a:bodyPr/>
                    <a:lstStyle/>
                    <a:p>
                      <a:pPr algn="l" fontAlgn="t"/>
                      <a:r>
                        <a:rPr lang="en-GB" sz="900" b="0" i="0" u="none" strike="noStrike">
                          <a:solidFill>
                            <a:srgbClr val="000000"/>
                          </a:solidFill>
                          <a:effectLst/>
                          <a:latin typeface="Arial "/>
                        </a:rPr>
                        <a:t>12/12/2024</a:t>
                      </a:r>
                    </a:p>
                  </a:txBody>
                  <a:tcPr marL="9525" marR="9525" marT="9526" marB="0" anchor="ctr"/>
                </a:tc>
                <a:tc>
                  <a:txBody>
                    <a:bodyPr/>
                    <a:lstStyle/>
                    <a:p>
                      <a:pPr algn="l" fontAlgn="t"/>
                      <a:r>
                        <a:rPr lang="en-GB" sz="900" b="0" i="0" u="none" strike="noStrike" dirty="0" smtClean="0">
                          <a:solidFill>
                            <a:srgbClr val="000000"/>
                          </a:solidFill>
                          <a:effectLst/>
                          <a:latin typeface="Arial "/>
                        </a:rPr>
                        <a:t>100%</a:t>
                      </a:r>
                      <a:endParaRPr lang="en-GB" sz="900" b="0" i="0" u="none" strike="noStrike" dirty="0">
                        <a:solidFill>
                          <a:srgbClr val="000000"/>
                        </a:solidFill>
                        <a:effectLst/>
                        <a:latin typeface="Arial "/>
                      </a:endParaRPr>
                    </a:p>
                  </a:txBody>
                  <a:tcPr marL="9525" marR="9525" marT="9526" marB="0" anchor="ctr"/>
                </a:tc>
                <a:tc>
                  <a:txBody>
                    <a:bodyPr/>
                    <a:lstStyle/>
                    <a:p>
                      <a:pPr algn="l" fontAlgn="t"/>
                      <a:r>
                        <a:rPr lang="en-GB" sz="900" b="0" i="0" u="sng" strike="noStrike" dirty="0">
                          <a:solidFill>
                            <a:srgbClr val="0563C1"/>
                          </a:solidFill>
                          <a:effectLst/>
                          <a:latin typeface="Arial "/>
                          <a:cs typeface="Arial" panose="020B0604020202020204" pitchFamily="34" charset="0"/>
                          <a:hlinkClick r:id="rId7"/>
                        </a:rPr>
                        <a:t>SP-240491</a:t>
                      </a:r>
                      <a:endParaRPr lang="en-GB" sz="900" b="0" i="0" u="sng" strike="noStrike" dirty="0">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chemeClr val="tx1"/>
                          </a:solidFill>
                          <a:latin typeface="Arial "/>
                          <a:cs typeface="Arial" panose="020B0604020202020204" pitchFamily="34" charset="0"/>
                        </a:rPr>
                        <a:t>100%</a:t>
                      </a:r>
                      <a:endParaRPr lang="en-GB" sz="900" dirty="0">
                        <a:solidFill>
                          <a:schemeClr val="tx1"/>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2904063804"/>
                  </a:ext>
                </a:extLst>
              </a:tr>
              <a:tr h="247853">
                <a:tc>
                  <a:txBody>
                    <a:bodyPr/>
                    <a:lstStyle/>
                    <a:p>
                      <a:pPr algn="l" fontAlgn="t"/>
                      <a:r>
                        <a:rPr lang="en-GB" sz="900" b="0" i="0" u="none" strike="noStrike">
                          <a:solidFill>
                            <a:srgbClr val="000000"/>
                          </a:solidFill>
                          <a:effectLst/>
                          <a:latin typeface="Arial "/>
                        </a:rPr>
                        <a:t>1030019</a:t>
                      </a:r>
                    </a:p>
                  </a:txBody>
                  <a:tcPr marL="9525" marR="9525" marT="9526" marB="0" anchor="ctr"/>
                </a:tc>
                <a:tc>
                  <a:txBody>
                    <a:bodyPr/>
                    <a:lstStyle/>
                    <a:p>
                      <a:pPr algn="l" fontAlgn="t"/>
                      <a:r>
                        <a:rPr lang="en-GB" sz="900" b="0" i="0" u="none" strike="noStrike" dirty="0">
                          <a:solidFill>
                            <a:srgbClr val="000000"/>
                          </a:solidFill>
                          <a:effectLst/>
                          <a:latin typeface="Arial "/>
                        </a:rPr>
                        <a:t>Deferred 5GC-MT-LR Procedure for Periodic Location Events based </a:t>
                      </a:r>
                      <a:r>
                        <a:rPr lang="en-GB" sz="900" b="0" i="0" u="none" strike="noStrike" dirty="0" err="1">
                          <a:solidFill>
                            <a:srgbClr val="000000"/>
                          </a:solidFill>
                          <a:effectLst/>
                          <a:latin typeface="Arial "/>
                        </a:rPr>
                        <a:t>NRPPa</a:t>
                      </a:r>
                      <a:r>
                        <a:rPr lang="en-GB" sz="900" b="0" i="0" u="none" strike="noStrike" dirty="0">
                          <a:solidFill>
                            <a:srgbClr val="000000"/>
                          </a:solidFill>
                          <a:effectLst/>
                          <a:latin typeface="Arial "/>
                        </a:rPr>
                        <a:t> Periodic Measurement Reports </a:t>
                      </a:r>
                    </a:p>
                  </a:txBody>
                  <a:tcPr marL="9525" marR="9525" marT="9526" marB="0" anchor="ctr"/>
                </a:tc>
                <a:tc>
                  <a:txBody>
                    <a:bodyPr/>
                    <a:lstStyle/>
                    <a:p>
                      <a:pPr algn="l" fontAlgn="t"/>
                      <a:r>
                        <a:rPr lang="en-GB" sz="900" b="0" i="0" u="none" strike="noStrike" dirty="0">
                          <a:solidFill>
                            <a:srgbClr val="000000"/>
                          </a:solidFill>
                          <a:effectLst/>
                          <a:latin typeface="Arial "/>
                        </a:rPr>
                        <a:t>TEI19_DLPMR</a:t>
                      </a:r>
                    </a:p>
                  </a:txBody>
                  <a:tcPr marL="9525" marR="9525" marT="9526" marB="0" anchor="ctr"/>
                </a:tc>
                <a:tc>
                  <a:txBody>
                    <a:bodyPr/>
                    <a:lstStyle/>
                    <a:p>
                      <a:pPr algn="l" fontAlgn="t"/>
                      <a:r>
                        <a:rPr lang="en-GB" sz="900" b="0" i="0" u="none" strike="noStrike">
                          <a:solidFill>
                            <a:srgbClr val="000000"/>
                          </a:solidFill>
                          <a:effectLst/>
                          <a:latin typeface="Arial "/>
                        </a:rPr>
                        <a:t>12/12/2024</a:t>
                      </a:r>
                    </a:p>
                  </a:txBody>
                  <a:tcPr marL="9525" marR="9525" marT="9526" marB="0" anchor="ctr"/>
                </a:tc>
                <a:tc>
                  <a:txBody>
                    <a:bodyPr/>
                    <a:lstStyle/>
                    <a:p>
                      <a:pPr algn="l" fontAlgn="t"/>
                      <a:r>
                        <a:rPr lang="en-GB" sz="900" b="0" i="0" u="none" strike="noStrike" dirty="0" smtClean="0">
                          <a:solidFill>
                            <a:srgbClr val="000000"/>
                          </a:solidFill>
                          <a:effectLst/>
                          <a:latin typeface="Arial "/>
                        </a:rPr>
                        <a:t>100%</a:t>
                      </a:r>
                      <a:endParaRPr lang="en-GB" sz="900" b="0" i="0" u="none" strike="noStrike" dirty="0">
                        <a:solidFill>
                          <a:srgbClr val="000000"/>
                        </a:solidFill>
                        <a:effectLst/>
                        <a:latin typeface="Arial "/>
                      </a:endParaRPr>
                    </a:p>
                  </a:txBody>
                  <a:tcPr marL="9525" marR="9525" marT="9526" marB="0" anchor="ctr"/>
                </a:tc>
                <a:tc>
                  <a:txBody>
                    <a:bodyPr/>
                    <a:lstStyle/>
                    <a:p>
                      <a:pPr algn="l" fontAlgn="t"/>
                      <a:r>
                        <a:rPr lang="en-GB" sz="900" b="0" i="0" u="sng" strike="noStrike" dirty="0">
                          <a:solidFill>
                            <a:srgbClr val="0563C1"/>
                          </a:solidFill>
                          <a:effectLst/>
                          <a:latin typeface="Arial "/>
                          <a:cs typeface="Arial" panose="020B0604020202020204" pitchFamily="34" charset="0"/>
                          <a:hlinkClick r:id="rId8"/>
                        </a:rPr>
                        <a:t>SP-240125</a:t>
                      </a:r>
                      <a:endParaRPr lang="en-GB" sz="900" b="0" i="0" u="sng" strike="noStrike" dirty="0">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chemeClr val="tx1"/>
                          </a:solidFill>
                          <a:latin typeface="Arial "/>
                          <a:cs typeface="Arial" panose="020B0604020202020204" pitchFamily="34" charset="0"/>
                        </a:rPr>
                        <a:t>100%</a:t>
                      </a:r>
                      <a:endParaRPr lang="en-GB" sz="900" dirty="0">
                        <a:solidFill>
                          <a:schemeClr val="tx1"/>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2129348248"/>
                  </a:ext>
                </a:extLst>
              </a:tr>
              <a:tr h="191332">
                <a:tc>
                  <a:txBody>
                    <a:bodyPr/>
                    <a:lstStyle/>
                    <a:p>
                      <a:pPr algn="l" fontAlgn="t"/>
                      <a:r>
                        <a:rPr lang="en-GB" sz="900" b="0" i="0" u="none" strike="noStrike" dirty="0">
                          <a:solidFill>
                            <a:srgbClr val="000000"/>
                          </a:solidFill>
                          <a:effectLst/>
                          <a:latin typeface="Arial "/>
                        </a:rPr>
                        <a:t>1030011</a:t>
                      </a:r>
                    </a:p>
                  </a:txBody>
                  <a:tcPr marL="9525" marR="9525" marT="9526" marB="0" anchor="ctr"/>
                </a:tc>
                <a:tc>
                  <a:txBody>
                    <a:bodyPr/>
                    <a:lstStyle/>
                    <a:p>
                      <a:pPr algn="l" fontAlgn="t"/>
                      <a:r>
                        <a:rPr lang="en-GB" sz="900" b="0" i="0" u="none" strike="noStrike" dirty="0">
                          <a:solidFill>
                            <a:srgbClr val="000000"/>
                          </a:solidFill>
                          <a:effectLst/>
                          <a:latin typeface="Arial "/>
                        </a:rPr>
                        <a:t>   (Stage 2 of) Indirect Network Sharing </a:t>
                      </a:r>
                    </a:p>
                  </a:txBody>
                  <a:tcPr marL="9525" marR="9525" marT="9526" marB="0" anchor="ctr"/>
                </a:tc>
                <a:tc>
                  <a:txBody>
                    <a:bodyPr/>
                    <a:lstStyle/>
                    <a:p>
                      <a:pPr algn="l" fontAlgn="t"/>
                      <a:r>
                        <a:rPr lang="en-GB" sz="900" b="0" i="0" u="none" strike="noStrike" dirty="0">
                          <a:solidFill>
                            <a:srgbClr val="000000"/>
                          </a:solidFill>
                          <a:effectLst/>
                          <a:latin typeface="Arial "/>
                        </a:rPr>
                        <a:t>TEI19_NetShare</a:t>
                      </a:r>
                    </a:p>
                  </a:txBody>
                  <a:tcPr marL="9525" marR="9525" marT="9526" marB="0" anchor="ctr"/>
                </a:tc>
                <a:tc>
                  <a:txBody>
                    <a:bodyPr/>
                    <a:lstStyle/>
                    <a:p>
                      <a:pPr algn="l" fontAlgn="t"/>
                      <a:r>
                        <a:rPr lang="en-GB" sz="900" b="0" i="0" u="none" strike="noStrike" dirty="0">
                          <a:solidFill>
                            <a:srgbClr val="000000"/>
                          </a:solidFill>
                          <a:effectLst/>
                          <a:latin typeface="Arial "/>
                        </a:rPr>
                        <a:t>06/06/2024</a:t>
                      </a:r>
                    </a:p>
                  </a:txBody>
                  <a:tcPr marL="9525" marR="9525" marT="9526" marB="0" anchor="ctr"/>
                </a:tc>
                <a:tc>
                  <a:txBody>
                    <a:bodyPr/>
                    <a:lstStyle/>
                    <a:p>
                      <a:pPr algn="l" fontAlgn="t"/>
                      <a:r>
                        <a:rPr lang="en-GB" sz="900" b="0" i="0" u="none" strike="noStrike" dirty="0">
                          <a:solidFill>
                            <a:srgbClr val="000000"/>
                          </a:solidFill>
                          <a:effectLst/>
                          <a:latin typeface="Arial "/>
                        </a:rPr>
                        <a:t>100%</a:t>
                      </a:r>
                    </a:p>
                  </a:txBody>
                  <a:tcPr marL="9525" marR="9525" marT="9526" marB="0" anchor="ctr"/>
                </a:tc>
                <a:tc>
                  <a:txBody>
                    <a:bodyPr/>
                    <a:lstStyle/>
                    <a:p>
                      <a:pPr algn="l" fontAlgn="t"/>
                      <a:r>
                        <a:rPr lang="en-GB" sz="900" b="0" i="0" u="sng" strike="noStrike" dirty="0">
                          <a:solidFill>
                            <a:srgbClr val="0563C1"/>
                          </a:solidFill>
                          <a:effectLst/>
                          <a:latin typeface="Arial "/>
                          <a:cs typeface="Arial" panose="020B0604020202020204" pitchFamily="34" charset="0"/>
                          <a:hlinkClick r:id="rId9"/>
                        </a:rPr>
                        <a:t>SP-240488</a:t>
                      </a:r>
                      <a:endParaRPr lang="en-GB" sz="900" b="0" i="0" u="sng" strike="noStrike" dirty="0">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chemeClr val="tx1"/>
                          </a:solidFill>
                          <a:latin typeface="Arial "/>
                          <a:cs typeface="Arial" panose="020B0604020202020204" pitchFamily="34" charset="0"/>
                        </a:rPr>
                        <a:t>100%</a:t>
                      </a:r>
                      <a:endParaRPr lang="en-GB" sz="900" dirty="0">
                        <a:solidFill>
                          <a:schemeClr val="tx1"/>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316699764"/>
                  </a:ext>
                </a:extLst>
              </a:tr>
              <a:tr h="166372">
                <a:tc>
                  <a:txBody>
                    <a:bodyPr/>
                    <a:lstStyle/>
                    <a:p>
                      <a:pPr algn="l" fontAlgn="t"/>
                      <a:r>
                        <a:rPr lang="en-GB" sz="900" b="0" i="0" u="none" strike="noStrike">
                          <a:solidFill>
                            <a:srgbClr val="000000"/>
                          </a:solidFill>
                          <a:effectLst/>
                          <a:latin typeface="Arial "/>
                        </a:rPr>
                        <a:t>1030013</a:t>
                      </a:r>
                    </a:p>
                  </a:txBody>
                  <a:tcPr marL="9525" marR="9525" marT="9526" marB="0" anchor="ctr"/>
                </a:tc>
                <a:tc>
                  <a:txBody>
                    <a:bodyPr/>
                    <a:lstStyle/>
                    <a:p>
                      <a:pPr algn="l" fontAlgn="t"/>
                      <a:r>
                        <a:rPr lang="en-GB" sz="900" b="0" i="0" u="none" strike="noStrike" dirty="0">
                          <a:solidFill>
                            <a:schemeClr val="tx1"/>
                          </a:solidFill>
                          <a:effectLst/>
                          <a:latin typeface="Arial "/>
                        </a:rPr>
                        <a:t>   Architecture support of roaming value-added services </a:t>
                      </a:r>
                    </a:p>
                  </a:txBody>
                  <a:tcPr marL="9525" marR="9525" marT="9526" marB="0" anchor="ctr"/>
                </a:tc>
                <a:tc>
                  <a:txBody>
                    <a:bodyPr/>
                    <a:lstStyle/>
                    <a:p>
                      <a:pPr algn="l" fontAlgn="t"/>
                      <a:r>
                        <a:rPr lang="en-GB" sz="900" b="0" i="0" u="none" strike="noStrike">
                          <a:solidFill>
                            <a:srgbClr val="000000"/>
                          </a:solidFill>
                          <a:effectLst/>
                          <a:latin typeface="Arial "/>
                        </a:rPr>
                        <a:t>TEI19_RVAS</a:t>
                      </a:r>
                    </a:p>
                  </a:txBody>
                  <a:tcPr marL="9525" marR="9525" marT="9526" marB="0" anchor="ctr"/>
                </a:tc>
                <a:tc>
                  <a:txBody>
                    <a:bodyPr/>
                    <a:lstStyle/>
                    <a:p>
                      <a:pPr algn="l" fontAlgn="t"/>
                      <a:r>
                        <a:rPr lang="en-GB" sz="900" b="0" i="0" u="none" strike="noStrike">
                          <a:solidFill>
                            <a:srgbClr val="000000"/>
                          </a:solidFill>
                          <a:effectLst/>
                          <a:latin typeface="Arial "/>
                        </a:rPr>
                        <a:t>06/06/2024</a:t>
                      </a:r>
                    </a:p>
                  </a:txBody>
                  <a:tcPr marL="9525" marR="9525" marT="9526" marB="0" anchor="ctr"/>
                </a:tc>
                <a:tc>
                  <a:txBody>
                    <a:bodyPr/>
                    <a:lstStyle/>
                    <a:p>
                      <a:pPr algn="l" fontAlgn="t"/>
                      <a:r>
                        <a:rPr lang="en-GB" sz="900" b="0" i="0" u="none" strike="noStrike" dirty="0">
                          <a:solidFill>
                            <a:srgbClr val="000000"/>
                          </a:solidFill>
                          <a:effectLst/>
                          <a:latin typeface="Arial "/>
                        </a:rPr>
                        <a:t>100%</a:t>
                      </a:r>
                    </a:p>
                  </a:txBody>
                  <a:tcPr marL="9525" marR="9525" marT="9526" marB="0" anchor="ctr"/>
                </a:tc>
                <a:tc>
                  <a:txBody>
                    <a:bodyPr/>
                    <a:lstStyle/>
                    <a:p>
                      <a:pPr algn="l" fontAlgn="t"/>
                      <a:r>
                        <a:rPr lang="en-GB" sz="900" b="0" i="0" u="sng" strike="noStrike">
                          <a:solidFill>
                            <a:srgbClr val="0563C1"/>
                          </a:solidFill>
                          <a:effectLst/>
                          <a:latin typeface="Arial "/>
                          <a:cs typeface="Arial" panose="020B0604020202020204" pitchFamily="34" charset="0"/>
                          <a:hlinkClick r:id="rId10"/>
                        </a:rPr>
                        <a:t>SP-240119</a:t>
                      </a:r>
                      <a:endParaRPr lang="en-GB" sz="900" b="0" i="0" u="sng" strike="noStrike">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chemeClr val="tx1"/>
                          </a:solidFill>
                          <a:latin typeface="Arial "/>
                          <a:cs typeface="Arial" panose="020B0604020202020204" pitchFamily="34" charset="0"/>
                        </a:rPr>
                        <a:t>100%</a:t>
                      </a:r>
                      <a:endParaRPr lang="en-GB" sz="900" dirty="0">
                        <a:solidFill>
                          <a:schemeClr val="tx1"/>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1986132080"/>
                  </a:ext>
                </a:extLst>
              </a:tr>
            </a:tbl>
          </a:graphicData>
        </a:graphic>
      </p:graphicFrame>
      <p:sp>
        <p:nvSpPr>
          <p:cNvPr id="38037"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1"/>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920750" y="76200"/>
            <a:ext cx="6827838" cy="857250"/>
          </a:xfrm>
        </p:spPr>
        <p:txBody>
          <a:bodyPr/>
          <a:lstStyle/>
          <a:p>
            <a:r>
              <a:rPr lang="en-GB" altLang="en-US" dirty="0" smtClean="0">
                <a:solidFill>
                  <a:schemeClr val="tx1"/>
                </a:solidFill>
              </a:rPr>
              <a:t>SA WG2 progress – (TEI19) (2/2)</a:t>
            </a:r>
            <a:endParaRPr lang="en-US" altLang="en-US" dirty="0"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4153626458"/>
              </p:ext>
            </p:extLst>
          </p:nvPr>
        </p:nvGraphicFramePr>
        <p:xfrm>
          <a:off x="225425" y="1030288"/>
          <a:ext cx="8362951" cy="3136208"/>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08426">
                  <a:extLst>
                    <a:ext uri="{9D8B030D-6E8A-4147-A177-3AD203B41FA5}">
                      <a16:colId xmlns:a16="http://schemas.microsoft.com/office/drawing/2014/main" val="20002"/>
                    </a:ext>
                  </a:extLst>
                </a:gridCol>
                <a:gridCol w="669285">
                  <a:extLst>
                    <a:ext uri="{9D8B030D-6E8A-4147-A177-3AD203B41FA5}">
                      <a16:colId xmlns:a16="http://schemas.microsoft.com/office/drawing/2014/main" val="20003"/>
                    </a:ext>
                  </a:extLst>
                </a:gridCol>
                <a:gridCol w="457526">
                  <a:extLst>
                    <a:ext uri="{9D8B030D-6E8A-4147-A177-3AD203B41FA5}">
                      <a16:colId xmlns:a16="http://schemas.microsoft.com/office/drawing/2014/main" val="20004"/>
                    </a:ext>
                  </a:extLst>
                </a:gridCol>
                <a:gridCol w="533264">
                  <a:extLst>
                    <a:ext uri="{9D8B030D-6E8A-4147-A177-3AD203B41FA5}">
                      <a16:colId xmlns:a16="http://schemas.microsoft.com/office/drawing/2014/main" val="20005"/>
                    </a:ext>
                  </a:extLst>
                </a:gridCol>
                <a:gridCol w="533264">
                  <a:extLst>
                    <a:ext uri="{9D8B030D-6E8A-4147-A177-3AD203B41FA5}">
                      <a16:colId xmlns:a16="http://schemas.microsoft.com/office/drawing/2014/main" val="20006"/>
                    </a:ext>
                  </a:extLst>
                </a:gridCol>
                <a:gridCol w="1574064">
                  <a:extLst>
                    <a:ext uri="{9D8B030D-6E8A-4147-A177-3AD203B41FA5}">
                      <a16:colId xmlns:a16="http://schemas.microsoft.com/office/drawing/2014/main" val="20007"/>
                    </a:ext>
                  </a:extLst>
                </a:gridCol>
              </a:tblGrid>
              <a:tr h="250337">
                <a:tc>
                  <a:txBody>
                    <a:bodyPr/>
                    <a:lstStyle/>
                    <a:p>
                      <a:pPr algn="ctr">
                        <a:lnSpc>
                          <a:spcPct val="107000"/>
                        </a:lnSpc>
                        <a:spcAft>
                          <a:spcPts val="800"/>
                        </a:spcAft>
                      </a:pPr>
                      <a:r>
                        <a:rPr lang="en-GB" sz="900" dirty="0">
                          <a:latin typeface="Arial "/>
                        </a:rPr>
                        <a:t>UID</a:t>
                      </a:r>
                    </a:p>
                  </a:txBody>
                  <a:tcPr marL="36001" marR="36001" marT="0" marB="0" anchor="ctr"/>
                </a:tc>
                <a:tc>
                  <a:txBody>
                    <a:bodyPr/>
                    <a:lstStyle/>
                    <a:p>
                      <a:pPr algn="ctr">
                        <a:lnSpc>
                          <a:spcPct val="107000"/>
                        </a:lnSpc>
                        <a:spcAft>
                          <a:spcPts val="800"/>
                        </a:spcAft>
                      </a:pPr>
                      <a:r>
                        <a:rPr lang="en-GB" sz="900" dirty="0">
                          <a:latin typeface="Arial "/>
                        </a:rPr>
                        <a:t>Name</a:t>
                      </a:r>
                    </a:p>
                  </a:txBody>
                  <a:tcPr marL="36001" marR="36001" marT="0" marB="0" anchor="ctr"/>
                </a:tc>
                <a:tc>
                  <a:txBody>
                    <a:bodyPr/>
                    <a:lstStyle/>
                    <a:p>
                      <a:pPr algn="ctr">
                        <a:lnSpc>
                          <a:spcPct val="107000"/>
                        </a:lnSpc>
                        <a:spcAft>
                          <a:spcPts val="800"/>
                        </a:spcAft>
                      </a:pPr>
                      <a:r>
                        <a:rPr lang="en-GB" sz="900" dirty="0">
                          <a:latin typeface="Arial "/>
                        </a:rPr>
                        <a:t>Acronym</a:t>
                      </a:r>
                    </a:p>
                  </a:txBody>
                  <a:tcPr marL="36001" marR="36001" marT="0" marB="0" anchor="ctr"/>
                </a:tc>
                <a:tc>
                  <a:txBody>
                    <a:bodyPr/>
                    <a:lstStyle/>
                    <a:p>
                      <a:pPr algn="ctr">
                        <a:lnSpc>
                          <a:spcPct val="107000"/>
                        </a:lnSpc>
                        <a:spcAft>
                          <a:spcPts val="800"/>
                        </a:spcAft>
                      </a:pPr>
                      <a:r>
                        <a:rPr lang="en-GB" sz="900" dirty="0">
                          <a:latin typeface="Arial "/>
                        </a:rPr>
                        <a:t>Target (dd/mm/</a:t>
                      </a:r>
                      <a:r>
                        <a:rPr lang="en-GB" sz="900" dirty="0" err="1">
                          <a:latin typeface="Arial "/>
                        </a:rPr>
                        <a:t>yyyy</a:t>
                      </a:r>
                      <a:r>
                        <a:rPr lang="en-GB" sz="900" dirty="0">
                          <a:latin typeface="Arial "/>
                        </a:rPr>
                        <a:t>)</a:t>
                      </a:r>
                    </a:p>
                  </a:txBody>
                  <a:tcPr marL="36001" marR="36001" marT="0" marB="0" anchor="ctr"/>
                </a:tc>
                <a:tc>
                  <a:txBody>
                    <a:bodyPr/>
                    <a:lstStyle/>
                    <a:p>
                      <a:pPr algn="ctr">
                        <a:lnSpc>
                          <a:spcPct val="107000"/>
                        </a:lnSpc>
                        <a:spcAft>
                          <a:spcPts val="800"/>
                        </a:spcAft>
                      </a:pPr>
                      <a:r>
                        <a:rPr lang="en-GB" sz="900" dirty="0">
                          <a:latin typeface="Arial "/>
                        </a:rPr>
                        <a:t>Old %</a:t>
                      </a:r>
                    </a:p>
                  </a:txBody>
                  <a:tcPr marL="36001" marR="36001" marT="0" marB="0" anchor="ctr"/>
                </a:tc>
                <a:tc>
                  <a:txBody>
                    <a:bodyPr/>
                    <a:lstStyle/>
                    <a:p>
                      <a:pPr algn="ctr">
                        <a:lnSpc>
                          <a:spcPct val="107000"/>
                        </a:lnSpc>
                        <a:spcAft>
                          <a:spcPts val="800"/>
                        </a:spcAft>
                      </a:pPr>
                      <a:r>
                        <a:rPr lang="en-GB" sz="900" b="1" kern="1200" dirty="0">
                          <a:solidFill>
                            <a:schemeClr val="lt1"/>
                          </a:solidFill>
                          <a:latin typeface="Arial "/>
                          <a:ea typeface="+mn-ea"/>
                          <a:cs typeface="+mn-cs"/>
                        </a:rPr>
                        <a:t>WID</a:t>
                      </a:r>
                      <a:endParaRPr lang="en-GB" sz="900" dirty="0">
                        <a:solidFill>
                          <a:srgbClr val="FF0000"/>
                        </a:solidFill>
                        <a:latin typeface="Arial "/>
                      </a:endParaRPr>
                    </a:p>
                  </a:txBody>
                  <a:tcPr marL="36001" marR="36001" marT="0" marB="0" anchor="ctr"/>
                </a:tc>
                <a:tc>
                  <a:txBody>
                    <a:bodyPr/>
                    <a:lstStyle/>
                    <a:p>
                      <a:pPr algn="ctr">
                        <a:lnSpc>
                          <a:spcPct val="107000"/>
                        </a:lnSpc>
                        <a:spcAft>
                          <a:spcPts val="800"/>
                        </a:spcAft>
                      </a:pPr>
                      <a:r>
                        <a:rPr lang="en-GB" sz="900" dirty="0">
                          <a:solidFill>
                            <a:schemeClr val="tx1"/>
                          </a:solidFill>
                          <a:latin typeface="Arial "/>
                        </a:rPr>
                        <a:t>New %</a:t>
                      </a:r>
                      <a:endParaRPr lang="en-GB" sz="900" b="1" kern="1200" dirty="0">
                        <a:solidFill>
                          <a:schemeClr val="tx1"/>
                        </a:solidFill>
                        <a:latin typeface="Arial "/>
                        <a:ea typeface="+mn-ea"/>
                        <a:cs typeface="+mn-cs"/>
                      </a:endParaRPr>
                    </a:p>
                  </a:txBody>
                  <a:tcPr marL="36001" marR="36001" marT="0" marB="0" anchor="ctr"/>
                </a:tc>
                <a:tc>
                  <a:txBody>
                    <a:bodyPr/>
                    <a:lstStyle/>
                    <a:p>
                      <a:pPr algn="ctr">
                        <a:lnSpc>
                          <a:spcPct val="107000"/>
                        </a:lnSpc>
                        <a:spcAft>
                          <a:spcPts val="800"/>
                        </a:spcAft>
                      </a:pPr>
                      <a:r>
                        <a:rPr lang="en-GB" sz="900" dirty="0">
                          <a:solidFill>
                            <a:schemeClr val="tx1"/>
                          </a:solidFill>
                          <a:latin typeface="Arial "/>
                        </a:rPr>
                        <a:t>Change or comment</a:t>
                      </a:r>
                    </a:p>
                  </a:txBody>
                  <a:tcPr marL="36001" marR="36001" marT="0" marB="0" anchor="ctr"/>
                </a:tc>
                <a:extLst>
                  <a:ext uri="{0D108BD9-81ED-4DB2-BD59-A6C34878D82A}">
                    <a16:rowId xmlns:a16="http://schemas.microsoft.com/office/drawing/2014/main" val="10000"/>
                  </a:ext>
                </a:extLst>
              </a:tr>
              <a:tr h="166372">
                <a:tc>
                  <a:txBody>
                    <a:bodyPr/>
                    <a:lstStyle/>
                    <a:p>
                      <a:pPr algn="l" fontAlgn="t"/>
                      <a:r>
                        <a:rPr lang="en-GB" sz="900" b="0" i="0" u="none" strike="noStrike" dirty="0">
                          <a:solidFill>
                            <a:srgbClr val="000000"/>
                          </a:solidFill>
                          <a:effectLst/>
                          <a:latin typeface="Arial "/>
                        </a:rPr>
                        <a:t>1030016</a:t>
                      </a:r>
                    </a:p>
                  </a:txBody>
                  <a:tcPr marL="9525" marR="9525" marT="9526" marB="0" anchor="ctr"/>
                </a:tc>
                <a:tc>
                  <a:txBody>
                    <a:bodyPr/>
                    <a:lstStyle/>
                    <a:p>
                      <a:pPr algn="l" fontAlgn="t"/>
                      <a:r>
                        <a:rPr lang="en-GB" sz="900" b="0" i="0" u="none" strike="noStrike" dirty="0" err="1">
                          <a:solidFill>
                            <a:schemeClr val="tx1"/>
                          </a:solidFill>
                          <a:effectLst/>
                          <a:latin typeface="Arial "/>
                        </a:rPr>
                        <a:t>ProSe</a:t>
                      </a:r>
                      <a:r>
                        <a:rPr lang="en-GB" sz="900" b="0" i="0" u="none" strike="noStrike" dirty="0">
                          <a:solidFill>
                            <a:schemeClr val="tx1"/>
                          </a:solidFill>
                          <a:effectLst/>
                          <a:latin typeface="Arial "/>
                        </a:rPr>
                        <a:t> support in NPN </a:t>
                      </a:r>
                    </a:p>
                  </a:txBody>
                  <a:tcPr marL="9525" marR="9525" marT="9526" marB="0" anchor="ctr"/>
                </a:tc>
                <a:tc>
                  <a:txBody>
                    <a:bodyPr/>
                    <a:lstStyle/>
                    <a:p>
                      <a:pPr algn="l" fontAlgn="t"/>
                      <a:r>
                        <a:rPr lang="en-GB" sz="900" b="0" i="0" u="none" strike="noStrike" dirty="0">
                          <a:solidFill>
                            <a:srgbClr val="000000"/>
                          </a:solidFill>
                          <a:effectLst/>
                          <a:latin typeface="Arial "/>
                        </a:rPr>
                        <a:t>TEI19_ProSe_NPN</a:t>
                      </a:r>
                    </a:p>
                  </a:txBody>
                  <a:tcPr marL="9525" marR="9525" marT="9526" marB="0" anchor="ctr"/>
                </a:tc>
                <a:tc>
                  <a:txBody>
                    <a:bodyPr/>
                    <a:lstStyle/>
                    <a:p>
                      <a:pPr algn="l" fontAlgn="t"/>
                      <a:r>
                        <a:rPr lang="en-GB" sz="900" b="0" i="0" u="none" strike="noStrike" dirty="0">
                          <a:solidFill>
                            <a:srgbClr val="000000"/>
                          </a:solidFill>
                          <a:effectLst/>
                          <a:latin typeface="Arial "/>
                        </a:rPr>
                        <a:t>06/06/2024</a:t>
                      </a:r>
                    </a:p>
                  </a:txBody>
                  <a:tcPr marL="9525" marR="9525" marT="9526" marB="0" anchor="ctr"/>
                </a:tc>
                <a:tc>
                  <a:txBody>
                    <a:bodyPr/>
                    <a:lstStyle/>
                    <a:p>
                      <a:pPr algn="l" fontAlgn="t"/>
                      <a:r>
                        <a:rPr lang="en-GB" sz="900" b="0" i="0" u="none" strike="noStrike" dirty="0">
                          <a:solidFill>
                            <a:srgbClr val="000000"/>
                          </a:solidFill>
                          <a:effectLst/>
                          <a:latin typeface="Arial "/>
                        </a:rPr>
                        <a:t>100%</a:t>
                      </a:r>
                    </a:p>
                  </a:txBody>
                  <a:tcPr marL="9525" marR="9525" marT="9526" marB="0" anchor="ctr"/>
                </a:tc>
                <a:tc>
                  <a:txBody>
                    <a:bodyPr/>
                    <a:lstStyle/>
                    <a:p>
                      <a:pPr algn="l" fontAlgn="t"/>
                      <a:r>
                        <a:rPr lang="en-GB" sz="900" b="0" i="0" u="sng" strike="noStrike" dirty="0">
                          <a:solidFill>
                            <a:srgbClr val="0563C1"/>
                          </a:solidFill>
                          <a:effectLst/>
                          <a:latin typeface="Arial "/>
                          <a:cs typeface="Arial" panose="020B0604020202020204" pitchFamily="34" charset="0"/>
                          <a:hlinkClick r:id="rId2"/>
                        </a:rPr>
                        <a:t>SP-240122</a:t>
                      </a:r>
                      <a:endParaRPr lang="en-GB" sz="900" b="0" i="0" u="sng" strike="noStrike" dirty="0">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chemeClr val="tx1"/>
                          </a:solidFill>
                          <a:latin typeface="Arial "/>
                          <a:cs typeface="Arial" panose="020B0604020202020204" pitchFamily="34" charset="0"/>
                        </a:rPr>
                        <a:t>100%</a:t>
                      </a:r>
                      <a:endParaRPr lang="en-GB" sz="900" dirty="0">
                        <a:solidFill>
                          <a:schemeClr val="tx1"/>
                        </a:solidFill>
                        <a:latin typeface="Arial "/>
                        <a:cs typeface="Arial" panose="020B0604020202020204" pitchFamily="34" charset="0"/>
                      </a:endParaRPr>
                    </a:p>
                  </a:txBody>
                  <a:tcPr marL="36001" marR="36001" marT="0" marB="0" anchor="ctr"/>
                </a:tc>
                <a:tc>
                  <a:txBody>
                    <a:bodyPr/>
                    <a:lstStyle/>
                    <a:p>
                      <a:pPr algn="l">
                        <a:lnSpc>
                          <a:spcPct val="107000"/>
                        </a:lnSpc>
                        <a:spcAft>
                          <a:spcPts val="800"/>
                        </a:spcAft>
                      </a:pPr>
                      <a:endParaRPr lang="en-GB" sz="900" dirty="0">
                        <a:solidFill>
                          <a:schemeClr val="tx1"/>
                        </a:solidFill>
                        <a:latin typeface="Arial "/>
                        <a:cs typeface="Arial" panose="020B0604020202020204" pitchFamily="34" charset="0"/>
                      </a:endParaRPr>
                    </a:p>
                  </a:txBody>
                  <a:tcPr marL="36001" marR="36001" marT="0" marB="0" anchor="ctr"/>
                </a:tc>
                <a:extLst>
                  <a:ext uri="{0D108BD9-81ED-4DB2-BD59-A6C34878D82A}">
                    <a16:rowId xmlns:a16="http://schemas.microsoft.com/office/drawing/2014/main" val="775046213"/>
                  </a:ext>
                </a:extLst>
              </a:tr>
              <a:tr h="166372">
                <a:tc>
                  <a:txBody>
                    <a:bodyPr/>
                    <a:lstStyle/>
                    <a:p>
                      <a:pPr algn="l" fontAlgn="t"/>
                      <a:r>
                        <a:rPr lang="en-GB" sz="900" b="0" i="0" u="none" strike="noStrike" dirty="0">
                          <a:solidFill>
                            <a:srgbClr val="000000"/>
                          </a:solidFill>
                          <a:effectLst/>
                          <a:latin typeface="Arial "/>
                        </a:rPr>
                        <a:t>1030020</a:t>
                      </a:r>
                    </a:p>
                  </a:txBody>
                  <a:tcPr marL="9525" marR="9525" marT="9526" marB="0" anchor="ctr"/>
                </a:tc>
                <a:tc>
                  <a:txBody>
                    <a:bodyPr/>
                    <a:lstStyle/>
                    <a:p>
                      <a:pPr algn="l" fontAlgn="t"/>
                      <a:r>
                        <a:rPr lang="en-GB" sz="900" b="0" i="0" u="none" strike="noStrike" dirty="0" err="1">
                          <a:solidFill>
                            <a:srgbClr val="000000"/>
                          </a:solidFill>
                          <a:effectLst/>
                          <a:latin typeface="Arial "/>
                        </a:rPr>
                        <a:t>QoS</a:t>
                      </a:r>
                      <a:r>
                        <a:rPr lang="en-GB" sz="900" b="0" i="0" u="none" strike="noStrike" dirty="0">
                          <a:solidFill>
                            <a:srgbClr val="000000"/>
                          </a:solidFill>
                          <a:effectLst/>
                          <a:latin typeface="Arial "/>
                        </a:rPr>
                        <a:t> monitoring enhancement </a:t>
                      </a:r>
                    </a:p>
                  </a:txBody>
                  <a:tcPr marL="9525" marR="9525" marT="9526" marB="0" anchor="ctr"/>
                </a:tc>
                <a:tc>
                  <a:txBody>
                    <a:bodyPr/>
                    <a:lstStyle/>
                    <a:p>
                      <a:pPr algn="l" fontAlgn="t"/>
                      <a:r>
                        <a:rPr lang="en-GB" sz="900" b="0" i="0" u="none" strike="noStrike" dirty="0">
                          <a:solidFill>
                            <a:srgbClr val="000000"/>
                          </a:solidFill>
                          <a:effectLst/>
                          <a:latin typeface="Arial "/>
                        </a:rPr>
                        <a:t>TEI19_QME</a:t>
                      </a:r>
                    </a:p>
                  </a:txBody>
                  <a:tcPr marL="9525" marR="9525" marT="9526" marB="0" anchor="ctr"/>
                </a:tc>
                <a:tc>
                  <a:txBody>
                    <a:bodyPr/>
                    <a:lstStyle/>
                    <a:p>
                      <a:pPr algn="l" fontAlgn="t"/>
                      <a:r>
                        <a:rPr lang="en-GB" sz="900" b="0" i="0" u="none" strike="noStrike">
                          <a:solidFill>
                            <a:srgbClr val="000000"/>
                          </a:solidFill>
                          <a:effectLst/>
                          <a:latin typeface="Arial "/>
                        </a:rPr>
                        <a:t>06/06/2024</a:t>
                      </a:r>
                    </a:p>
                  </a:txBody>
                  <a:tcPr marL="9525" marR="9525" marT="9526" marB="0" anchor="ctr"/>
                </a:tc>
                <a:tc>
                  <a:txBody>
                    <a:bodyPr/>
                    <a:lstStyle/>
                    <a:p>
                      <a:pPr algn="l" fontAlgn="t"/>
                      <a:r>
                        <a:rPr lang="en-GB" sz="900" b="0" i="0" u="none" strike="noStrike">
                          <a:solidFill>
                            <a:srgbClr val="000000"/>
                          </a:solidFill>
                          <a:effectLst/>
                          <a:latin typeface="Arial "/>
                        </a:rPr>
                        <a:t>100%</a:t>
                      </a:r>
                    </a:p>
                  </a:txBody>
                  <a:tcPr marL="9525" marR="9525" marT="9526" marB="0" anchor="ctr"/>
                </a:tc>
                <a:tc>
                  <a:txBody>
                    <a:bodyPr/>
                    <a:lstStyle/>
                    <a:p>
                      <a:pPr algn="l" fontAlgn="t"/>
                      <a:r>
                        <a:rPr lang="en-GB" sz="900" b="0" i="0" u="sng" strike="noStrike">
                          <a:solidFill>
                            <a:srgbClr val="0563C1"/>
                          </a:solidFill>
                          <a:effectLst/>
                          <a:latin typeface="Arial "/>
                          <a:cs typeface="Arial" panose="020B0604020202020204" pitchFamily="34" charset="0"/>
                          <a:hlinkClick r:id="rId3"/>
                        </a:rPr>
                        <a:t>SP-240961</a:t>
                      </a:r>
                      <a:endParaRPr lang="en-GB" sz="900" b="0" i="0" u="sng" strike="noStrike">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chemeClr val="tx1"/>
                          </a:solidFill>
                          <a:latin typeface="Arial "/>
                          <a:cs typeface="Arial" panose="020B0604020202020204" pitchFamily="34" charset="0"/>
                        </a:rPr>
                        <a:t>100%</a:t>
                      </a:r>
                      <a:endParaRPr lang="en-GB" sz="900" dirty="0">
                        <a:solidFill>
                          <a:schemeClr val="tx1"/>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2698822806"/>
                  </a:ext>
                </a:extLst>
              </a:tr>
              <a:tr h="247853">
                <a:tc>
                  <a:txBody>
                    <a:bodyPr/>
                    <a:lstStyle/>
                    <a:p>
                      <a:pPr algn="l" fontAlgn="t"/>
                      <a:r>
                        <a:rPr lang="en-GB" sz="900" b="0" i="0" u="none" strike="noStrike">
                          <a:solidFill>
                            <a:srgbClr val="000000"/>
                          </a:solidFill>
                          <a:effectLst/>
                          <a:latin typeface="Arial "/>
                        </a:rPr>
                        <a:t>1030021</a:t>
                      </a:r>
                    </a:p>
                  </a:txBody>
                  <a:tcPr marL="9525" marR="9525" marT="9526" marB="0" anchor="ctr"/>
                </a:tc>
                <a:tc>
                  <a:txBody>
                    <a:bodyPr/>
                    <a:lstStyle/>
                    <a:p>
                      <a:pPr algn="l" fontAlgn="t"/>
                      <a:r>
                        <a:rPr lang="en-GB" sz="900" b="0" i="0" u="none" strike="noStrike" dirty="0">
                          <a:solidFill>
                            <a:srgbClr val="000000"/>
                          </a:solidFill>
                          <a:effectLst/>
                          <a:latin typeface="Arial "/>
                        </a:rPr>
                        <a:t>Subscription control for reference time distribution in EPS </a:t>
                      </a:r>
                    </a:p>
                  </a:txBody>
                  <a:tcPr marL="9525" marR="9525" marT="9526" marB="0" anchor="ctr"/>
                </a:tc>
                <a:tc>
                  <a:txBody>
                    <a:bodyPr/>
                    <a:lstStyle/>
                    <a:p>
                      <a:pPr algn="l" fontAlgn="t"/>
                      <a:r>
                        <a:rPr lang="en-GB" sz="900" b="0" i="0" u="none" strike="noStrike" dirty="0">
                          <a:solidFill>
                            <a:srgbClr val="000000"/>
                          </a:solidFill>
                          <a:effectLst/>
                          <a:latin typeface="Arial "/>
                        </a:rPr>
                        <a:t>TEI19_TIME_SUB_EPS</a:t>
                      </a:r>
                    </a:p>
                  </a:txBody>
                  <a:tcPr marL="9525" marR="9525" marT="9526" marB="0" anchor="ctr"/>
                </a:tc>
                <a:tc>
                  <a:txBody>
                    <a:bodyPr/>
                    <a:lstStyle/>
                    <a:p>
                      <a:pPr algn="l" fontAlgn="t"/>
                      <a:r>
                        <a:rPr lang="en-GB" sz="900" b="0" i="0" u="none" strike="noStrike" dirty="0">
                          <a:solidFill>
                            <a:srgbClr val="000000"/>
                          </a:solidFill>
                          <a:effectLst/>
                          <a:latin typeface="Arial "/>
                        </a:rPr>
                        <a:t>12/12/2024</a:t>
                      </a:r>
                    </a:p>
                  </a:txBody>
                  <a:tcPr marL="9525" marR="9525" marT="9526" marB="0" anchor="ctr"/>
                </a:tc>
                <a:tc>
                  <a:txBody>
                    <a:bodyPr/>
                    <a:lstStyle/>
                    <a:p>
                      <a:pPr algn="l" fontAlgn="t"/>
                      <a:r>
                        <a:rPr lang="en-GB" sz="900" b="0" i="0" u="none" strike="noStrike" dirty="0" smtClean="0">
                          <a:solidFill>
                            <a:srgbClr val="000000"/>
                          </a:solidFill>
                          <a:effectLst/>
                          <a:latin typeface="Arial "/>
                        </a:rPr>
                        <a:t>100%</a:t>
                      </a:r>
                      <a:endParaRPr lang="en-GB" sz="900" b="0" i="0" u="none" strike="noStrike" dirty="0">
                        <a:solidFill>
                          <a:srgbClr val="000000"/>
                        </a:solidFill>
                        <a:effectLst/>
                        <a:latin typeface="Arial "/>
                      </a:endParaRPr>
                    </a:p>
                  </a:txBody>
                  <a:tcPr marL="9525" marR="9525" marT="9526" marB="0" anchor="ctr"/>
                </a:tc>
                <a:tc>
                  <a:txBody>
                    <a:bodyPr/>
                    <a:lstStyle/>
                    <a:p>
                      <a:pPr algn="l" fontAlgn="t"/>
                      <a:r>
                        <a:rPr lang="en-GB" sz="900" b="0" i="0" u="sng" strike="noStrike">
                          <a:solidFill>
                            <a:srgbClr val="0563C1"/>
                          </a:solidFill>
                          <a:effectLst/>
                          <a:latin typeface="Arial "/>
                          <a:cs typeface="Arial" panose="020B0604020202020204" pitchFamily="34" charset="0"/>
                          <a:hlinkClick r:id="rId4"/>
                        </a:rPr>
                        <a:t>SP-240127</a:t>
                      </a:r>
                      <a:endParaRPr lang="en-GB" sz="900" b="0" i="0" u="sng" strike="noStrike">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chemeClr val="tx1"/>
                          </a:solidFill>
                          <a:latin typeface="Arial "/>
                          <a:cs typeface="Arial" panose="020B0604020202020204" pitchFamily="34" charset="0"/>
                        </a:rPr>
                        <a:t>100%</a:t>
                      </a:r>
                      <a:endParaRPr lang="en-GB" sz="900" dirty="0">
                        <a:solidFill>
                          <a:schemeClr val="tx1"/>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4119109232"/>
                  </a:ext>
                </a:extLst>
              </a:tr>
              <a:tr h="247853">
                <a:tc>
                  <a:txBody>
                    <a:bodyPr/>
                    <a:lstStyle/>
                    <a:p>
                      <a:pPr algn="l" fontAlgn="t"/>
                      <a:r>
                        <a:rPr lang="en-GB" sz="900" b="0" i="0" u="none" strike="noStrike" dirty="0">
                          <a:solidFill>
                            <a:srgbClr val="000000"/>
                          </a:solidFill>
                          <a:effectLst/>
                          <a:latin typeface="Arial "/>
                        </a:rPr>
                        <a:t>1040080</a:t>
                      </a:r>
                    </a:p>
                  </a:txBody>
                  <a:tcPr marL="9525" marR="9525" marT="9526" marB="0" anchor="ctr"/>
                </a:tc>
                <a:tc>
                  <a:txBody>
                    <a:bodyPr/>
                    <a:lstStyle/>
                    <a:p>
                      <a:pPr algn="l" fontAlgn="t"/>
                      <a:r>
                        <a:rPr lang="en-GB" sz="900" b="0" i="0" u="none" strike="noStrike" dirty="0" smtClean="0">
                          <a:solidFill>
                            <a:srgbClr val="000000"/>
                          </a:solidFill>
                          <a:effectLst/>
                          <a:latin typeface="Arial "/>
                        </a:rPr>
                        <a:t>Stage </a:t>
                      </a:r>
                      <a:r>
                        <a:rPr lang="en-GB" sz="900" b="0" i="0" u="none" strike="noStrike" dirty="0">
                          <a:solidFill>
                            <a:srgbClr val="000000"/>
                          </a:solidFill>
                          <a:effectLst/>
                          <a:latin typeface="Arial "/>
                        </a:rPr>
                        <a:t>2 of Providing per-subscriber VLAN instructions from UDM and DN-AAA</a:t>
                      </a:r>
                    </a:p>
                  </a:txBody>
                  <a:tcPr marL="9525" marR="9525" marT="9526" marB="0" anchor="ctr"/>
                </a:tc>
                <a:tc>
                  <a:txBody>
                    <a:bodyPr/>
                    <a:lstStyle/>
                    <a:p>
                      <a:pPr algn="l" fontAlgn="t"/>
                      <a:r>
                        <a:rPr lang="en-GB" sz="900" b="0" i="0" u="none" strike="noStrike">
                          <a:solidFill>
                            <a:srgbClr val="000000"/>
                          </a:solidFill>
                          <a:effectLst/>
                          <a:latin typeface="Arial "/>
                        </a:rPr>
                        <a:t>TEI19_VLANSUB</a:t>
                      </a:r>
                    </a:p>
                  </a:txBody>
                  <a:tcPr marL="9525" marR="9525" marT="9526" marB="0" anchor="ctr"/>
                </a:tc>
                <a:tc>
                  <a:txBody>
                    <a:bodyPr/>
                    <a:lstStyle/>
                    <a:p>
                      <a:pPr algn="l" fontAlgn="t"/>
                      <a:r>
                        <a:rPr lang="en-GB" sz="900" b="0" i="0" u="none" strike="noStrike">
                          <a:solidFill>
                            <a:srgbClr val="000000"/>
                          </a:solidFill>
                          <a:effectLst/>
                          <a:latin typeface="Arial "/>
                        </a:rPr>
                        <a:t>12/12/2024</a:t>
                      </a:r>
                    </a:p>
                  </a:txBody>
                  <a:tcPr marL="9525" marR="9525" marT="9526" marB="0" anchor="ctr"/>
                </a:tc>
                <a:tc>
                  <a:txBody>
                    <a:bodyPr/>
                    <a:lstStyle/>
                    <a:p>
                      <a:pPr algn="l" fontAlgn="t"/>
                      <a:r>
                        <a:rPr lang="en-GB" sz="900" b="0" i="0" u="none" strike="noStrike" dirty="0" smtClean="0">
                          <a:solidFill>
                            <a:srgbClr val="000000"/>
                          </a:solidFill>
                          <a:effectLst/>
                          <a:latin typeface="Arial "/>
                        </a:rPr>
                        <a:t>100%</a:t>
                      </a:r>
                      <a:endParaRPr lang="en-GB" sz="900" b="0" i="0" u="none" strike="noStrike" dirty="0">
                        <a:solidFill>
                          <a:srgbClr val="000000"/>
                        </a:solidFill>
                        <a:effectLst/>
                        <a:latin typeface="Arial "/>
                      </a:endParaRPr>
                    </a:p>
                  </a:txBody>
                  <a:tcPr marL="9525" marR="9525" marT="9526" marB="0" anchor="ctr"/>
                </a:tc>
                <a:tc>
                  <a:txBody>
                    <a:bodyPr/>
                    <a:lstStyle/>
                    <a:p>
                      <a:pPr algn="l" fontAlgn="t"/>
                      <a:r>
                        <a:rPr lang="en-GB" sz="900" b="0" i="0" u="sng" strike="noStrike" dirty="0">
                          <a:solidFill>
                            <a:srgbClr val="0563C1"/>
                          </a:solidFill>
                          <a:effectLst/>
                          <a:latin typeface="Arial "/>
                          <a:cs typeface="Arial" panose="020B0604020202020204" pitchFamily="34" charset="0"/>
                          <a:hlinkClick r:id="rId5"/>
                        </a:rPr>
                        <a:t>SP-240128</a:t>
                      </a:r>
                      <a:endParaRPr lang="en-GB" sz="900" b="0" i="0" u="sng" strike="noStrike" dirty="0">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b="0" dirty="0" smtClean="0">
                          <a:solidFill>
                            <a:schemeClr val="tx1"/>
                          </a:solidFill>
                          <a:latin typeface="Arial "/>
                          <a:cs typeface="Arial" panose="020B0604020202020204" pitchFamily="34" charset="0"/>
                        </a:rPr>
                        <a:t>100%</a:t>
                      </a:r>
                      <a:endParaRPr lang="en-GB" sz="900" b="0" dirty="0">
                        <a:solidFill>
                          <a:schemeClr val="tx1"/>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3173166473"/>
                  </a:ext>
                </a:extLst>
              </a:tr>
              <a:tr h="247853">
                <a:tc>
                  <a:txBody>
                    <a:bodyPr/>
                    <a:lstStyle/>
                    <a:p>
                      <a:pPr algn="l" fontAlgn="t"/>
                      <a:r>
                        <a:rPr lang="en-GB" sz="900" b="0" i="0" u="none" strike="noStrike">
                          <a:solidFill>
                            <a:srgbClr val="000000"/>
                          </a:solidFill>
                          <a:effectLst/>
                          <a:latin typeface="Arial "/>
                        </a:rPr>
                        <a:t>1030023</a:t>
                      </a:r>
                    </a:p>
                  </a:txBody>
                  <a:tcPr marL="9525" marR="9525" marT="9526" marB="0" anchor="ctr"/>
                </a:tc>
                <a:tc>
                  <a:txBody>
                    <a:bodyPr/>
                    <a:lstStyle/>
                    <a:p>
                      <a:pPr algn="l" fontAlgn="t"/>
                      <a:r>
                        <a:rPr lang="en-GB" sz="900" b="0" i="0" u="none" strike="noStrike" dirty="0">
                          <a:solidFill>
                            <a:srgbClr val="000000"/>
                          </a:solidFill>
                          <a:effectLst/>
                          <a:latin typeface="Arial "/>
                        </a:rPr>
                        <a:t>NF discovery and selection by target PLMN </a:t>
                      </a:r>
                    </a:p>
                  </a:txBody>
                  <a:tcPr marL="9525" marR="9525" marT="9526" marB="0" anchor="ctr"/>
                </a:tc>
                <a:tc>
                  <a:txBody>
                    <a:bodyPr/>
                    <a:lstStyle/>
                    <a:p>
                      <a:pPr algn="l" fontAlgn="t"/>
                      <a:r>
                        <a:rPr lang="en-GB" sz="900" b="0" i="0" u="none" strike="noStrike">
                          <a:solidFill>
                            <a:srgbClr val="000000"/>
                          </a:solidFill>
                          <a:effectLst/>
                          <a:latin typeface="Arial "/>
                        </a:rPr>
                        <a:t>TEI19_NFsel_by_tPLMN</a:t>
                      </a:r>
                    </a:p>
                  </a:txBody>
                  <a:tcPr marL="9525" marR="9525" marT="9526" marB="0" anchor="ctr"/>
                </a:tc>
                <a:tc>
                  <a:txBody>
                    <a:bodyPr/>
                    <a:lstStyle/>
                    <a:p>
                      <a:pPr algn="l" fontAlgn="t"/>
                      <a:r>
                        <a:rPr lang="en-GB" sz="900" b="0" i="0" u="none" strike="noStrike">
                          <a:solidFill>
                            <a:srgbClr val="000000"/>
                          </a:solidFill>
                          <a:effectLst/>
                          <a:latin typeface="Arial "/>
                        </a:rPr>
                        <a:t>06/06/2024</a:t>
                      </a:r>
                    </a:p>
                  </a:txBody>
                  <a:tcPr marL="9525" marR="9525" marT="9526" marB="0" anchor="ctr"/>
                </a:tc>
                <a:tc>
                  <a:txBody>
                    <a:bodyPr/>
                    <a:lstStyle/>
                    <a:p>
                      <a:pPr algn="l" fontAlgn="t"/>
                      <a:r>
                        <a:rPr lang="en-GB" sz="900" b="0" i="0" u="none" strike="noStrike">
                          <a:solidFill>
                            <a:srgbClr val="000000"/>
                          </a:solidFill>
                          <a:effectLst/>
                          <a:latin typeface="Arial "/>
                        </a:rPr>
                        <a:t>100%</a:t>
                      </a:r>
                    </a:p>
                  </a:txBody>
                  <a:tcPr marL="9525" marR="9525" marT="9526" marB="0" anchor="ctr"/>
                </a:tc>
                <a:tc>
                  <a:txBody>
                    <a:bodyPr/>
                    <a:lstStyle/>
                    <a:p>
                      <a:pPr algn="l" fontAlgn="t"/>
                      <a:r>
                        <a:rPr lang="en-GB" sz="900" b="0" i="0" u="sng" strike="noStrike" dirty="0">
                          <a:solidFill>
                            <a:srgbClr val="0563C1"/>
                          </a:solidFill>
                          <a:effectLst/>
                          <a:latin typeface="Arial "/>
                          <a:cs typeface="Arial" panose="020B0604020202020204" pitchFamily="34" charset="0"/>
                          <a:hlinkClick r:id="rId6"/>
                        </a:rPr>
                        <a:t>SP-240490</a:t>
                      </a:r>
                      <a:endParaRPr lang="en-GB" sz="900" b="0" i="0" u="sng" strike="noStrike" dirty="0">
                        <a:solidFill>
                          <a:srgbClr val="0563C1"/>
                        </a:solidFill>
                        <a:effectLst/>
                        <a:latin typeface="Arial "/>
                        <a:cs typeface="Arial" panose="020B0604020202020204" pitchFamily="34" charset="0"/>
                      </a:endParaRPr>
                    </a:p>
                  </a:txBody>
                  <a:tcPr marL="9525" marR="9525" marT="9526" marB="0" anchor="ctr"/>
                </a:tc>
                <a:tc>
                  <a:txBody>
                    <a:bodyPr/>
                    <a:lstStyle/>
                    <a:p>
                      <a:pPr algn="ctr">
                        <a:lnSpc>
                          <a:spcPct val="107000"/>
                        </a:lnSpc>
                        <a:spcAft>
                          <a:spcPts val="800"/>
                        </a:spcAft>
                      </a:pPr>
                      <a:r>
                        <a:rPr lang="en-GB" sz="900" dirty="0" smtClean="0">
                          <a:solidFill>
                            <a:schemeClr val="tx1"/>
                          </a:solidFill>
                          <a:latin typeface="Arial "/>
                          <a:cs typeface="Arial" panose="020B0604020202020204" pitchFamily="34" charset="0"/>
                        </a:rPr>
                        <a:t>100%</a:t>
                      </a:r>
                      <a:endParaRPr lang="en-GB" sz="900" dirty="0">
                        <a:solidFill>
                          <a:schemeClr val="tx1"/>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320654660"/>
                  </a:ext>
                </a:extLst>
              </a:tr>
              <a:tr h="377182">
                <a:tc>
                  <a:txBody>
                    <a:bodyPr/>
                    <a:lstStyle/>
                    <a:p>
                      <a:pPr algn="l" fontAlgn="t"/>
                      <a:r>
                        <a:rPr lang="en-GB" sz="900" b="0" i="0" u="none" strike="noStrike" dirty="0" smtClean="0">
                          <a:solidFill>
                            <a:srgbClr val="000000"/>
                          </a:solidFill>
                          <a:effectLst/>
                          <a:latin typeface="Arial "/>
                        </a:rPr>
                        <a:t>1060030</a:t>
                      </a:r>
                      <a:endParaRPr lang="en-GB" sz="900" b="0" i="0" u="none" strike="noStrike" dirty="0">
                        <a:solidFill>
                          <a:srgbClr val="000000"/>
                        </a:solidFill>
                        <a:effectLst/>
                        <a:latin typeface="Arial "/>
                      </a:endParaRPr>
                    </a:p>
                  </a:txBody>
                  <a:tcPr marL="9525" marR="9525" marT="9526" marB="0" anchor="ctr"/>
                </a:tc>
                <a:tc>
                  <a:txBody>
                    <a:bodyPr/>
                    <a:lstStyle/>
                    <a:p>
                      <a:pPr algn="l" fontAlgn="t"/>
                      <a:r>
                        <a:rPr lang="en-GB" altLang="zh-CN" sz="900" b="0" i="0" u="none" strike="noStrike" kern="1200" dirty="0" smtClean="0">
                          <a:solidFill>
                            <a:srgbClr val="000000"/>
                          </a:solidFill>
                          <a:effectLst/>
                          <a:latin typeface="Arial "/>
                          <a:ea typeface="+mn-ea"/>
                          <a:cs typeface="+mn-cs"/>
                        </a:rPr>
                        <a:t>Network Controlled Network Slice Selection</a:t>
                      </a:r>
                      <a:endParaRPr lang="en-GB" sz="900" b="0" i="0" u="none" strike="noStrike" kern="1200" dirty="0">
                        <a:solidFill>
                          <a:srgbClr val="000000"/>
                        </a:solidFill>
                        <a:effectLst/>
                        <a:latin typeface="Arial "/>
                        <a:ea typeface="+mn-ea"/>
                        <a:cs typeface="+mn-cs"/>
                      </a:endParaRPr>
                    </a:p>
                  </a:txBody>
                  <a:tcPr marL="9525" marR="9525" marT="9526" marB="0" anchor="ctr"/>
                </a:tc>
                <a:tc>
                  <a:txBody>
                    <a:bodyPr/>
                    <a:lstStyle/>
                    <a:p>
                      <a:pPr algn="l" fontAlgn="t"/>
                      <a:r>
                        <a:rPr lang="en-GB" altLang="zh-CN" sz="900" b="0" i="0" u="none" strike="noStrike" kern="1200" dirty="0" smtClean="0">
                          <a:solidFill>
                            <a:srgbClr val="000000"/>
                          </a:solidFill>
                          <a:effectLst/>
                          <a:latin typeface="Arial "/>
                          <a:ea typeface="+mn-ea"/>
                          <a:cs typeface="+mn-cs"/>
                        </a:rPr>
                        <a:t>TEI19_SliceSel</a:t>
                      </a:r>
                      <a:endParaRPr lang="en-GB" sz="900" b="0" i="0" u="none" strike="noStrike" kern="1200" dirty="0">
                        <a:solidFill>
                          <a:srgbClr val="000000"/>
                        </a:solidFill>
                        <a:effectLst/>
                        <a:latin typeface="Arial "/>
                        <a:ea typeface="+mn-ea"/>
                        <a:cs typeface="+mn-cs"/>
                      </a:endParaRPr>
                    </a:p>
                  </a:txBody>
                  <a:tcPr marL="9525" marR="9525" marT="9526" marB="0" anchor="ctr"/>
                </a:tc>
                <a:tc>
                  <a:txBody>
                    <a:bodyPr/>
                    <a:lstStyle/>
                    <a:p>
                      <a:pPr algn="l" fontAlgn="t"/>
                      <a:r>
                        <a:rPr lang="en-GB" sz="900" b="0" i="0" u="none" strike="noStrike" dirty="0">
                          <a:solidFill>
                            <a:srgbClr val="000000"/>
                          </a:solidFill>
                          <a:effectLst/>
                          <a:latin typeface="Arial "/>
                        </a:rPr>
                        <a:t>12/12/2024</a:t>
                      </a:r>
                    </a:p>
                  </a:txBody>
                  <a:tcPr marL="9525" marR="9525" marT="9526" marB="0" anchor="ctr"/>
                </a:tc>
                <a:tc>
                  <a:txBody>
                    <a:bodyPr/>
                    <a:lstStyle/>
                    <a:p>
                      <a:pPr algn="l" fontAlgn="t"/>
                      <a:r>
                        <a:rPr lang="en-GB" sz="900" b="0" i="0" u="none" strike="noStrike" dirty="0" smtClean="0">
                          <a:solidFill>
                            <a:srgbClr val="000000"/>
                          </a:solidFill>
                          <a:effectLst/>
                          <a:latin typeface="Arial "/>
                        </a:rPr>
                        <a:t>100%</a:t>
                      </a:r>
                      <a:endParaRPr lang="en-GB" sz="900" b="0" i="0" u="none" strike="noStrike" dirty="0">
                        <a:solidFill>
                          <a:srgbClr val="000000"/>
                        </a:solidFill>
                        <a:effectLst/>
                        <a:latin typeface="Arial "/>
                      </a:endParaRPr>
                    </a:p>
                  </a:txBody>
                  <a:tcPr marL="9525" marR="9525" marT="9526" marB="0" anchor="ctr"/>
                </a:tc>
                <a:tc>
                  <a:txBody>
                    <a:bodyPr/>
                    <a:lstStyle/>
                    <a:p>
                      <a:pPr algn="l" fontAlgn="b"/>
                      <a:r>
                        <a:rPr lang="en-US" sz="900" b="0" i="0" u="sng" strike="noStrike" kern="1200" dirty="0">
                          <a:solidFill>
                            <a:srgbClr val="0563C1"/>
                          </a:solidFill>
                          <a:effectLst/>
                          <a:latin typeface="Arial "/>
                          <a:ea typeface="+mn-ea"/>
                          <a:cs typeface="Arial" panose="020B0604020202020204" pitchFamily="34" charset="0"/>
                          <a:hlinkClick r:id="rId7"/>
                        </a:rPr>
                        <a:t>SP-241502</a:t>
                      </a:r>
                      <a:endParaRPr lang="en-US" sz="900" b="0" i="0" u="sng" strike="noStrike" kern="1200" dirty="0">
                        <a:solidFill>
                          <a:srgbClr val="0563C1"/>
                        </a:solidFill>
                        <a:effectLst/>
                        <a:latin typeface="Arial "/>
                        <a:ea typeface="+mn-ea"/>
                        <a:cs typeface="Arial" panose="020B0604020202020204" pitchFamily="34" charset="0"/>
                      </a:endParaRPr>
                    </a:p>
                  </a:txBody>
                  <a:tcPr marL="6350" marR="6350" marT="6350" marB="0" anchor="ctr"/>
                </a:tc>
                <a:tc>
                  <a:txBody>
                    <a:bodyPr/>
                    <a:lstStyle/>
                    <a:p>
                      <a:pPr algn="ctr">
                        <a:lnSpc>
                          <a:spcPct val="107000"/>
                        </a:lnSpc>
                        <a:spcAft>
                          <a:spcPts val="800"/>
                        </a:spcAft>
                      </a:pPr>
                      <a:r>
                        <a:rPr lang="en-GB" sz="900" dirty="0" smtClean="0">
                          <a:solidFill>
                            <a:schemeClr val="tx1"/>
                          </a:solidFill>
                          <a:latin typeface="Arial "/>
                          <a:cs typeface="Arial" panose="020B0604020202020204" pitchFamily="34" charset="0"/>
                        </a:rPr>
                        <a:t>100%</a:t>
                      </a:r>
                      <a:endParaRPr lang="en-GB" sz="900" dirty="0">
                        <a:solidFill>
                          <a:schemeClr val="tx1"/>
                        </a:solidFill>
                        <a:latin typeface="Arial "/>
                        <a:cs typeface="Arial" panose="020B0604020202020204" pitchFamily="34" charset="0"/>
                      </a:endParaRPr>
                    </a:p>
                  </a:txBody>
                  <a:tcPr marL="36001" marR="36001" marT="0"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001" marR="36001" marT="0" marB="0" anchor="ctr"/>
                </a:tc>
                <a:extLst>
                  <a:ext uri="{0D108BD9-81ED-4DB2-BD59-A6C34878D82A}">
                    <a16:rowId xmlns:a16="http://schemas.microsoft.com/office/drawing/2014/main" val="2222750839"/>
                  </a:ext>
                </a:extLst>
              </a:tr>
              <a:tr h="299850">
                <a:tc>
                  <a:txBody>
                    <a:bodyPr/>
                    <a:lstStyle/>
                    <a:p>
                      <a:pPr fontAlgn="t">
                        <a:spcAft>
                          <a:spcPts val="0"/>
                        </a:spcAft>
                      </a:pPr>
                      <a:r>
                        <a:rPr lang="en-GB" sz="900" b="0" i="0" u="none" strike="noStrike" kern="1200">
                          <a:solidFill>
                            <a:srgbClr val="000000"/>
                          </a:solidFill>
                          <a:effectLst/>
                          <a:latin typeface="Arial "/>
                          <a:ea typeface="+mn-ea"/>
                          <a:cs typeface="+mn-cs"/>
                        </a:rPr>
                        <a:t>1060031</a:t>
                      </a:r>
                    </a:p>
                  </a:txBody>
                  <a:tcPr marL="9525" marR="9525" marT="9525" marB="0" anchor="ctr"/>
                </a:tc>
                <a:tc>
                  <a:txBody>
                    <a:bodyPr/>
                    <a:lstStyle/>
                    <a:p>
                      <a:pPr fontAlgn="t">
                        <a:spcAft>
                          <a:spcPts val="0"/>
                        </a:spcAft>
                      </a:pPr>
                      <a:r>
                        <a:rPr lang="en-US" sz="900" b="0" i="0" u="none" strike="noStrike" kern="1200" dirty="0">
                          <a:solidFill>
                            <a:srgbClr val="000000"/>
                          </a:solidFill>
                          <a:effectLst/>
                          <a:latin typeface="Arial "/>
                          <a:ea typeface="+mn-ea"/>
                          <a:cs typeface="+mn-cs"/>
                        </a:rPr>
                        <a:t>PRU Usage Extension supported by Core Network</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fontAlgn="t">
                        <a:spcAft>
                          <a:spcPts val="0"/>
                        </a:spcAft>
                      </a:pPr>
                      <a:r>
                        <a:rPr lang="en-GB" sz="900" b="0" i="0" u="none" strike="noStrike" kern="1200">
                          <a:solidFill>
                            <a:srgbClr val="000000"/>
                          </a:solidFill>
                          <a:effectLst/>
                          <a:latin typeface="Arial "/>
                          <a:ea typeface="+mn-ea"/>
                          <a:cs typeface="+mn-cs"/>
                        </a:rPr>
                        <a:t>TEI19_PRUE</a:t>
                      </a:r>
                    </a:p>
                  </a:txBody>
                  <a:tcPr marL="9525" marR="9525" marT="9525" marB="0" anchor="ctr"/>
                </a:tc>
                <a:tc>
                  <a:txBody>
                    <a:bodyPr/>
                    <a:lstStyle/>
                    <a:p>
                      <a:pPr fontAlgn="t">
                        <a:spcAft>
                          <a:spcPts val="0"/>
                        </a:spcAft>
                      </a:pPr>
                      <a:r>
                        <a:rPr lang="en-GB" sz="900" b="0" i="0" u="none" strike="noStrike" kern="1200">
                          <a:solidFill>
                            <a:srgbClr val="000000"/>
                          </a:solidFill>
                          <a:effectLst/>
                          <a:latin typeface="Arial "/>
                          <a:ea typeface="+mn-ea"/>
                          <a:cs typeface="+mn-cs"/>
                        </a:rPr>
                        <a:t>12/12/2024</a:t>
                      </a:r>
                    </a:p>
                  </a:txBody>
                  <a:tcPr marL="9525" marR="9525" marT="9525" marB="0" anchor="ctr"/>
                </a:tc>
                <a:tc>
                  <a:txBody>
                    <a:bodyPr/>
                    <a:lstStyle/>
                    <a:p>
                      <a:pPr fontAlgn="t">
                        <a:spcAft>
                          <a:spcPts val="0"/>
                        </a:spcAft>
                      </a:pPr>
                      <a:r>
                        <a:rPr lang="en-GB" sz="900" b="0" i="0" u="none" strike="noStrike" kern="1200" dirty="0">
                          <a:solidFill>
                            <a:srgbClr val="000000"/>
                          </a:solidFill>
                          <a:effectLst/>
                          <a:latin typeface="Arial "/>
                          <a:ea typeface="+mn-ea"/>
                          <a:cs typeface="+mn-cs"/>
                        </a:rPr>
                        <a:t>100%</a:t>
                      </a:r>
                    </a:p>
                  </a:txBody>
                  <a:tcPr marL="9525" marR="9525" marT="9525" marB="0" anchor="ctr"/>
                </a:tc>
                <a:tc>
                  <a:txBody>
                    <a:bodyPr/>
                    <a:lstStyle/>
                    <a:p>
                      <a:pPr fontAlgn="b">
                        <a:spcAft>
                          <a:spcPts val="0"/>
                        </a:spcAft>
                      </a:pPr>
                      <a:r>
                        <a:rPr lang="en-US" sz="900" b="0" i="0" u="sng" strike="noStrike" kern="1200" dirty="0">
                          <a:solidFill>
                            <a:srgbClr val="0563C1"/>
                          </a:solidFill>
                          <a:effectLst/>
                          <a:latin typeface="Arial "/>
                          <a:ea typeface="+mn-ea"/>
                          <a:cs typeface="Arial" panose="020B0604020202020204" pitchFamily="34" charset="0"/>
                          <a:hlinkClick r:id="rId8"/>
                        </a:rPr>
                        <a:t>SP-241504</a:t>
                      </a:r>
                      <a:endParaRPr lang="en-GB" sz="900" b="0" i="0" u="sng" strike="noStrike" kern="1200" dirty="0">
                        <a:solidFill>
                          <a:srgbClr val="0563C1"/>
                        </a:solidFill>
                        <a:effectLst/>
                        <a:latin typeface="Arial "/>
                        <a:ea typeface="+mn-ea"/>
                        <a:cs typeface="Arial" panose="020B0604020202020204" pitchFamily="34" charset="0"/>
                      </a:endParaRPr>
                    </a:p>
                  </a:txBody>
                  <a:tcPr marL="6350" marR="6350" marT="6350" marB="0" anchor="ctr"/>
                </a:tc>
                <a:tc>
                  <a:txBody>
                    <a:bodyPr/>
                    <a:lstStyle/>
                    <a:p>
                      <a:pPr algn="ctr">
                        <a:lnSpc>
                          <a:spcPct val="105000"/>
                        </a:lnSpc>
                        <a:spcAft>
                          <a:spcPts val="800"/>
                        </a:spcAft>
                      </a:pPr>
                      <a:r>
                        <a:rPr lang="en-GB" sz="900" kern="1200" dirty="0">
                          <a:solidFill>
                            <a:schemeClr val="tx1"/>
                          </a:solidFill>
                          <a:latin typeface="Arial "/>
                          <a:ea typeface="+mn-ea"/>
                          <a:cs typeface="Arial" panose="020B0604020202020204" pitchFamily="34" charset="0"/>
                        </a:rPr>
                        <a:t>1</a:t>
                      </a:r>
                      <a:r>
                        <a:rPr lang="en-GB" sz="900" kern="1200" dirty="0" smtClean="0">
                          <a:solidFill>
                            <a:schemeClr val="tx1"/>
                          </a:solidFill>
                          <a:latin typeface="Arial "/>
                          <a:ea typeface="+mn-ea"/>
                          <a:cs typeface="Arial" panose="020B0604020202020204" pitchFamily="34" charset="0"/>
                        </a:rPr>
                        <a:t>00</a:t>
                      </a:r>
                      <a:r>
                        <a:rPr lang="en-GB" sz="900" kern="1200" dirty="0">
                          <a:solidFill>
                            <a:schemeClr val="tx1"/>
                          </a:solidFill>
                          <a:latin typeface="Arial "/>
                          <a:ea typeface="+mn-ea"/>
                          <a:cs typeface="Arial" panose="020B0604020202020204" pitchFamily="34" charset="0"/>
                        </a:rPr>
                        <a:t>%</a:t>
                      </a:r>
                    </a:p>
                  </a:txBody>
                  <a:tcPr marL="36195" marR="36195" marT="9525"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195" marR="36195" marT="9525" marB="0" anchor="ctr"/>
                </a:tc>
                <a:extLst>
                  <a:ext uri="{0D108BD9-81ED-4DB2-BD59-A6C34878D82A}">
                    <a16:rowId xmlns:a16="http://schemas.microsoft.com/office/drawing/2014/main" val="436424322"/>
                  </a:ext>
                </a:extLst>
              </a:tr>
              <a:tr h="299850">
                <a:tc>
                  <a:txBody>
                    <a:bodyPr/>
                    <a:lstStyle/>
                    <a:p>
                      <a:pPr fontAlgn="t">
                        <a:spcAft>
                          <a:spcPts val="0"/>
                        </a:spcAft>
                      </a:pPr>
                      <a:r>
                        <a:rPr lang="en-GB" sz="900" b="0" i="0" u="none" strike="noStrike" kern="1200" dirty="0" smtClean="0">
                          <a:solidFill>
                            <a:srgbClr val="000000"/>
                          </a:solidFill>
                          <a:effectLst/>
                          <a:latin typeface="Arial "/>
                          <a:ea typeface="+mn-ea"/>
                          <a:cs typeface="+mn-cs"/>
                        </a:rPr>
                        <a:t>1060028</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fontAlgn="t">
                        <a:spcAft>
                          <a:spcPts val="0"/>
                        </a:spcAft>
                      </a:pPr>
                      <a:r>
                        <a:rPr lang="en-GB" sz="900" b="0" i="0" u="none" strike="noStrike" kern="1200" dirty="0" smtClean="0">
                          <a:solidFill>
                            <a:srgbClr val="000000"/>
                          </a:solidFill>
                          <a:effectLst/>
                          <a:latin typeface="Arial "/>
                          <a:ea typeface="+mn-ea"/>
                          <a:cs typeface="+mn-cs"/>
                        </a:rPr>
                        <a:t>MSISDN verification operation support to </a:t>
                      </a:r>
                      <a:r>
                        <a:rPr lang="en-GB" sz="900" b="0" i="0" u="none" strike="noStrike" kern="1200" dirty="0" err="1" smtClean="0">
                          <a:solidFill>
                            <a:srgbClr val="000000"/>
                          </a:solidFill>
                          <a:effectLst/>
                          <a:latin typeface="Arial "/>
                          <a:ea typeface="+mn-ea"/>
                          <a:cs typeface="+mn-cs"/>
                        </a:rPr>
                        <a:t>Nnef_UEId</a:t>
                      </a:r>
                      <a:r>
                        <a:rPr lang="en-GB" sz="900" b="0" i="0" u="none" strike="noStrike" kern="1200" dirty="0" smtClean="0">
                          <a:solidFill>
                            <a:srgbClr val="000000"/>
                          </a:solidFill>
                          <a:effectLst/>
                          <a:latin typeface="Arial "/>
                          <a:ea typeface="+mn-ea"/>
                          <a:cs typeface="+mn-cs"/>
                        </a:rPr>
                        <a:t> Service</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kern="1200" dirty="0" smtClean="0">
                          <a:solidFill>
                            <a:srgbClr val="000000"/>
                          </a:solidFill>
                          <a:effectLst/>
                          <a:latin typeface="Arial "/>
                          <a:ea typeface="+mn-ea"/>
                          <a:cs typeface="+mn-cs"/>
                        </a:rPr>
                        <a:t>TEI19_MVOSNS</a:t>
                      </a:r>
                    </a:p>
                  </a:txBody>
                  <a:tcPr marL="9525" marR="9525" marT="9525" marB="0" anchor="ctr"/>
                </a:tc>
                <a:tc>
                  <a:txBody>
                    <a:bodyPr/>
                    <a:lstStyle/>
                    <a:p>
                      <a:pPr fontAlgn="t">
                        <a:spcAft>
                          <a:spcPts val="0"/>
                        </a:spcAft>
                      </a:pPr>
                      <a:r>
                        <a:rPr lang="en-GB" sz="900" b="0" i="0" u="none" strike="noStrike" kern="1200" dirty="0" smtClean="0">
                          <a:solidFill>
                            <a:srgbClr val="000000"/>
                          </a:solidFill>
                          <a:effectLst/>
                          <a:latin typeface="Arial "/>
                          <a:ea typeface="+mn-ea"/>
                          <a:cs typeface="+mn-cs"/>
                        </a:rPr>
                        <a:t>12/12/2024</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fontAlgn="t">
                        <a:spcAft>
                          <a:spcPts val="0"/>
                        </a:spcAft>
                      </a:pPr>
                      <a:r>
                        <a:rPr lang="en-GB" sz="900" b="0" i="0" u="none" strike="noStrike" kern="1200" dirty="0" smtClean="0">
                          <a:solidFill>
                            <a:srgbClr val="000000"/>
                          </a:solidFill>
                          <a:effectLst/>
                          <a:latin typeface="Arial "/>
                          <a:ea typeface="+mn-ea"/>
                          <a:cs typeface="+mn-cs"/>
                        </a:rPr>
                        <a:t>100%</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fontAlgn="b">
                        <a:spcAft>
                          <a:spcPts val="0"/>
                        </a:spcAft>
                      </a:pPr>
                      <a:r>
                        <a:rPr lang="en-GB" sz="900" dirty="0" smtClean="0">
                          <a:latin typeface="Arial "/>
                          <a:cs typeface="Arial" panose="020B0604020202020204" pitchFamily="34" charset="0"/>
                          <a:hlinkClick r:id="rId9"/>
                        </a:rPr>
                        <a:t>SP-241498</a:t>
                      </a:r>
                      <a:endParaRPr lang="en-GB" sz="900" b="0" i="0" u="sng" strike="noStrike" kern="1200" dirty="0">
                        <a:solidFill>
                          <a:srgbClr val="0563C1"/>
                        </a:solidFill>
                        <a:effectLst/>
                        <a:latin typeface="Arial "/>
                        <a:ea typeface="+mn-ea"/>
                        <a:cs typeface="Arial" panose="020B0604020202020204" pitchFamily="34" charset="0"/>
                      </a:endParaRPr>
                    </a:p>
                  </a:txBody>
                  <a:tcPr marL="6350" marR="6350" marT="6350" marB="0" anchor="ctr"/>
                </a:tc>
                <a:tc>
                  <a:txBody>
                    <a:bodyPr/>
                    <a:lstStyle/>
                    <a:p>
                      <a:pPr algn="ctr">
                        <a:lnSpc>
                          <a:spcPct val="105000"/>
                        </a:lnSpc>
                        <a:spcAft>
                          <a:spcPts val="800"/>
                        </a:spcAft>
                      </a:pPr>
                      <a:r>
                        <a:rPr lang="en-GB" sz="900" kern="1200" dirty="0" smtClean="0">
                          <a:solidFill>
                            <a:schemeClr val="tx1"/>
                          </a:solidFill>
                          <a:latin typeface="Arial "/>
                          <a:ea typeface="+mn-ea"/>
                          <a:cs typeface="Arial" panose="020B0604020202020204" pitchFamily="34" charset="0"/>
                        </a:rPr>
                        <a:t>100%</a:t>
                      </a:r>
                      <a:endParaRPr lang="en-GB" sz="900" kern="1200" dirty="0">
                        <a:solidFill>
                          <a:schemeClr val="tx1"/>
                        </a:solidFill>
                        <a:latin typeface="Arial "/>
                        <a:ea typeface="+mn-ea"/>
                        <a:cs typeface="Arial" panose="020B0604020202020204" pitchFamily="34" charset="0"/>
                      </a:endParaRPr>
                    </a:p>
                  </a:txBody>
                  <a:tcPr marL="36195" marR="36195" marT="9525"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195" marR="36195" marT="9525" marB="0" anchor="ctr"/>
                </a:tc>
                <a:extLst>
                  <a:ext uri="{0D108BD9-81ED-4DB2-BD59-A6C34878D82A}">
                    <a16:rowId xmlns:a16="http://schemas.microsoft.com/office/drawing/2014/main" val="221726614"/>
                  </a:ext>
                </a:extLst>
              </a:tr>
              <a:tr h="299850">
                <a:tc>
                  <a:txBody>
                    <a:bodyPr/>
                    <a:lstStyle/>
                    <a:p>
                      <a:pPr fontAlgn="t">
                        <a:spcAft>
                          <a:spcPts val="0"/>
                        </a:spcAft>
                      </a:pPr>
                      <a:r>
                        <a:rPr lang="en-GB" sz="900" b="0" i="0" u="none" strike="noStrike" kern="1200" dirty="0" smtClean="0">
                          <a:solidFill>
                            <a:srgbClr val="000000"/>
                          </a:solidFill>
                          <a:effectLst/>
                          <a:latin typeface="Arial "/>
                          <a:ea typeface="+mn-ea"/>
                          <a:cs typeface="+mn-cs"/>
                        </a:rPr>
                        <a:t>1060029</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fontAlgn="t">
                        <a:spcAft>
                          <a:spcPts val="0"/>
                        </a:spcAft>
                      </a:pPr>
                      <a:r>
                        <a:rPr lang="en-GB" sz="900" b="0" i="0" u="none" strike="noStrike" kern="1200" dirty="0" smtClean="0">
                          <a:solidFill>
                            <a:srgbClr val="000000"/>
                          </a:solidFill>
                          <a:effectLst/>
                          <a:latin typeface="Arial "/>
                          <a:ea typeface="+mn-ea"/>
                          <a:cs typeface="+mn-cs"/>
                        </a:rPr>
                        <a:t>ATSSS Rule Provisioning via 3GPP access connected to EPC</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kern="1200" dirty="0" smtClean="0">
                          <a:solidFill>
                            <a:srgbClr val="000000"/>
                          </a:solidFill>
                          <a:effectLst/>
                          <a:latin typeface="Arial "/>
                          <a:ea typeface="+mn-ea"/>
                          <a:cs typeface="+mn-cs"/>
                        </a:rPr>
                        <a:t>TEI19_ARP3E</a:t>
                      </a:r>
                    </a:p>
                  </a:txBody>
                  <a:tcPr marL="9525" marR="9525" marT="9525" marB="0" anchor="ctr"/>
                </a:tc>
                <a:tc>
                  <a:txBody>
                    <a:bodyPr/>
                    <a:lstStyle/>
                    <a:p>
                      <a:pPr fontAlgn="t">
                        <a:spcAft>
                          <a:spcPts val="0"/>
                        </a:spcAft>
                      </a:pPr>
                      <a:r>
                        <a:rPr lang="en-GB" sz="900" b="0" i="0" u="none" strike="noStrike" kern="1200" dirty="0" smtClean="0">
                          <a:solidFill>
                            <a:srgbClr val="000000"/>
                          </a:solidFill>
                          <a:effectLst/>
                          <a:latin typeface="Arial "/>
                          <a:ea typeface="+mn-ea"/>
                          <a:cs typeface="+mn-cs"/>
                        </a:rPr>
                        <a:t>12/12/2024</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fontAlgn="t">
                        <a:spcAft>
                          <a:spcPts val="0"/>
                        </a:spcAft>
                      </a:pPr>
                      <a:r>
                        <a:rPr lang="en-GB" sz="900" b="0" i="0" u="none" strike="noStrike" kern="1200" dirty="0" smtClean="0">
                          <a:solidFill>
                            <a:srgbClr val="000000"/>
                          </a:solidFill>
                          <a:effectLst/>
                          <a:latin typeface="Arial "/>
                          <a:ea typeface="+mn-ea"/>
                          <a:cs typeface="+mn-cs"/>
                        </a:rPr>
                        <a:t>100%</a:t>
                      </a:r>
                      <a:endParaRPr lang="en-GB" sz="900" b="0" i="0" u="none" strike="noStrike" kern="1200" dirty="0">
                        <a:solidFill>
                          <a:srgbClr val="000000"/>
                        </a:solidFill>
                        <a:effectLst/>
                        <a:latin typeface="Arial "/>
                        <a:ea typeface="+mn-ea"/>
                        <a:cs typeface="+mn-cs"/>
                      </a:endParaRPr>
                    </a:p>
                  </a:txBody>
                  <a:tcPr marL="9525" marR="9525" marT="9525" marB="0" anchor="ctr"/>
                </a:tc>
                <a:tc>
                  <a:txBody>
                    <a:bodyPr/>
                    <a:lstStyle/>
                    <a:p>
                      <a:pPr fontAlgn="b">
                        <a:spcAft>
                          <a:spcPts val="0"/>
                        </a:spcAft>
                      </a:pPr>
                      <a:r>
                        <a:rPr lang="en-GB" sz="900" dirty="0" smtClean="0">
                          <a:latin typeface="Arial "/>
                          <a:cs typeface="Arial" panose="020B0604020202020204" pitchFamily="34" charset="0"/>
                          <a:hlinkClick r:id="rId10"/>
                        </a:rPr>
                        <a:t>SP-241500</a:t>
                      </a:r>
                      <a:endParaRPr lang="en-GB" sz="900" b="0" i="0" u="sng" strike="noStrike" kern="1200" dirty="0">
                        <a:solidFill>
                          <a:srgbClr val="0563C1"/>
                        </a:solidFill>
                        <a:effectLst/>
                        <a:latin typeface="Arial "/>
                        <a:ea typeface="+mn-ea"/>
                        <a:cs typeface="Arial" panose="020B0604020202020204" pitchFamily="34" charset="0"/>
                      </a:endParaRPr>
                    </a:p>
                  </a:txBody>
                  <a:tcPr marL="6350" marR="6350" marT="6350" marB="0" anchor="ctr"/>
                </a:tc>
                <a:tc>
                  <a:txBody>
                    <a:bodyPr/>
                    <a:lstStyle/>
                    <a:p>
                      <a:pPr algn="ctr">
                        <a:lnSpc>
                          <a:spcPct val="105000"/>
                        </a:lnSpc>
                        <a:spcAft>
                          <a:spcPts val="800"/>
                        </a:spcAft>
                      </a:pPr>
                      <a:r>
                        <a:rPr lang="en-GB" sz="900" kern="1200" dirty="0" smtClean="0">
                          <a:solidFill>
                            <a:schemeClr val="tx1"/>
                          </a:solidFill>
                          <a:latin typeface="Arial "/>
                          <a:ea typeface="+mn-ea"/>
                          <a:cs typeface="Arial" panose="020B0604020202020204" pitchFamily="34" charset="0"/>
                        </a:rPr>
                        <a:t>100%</a:t>
                      </a:r>
                      <a:endParaRPr lang="en-GB" sz="900" kern="1200" dirty="0">
                        <a:solidFill>
                          <a:schemeClr val="tx1"/>
                        </a:solidFill>
                        <a:latin typeface="Arial "/>
                        <a:ea typeface="+mn-ea"/>
                        <a:cs typeface="Arial" panose="020B0604020202020204" pitchFamily="34" charset="0"/>
                      </a:endParaRPr>
                    </a:p>
                  </a:txBody>
                  <a:tcPr marL="36195" marR="36195" marT="9525" marB="0" anchor="ctr"/>
                </a:tc>
                <a:tc>
                  <a:txBody>
                    <a:bodyPr/>
                    <a:lstStyle/>
                    <a:p>
                      <a:pPr marL="0" marR="0" lvl="0" indent="0" algn="l" defTabSz="914296" rtl="0" eaLnBrk="1" fontAlgn="auto" latinLnBrk="0" hangingPunct="1">
                        <a:lnSpc>
                          <a:spcPct val="107000"/>
                        </a:lnSpc>
                        <a:spcBef>
                          <a:spcPts val="0"/>
                        </a:spcBef>
                        <a:spcAft>
                          <a:spcPts val="800"/>
                        </a:spcAft>
                        <a:buClrTx/>
                        <a:buSzTx/>
                        <a:buFontTx/>
                        <a:buNone/>
                        <a:tabLst/>
                        <a:defRPr/>
                      </a:pPr>
                      <a:endParaRPr kumimoji="0" lang="en-GB" sz="900" b="0" i="0" u="none" strike="noStrike" kern="1200" cap="none" spc="0" normalizeH="0" baseline="0" noProof="0" dirty="0">
                        <a:ln>
                          <a:noFill/>
                        </a:ln>
                        <a:solidFill>
                          <a:schemeClr val="tx1"/>
                        </a:solidFill>
                        <a:effectLst/>
                        <a:uLnTx/>
                        <a:uFillTx/>
                        <a:latin typeface="Arial "/>
                        <a:ea typeface="+mn-ea"/>
                        <a:cs typeface="Arial" panose="020B0604020202020204" pitchFamily="34" charset="0"/>
                      </a:endParaRPr>
                    </a:p>
                  </a:txBody>
                  <a:tcPr marL="36195" marR="36195" marT="9525" marB="0" anchor="ctr"/>
                </a:tc>
                <a:extLst>
                  <a:ext uri="{0D108BD9-81ED-4DB2-BD59-A6C34878D82A}">
                    <a16:rowId xmlns:a16="http://schemas.microsoft.com/office/drawing/2014/main" val="3312198423"/>
                  </a:ext>
                </a:extLst>
              </a:tr>
            </a:tbl>
          </a:graphicData>
        </a:graphic>
      </p:graphicFrame>
      <p:sp>
        <p:nvSpPr>
          <p:cNvPr id="38037" name="Text Box 50"/>
          <p:cNvSpPr txBox="1">
            <a:spLocks noChangeArrowheads="1"/>
          </p:cNvSpPr>
          <p:nvPr/>
        </p:nvSpPr>
        <p:spPr bwMode="auto">
          <a:xfrm>
            <a:off x="61913" y="92075"/>
            <a:ext cx="5537200" cy="15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Blip>
                <a:blip r:embed="rId11"/>
              </a:buBlip>
              <a:tabLst>
                <a:tab pos="723900" algn="l"/>
                <a:tab pos="1447800" algn="l"/>
                <a:tab pos="2171700" algn="l"/>
                <a:tab pos="2895600" algn="l"/>
                <a:tab pos="3619500" algn="l"/>
                <a:tab pos="4343400" algn="l"/>
                <a:tab pos="5067300" algn="l"/>
                <a:tab pos="5791200" algn="l"/>
                <a:tab pos="6515100" algn="l"/>
                <a:tab pos="7239000" algn="l"/>
              </a:tabLst>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723900" algn="l"/>
                <a:tab pos="1447800" algn="l"/>
                <a:tab pos="2171700" algn="l"/>
                <a:tab pos="2895600" algn="l"/>
                <a:tab pos="3619500" algn="l"/>
                <a:tab pos="4343400" algn="l"/>
                <a:tab pos="5067300" algn="l"/>
                <a:tab pos="5791200" algn="l"/>
                <a:tab pos="6515100" algn="l"/>
                <a:tab pos="7239000" algn="l"/>
              </a:tabLst>
              <a:defRPr sz="1600">
                <a:solidFill>
                  <a:schemeClr val="tx1"/>
                </a:solidFill>
                <a:latin typeface="Calibri" panose="020F0502020204030204" pitchFamily="34" charset="0"/>
                <a:ea typeface="MS PGothic" panose="020B0600070205080204" pitchFamily="34" charset="-128"/>
              </a:defRPr>
            </a:lvl9pPr>
          </a:lstStyle>
          <a:p>
            <a:pPr eaLnBrk="1" hangingPunct="1">
              <a:lnSpc>
                <a:spcPct val="74000"/>
              </a:lnSpc>
              <a:spcBef>
                <a:spcPct val="50000"/>
              </a:spcBef>
              <a:buFontTx/>
              <a:buNone/>
            </a:pPr>
            <a:r>
              <a:rPr lang="en-US" altLang="nl-NL" sz="1200" b="1">
                <a:solidFill>
                  <a:srgbClr val="FF0000"/>
                </a:solidFill>
                <a:latin typeface="Arial" panose="020B0604020202020204" pitchFamily="34" charset="0"/>
                <a:cs typeface="Arial" panose="020B0604020202020204" pitchFamily="34" charset="0"/>
              </a:rPr>
              <a:t>Updates in </a:t>
            </a:r>
            <a:r>
              <a:rPr lang="en-US" altLang="nl-NL" sz="1400" b="1" i="1">
                <a:solidFill>
                  <a:srgbClr val="FF0000"/>
                </a:solidFill>
                <a:latin typeface="Century Gothic" panose="020B0502020202020204" pitchFamily="34" charset="0"/>
                <a:cs typeface="Arial" panose="020B0604020202020204" pitchFamily="34" charset="0"/>
              </a:rPr>
              <a:t>RED</a:t>
            </a:r>
            <a:endParaRPr lang="it-IT" altLang="nl-NL" sz="1400" b="1" i="1">
              <a:solidFill>
                <a:srgbClr val="FF0000"/>
              </a:solidFill>
              <a:latin typeface="Century Gothic" panose="020B0502020202020204" pitchFamily="34" charset="0"/>
              <a:cs typeface="Arial" panose="020B0604020202020204" pitchFamily="34" charset="0"/>
            </a:endParaRPr>
          </a:p>
        </p:txBody>
      </p:sp>
    </p:spTree>
    <p:extLst>
      <p:ext uri="{BB962C8B-B14F-4D97-AF65-F5344CB8AC3E}">
        <p14:creationId xmlns:p14="http://schemas.microsoft.com/office/powerpoint/2010/main" val="195681365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88951" y="2153896"/>
            <a:ext cx="7975540" cy="2477275"/>
          </a:xfrm>
          <a:prstGeom prst="rect">
            <a:avLst/>
          </a:prstGeom>
          <a:noFill/>
          <a:ln>
            <a:noFill/>
          </a:ln>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450"/>
              </a:spcAft>
            </a:pPr>
            <a:r>
              <a:rPr lang="de-DE" altLang="de-DE" sz="1400" b="1" kern="0" dirty="0">
                <a:solidFill>
                  <a:prstClr val="black"/>
                </a:solidFill>
              </a:rPr>
              <a:t>Progress since </a:t>
            </a:r>
            <a:r>
              <a:rPr lang="de-DE" altLang="de-DE" sz="1400" b="1" kern="0" dirty="0" smtClean="0">
                <a:solidFill>
                  <a:prstClr val="black"/>
                </a:solidFill>
              </a:rPr>
              <a:t>SA#109 </a:t>
            </a:r>
            <a:endParaRPr lang="de-DE" altLang="de-DE" sz="1400" b="1" kern="0" dirty="0">
              <a:solidFill>
                <a:prstClr val="black"/>
              </a:solidFill>
            </a:endParaRPr>
          </a:p>
          <a:p>
            <a:pPr marL="457200" lvl="1" indent="0">
              <a:spcBef>
                <a:spcPts val="0"/>
              </a:spcBef>
              <a:spcAft>
                <a:spcPts val="600"/>
              </a:spcAft>
              <a:buNone/>
            </a:pPr>
            <a:r>
              <a:rPr lang="en-US" altLang="zh-CN" sz="1050" kern="0" dirty="0">
                <a:solidFill>
                  <a:prstClr val="black"/>
                </a:solidFill>
                <a:sym typeface="+mn-ea"/>
              </a:rPr>
              <a:t>Progress </a:t>
            </a:r>
            <a:r>
              <a:rPr lang="en-US" altLang="zh-CN" sz="1050" kern="0" dirty="0" smtClean="0">
                <a:solidFill>
                  <a:prstClr val="black"/>
                </a:solidFill>
                <a:sym typeface="+mn-ea"/>
              </a:rPr>
              <a:t>in SA2#171: KI#2 </a:t>
            </a:r>
            <a:r>
              <a:rPr lang="en-US" altLang="zh-CN" sz="1050" kern="0" dirty="0">
                <a:solidFill>
                  <a:prstClr val="black"/>
                </a:solidFill>
                <a:sym typeface="+mn-ea"/>
              </a:rPr>
              <a:t>(S&amp;F): 8 CRs are approved for </a:t>
            </a:r>
            <a:r>
              <a:rPr lang="en-US" altLang="zh-CN" sz="1050" kern="0" dirty="0" smtClean="0">
                <a:solidFill>
                  <a:prstClr val="black"/>
                </a:solidFill>
                <a:sym typeface="+mn-ea"/>
              </a:rPr>
              <a:t>maintenance, </a:t>
            </a:r>
            <a:r>
              <a:rPr lang="en-US" altLang="zh-CN" sz="1050" kern="0" dirty="0" smtClean="0">
                <a:solidFill>
                  <a:prstClr val="black"/>
                </a:solidFill>
              </a:rPr>
              <a:t>KI#3 </a:t>
            </a:r>
            <a:r>
              <a:rPr lang="en-US" altLang="zh-CN" sz="1050" kern="0" dirty="0">
                <a:solidFill>
                  <a:prstClr val="black"/>
                </a:solidFill>
              </a:rPr>
              <a:t>(UE-Sat-UE): 3 CRs are approved for maintenance</a:t>
            </a:r>
          </a:p>
          <a:p>
            <a:pPr marL="457200" lvl="1" indent="0">
              <a:spcBef>
                <a:spcPts val="0"/>
              </a:spcBef>
              <a:spcAft>
                <a:spcPts val="600"/>
              </a:spcAft>
              <a:buNone/>
            </a:pPr>
            <a:r>
              <a:rPr lang="en-US" altLang="zh-CN" sz="1050" kern="0" dirty="0">
                <a:solidFill>
                  <a:prstClr val="black"/>
                </a:solidFill>
              </a:rPr>
              <a:t>Progress </a:t>
            </a:r>
            <a:r>
              <a:rPr lang="en-US" altLang="zh-CN" sz="1050" kern="0" dirty="0" smtClean="0">
                <a:solidFill>
                  <a:prstClr val="black"/>
                </a:solidFill>
              </a:rPr>
              <a:t>in SA2#172: </a:t>
            </a:r>
            <a:r>
              <a:rPr lang="en-US" altLang="de-DE" sz="1050" kern="0" dirty="0" smtClean="0">
                <a:solidFill>
                  <a:prstClr val="black"/>
                </a:solidFill>
                <a:sym typeface="+mn-ea"/>
              </a:rPr>
              <a:t>KI#2 </a:t>
            </a:r>
            <a:r>
              <a:rPr lang="en-US" altLang="de-DE" sz="1050" kern="0" dirty="0">
                <a:solidFill>
                  <a:prstClr val="black"/>
                </a:solidFill>
                <a:sym typeface="+mn-ea"/>
              </a:rPr>
              <a:t>(S&amp;F): 1 CR is approved for maintenance, and 1 LS OUT(</a:t>
            </a:r>
            <a:r>
              <a:rPr lang="en-US" altLang="zh-CN" sz="1050" kern="0" dirty="0">
                <a:solidFill>
                  <a:prstClr val="black"/>
                </a:solidFill>
                <a:sym typeface="+mn-ea"/>
              </a:rPr>
              <a:t>Reply LS on the paging in Store and Forward</a:t>
            </a:r>
            <a:r>
              <a:rPr lang="en-US" altLang="de-DE" sz="1050" kern="0" dirty="0">
                <a:solidFill>
                  <a:prstClr val="black"/>
                </a:solidFill>
                <a:sym typeface="+mn-ea"/>
              </a:rPr>
              <a:t>) to RAN2 is </a:t>
            </a:r>
            <a:r>
              <a:rPr lang="en-US" altLang="de-DE" sz="1050" kern="0" dirty="0" smtClean="0">
                <a:solidFill>
                  <a:prstClr val="black"/>
                </a:solidFill>
                <a:sym typeface="+mn-ea"/>
              </a:rPr>
              <a:t>approved, KI#3 </a:t>
            </a:r>
            <a:r>
              <a:rPr lang="en-US" altLang="de-DE" sz="1050" kern="0" dirty="0">
                <a:solidFill>
                  <a:prstClr val="black"/>
                </a:solidFill>
                <a:sym typeface="+mn-ea"/>
              </a:rPr>
              <a:t>(UE-Sat-UE): 4 CRs are approved for maintenance</a:t>
            </a:r>
            <a:endParaRPr lang="en-US" altLang="zh-CN" sz="1050" kern="0" dirty="0">
              <a:solidFill>
                <a:prstClr val="black"/>
              </a:solidFill>
            </a:endParaRPr>
          </a:p>
          <a:p>
            <a:pPr marL="342900" lvl="1" indent="-342900">
              <a:spcBef>
                <a:spcPts val="0"/>
              </a:spcBef>
              <a:spcAft>
                <a:spcPts val="450"/>
              </a:spcAft>
              <a:buBlip>
                <a:blip r:embed="rId2"/>
              </a:buBlip>
            </a:pPr>
            <a:r>
              <a:rPr lang="en-US" altLang="zh-CN" sz="1400" b="1" dirty="0" smtClean="0">
                <a:solidFill>
                  <a:prstClr val="black"/>
                </a:solidFill>
              </a:rPr>
              <a:t>RAN </a:t>
            </a:r>
            <a:r>
              <a:rPr lang="en-US" altLang="zh-CN" sz="1400" b="1" dirty="0">
                <a:solidFill>
                  <a:prstClr val="black"/>
                </a:solidFill>
              </a:rPr>
              <a:t>impacts and dependencies</a:t>
            </a:r>
            <a:endParaRPr lang="de-DE" altLang="zh-CN" sz="1400" b="1" dirty="0">
              <a:solidFill>
                <a:prstClr val="black"/>
              </a:solidFill>
            </a:endParaRPr>
          </a:p>
          <a:p>
            <a:pPr lvl="1">
              <a:spcBef>
                <a:spcPts val="0"/>
              </a:spcBef>
              <a:spcAft>
                <a:spcPts val="450"/>
              </a:spcAft>
            </a:pPr>
            <a:r>
              <a:rPr lang="en-US" altLang="zh-CN" sz="1050" kern="0" dirty="0" smtClean="0">
                <a:solidFill>
                  <a:prstClr val="black"/>
                </a:solidFill>
              </a:rPr>
              <a:t>None</a:t>
            </a:r>
            <a:endParaRPr lang="en-US" altLang="zh-CN" sz="1050" kern="0" dirty="0">
              <a:solidFill>
                <a:prstClr val="black"/>
              </a:solidFill>
            </a:endParaRPr>
          </a:p>
          <a:p>
            <a:pPr>
              <a:spcBef>
                <a:spcPts val="0"/>
              </a:spcBef>
              <a:spcAft>
                <a:spcPts val="450"/>
              </a:spcAft>
            </a:pPr>
            <a:r>
              <a:rPr lang="en-GB" altLang="zh-CN" sz="1400" b="1" kern="0" dirty="0">
                <a:solidFill>
                  <a:prstClr val="black"/>
                </a:solidFill>
                <a:ea typeface="MS PGothic" panose="020B0600070205080204" pitchFamily="34" charset="-128"/>
              </a:rPr>
              <a:t>Contentious issues</a:t>
            </a:r>
          </a:p>
          <a:p>
            <a:pPr lvl="1">
              <a:spcBef>
                <a:spcPts val="0"/>
              </a:spcBef>
              <a:spcAft>
                <a:spcPts val="450"/>
              </a:spcAft>
            </a:pPr>
            <a:r>
              <a:rPr lang="en-GB" altLang="zh-CN" sz="1050" kern="0" dirty="0">
                <a:solidFill>
                  <a:prstClr val="black"/>
                </a:solidFill>
                <a:ea typeface="MS PGothic" panose="020B0600070205080204" pitchFamily="34" charset="-128"/>
              </a:rPr>
              <a:t>None</a:t>
            </a:r>
          </a:p>
          <a:p>
            <a:pPr>
              <a:spcBef>
                <a:spcPts val="0"/>
              </a:spcBef>
              <a:spcAft>
                <a:spcPts val="450"/>
              </a:spcAft>
            </a:pPr>
            <a:r>
              <a:rPr lang="en-GB" altLang="zh-CN" sz="1400" b="1" kern="0" dirty="0">
                <a:solidFill>
                  <a:prstClr val="black"/>
                </a:solidFill>
                <a:ea typeface="MS PGothic" panose="020B0600070205080204" pitchFamily="34" charset="-128"/>
              </a:rPr>
              <a:t>Next </a:t>
            </a:r>
            <a:r>
              <a:rPr lang="en-GB" altLang="zh-CN" sz="1400" b="1" kern="0" dirty="0" smtClean="0">
                <a:solidFill>
                  <a:prstClr val="black"/>
                </a:solidFill>
                <a:ea typeface="MS PGothic" panose="020B0600070205080204" pitchFamily="34" charset="-128"/>
              </a:rPr>
              <a:t>Steps</a:t>
            </a:r>
            <a:endParaRPr lang="en-GB" altLang="zh-CN" sz="1400" b="1" kern="0" dirty="0">
              <a:solidFill>
                <a:prstClr val="black"/>
              </a:solidFill>
              <a:ea typeface="MS PGothic" panose="020B0600070205080204" pitchFamily="34" charset="-128"/>
            </a:endParaRPr>
          </a:p>
          <a:p>
            <a:pPr lvl="1">
              <a:spcBef>
                <a:spcPts val="0"/>
              </a:spcBef>
              <a:spcAft>
                <a:spcPts val="450"/>
              </a:spcAft>
            </a:pPr>
            <a:r>
              <a:rPr lang="en-GB" altLang="zh-CN" sz="1050" kern="0" dirty="0">
                <a:solidFill>
                  <a:prstClr val="black"/>
                </a:solidFill>
                <a:ea typeface="MS PGothic" panose="020B0600070205080204" pitchFamily="34" charset="-128"/>
              </a:rPr>
              <a:t>Maintenance</a:t>
            </a:r>
            <a:endParaRPr lang="en-GB" altLang="zh-CN" sz="900" kern="0" dirty="0">
              <a:solidFill>
                <a:prstClr val="black"/>
              </a:solidFill>
              <a:ea typeface="MS PGothic" panose="020B0600070205080204" pitchFamily="34" charset="-128"/>
            </a:endParaRPr>
          </a:p>
        </p:txBody>
      </p:sp>
      <p:graphicFrame>
        <p:nvGraphicFramePr>
          <p:cNvPr id="7" name="Table 4">
            <a:extLst>
              <a:ext uri="{FF2B5EF4-FFF2-40B4-BE49-F238E27FC236}">
                <a16:creationId xmlns:a16="http://schemas.microsoft.com/office/drawing/2014/main" id="{2F1BCB6E-4104-46ED-82E3-9D289A29287E}"/>
              </a:ext>
            </a:extLst>
          </p:cNvPr>
          <p:cNvGraphicFramePr>
            <a:graphicFrameLocks noGrp="1"/>
          </p:cNvGraphicFramePr>
          <p:nvPr>
            <p:extLst>
              <p:ext uri="{D42A27DB-BD31-4B8C-83A1-F6EECF244321}">
                <p14:modId xmlns:p14="http://schemas.microsoft.com/office/powerpoint/2010/main" val="821498999"/>
              </p:ext>
            </p:extLst>
          </p:nvPr>
        </p:nvGraphicFramePr>
        <p:xfrm>
          <a:off x="488950" y="1113987"/>
          <a:ext cx="7975541" cy="849741"/>
        </p:xfrm>
        <a:graphic>
          <a:graphicData uri="http://schemas.openxmlformats.org/drawingml/2006/table">
            <a:tbl>
              <a:tblPr firstRow="1" firstCol="1" bandRow="1">
                <a:tableStyleId>{F5AB1C69-6EDB-4FF4-983F-18BD219EF322}</a:tableStyleId>
              </a:tblPr>
              <a:tblGrid>
                <a:gridCol w="536082">
                  <a:extLst>
                    <a:ext uri="{9D8B030D-6E8A-4147-A177-3AD203B41FA5}">
                      <a16:colId xmlns:a16="http://schemas.microsoft.com/office/drawing/2014/main" val="20000"/>
                    </a:ext>
                  </a:extLst>
                </a:gridCol>
                <a:gridCol w="2708576">
                  <a:extLst>
                    <a:ext uri="{9D8B030D-6E8A-4147-A177-3AD203B41FA5}">
                      <a16:colId xmlns:a16="http://schemas.microsoft.com/office/drawing/2014/main" val="20001"/>
                    </a:ext>
                  </a:extLst>
                </a:gridCol>
                <a:gridCol w="972132">
                  <a:extLst>
                    <a:ext uri="{9D8B030D-6E8A-4147-A177-3AD203B41FA5}">
                      <a16:colId xmlns:a16="http://schemas.microsoft.com/office/drawing/2014/main" val="20002"/>
                    </a:ext>
                  </a:extLst>
                </a:gridCol>
                <a:gridCol w="863165">
                  <a:extLst>
                    <a:ext uri="{9D8B030D-6E8A-4147-A177-3AD203B41FA5}">
                      <a16:colId xmlns:a16="http://schemas.microsoft.com/office/drawing/2014/main" val="20003"/>
                    </a:ext>
                  </a:extLst>
                </a:gridCol>
                <a:gridCol w="450389">
                  <a:extLst>
                    <a:ext uri="{9D8B030D-6E8A-4147-A177-3AD203B41FA5}">
                      <a16:colId xmlns:a16="http://schemas.microsoft.com/office/drawing/2014/main" val="20004"/>
                    </a:ext>
                  </a:extLst>
                </a:gridCol>
                <a:gridCol w="579300">
                  <a:extLst>
                    <a:ext uri="{9D8B030D-6E8A-4147-A177-3AD203B41FA5}">
                      <a16:colId xmlns:a16="http://schemas.microsoft.com/office/drawing/2014/main" val="20005"/>
                    </a:ext>
                  </a:extLst>
                </a:gridCol>
                <a:gridCol w="474517">
                  <a:extLst>
                    <a:ext uri="{9D8B030D-6E8A-4147-A177-3AD203B41FA5}">
                      <a16:colId xmlns:a16="http://schemas.microsoft.com/office/drawing/2014/main" val="20006"/>
                    </a:ext>
                  </a:extLst>
                </a:gridCol>
                <a:gridCol w="1391380">
                  <a:extLst>
                    <a:ext uri="{9D8B030D-6E8A-4147-A177-3AD203B41FA5}">
                      <a16:colId xmlns:a16="http://schemas.microsoft.com/office/drawing/2014/main" val="20007"/>
                    </a:ext>
                  </a:extLst>
                </a:gridCol>
              </a:tblGrid>
              <a:tr h="282145">
                <a:tc>
                  <a:txBody>
                    <a:bodyPr/>
                    <a:lstStyle/>
                    <a:p>
                      <a:pPr algn="ctr">
                        <a:lnSpc>
                          <a:spcPct val="107000"/>
                        </a:lnSpc>
                        <a:spcAft>
                          <a:spcPts val="800"/>
                        </a:spcAft>
                      </a:pPr>
                      <a:r>
                        <a:rPr lang="en-GB" sz="800" dirty="0"/>
                        <a:t>UID</a:t>
                      </a:r>
                    </a:p>
                  </a:txBody>
                  <a:tcPr marL="27002" marR="27002" marT="0" marB="0" anchor="ctr"/>
                </a:tc>
                <a:tc>
                  <a:txBody>
                    <a:bodyPr/>
                    <a:lstStyle/>
                    <a:p>
                      <a:pPr algn="ctr">
                        <a:lnSpc>
                          <a:spcPct val="107000"/>
                        </a:lnSpc>
                        <a:spcAft>
                          <a:spcPts val="800"/>
                        </a:spcAft>
                      </a:pPr>
                      <a:r>
                        <a:rPr lang="en-GB" sz="800" dirty="0"/>
                        <a:t>Name</a:t>
                      </a:r>
                    </a:p>
                  </a:txBody>
                  <a:tcPr marL="27002" marR="27002" marT="0" marB="0" anchor="ctr"/>
                </a:tc>
                <a:tc>
                  <a:txBody>
                    <a:bodyPr/>
                    <a:lstStyle/>
                    <a:p>
                      <a:pPr algn="ctr">
                        <a:lnSpc>
                          <a:spcPct val="107000"/>
                        </a:lnSpc>
                        <a:spcAft>
                          <a:spcPts val="800"/>
                        </a:spcAft>
                      </a:pPr>
                      <a:r>
                        <a:rPr lang="en-GB" sz="800" dirty="0"/>
                        <a:t>Acronym</a:t>
                      </a:r>
                    </a:p>
                  </a:txBody>
                  <a:tcPr marL="27002" marR="27002" marT="0" marB="0" anchor="ctr"/>
                </a:tc>
                <a:tc>
                  <a:txBody>
                    <a:bodyPr/>
                    <a:lstStyle/>
                    <a:p>
                      <a:pPr algn="ctr">
                        <a:lnSpc>
                          <a:spcPct val="100000"/>
                        </a:lnSpc>
                        <a:spcAft>
                          <a:spcPts val="800"/>
                        </a:spcAft>
                      </a:pPr>
                      <a:r>
                        <a:rPr lang="en-GB" sz="800" dirty="0"/>
                        <a:t>Target (dd/mm/</a:t>
                      </a:r>
                      <a:r>
                        <a:rPr lang="en-GB" sz="800" dirty="0" err="1"/>
                        <a:t>yyyy</a:t>
                      </a:r>
                      <a:r>
                        <a:rPr lang="en-GB" sz="800" dirty="0"/>
                        <a:t>)</a:t>
                      </a:r>
                    </a:p>
                  </a:txBody>
                  <a:tcPr marL="27002" marR="27002" marT="0" marB="0" anchor="ctr"/>
                </a:tc>
                <a:tc>
                  <a:txBody>
                    <a:bodyPr/>
                    <a:lstStyle/>
                    <a:p>
                      <a:pPr algn="ctr">
                        <a:lnSpc>
                          <a:spcPct val="107000"/>
                        </a:lnSpc>
                        <a:spcAft>
                          <a:spcPts val="800"/>
                        </a:spcAft>
                      </a:pPr>
                      <a:r>
                        <a:rPr lang="en-GB" sz="800" dirty="0"/>
                        <a:t>Old %</a:t>
                      </a:r>
                    </a:p>
                  </a:txBody>
                  <a:tcPr marL="27002" marR="27002" marT="0" marB="0" anchor="ctr"/>
                </a:tc>
                <a:tc>
                  <a:txBody>
                    <a:bodyPr/>
                    <a:lstStyle/>
                    <a:p>
                      <a:pPr algn="ctr">
                        <a:lnSpc>
                          <a:spcPct val="107000"/>
                        </a:lnSpc>
                        <a:spcAft>
                          <a:spcPts val="800"/>
                        </a:spcAft>
                      </a:pPr>
                      <a:r>
                        <a:rPr lang="en-GB" sz="800" b="1" kern="1200" dirty="0">
                          <a:solidFill>
                            <a:schemeClr val="lt1"/>
                          </a:solidFill>
                          <a:latin typeface="+mn-lt"/>
                          <a:ea typeface="+mn-ea"/>
                          <a:cs typeface="+mn-cs"/>
                        </a:rPr>
                        <a:t>WID</a:t>
                      </a:r>
                      <a:endParaRPr lang="en-GB" sz="800" dirty="0">
                        <a:solidFill>
                          <a:srgbClr val="FF0000"/>
                        </a:solidFill>
                      </a:endParaRPr>
                    </a:p>
                  </a:txBody>
                  <a:tcPr marL="27002" marR="27002" marT="0" marB="0" anchor="ctr"/>
                </a:tc>
                <a:tc>
                  <a:txBody>
                    <a:bodyPr/>
                    <a:lstStyle/>
                    <a:p>
                      <a:pPr algn="ctr">
                        <a:lnSpc>
                          <a:spcPct val="107000"/>
                        </a:lnSpc>
                        <a:spcAft>
                          <a:spcPts val="800"/>
                        </a:spcAft>
                      </a:pPr>
                      <a:r>
                        <a:rPr lang="en-GB" sz="800" dirty="0">
                          <a:solidFill>
                            <a:srgbClr val="FF0000"/>
                          </a:solidFill>
                        </a:rPr>
                        <a:t>New %</a:t>
                      </a:r>
                      <a:endParaRPr lang="en-GB" sz="8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80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267789">
                <a:tc>
                  <a:txBody>
                    <a:bodyPr/>
                    <a:lstStyle/>
                    <a:p>
                      <a:pPr algn="ctr"/>
                      <a:r>
                        <a:rPr kumimoji="0" lang="en-US" sz="900" b="1" i="0" u="none" strike="noStrike" kern="1200" cap="none" spc="0" normalizeH="0" baseline="0" dirty="0">
                          <a:ln>
                            <a:noFill/>
                          </a:ln>
                          <a:solidFill>
                            <a:prstClr val="white"/>
                          </a:solidFill>
                          <a:effectLst/>
                          <a:uLnTx/>
                          <a:uFillTx/>
                          <a:latin typeface="+mn-lt"/>
                          <a:ea typeface="+mn-ea"/>
                          <a:cs typeface="+mn-cs"/>
                        </a:rPr>
                        <a:t>1040027</a:t>
                      </a:r>
                    </a:p>
                  </a:txBody>
                  <a:tcPr marL="9525" marR="9525" marT="9478" marB="0" anchor="ctr"/>
                </a:tc>
                <a:tc>
                  <a:txBody>
                    <a:bodyPr/>
                    <a:lstStyle/>
                    <a:p>
                      <a:pPr algn="ctr" fontAlgn="t"/>
                      <a:r>
                        <a:rPr lang="en-US" altLang="zh-CN" sz="900" b="0" dirty="0"/>
                        <a:t>Integration of satellite components in the 5G architecture Phase 3 </a:t>
                      </a:r>
                    </a:p>
                  </a:txBody>
                  <a:tcPr marL="9525" marR="9525" marT="9478" marB="0" anchor="ctr"/>
                </a:tc>
                <a:tc>
                  <a:txBody>
                    <a:bodyPr/>
                    <a:lstStyle/>
                    <a:p>
                      <a:pPr algn="ctr" fontAlgn="t"/>
                      <a:r>
                        <a:rPr lang="en-GB" sz="900" dirty="0"/>
                        <a:t>5GSAT_Ph3_ARCH</a:t>
                      </a:r>
                    </a:p>
                  </a:txBody>
                  <a:tcPr marL="9525" marR="9525" marT="9478" marB="0" anchor="ctr"/>
                </a:tc>
                <a:tc>
                  <a:txBody>
                    <a:bodyPr/>
                    <a:lstStyle/>
                    <a:p>
                      <a:pPr algn="ctr" fontAlgn="t"/>
                      <a:r>
                        <a:rPr lang="en-GB" sz="900" dirty="0" smtClean="0"/>
                        <a:t>14/03/2025</a:t>
                      </a:r>
                      <a:endParaRPr lang="en-GB" sz="900" dirty="0"/>
                    </a:p>
                  </a:txBody>
                  <a:tcPr marL="9525" marR="9525" marT="9478" marB="0" anchor="ctr"/>
                </a:tc>
                <a:tc>
                  <a:txBody>
                    <a:bodyPr/>
                    <a:lstStyle/>
                    <a:p>
                      <a:pPr algn="ctr" fontAlgn="t"/>
                      <a:r>
                        <a:rPr lang="en-GB" sz="900" dirty="0" smtClean="0"/>
                        <a:t>100</a:t>
                      </a:r>
                      <a:endParaRPr lang="en-GB" sz="900" dirty="0"/>
                    </a:p>
                  </a:txBody>
                  <a:tcPr marL="9525" marR="9525" marT="9478" marB="0" anchor="ctr"/>
                </a:tc>
                <a:tc>
                  <a:txBody>
                    <a:bodyPr/>
                    <a:lstStyle/>
                    <a:p>
                      <a:pPr algn="ctr" fontAlgn="t"/>
                      <a:r>
                        <a:rPr lang="en-US" sz="900" kern="1200" dirty="0">
                          <a:solidFill>
                            <a:schemeClr val="dk1"/>
                          </a:solidFill>
                          <a:latin typeface="+mn-lt"/>
                          <a:ea typeface="+mn-ea"/>
                          <a:cs typeface="+mn-cs"/>
                        </a:rPr>
                        <a:t>SP-240986</a:t>
                      </a:r>
                    </a:p>
                  </a:txBody>
                  <a:tcPr marL="9525" marR="9525" marT="9478" marB="0" anchor="ctr"/>
                </a:tc>
                <a:tc>
                  <a:txBody>
                    <a:bodyPr/>
                    <a:lstStyle/>
                    <a:p>
                      <a:pPr algn="ctr">
                        <a:lnSpc>
                          <a:spcPct val="107000"/>
                        </a:lnSpc>
                        <a:spcAft>
                          <a:spcPts val="800"/>
                        </a:spcAft>
                      </a:pPr>
                      <a:r>
                        <a:rPr lang="en-GB" sz="900" dirty="0" smtClean="0">
                          <a:solidFill>
                            <a:srgbClr val="FF0000"/>
                          </a:solidFill>
                        </a:rPr>
                        <a:t>100</a:t>
                      </a:r>
                      <a:endParaRPr lang="en-GB" sz="900" dirty="0">
                        <a:solidFill>
                          <a:srgbClr val="FF0000"/>
                        </a:solidFill>
                      </a:endParaRPr>
                    </a:p>
                  </a:txBody>
                  <a:tcPr marL="36003" marR="36003" marT="0" marB="0" anchor="ctr"/>
                </a:tc>
                <a:tc>
                  <a:txBody>
                    <a:bodyPr/>
                    <a:lstStyle/>
                    <a:p>
                      <a:pPr marL="0" marR="0" indent="0" algn="ctr" defTabSz="914400" rtl="0" eaLnBrk="1" fontAlgn="auto" latinLnBrk="0" hangingPunct="1">
                        <a:lnSpc>
                          <a:spcPct val="107000"/>
                        </a:lnSpc>
                        <a:spcBef>
                          <a:spcPts val="0"/>
                        </a:spcBef>
                        <a:spcAft>
                          <a:spcPts val="800"/>
                        </a:spcAft>
                        <a:buClrTx/>
                        <a:buSzTx/>
                        <a:buFontTx/>
                        <a:buNone/>
                        <a:tabLst/>
                        <a:defRPr/>
                      </a:pPr>
                      <a:r>
                        <a:rPr lang="en-US" altLang="zh-CN" sz="900" dirty="0" smtClean="0">
                          <a:solidFill>
                            <a:srgbClr val="FF0000"/>
                          </a:solidFill>
                        </a:rPr>
                        <a:t>Completed</a:t>
                      </a:r>
                      <a:endParaRPr lang="en-GB" altLang="zh-CN" sz="900" dirty="0">
                        <a:solidFill>
                          <a:srgbClr val="FF0000"/>
                        </a:solidFill>
                      </a:endParaRPr>
                    </a:p>
                  </a:txBody>
                  <a:tcPr marL="36003" marR="36003" marT="0" marB="0" anchor="ctr"/>
                </a:tc>
                <a:extLst>
                  <a:ext uri="{0D108BD9-81ED-4DB2-BD59-A6C34878D82A}">
                    <a16:rowId xmlns:a16="http://schemas.microsoft.com/office/drawing/2014/main" val="10001"/>
                  </a:ext>
                </a:extLst>
              </a:tr>
              <a:tr h="267789">
                <a:tc>
                  <a:txBody>
                    <a:bodyPr/>
                    <a:lstStyle/>
                    <a:p>
                      <a:pPr algn="ctr"/>
                      <a:r>
                        <a:rPr kumimoji="0" lang="en-US" sz="900" b="1" i="0" u="none" strike="noStrike" kern="1200" cap="none" spc="0" normalizeH="0" baseline="0" dirty="0">
                          <a:ln>
                            <a:noFill/>
                          </a:ln>
                          <a:solidFill>
                            <a:prstClr val="white"/>
                          </a:solidFill>
                          <a:effectLst/>
                          <a:uLnTx/>
                          <a:uFillTx/>
                          <a:latin typeface="+mn-lt"/>
                          <a:ea typeface="+mn-ea"/>
                          <a:cs typeface="+mn-cs"/>
                        </a:rPr>
                        <a:t>1010033</a:t>
                      </a:r>
                    </a:p>
                  </a:txBody>
                  <a:tcPr marL="9525" marR="9525" marT="9478" marB="0" anchor="ctr"/>
                </a:tc>
                <a:tc>
                  <a:txBody>
                    <a:bodyPr/>
                    <a:lstStyle/>
                    <a:p>
                      <a:pPr algn="ctr" fontAlgn="t"/>
                      <a:r>
                        <a:rPr lang="en-US" sz="900" b="0" dirty="0"/>
                        <a:t>Study on Integration of satellite components in the 5G architecture Phase 3 </a:t>
                      </a:r>
                    </a:p>
                  </a:txBody>
                  <a:tcPr marL="9525" marR="9525" marT="9478" marB="0" anchor="ctr"/>
                </a:tc>
                <a:tc>
                  <a:txBody>
                    <a:bodyPr/>
                    <a:lstStyle/>
                    <a:p>
                      <a:pPr algn="ctr" fontAlgn="t"/>
                      <a:r>
                        <a:rPr lang="en-GB" sz="900" dirty="0"/>
                        <a:t>FS_5GSAT_Ph3_ARCH</a:t>
                      </a:r>
                    </a:p>
                  </a:txBody>
                  <a:tcPr marL="9525" marR="9525" marT="9478" marB="0" anchor="ctr"/>
                </a:tc>
                <a:tc>
                  <a:txBody>
                    <a:bodyPr/>
                    <a:lstStyle/>
                    <a:p>
                      <a:pPr algn="ctr" fontAlgn="t"/>
                      <a:r>
                        <a:rPr lang="en-GB" sz="900" dirty="0"/>
                        <a:t>21/06/2024</a:t>
                      </a:r>
                    </a:p>
                  </a:txBody>
                  <a:tcPr marL="9525" marR="9525" marT="9478" marB="0" anchor="ctr"/>
                </a:tc>
                <a:tc>
                  <a:txBody>
                    <a:bodyPr/>
                    <a:lstStyle/>
                    <a:p>
                      <a:pPr algn="ctr" fontAlgn="t"/>
                      <a:r>
                        <a:rPr lang="en-GB" sz="900" dirty="0"/>
                        <a:t>100</a:t>
                      </a:r>
                    </a:p>
                  </a:txBody>
                  <a:tcPr marL="9525" marR="9525" marT="9478" marB="0" anchor="ctr"/>
                </a:tc>
                <a:tc>
                  <a:txBody>
                    <a:bodyPr/>
                    <a:lstStyle/>
                    <a:p>
                      <a:pPr algn="ctr" fontAlgn="t"/>
                      <a:r>
                        <a:rPr lang="en-GB" sz="900" kern="1200" dirty="0">
                          <a:solidFill>
                            <a:schemeClr val="dk1"/>
                          </a:solidFill>
                          <a:latin typeface="+mn-lt"/>
                          <a:ea typeface="+mn-ea"/>
                          <a:cs typeface="+mn-cs"/>
                        </a:rPr>
                        <a:t>SP-231199</a:t>
                      </a:r>
                    </a:p>
                  </a:txBody>
                  <a:tcPr marL="9525" marR="9525" marT="9478" marB="0" anchor="ctr"/>
                </a:tc>
                <a:tc>
                  <a:txBody>
                    <a:bodyPr/>
                    <a:lstStyle/>
                    <a:p>
                      <a:pPr algn="ctr">
                        <a:lnSpc>
                          <a:spcPct val="107000"/>
                        </a:lnSpc>
                        <a:spcAft>
                          <a:spcPts val="800"/>
                        </a:spcAft>
                      </a:pPr>
                      <a:r>
                        <a:rPr lang="en-GB" sz="900" dirty="0">
                          <a:solidFill>
                            <a:srgbClr val="FF0000"/>
                          </a:solidFill>
                        </a:rPr>
                        <a:t>100</a:t>
                      </a:r>
                    </a:p>
                  </a:txBody>
                  <a:tcPr marL="36003" marR="36003" marT="0" marB="0" anchor="ctr"/>
                </a:tc>
                <a:tc>
                  <a:txBody>
                    <a:bodyPr/>
                    <a:lstStyle/>
                    <a:p>
                      <a:pPr algn="ctr">
                        <a:lnSpc>
                          <a:spcPct val="107000"/>
                        </a:lnSpc>
                        <a:spcAft>
                          <a:spcPts val="800"/>
                        </a:spcAft>
                      </a:pPr>
                      <a:r>
                        <a:rPr lang="en-US" altLang="zh-CN" sz="900" dirty="0" smtClean="0">
                          <a:solidFill>
                            <a:srgbClr val="FF0000"/>
                          </a:solidFill>
                        </a:rPr>
                        <a:t>Completed</a:t>
                      </a:r>
                      <a:endParaRPr lang="en-GB" sz="900" dirty="0">
                        <a:solidFill>
                          <a:srgbClr val="FF0000"/>
                        </a:solidFill>
                      </a:endParaRPr>
                    </a:p>
                  </a:txBody>
                  <a:tcPr marL="36003" marR="36003" marT="0" marB="0" anchor="ctr"/>
                </a:tc>
                <a:extLst>
                  <a:ext uri="{0D108BD9-81ED-4DB2-BD59-A6C34878D82A}">
                    <a16:rowId xmlns:a16="http://schemas.microsoft.com/office/drawing/2014/main" val="10002"/>
                  </a:ext>
                </a:extLst>
              </a:tr>
            </a:tbl>
          </a:graphicData>
        </a:graphic>
      </p:graphicFrame>
      <p:sp>
        <p:nvSpPr>
          <p:cNvPr id="6" name="Title 1"/>
          <p:cNvSpPr>
            <a:spLocks noGrp="1"/>
          </p:cNvSpPr>
          <p:nvPr>
            <p:ph type="title"/>
          </p:nvPr>
        </p:nvSpPr>
        <p:spPr>
          <a:xfrm>
            <a:off x="488950" y="171450"/>
            <a:ext cx="6827838" cy="857250"/>
          </a:xfrm>
        </p:spPr>
        <p:txBody>
          <a:bodyPr/>
          <a:lstStyle/>
          <a:p>
            <a:r>
              <a:rPr lang="en-US" altLang="de-DE" sz="2800" dirty="0">
                <a:solidFill>
                  <a:schemeClr val="tx1"/>
                </a:solidFill>
              </a:rPr>
              <a:t>FS_5GSAT_Ph3_ARCH/</a:t>
            </a:r>
            <a:r>
              <a:rPr lang="en-US" sz="2800" dirty="0">
                <a:solidFill>
                  <a:schemeClr val="tx1"/>
                </a:solidFill>
              </a:rPr>
              <a:t> 5GSAT_Ph3-ARC</a:t>
            </a:r>
            <a:endParaRPr lang="en-GB" altLang="en-US" sz="2800" dirty="0">
              <a:solidFill>
                <a:schemeClr val="tx1"/>
              </a:solidFill>
            </a:endParaRPr>
          </a:p>
        </p:txBody>
      </p:sp>
    </p:spTree>
    <p:extLst>
      <p:ext uri="{BB962C8B-B14F-4D97-AF65-F5344CB8AC3E}">
        <p14:creationId xmlns:p14="http://schemas.microsoft.com/office/powerpoint/2010/main" val="40100634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488948" y="2216258"/>
            <a:ext cx="7377570" cy="2540300"/>
          </a:xfrm>
        </p:spPr>
        <p:txBody>
          <a:bodyPr/>
          <a:lstStyle/>
          <a:p>
            <a:pPr>
              <a:spcBef>
                <a:spcPts val="0"/>
              </a:spcBef>
              <a:spcAft>
                <a:spcPts val="0"/>
              </a:spcAft>
            </a:pPr>
            <a:r>
              <a:rPr lang="en-US" altLang="ko-KR" sz="1400" b="1" dirty="0">
                <a:solidFill>
                  <a:prstClr val="black"/>
                </a:solidFill>
              </a:rPr>
              <a:t>Progress since </a:t>
            </a:r>
            <a:r>
              <a:rPr lang="en-US" altLang="zh-CN" sz="1400" b="1" dirty="0" smtClean="0">
                <a:solidFill>
                  <a:prstClr val="black"/>
                </a:solidFill>
              </a:rPr>
              <a:t>SA#109</a:t>
            </a:r>
          </a:p>
          <a:p>
            <a:pPr lvl="1">
              <a:spcBef>
                <a:spcPts val="0"/>
              </a:spcBef>
              <a:spcAft>
                <a:spcPts val="0"/>
              </a:spcAft>
            </a:pPr>
            <a:r>
              <a:rPr lang="en-GB" altLang="zh-CN" sz="1100" dirty="0">
                <a:solidFill>
                  <a:prstClr val="black"/>
                </a:solidFill>
              </a:rPr>
              <a:t>In SA2 #171 and #172 meetings in total 38 contributions were submitted and 32 contributions were handled </a:t>
            </a:r>
          </a:p>
          <a:p>
            <a:pPr lvl="2">
              <a:spcBef>
                <a:spcPts val="0"/>
              </a:spcBef>
              <a:spcAft>
                <a:spcPts val="0"/>
              </a:spcAft>
            </a:pPr>
            <a:r>
              <a:rPr lang="en-GB" altLang="zh-CN" sz="1050" dirty="0" smtClean="0">
                <a:solidFill>
                  <a:prstClr val="black"/>
                </a:solidFill>
              </a:rPr>
              <a:t>18 </a:t>
            </a:r>
            <a:r>
              <a:rPr lang="en-GB" altLang="zh-CN" sz="1050" dirty="0">
                <a:solidFill>
                  <a:prstClr val="black"/>
                </a:solidFill>
              </a:rPr>
              <a:t>CRs were agreed	</a:t>
            </a:r>
          </a:p>
          <a:p>
            <a:pPr lvl="2">
              <a:spcBef>
                <a:spcPts val="0"/>
              </a:spcBef>
              <a:spcAft>
                <a:spcPts val="0"/>
              </a:spcAft>
            </a:pPr>
            <a:r>
              <a:rPr lang="en-GB" altLang="zh-CN" sz="1050" dirty="0">
                <a:solidFill>
                  <a:prstClr val="black"/>
                </a:solidFill>
              </a:rPr>
              <a:t>A reply LS to SA3 on Avatar security aspects were sent out </a:t>
            </a:r>
            <a:endParaRPr lang="en-GB" altLang="zh-CN" sz="1100" dirty="0">
              <a:solidFill>
                <a:prstClr val="black"/>
              </a:solidFill>
            </a:endParaRPr>
          </a:p>
          <a:p>
            <a:pPr>
              <a:spcBef>
                <a:spcPts val="0"/>
              </a:spcBef>
              <a:spcAft>
                <a:spcPts val="0"/>
              </a:spcAft>
            </a:pPr>
            <a:r>
              <a:rPr lang="en-US" altLang="ko-KR" sz="1400" b="1" dirty="0" smtClean="0">
                <a:solidFill>
                  <a:prstClr val="black"/>
                </a:solidFill>
              </a:rPr>
              <a:t>Impacts </a:t>
            </a:r>
            <a:r>
              <a:rPr lang="en-US" altLang="ko-KR" sz="1400" b="1" dirty="0">
                <a:solidFill>
                  <a:prstClr val="black"/>
                </a:solidFill>
              </a:rPr>
              <a:t>and dependencies on other </a:t>
            </a:r>
            <a:r>
              <a:rPr lang="en-US" altLang="ko-KR" sz="1400" b="1" dirty="0" smtClean="0">
                <a:solidFill>
                  <a:prstClr val="black"/>
                </a:solidFill>
              </a:rPr>
              <a:t>WGs</a:t>
            </a:r>
          </a:p>
          <a:p>
            <a:pPr lvl="1">
              <a:spcBef>
                <a:spcPts val="0"/>
              </a:spcBef>
              <a:spcAft>
                <a:spcPts val="0"/>
              </a:spcAft>
            </a:pPr>
            <a:r>
              <a:rPr lang="en-US" altLang="zh-CN" sz="1200" dirty="0">
                <a:cs typeface="+mn-ea"/>
                <a:sym typeface="+mn-ea"/>
              </a:rPr>
              <a:t>LS from SA3 and SA3-LI and related CRs were postponed to next meeting for further </a:t>
            </a:r>
            <a:r>
              <a:rPr lang="en-US" altLang="zh-CN" sz="1200" dirty="0" smtClean="0">
                <a:cs typeface="+mn-ea"/>
                <a:sym typeface="+mn-ea"/>
              </a:rPr>
              <a:t>consideration</a:t>
            </a:r>
            <a:endParaRPr lang="en-US" altLang="ko-KR" sz="1200" dirty="0" smtClean="0">
              <a:solidFill>
                <a:prstClr val="black"/>
              </a:solidFill>
            </a:endParaRPr>
          </a:p>
          <a:p>
            <a:pPr>
              <a:spcBef>
                <a:spcPts val="0"/>
              </a:spcBef>
              <a:spcAft>
                <a:spcPts val="0"/>
              </a:spcAft>
            </a:pPr>
            <a:r>
              <a:rPr lang="de-DE" altLang="ko-KR" sz="1400" b="1" dirty="0" smtClean="0">
                <a:solidFill>
                  <a:prstClr val="black"/>
                </a:solidFill>
              </a:rPr>
              <a:t>Controversial issues</a:t>
            </a:r>
          </a:p>
          <a:p>
            <a:pPr lvl="1">
              <a:spcBef>
                <a:spcPts val="0"/>
              </a:spcBef>
              <a:spcAft>
                <a:spcPts val="0"/>
              </a:spcAft>
            </a:pPr>
            <a:r>
              <a:rPr lang="de-DE" altLang="ko-KR" sz="1200" dirty="0" smtClean="0">
                <a:solidFill>
                  <a:prstClr val="black"/>
                </a:solidFill>
              </a:rPr>
              <a:t>None</a:t>
            </a:r>
            <a:endParaRPr lang="de-DE" altLang="ko-KR" sz="1200" dirty="0">
              <a:solidFill>
                <a:prstClr val="black"/>
              </a:solidFill>
            </a:endParaRPr>
          </a:p>
          <a:p>
            <a:pPr>
              <a:spcBef>
                <a:spcPts val="0"/>
              </a:spcBef>
              <a:spcAft>
                <a:spcPts val="0"/>
              </a:spcAft>
            </a:pPr>
            <a:r>
              <a:rPr lang="de-DE" altLang="zh-CN" sz="1400" b="1" dirty="0">
                <a:solidFill>
                  <a:prstClr val="black"/>
                </a:solidFill>
                <a:sym typeface="+mn-ea"/>
              </a:rPr>
              <a:t>Next steps</a:t>
            </a:r>
            <a:endParaRPr lang="en-US" altLang="zh-CN" sz="1400" b="1" dirty="0">
              <a:solidFill>
                <a:prstClr val="black"/>
              </a:solidFill>
              <a:sym typeface="+mn-ea"/>
            </a:endParaRPr>
          </a:p>
          <a:p>
            <a:pPr lvl="1">
              <a:spcBef>
                <a:spcPts val="0"/>
              </a:spcBef>
              <a:spcAft>
                <a:spcPts val="0"/>
              </a:spcAft>
            </a:pPr>
            <a:r>
              <a:rPr lang="en-US" altLang="zh-CN" sz="1200" dirty="0" smtClean="0">
                <a:sym typeface="+mn-ea"/>
              </a:rPr>
              <a:t>Continue </a:t>
            </a:r>
            <a:r>
              <a:rPr lang="en-US" altLang="zh-CN" sz="1200" dirty="0">
                <a:sym typeface="+mn-ea"/>
              </a:rPr>
              <a:t>the maintenance and alignment with other </a:t>
            </a:r>
            <a:r>
              <a:rPr lang="en-US" altLang="zh-CN" sz="1200" dirty="0" smtClean="0">
                <a:sym typeface="+mn-ea"/>
              </a:rPr>
              <a:t>WG</a:t>
            </a:r>
            <a:r>
              <a:rPr lang="en-US" altLang="zh-CN" sz="1200" dirty="0">
                <a:solidFill>
                  <a:prstClr val="black"/>
                </a:solidFill>
                <a:sym typeface="+mn-ea"/>
              </a:rPr>
              <a:t>s</a:t>
            </a:r>
          </a:p>
        </p:txBody>
      </p:sp>
      <p:graphicFrame>
        <p:nvGraphicFramePr>
          <p:cNvPr id="2" name="表格 1"/>
          <p:cNvGraphicFramePr/>
          <p:nvPr>
            <p:custDataLst>
              <p:tags r:id="rId1"/>
            </p:custDataLst>
            <p:extLst>
              <p:ext uri="{D42A27DB-BD31-4B8C-83A1-F6EECF244321}">
                <p14:modId xmlns:p14="http://schemas.microsoft.com/office/powerpoint/2010/main" val="2639293256"/>
              </p:ext>
            </p:extLst>
          </p:nvPr>
        </p:nvGraphicFramePr>
        <p:xfrm>
          <a:off x="488948" y="970956"/>
          <a:ext cx="7916820" cy="1165860"/>
        </p:xfrm>
        <a:graphic>
          <a:graphicData uri="http://schemas.openxmlformats.org/drawingml/2006/table">
            <a:tbl>
              <a:tblPr firstRow="1" bandRow="1">
                <a:tableStyleId>{5C22544A-7EE6-4342-B048-85BDC9FD1C3A}</a:tableStyleId>
              </a:tblPr>
              <a:tblGrid>
                <a:gridCol w="604773">
                  <a:extLst>
                    <a:ext uri="{9D8B030D-6E8A-4147-A177-3AD203B41FA5}">
                      <a16:colId xmlns:a16="http://schemas.microsoft.com/office/drawing/2014/main" val="20000"/>
                    </a:ext>
                  </a:extLst>
                </a:gridCol>
                <a:gridCol w="2134963">
                  <a:extLst>
                    <a:ext uri="{9D8B030D-6E8A-4147-A177-3AD203B41FA5}">
                      <a16:colId xmlns:a16="http://schemas.microsoft.com/office/drawing/2014/main" val="20001"/>
                    </a:ext>
                  </a:extLst>
                </a:gridCol>
                <a:gridCol w="657263">
                  <a:extLst>
                    <a:ext uri="{9D8B030D-6E8A-4147-A177-3AD203B41FA5}">
                      <a16:colId xmlns:a16="http://schemas.microsoft.com/office/drawing/2014/main" val="20002"/>
                    </a:ext>
                  </a:extLst>
                </a:gridCol>
                <a:gridCol w="888331">
                  <a:extLst>
                    <a:ext uri="{9D8B030D-6E8A-4147-A177-3AD203B41FA5}">
                      <a16:colId xmlns:a16="http://schemas.microsoft.com/office/drawing/2014/main" val="20003"/>
                    </a:ext>
                  </a:extLst>
                </a:gridCol>
                <a:gridCol w="443310">
                  <a:extLst>
                    <a:ext uri="{9D8B030D-6E8A-4147-A177-3AD203B41FA5}">
                      <a16:colId xmlns:a16="http://schemas.microsoft.com/office/drawing/2014/main" val="20004"/>
                    </a:ext>
                  </a:extLst>
                </a:gridCol>
                <a:gridCol w="719452">
                  <a:extLst>
                    <a:ext uri="{9D8B030D-6E8A-4147-A177-3AD203B41FA5}">
                      <a16:colId xmlns:a16="http://schemas.microsoft.com/office/drawing/2014/main" val="20005"/>
                    </a:ext>
                  </a:extLst>
                </a:gridCol>
                <a:gridCol w="551712">
                  <a:extLst>
                    <a:ext uri="{9D8B030D-6E8A-4147-A177-3AD203B41FA5}">
                      <a16:colId xmlns:a16="http://schemas.microsoft.com/office/drawing/2014/main" val="20006"/>
                    </a:ext>
                  </a:extLst>
                </a:gridCol>
                <a:gridCol w="1917016">
                  <a:extLst>
                    <a:ext uri="{9D8B030D-6E8A-4147-A177-3AD203B41FA5}">
                      <a16:colId xmlns:a16="http://schemas.microsoft.com/office/drawing/2014/main" val="20007"/>
                    </a:ext>
                  </a:extLst>
                </a:gridCol>
              </a:tblGrid>
              <a:tr h="297180">
                <a:tc>
                  <a:txBody>
                    <a:bodyPr/>
                    <a:lstStyle/>
                    <a:p>
                      <a:pPr algn="ctr">
                        <a:buNone/>
                      </a:pPr>
                      <a:r>
                        <a:rPr lang="en-US" altLang="zh-CN" sz="900" dirty="0"/>
                        <a:t>UID</a:t>
                      </a:r>
                    </a:p>
                  </a:txBody>
                  <a:tcPr marL="68580" marR="68580" marT="34290" marB="34290">
                    <a:solidFill>
                      <a:schemeClr val="accent3"/>
                    </a:solidFill>
                  </a:tcPr>
                </a:tc>
                <a:tc>
                  <a:txBody>
                    <a:bodyPr/>
                    <a:lstStyle/>
                    <a:p>
                      <a:pPr algn="ctr">
                        <a:buNone/>
                      </a:pPr>
                      <a:r>
                        <a:rPr lang="en-US" altLang="zh-CN" sz="900"/>
                        <a:t>Name</a:t>
                      </a:r>
                    </a:p>
                  </a:txBody>
                  <a:tcPr marL="68580" marR="68580" marT="34290" marB="34290">
                    <a:solidFill>
                      <a:schemeClr val="accent3"/>
                    </a:solidFill>
                  </a:tcPr>
                </a:tc>
                <a:tc>
                  <a:txBody>
                    <a:bodyPr/>
                    <a:lstStyle/>
                    <a:p>
                      <a:pPr algn="ctr">
                        <a:buNone/>
                      </a:pPr>
                      <a:r>
                        <a:rPr lang="en-US" altLang="zh-CN" sz="900"/>
                        <a:t>Acronym</a:t>
                      </a:r>
                    </a:p>
                  </a:txBody>
                  <a:tcPr marL="68580" marR="68580" marT="34290" marB="34290">
                    <a:solidFill>
                      <a:schemeClr val="accent3"/>
                    </a:solidFill>
                  </a:tcPr>
                </a:tc>
                <a:tc>
                  <a:txBody>
                    <a:bodyPr/>
                    <a:lstStyle/>
                    <a:p>
                      <a:pPr algn="ctr">
                        <a:buNone/>
                      </a:pPr>
                      <a:r>
                        <a:rPr lang="en-US" altLang="zh-CN" sz="900"/>
                        <a:t>Target</a:t>
                      </a:r>
                    </a:p>
                    <a:p>
                      <a:pPr algn="ctr">
                        <a:buNone/>
                      </a:pPr>
                      <a:r>
                        <a:rPr lang="en-US" altLang="zh-CN" sz="900"/>
                        <a:t>(dd/mm/yyyy)</a:t>
                      </a:r>
                    </a:p>
                  </a:txBody>
                  <a:tcPr marL="68580" marR="68580" marT="34290" marB="34290">
                    <a:solidFill>
                      <a:schemeClr val="accent3"/>
                    </a:solidFill>
                  </a:tcPr>
                </a:tc>
                <a:tc>
                  <a:txBody>
                    <a:bodyPr/>
                    <a:lstStyle/>
                    <a:p>
                      <a:pPr algn="ctr">
                        <a:buNone/>
                      </a:pPr>
                      <a:r>
                        <a:rPr lang="en-US" altLang="zh-CN" sz="900"/>
                        <a:t>Old %</a:t>
                      </a:r>
                    </a:p>
                  </a:txBody>
                  <a:tcPr marL="68580" marR="68580" marT="34290" marB="34290">
                    <a:solidFill>
                      <a:schemeClr val="accent3"/>
                    </a:solidFill>
                  </a:tcPr>
                </a:tc>
                <a:tc>
                  <a:txBody>
                    <a:bodyPr/>
                    <a:lstStyle/>
                    <a:p>
                      <a:pPr algn="ctr">
                        <a:buNone/>
                      </a:pPr>
                      <a:r>
                        <a:rPr lang="en-US" altLang="zh-CN" sz="900"/>
                        <a:t>WID</a:t>
                      </a:r>
                    </a:p>
                  </a:txBody>
                  <a:tcPr marL="68580" marR="68580" marT="34290" marB="34290">
                    <a:solidFill>
                      <a:schemeClr val="accent3"/>
                    </a:solidFill>
                  </a:tcPr>
                </a:tc>
                <a:tc>
                  <a:txBody>
                    <a:bodyPr/>
                    <a:lstStyle/>
                    <a:p>
                      <a:pPr algn="ctr">
                        <a:buNone/>
                      </a:pPr>
                      <a:r>
                        <a:rPr lang="en-US" altLang="zh-CN" sz="900">
                          <a:solidFill>
                            <a:srgbClr val="FF0000"/>
                          </a:solidFill>
                        </a:rPr>
                        <a:t>New %</a:t>
                      </a:r>
                    </a:p>
                  </a:txBody>
                  <a:tcPr marL="68580" marR="68580" marT="34290" marB="34290">
                    <a:solidFill>
                      <a:schemeClr val="accent3"/>
                    </a:solidFill>
                  </a:tcPr>
                </a:tc>
                <a:tc>
                  <a:txBody>
                    <a:bodyPr/>
                    <a:lstStyle/>
                    <a:p>
                      <a:pPr algn="ctr">
                        <a:buNone/>
                      </a:pPr>
                      <a:r>
                        <a:rPr lang="en-US" altLang="zh-CN" sz="900">
                          <a:solidFill>
                            <a:srgbClr val="FF0000"/>
                          </a:solidFill>
                        </a:rPr>
                        <a:t>Change or comment</a:t>
                      </a:r>
                    </a:p>
                  </a:txBody>
                  <a:tcPr marL="68580" marR="68580" marT="34290" marB="34290">
                    <a:solidFill>
                      <a:schemeClr val="accent3"/>
                    </a:solidFill>
                  </a:tcPr>
                </a:tc>
                <a:extLst>
                  <a:ext uri="{0D108BD9-81ED-4DB2-BD59-A6C34878D82A}">
                    <a16:rowId xmlns:a16="http://schemas.microsoft.com/office/drawing/2014/main" val="10000"/>
                  </a:ext>
                </a:extLst>
              </a:tr>
              <a:tr h="411480">
                <a:tc>
                  <a:txBody>
                    <a:bodyPr/>
                    <a:lstStyle/>
                    <a:p>
                      <a:pPr>
                        <a:buNone/>
                      </a:pPr>
                      <a:r>
                        <a:rPr lang="en-US" sz="900" b="0" dirty="0" smtClean="0">
                          <a:ln>
                            <a:noFill/>
                          </a:ln>
                          <a:solidFill>
                            <a:schemeClr val="tx1"/>
                          </a:solidFill>
                          <a:effectLst/>
                          <a:uLnTx/>
                          <a:uFillTx/>
                          <a:sym typeface="+mn-ea"/>
                        </a:rPr>
                        <a:t>1010030</a:t>
                      </a:r>
                      <a:endParaRPr lang="en-US" altLang="en-US" sz="900" b="0" dirty="0" smtClean="0">
                        <a:ln>
                          <a:noFill/>
                        </a:ln>
                        <a:solidFill>
                          <a:schemeClr val="tx1"/>
                        </a:solidFill>
                        <a:effectLst/>
                        <a:uLnTx/>
                        <a:uFillTx/>
                        <a:sym typeface="+mn-ea"/>
                      </a:endParaRPr>
                    </a:p>
                  </a:txBody>
                  <a:tcPr marL="68580" marR="68580" marT="34290" marB="34290">
                    <a:solidFill>
                      <a:schemeClr val="accent3"/>
                    </a:solidFill>
                  </a:tcPr>
                </a:tc>
                <a:tc>
                  <a:txBody>
                    <a:bodyPr/>
                    <a:lstStyle/>
                    <a:p>
                      <a:pPr>
                        <a:buNone/>
                      </a:pPr>
                      <a:r>
                        <a:rPr lang="en-US" sz="900" b="0" dirty="0" smtClean="0">
                          <a:solidFill>
                            <a:schemeClr val="tx1"/>
                          </a:solidFill>
                          <a:effectLst/>
                          <a:latin typeface="Calibri" panose="020F0502020204030204" pitchFamily="34" charset="0"/>
                          <a:sym typeface="+mn-ea"/>
                        </a:rPr>
                        <a:t>Study on system architecture for next generation real time communication services phase 2</a:t>
                      </a:r>
                      <a:endParaRPr lang="en-US" altLang="en-US" sz="900" b="0" dirty="0" smtClean="0">
                        <a:solidFill>
                          <a:schemeClr val="tx1"/>
                        </a:solidFill>
                        <a:effectLst/>
                        <a:latin typeface="Calibri" panose="020F0502020204030204" pitchFamily="34" charset="0"/>
                        <a:sym typeface="+mn-ea"/>
                      </a:endParaRPr>
                    </a:p>
                  </a:txBody>
                  <a:tcPr marL="68580" marR="68580" marT="34290" marB="34290">
                    <a:solidFill>
                      <a:schemeClr val="accent3">
                        <a:lumMod val="40000"/>
                        <a:lumOff val="60000"/>
                      </a:schemeClr>
                    </a:solidFill>
                  </a:tcPr>
                </a:tc>
                <a:tc>
                  <a:txBody>
                    <a:bodyPr/>
                    <a:lstStyle/>
                    <a:p>
                      <a:pPr>
                        <a:buNone/>
                      </a:pPr>
                      <a:r>
                        <a:rPr lang="en-US" altLang="zh-CN" sz="900" b="0">
                          <a:solidFill>
                            <a:schemeClr val="tx1"/>
                          </a:solidFill>
                        </a:rPr>
                        <a:t>FS_NG_RTC_Ph2</a:t>
                      </a:r>
                    </a:p>
                  </a:txBody>
                  <a:tcPr marL="68580" marR="68580" marT="34290" marB="34290">
                    <a:solidFill>
                      <a:schemeClr val="accent3">
                        <a:lumMod val="40000"/>
                        <a:lumOff val="60000"/>
                      </a:schemeClr>
                    </a:solidFill>
                  </a:tcPr>
                </a:tc>
                <a:tc>
                  <a:txBody>
                    <a:bodyPr/>
                    <a:lstStyle/>
                    <a:p>
                      <a:pPr>
                        <a:buNone/>
                      </a:pPr>
                      <a:r>
                        <a:rPr lang="en-US" altLang="zh-CN" sz="900" b="0">
                          <a:solidFill>
                            <a:schemeClr val="tx1"/>
                          </a:solidFill>
                        </a:rPr>
                        <a:t>12/12/2024</a:t>
                      </a:r>
                    </a:p>
                  </a:txBody>
                  <a:tcPr marL="68580" marR="68580" marT="34290" marB="34290">
                    <a:solidFill>
                      <a:schemeClr val="accent3">
                        <a:lumMod val="40000"/>
                        <a:lumOff val="60000"/>
                      </a:schemeClr>
                    </a:solidFill>
                  </a:tcPr>
                </a:tc>
                <a:tc>
                  <a:txBody>
                    <a:bodyPr/>
                    <a:lstStyle/>
                    <a:p>
                      <a:pPr>
                        <a:buNone/>
                      </a:pPr>
                      <a:r>
                        <a:rPr lang="en-US" altLang="zh-CN" sz="900" b="0" dirty="0" smtClean="0">
                          <a:solidFill>
                            <a:schemeClr val="tx1"/>
                          </a:solidFill>
                          <a:latin typeface="+mn-lt"/>
                        </a:rPr>
                        <a:t>100%</a:t>
                      </a:r>
                      <a:endParaRPr lang="en-US" altLang="zh-CN" sz="900" b="0" dirty="0">
                        <a:solidFill>
                          <a:schemeClr val="tx1"/>
                        </a:solidFill>
                        <a:latin typeface="+mn-lt"/>
                      </a:endParaRPr>
                    </a:p>
                  </a:txBody>
                  <a:tcPr marL="68580" marR="68580" marT="34290" marB="34290">
                    <a:solidFill>
                      <a:schemeClr val="accent3">
                        <a:lumMod val="40000"/>
                        <a:lumOff val="60000"/>
                      </a:schemeClr>
                    </a:solidFill>
                  </a:tcPr>
                </a:tc>
                <a:tc>
                  <a:txBody>
                    <a:bodyPr/>
                    <a:lstStyle/>
                    <a:p>
                      <a:pPr indent="0">
                        <a:buNone/>
                      </a:pPr>
                      <a:r>
                        <a:rPr lang="en-US" sz="900" b="0" u="sng" dirty="0">
                          <a:solidFill>
                            <a:srgbClr val="0000FF"/>
                          </a:solidFill>
                          <a:latin typeface="+mn-lt"/>
                          <a:hlinkClick r:id="rId4"/>
                        </a:rPr>
                        <a:t>SP-231196</a:t>
                      </a:r>
                      <a:endParaRPr lang="en-US" altLang="en-US" sz="900" b="0" u="sng" dirty="0">
                        <a:solidFill>
                          <a:srgbClr val="0563C1"/>
                        </a:solidFill>
                        <a:latin typeface="+mn-lt"/>
                      </a:endParaRPr>
                    </a:p>
                  </a:txBody>
                  <a:tcPr marL="9525" marR="9525" marT="9525" marB="34290">
                    <a:solidFill>
                      <a:schemeClr val="accent3">
                        <a:lumMod val="40000"/>
                        <a:lumOff val="60000"/>
                      </a:schemeClr>
                    </a:solidFill>
                  </a:tcPr>
                </a:tc>
                <a:tc>
                  <a:txBody>
                    <a:bodyPr/>
                    <a:lstStyle/>
                    <a:p>
                      <a:pPr>
                        <a:buNone/>
                      </a:pPr>
                      <a:r>
                        <a:rPr lang="en-US" altLang="zh-CN" sz="900" b="0">
                          <a:solidFill>
                            <a:srgbClr val="FF0000"/>
                          </a:solidFill>
                          <a:latin typeface="+mn-lt"/>
                        </a:rPr>
                        <a:t>100%</a:t>
                      </a:r>
                    </a:p>
                  </a:txBody>
                  <a:tcPr marL="68580" marR="68580" marT="34290" marB="34290">
                    <a:solidFill>
                      <a:schemeClr val="accent3">
                        <a:lumMod val="40000"/>
                        <a:lumOff val="60000"/>
                      </a:schemeClr>
                    </a:solidFill>
                  </a:tcPr>
                </a:tc>
                <a:tc>
                  <a:txBody>
                    <a:bodyPr/>
                    <a:lstStyle/>
                    <a:p>
                      <a:pPr>
                        <a:buNone/>
                      </a:pPr>
                      <a:endParaRPr lang="en-US" altLang="zh-CN" sz="900" b="0" dirty="0">
                        <a:solidFill>
                          <a:srgbClr val="FF0000"/>
                        </a:solidFill>
                      </a:endParaRPr>
                    </a:p>
                  </a:txBody>
                  <a:tcPr marL="68580" marR="68580" marT="34290" marB="34290">
                    <a:solidFill>
                      <a:schemeClr val="accent3">
                        <a:lumMod val="40000"/>
                        <a:lumOff val="60000"/>
                      </a:schemeClr>
                    </a:solidFill>
                  </a:tcPr>
                </a:tc>
                <a:extLst>
                  <a:ext uri="{0D108BD9-81ED-4DB2-BD59-A6C34878D82A}">
                    <a16:rowId xmlns:a16="http://schemas.microsoft.com/office/drawing/2014/main" val="10001"/>
                  </a:ext>
                </a:extLst>
              </a:tr>
              <a:tr h="297180">
                <a:tc>
                  <a:txBody>
                    <a:bodyPr/>
                    <a:lstStyle/>
                    <a:p>
                      <a:pPr>
                        <a:buNone/>
                      </a:pPr>
                      <a:r>
                        <a:rPr lang="en-US" sz="900" b="0" dirty="0" smtClean="0">
                          <a:ln>
                            <a:noFill/>
                          </a:ln>
                          <a:solidFill>
                            <a:schemeClr val="tx1"/>
                          </a:solidFill>
                          <a:effectLst/>
                          <a:uLnTx/>
                          <a:uFillTx/>
                          <a:sym typeface="+mn-ea"/>
                        </a:rPr>
                        <a:t>1040026</a:t>
                      </a:r>
                      <a:endParaRPr lang="en-US" altLang="en-US" sz="900" b="0" dirty="0" smtClean="0">
                        <a:ln>
                          <a:noFill/>
                        </a:ln>
                        <a:solidFill>
                          <a:schemeClr val="tx1"/>
                        </a:solidFill>
                        <a:effectLst/>
                        <a:uLnTx/>
                        <a:uFillTx/>
                        <a:sym typeface="+mn-ea"/>
                      </a:endParaRPr>
                    </a:p>
                  </a:txBody>
                  <a:tcPr marL="68580" marR="68580" marT="34290" marB="34290">
                    <a:solidFill>
                      <a:schemeClr val="accent3"/>
                    </a:solidFill>
                  </a:tcPr>
                </a:tc>
                <a:tc>
                  <a:txBody>
                    <a:bodyPr/>
                    <a:lstStyle/>
                    <a:p>
                      <a:pPr algn="l">
                        <a:buClrTx/>
                        <a:buSzTx/>
                        <a:buFontTx/>
                        <a:buNone/>
                      </a:pPr>
                      <a:r>
                        <a:rPr lang="en-US" sz="900" dirty="0" smtClean="0">
                          <a:solidFill>
                            <a:schemeClr val="tx1"/>
                          </a:solidFill>
                          <a:effectLst/>
                          <a:latin typeface="Calibri" panose="020F0502020204030204" pitchFamily="34" charset="0"/>
                          <a:sym typeface="+mn-ea"/>
                        </a:rPr>
                        <a:t>System architecture for next generation real time communication services phase 2</a:t>
                      </a:r>
                      <a:endParaRPr lang="en-US" sz="900" b="0" dirty="0" smtClean="0">
                        <a:solidFill>
                          <a:schemeClr val="tx1"/>
                        </a:solidFill>
                        <a:effectLst/>
                        <a:latin typeface="Calibri" panose="020F0502020204030204" pitchFamily="34" charset="0"/>
                      </a:endParaRPr>
                    </a:p>
                  </a:txBody>
                  <a:tcPr marL="68580" marR="68580" marT="34290" marB="34290">
                    <a:solidFill>
                      <a:schemeClr val="accent3">
                        <a:lumMod val="40000"/>
                        <a:lumOff val="60000"/>
                      </a:schemeClr>
                    </a:solidFill>
                  </a:tcPr>
                </a:tc>
                <a:tc>
                  <a:txBody>
                    <a:bodyPr/>
                    <a:lstStyle/>
                    <a:p>
                      <a:pPr algn="l">
                        <a:buClrTx/>
                        <a:buSzTx/>
                        <a:buFontTx/>
                        <a:buNone/>
                      </a:pPr>
                      <a:r>
                        <a:rPr lang="en-US" altLang="zh-CN" sz="900">
                          <a:solidFill>
                            <a:schemeClr val="tx1"/>
                          </a:solidFill>
                          <a:sym typeface="+mn-ea"/>
                        </a:rPr>
                        <a:t>NG_RTC_Ph2</a:t>
                      </a:r>
                      <a:endParaRPr lang="en-US" sz="900" b="0" dirty="0" smtClean="0">
                        <a:solidFill>
                          <a:schemeClr val="tx1"/>
                        </a:solidFill>
                        <a:effectLst/>
                        <a:latin typeface="Calibri" panose="020F0502020204030204" pitchFamily="34" charset="0"/>
                      </a:endParaRPr>
                    </a:p>
                  </a:txBody>
                  <a:tcPr marL="68580" marR="68580" marT="34290" marB="34290">
                    <a:solidFill>
                      <a:schemeClr val="accent3">
                        <a:lumMod val="40000"/>
                        <a:lumOff val="60000"/>
                      </a:schemeClr>
                    </a:solidFill>
                  </a:tcPr>
                </a:tc>
                <a:tc>
                  <a:txBody>
                    <a:bodyPr/>
                    <a:lstStyle/>
                    <a:p>
                      <a:pPr>
                        <a:buNone/>
                      </a:pPr>
                      <a:r>
                        <a:rPr lang="en-US" altLang="zh-CN" sz="900">
                          <a:solidFill>
                            <a:schemeClr val="tx1"/>
                          </a:solidFill>
                          <a:sym typeface="+mn-ea"/>
                        </a:rPr>
                        <a:t>12/12/2024</a:t>
                      </a:r>
                      <a:endParaRPr lang="zh-CN" altLang="en-US" sz="900" b="0">
                        <a:solidFill>
                          <a:schemeClr val="tx1"/>
                        </a:solidFill>
                      </a:endParaRPr>
                    </a:p>
                  </a:txBody>
                  <a:tcPr marL="68580" marR="68580" marT="34290" marB="34290">
                    <a:solidFill>
                      <a:schemeClr val="accent3">
                        <a:lumMod val="40000"/>
                        <a:lumOff val="6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zh-CN" sz="900" b="0" dirty="0" smtClean="0">
                          <a:solidFill>
                            <a:schemeClr val="tx1"/>
                          </a:solidFill>
                          <a:latin typeface="+mn-lt"/>
                        </a:rPr>
                        <a:t>99%</a:t>
                      </a:r>
                    </a:p>
                  </a:txBody>
                  <a:tcPr marL="68580" marR="68580" marT="34290" marB="34290">
                    <a:solidFill>
                      <a:schemeClr val="accent3">
                        <a:lumMod val="40000"/>
                        <a:lumOff val="60000"/>
                      </a:schemeClr>
                    </a:solidFill>
                  </a:tcPr>
                </a:tc>
                <a:tc>
                  <a:txBody>
                    <a:bodyPr/>
                    <a:lstStyle/>
                    <a:p>
                      <a:pPr indent="0">
                        <a:buNone/>
                      </a:pPr>
                      <a:r>
                        <a:rPr lang="en-US" sz="900" b="0" u="sng">
                          <a:solidFill>
                            <a:srgbClr val="0000FF"/>
                          </a:solidFill>
                          <a:latin typeface="+mn-lt"/>
                          <a:hlinkClick r:id="rId5"/>
                        </a:rPr>
                        <a:t>SP-240985</a:t>
                      </a:r>
                      <a:endParaRPr lang="en-US" altLang="en-US" sz="900" b="0" u="sng">
                        <a:solidFill>
                          <a:srgbClr val="0563C1"/>
                        </a:solidFill>
                        <a:latin typeface="+mn-lt"/>
                      </a:endParaRPr>
                    </a:p>
                  </a:txBody>
                  <a:tcPr marL="9525" marR="9525" marT="9525" marB="34290">
                    <a:solidFill>
                      <a:schemeClr val="accent3">
                        <a:lumMod val="40000"/>
                        <a:lumOff val="60000"/>
                      </a:schemeClr>
                    </a:solidFill>
                  </a:tcPr>
                </a:tc>
                <a:tc>
                  <a:txBody>
                    <a:bodyPr/>
                    <a:lstStyle/>
                    <a:p>
                      <a:pPr>
                        <a:buNone/>
                      </a:pPr>
                      <a:r>
                        <a:rPr lang="en-US" altLang="zh-CN" sz="900" b="0" dirty="0" smtClean="0">
                          <a:solidFill>
                            <a:srgbClr val="FF0000"/>
                          </a:solidFill>
                          <a:latin typeface="+mn-lt"/>
                        </a:rPr>
                        <a:t>100%</a:t>
                      </a:r>
                      <a:endParaRPr lang="en-US" altLang="zh-CN" sz="900" b="0" dirty="0">
                        <a:solidFill>
                          <a:srgbClr val="FF0000"/>
                        </a:solidFill>
                        <a:latin typeface="+mn-lt"/>
                      </a:endParaRPr>
                    </a:p>
                  </a:txBody>
                  <a:tcPr marL="68580" marR="68580" marT="34290" marB="34290">
                    <a:solidFill>
                      <a:schemeClr val="accent3">
                        <a:lumMod val="40000"/>
                        <a:lumOff val="60000"/>
                      </a:schemeClr>
                    </a:solidFill>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altLang="en-GB" sz="900" dirty="0" smtClean="0">
                          <a:solidFill>
                            <a:srgbClr val="FF0000"/>
                          </a:solidFill>
                          <a:ea typeface="宋体" panose="02010600030101010101" pitchFamily="2" charset="-122"/>
                          <a:cs typeface="Times New Roman" panose="02020603050405020304"/>
                          <a:sym typeface="+mn-ea"/>
                        </a:rPr>
                        <a:t>Complete</a:t>
                      </a:r>
                      <a:endParaRPr lang="en-US" altLang="en-GB" sz="900" b="0" dirty="0" smtClean="0">
                        <a:solidFill>
                          <a:srgbClr val="FF0000"/>
                        </a:solidFill>
                        <a:ea typeface="宋体" panose="02010600030101010101" pitchFamily="2" charset="-122"/>
                        <a:cs typeface="Times New Roman" panose="02020603050405020304"/>
                        <a:sym typeface="+mn-ea"/>
                      </a:endParaRPr>
                    </a:p>
                  </a:txBody>
                  <a:tcPr marL="68580" marR="68580" marT="34290" marB="34290">
                    <a:solidFill>
                      <a:schemeClr val="accent3">
                        <a:lumMod val="40000"/>
                        <a:lumOff val="60000"/>
                      </a:schemeClr>
                    </a:solidFill>
                  </a:tcPr>
                </a:tc>
                <a:extLst>
                  <a:ext uri="{0D108BD9-81ED-4DB2-BD59-A6C34878D82A}">
                    <a16:rowId xmlns:a16="http://schemas.microsoft.com/office/drawing/2014/main" val="10002"/>
                  </a:ext>
                </a:extLst>
              </a:tr>
            </a:tbl>
          </a:graphicData>
        </a:graphic>
      </p:graphicFrame>
      <p:sp>
        <p:nvSpPr>
          <p:cNvPr id="6" name="Title 1"/>
          <p:cNvSpPr>
            <a:spLocks noGrp="1"/>
          </p:cNvSpPr>
          <p:nvPr>
            <p:ph type="title"/>
          </p:nvPr>
        </p:nvSpPr>
        <p:spPr>
          <a:xfrm>
            <a:off x="488950" y="171450"/>
            <a:ext cx="6827838" cy="857250"/>
          </a:xfrm>
        </p:spPr>
        <p:txBody>
          <a:bodyPr/>
          <a:lstStyle/>
          <a:p>
            <a:r>
              <a:rPr lang="en-US" altLang="en-GB" sz="2800" dirty="0" smtClean="0">
                <a:solidFill>
                  <a:schemeClr val="tx1"/>
                </a:solidFill>
              </a:rPr>
              <a:t>FS_</a:t>
            </a:r>
            <a:r>
              <a:rPr lang="en-GB" altLang="en-US" sz="2800" dirty="0" smtClean="0">
                <a:solidFill>
                  <a:schemeClr val="tx1"/>
                </a:solidFill>
              </a:rPr>
              <a:t>NG_RTC</a:t>
            </a:r>
            <a:r>
              <a:rPr lang="en-US" altLang="en-GB" sz="2800" dirty="0" smtClean="0">
                <a:solidFill>
                  <a:schemeClr val="tx1"/>
                </a:solidFill>
              </a:rPr>
              <a:t>_Ph2/NG_RTC_Ph2</a:t>
            </a:r>
            <a:endParaRPr lang="en-GB" altLang="en-US" sz="2800" dirty="0" smtClean="0">
              <a:solidFill>
                <a:schemeClr val="tx1"/>
              </a:solidFill>
            </a:endParaRPr>
          </a:p>
        </p:txBody>
      </p:sp>
    </p:spTree>
    <p:extLst>
      <p:ext uri="{BB962C8B-B14F-4D97-AF65-F5344CB8AC3E}">
        <p14:creationId xmlns:p14="http://schemas.microsoft.com/office/powerpoint/2010/main" val="3258259500"/>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GB" altLang="en-US" sz="2800" smtClean="0">
                <a:solidFill>
                  <a:schemeClr val="tx1"/>
                </a:solidFill>
              </a:rPr>
              <a:t>FS_XRM_Ph2/XRM_Ph2</a:t>
            </a:r>
            <a:endParaRPr lang="en-GB" altLang="en-US" sz="2800" b="1" smtClean="0">
              <a:solidFill>
                <a:schemeClr val="tx1"/>
              </a:solidFill>
            </a:endParaRPr>
          </a:p>
        </p:txBody>
      </p:sp>
      <p:sp>
        <p:nvSpPr>
          <p:cNvPr id="4" name="Content Placeholder 7"/>
          <p:cNvSpPr txBox="1">
            <a:spLocks/>
          </p:cNvSpPr>
          <p:nvPr/>
        </p:nvSpPr>
        <p:spPr>
          <a:xfrm>
            <a:off x="303213" y="2051963"/>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Blip>
                <a:blip r:embed="rId3"/>
              </a:buBlip>
            </a:pPr>
            <a:r>
              <a:rPr lang="en-US" altLang="ko-KR" sz="1400" b="1" dirty="0">
                <a:solidFill>
                  <a:prstClr val="black"/>
                </a:solidFill>
              </a:rPr>
              <a:t>Progress since </a:t>
            </a:r>
            <a:r>
              <a:rPr lang="en-US" altLang="zh-CN" sz="1400" b="1" dirty="0" smtClean="0">
                <a:solidFill>
                  <a:prstClr val="black"/>
                </a:solidFill>
              </a:rPr>
              <a:t>SA#109</a:t>
            </a:r>
            <a:endParaRPr lang="de-DE" altLang="ko-KR" sz="1400" dirty="0">
              <a:solidFill>
                <a:prstClr val="black"/>
              </a:solidFill>
            </a:endParaRPr>
          </a:p>
          <a:p>
            <a:pPr lvl="1">
              <a:spcBef>
                <a:spcPts val="0"/>
              </a:spcBef>
              <a:spcAft>
                <a:spcPts val="0"/>
              </a:spcAft>
            </a:pPr>
            <a:r>
              <a:rPr lang="en-US" altLang="de-DE" sz="1100" dirty="0"/>
              <a:t>Maintenance work at SA2#171, SA2#172</a:t>
            </a:r>
          </a:p>
          <a:p>
            <a:pPr lvl="1">
              <a:spcBef>
                <a:spcPts val="0"/>
              </a:spcBef>
              <a:spcAft>
                <a:spcPts val="0"/>
              </a:spcAft>
            </a:pPr>
            <a:r>
              <a:rPr lang="en-US" altLang="de-DE" sz="1100" dirty="0"/>
              <a:t>LS out on uplink rate control and related CRs approved</a:t>
            </a:r>
          </a:p>
          <a:p>
            <a:pPr lvl="1">
              <a:spcBef>
                <a:spcPts val="0"/>
              </a:spcBef>
              <a:spcAft>
                <a:spcPts val="0"/>
              </a:spcAft>
            </a:pPr>
            <a:r>
              <a:rPr lang="en-US" altLang="de-DE" sz="1100" dirty="0"/>
              <a:t>LS out on Encoding of (S)RTP MMII and related CRs approved</a:t>
            </a:r>
          </a:p>
          <a:p>
            <a:pPr lvl="1">
              <a:spcBef>
                <a:spcPts val="0"/>
              </a:spcBef>
              <a:spcAft>
                <a:spcPts val="0"/>
              </a:spcAft>
            </a:pPr>
            <a:r>
              <a:rPr lang="en-US" altLang="de-DE" sz="1100" dirty="0"/>
              <a:t>LS out on reporting status of Exposure of ABR and related CRs postponed</a:t>
            </a:r>
          </a:p>
          <a:p>
            <a:pPr lvl="1">
              <a:spcBef>
                <a:spcPts val="0"/>
              </a:spcBef>
              <a:spcAft>
                <a:spcPts val="0"/>
              </a:spcAft>
            </a:pPr>
            <a:r>
              <a:rPr lang="en-US" altLang="de-DE" sz="1100" dirty="0"/>
              <a:t>LS out on N6-unmarked PDUs and related CRs postponed</a:t>
            </a:r>
          </a:p>
          <a:p>
            <a:pPr lvl="1">
              <a:spcBef>
                <a:spcPts val="0"/>
              </a:spcBef>
              <a:spcAft>
                <a:spcPts val="0"/>
              </a:spcAft>
            </a:pPr>
            <a:r>
              <a:rPr lang="en-US" altLang="zh-CN" sz="1100" dirty="0">
                <a:cs typeface="+mn-ea"/>
              </a:rPr>
              <a:t>All KIs completed</a:t>
            </a:r>
          </a:p>
          <a:p>
            <a:pPr marL="457200" lvl="1" indent="-457200">
              <a:spcBef>
                <a:spcPts val="0"/>
              </a:spcBef>
              <a:spcAft>
                <a:spcPts val="0"/>
              </a:spcAft>
              <a:buBlip>
                <a:blip r:embed="rId3"/>
              </a:buBlip>
            </a:pPr>
            <a:r>
              <a:rPr lang="en-US" altLang="ko-KR" sz="1400" b="1" dirty="0" smtClean="0">
                <a:solidFill>
                  <a:prstClr val="black"/>
                </a:solidFill>
              </a:rPr>
              <a:t>Impacts </a:t>
            </a:r>
            <a:r>
              <a:rPr lang="en-US" altLang="ko-KR" sz="1400" b="1" dirty="0">
                <a:solidFill>
                  <a:prstClr val="black"/>
                </a:solidFill>
              </a:rPr>
              <a:t>and dependencies on other </a:t>
            </a:r>
            <a:r>
              <a:rPr lang="en-US" altLang="ko-KR" sz="1400" b="1" dirty="0" smtClean="0">
                <a:solidFill>
                  <a:prstClr val="black"/>
                </a:solidFill>
              </a:rPr>
              <a:t>WGs</a:t>
            </a:r>
            <a:endParaRPr lang="en-US" altLang="zh-CN" sz="1400" b="1" dirty="0">
              <a:solidFill>
                <a:prstClr val="black"/>
              </a:solidFill>
              <a:sym typeface="+mn-ea"/>
            </a:endParaRPr>
          </a:p>
          <a:p>
            <a:pPr lvl="1">
              <a:spcBef>
                <a:spcPts val="0"/>
              </a:spcBef>
              <a:spcAft>
                <a:spcPts val="0"/>
              </a:spcAft>
            </a:pPr>
            <a:r>
              <a:rPr lang="en-US" altLang="zh-CN" sz="1100" dirty="0" smtClean="0">
                <a:sym typeface="+mn-ea"/>
              </a:rPr>
              <a:t>None</a:t>
            </a:r>
            <a:endParaRPr lang="en-US" altLang="de-DE" sz="1100" dirty="0">
              <a:sym typeface="+mn-ea"/>
            </a:endParaRPr>
          </a:p>
          <a:p>
            <a:pPr marL="457200" lvl="1" indent="-457200">
              <a:spcBef>
                <a:spcPts val="0"/>
              </a:spcBef>
              <a:spcAft>
                <a:spcPts val="0"/>
              </a:spcAft>
              <a:buBlip>
                <a:blip r:embed="rId3"/>
              </a:buBlip>
            </a:pPr>
            <a:r>
              <a:rPr lang="de-DE" altLang="ko-KR" sz="1400" b="1" dirty="0">
                <a:solidFill>
                  <a:prstClr val="black"/>
                </a:solidFill>
              </a:rPr>
              <a:t>Controversial </a:t>
            </a:r>
            <a:r>
              <a:rPr lang="de-DE" altLang="ko-KR" sz="1400" b="1" dirty="0" smtClean="0">
                <a:solidFill>
                  <a:prstClr val="black"/>
                </a:solidFill>
              </a:rPr>
              <a:t>issues</a:t>
            </a:r>
            <a:endParaRPr lang="de-DE" altLang="ko-KR" sz="800" dirty="0"/>
          </a:p>
          <a:p>
            <a:pPr marL="857250" lvl="2" indent="-457200">
              <a:spcBef>
                <a:spcPts val="0"/>
              </a:spcBef>
              <a:spcAft>
                <a:spcPts val="0"/>
              </a:spcAft>
              <a:buBlip>
                <a:blip r:embed="rId3"/>
              </a:buBlip>
            </a:pPr>
            <a:r>
              <a:rPr lang="en-US" altLang="zh-CN" sz="1100" dirty="0">
                <a:sym typeface="+mn-ea"/>
              </a:rPr>
              <a:t>None</a:t>
            </a:r>
            <a:endParaRPr lang="de-DE" altLang="ko-KR" sz="1100" dirty="0"/>
          </a:p>
          <a:p>
            <a:pPr>
              <a:spcBef>
                <a:spcPts val="0"/>
              </a:spcBef>
              <a:spcAft>
                <a:spcPts val="0"/>
              </a:spcAft>
            </a:pPr>
            <a:r>
              <a:rPr lang="de-DE" altLang="ko-KR" sz="1400" b="1" dirty="0" smtClean="0"/>
              <a:t>Next steps</a:t>
            </a:r>
          </a:p>
          <a:p>
            <a:pPr lvl="1">
              <a:spcBef>
                <a:spcPts val="0"/>
              </a:spcBef>
              <a:spcAft>
                <a:spcPts val="0"/>
              </a:spcAft>
              <a:defRPr/>
            </a:pPr>
            <a:r>
              <a:rPr lang="en-US" altLang="de-DE" sz="1100" dirty="0"/>
              <a:t>Work on postponed LSs (Reporting status of Exposure of ABR, N6-unmarked PDUs), continue maintenance work</a:t>
            </a:r>
          </a:p>
        </p:txBody>
      </p:sp>
      <p:graphicFrame>
        <p:nvGraphicFramePr>
          <p:cNvPr id="5" name="Table 4"/>
          <p:cNvGraphicFramePr>
            <a:graphicFrameLocks noGrp="1"/>
          </p:cNvGraphicFramePr>
          <p:nvPr>
            <p:extLst>
              <p:ext uri="{D42A27DB-BD31-4B8C-83A1-F6EECF244321}">
                <p14:modId xmlns:p14="http://schemas.microsoft.com/office/powerpoint/2010/main" val="2761912407"/>
              </p:ext>
            </p:extLst>
          </p:nvPr>
        </p:nvGraphicFramePr>
        <p:xfrm>
          <a:off x="303213" y="1109663"/>
          <a:ext cx="8180387" cy="89211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662516">
                  <a:extLst>
                    <a:ext uri="{9D8B030D-6E8A-4147-A177-3AD203B41FA5}">
                      <a16:colId xmlns:a16="http://schemas.microsoft.com/office/drawing/2014/main" val="20005"/>
                    </a:ext>
                  </a:extLst>
                </a:gridCol>
                <a:gridCol w="380728">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1000" b="0" i="0" u="none" strike="noStrike" dirty="0">
                          <a:solidFill>
                            <a:srgbClr val="000000"/>
                          </a:solidFill>
                          <a:effectLst/>
                          <a:latin typeface="+mn-lt"/>
                        </a:rPr>
                        <a:t>1010032</a:t>
                      </a:r>
                    </a:p>
                  </a:txBody>
                  <a:tcPr marL="9525" marR="9525" marT="9515" marB="0" anchor="ct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Study on Extended Reality and Media Service (XRM) Phase 2</a:t>
                      </a:r>
                      <a:endParaRPr lang="en-US" sz="1000" b="0" i="0" u="none" strike="noStrike" kern="1200" dirty="0">
                        <a:solidFill>
                          <a:srgbClr val="000000"/>
                        </a:solidFill>
                        <a:effectLst/>
                        <a:latin typeface="+mn-lt"/>
                        <a:ea typeface="+mn-ea"/>
                        <a:cs typeface="+mn-cs"/>
                      </a:endParaRPr>
                    </a:p>
                  </a:txBody>
                  <a:tcPr marL="9525" marR="9525" marT="9515" marB="0" anchor="ctr"/>
                </a:tc>
                <a:tc>
                  <a:txBody>
                    <a:bodyPr/>
                    <a:lstStyle/>
                    <a:p>
                      <a:pPr algn="l" fontAlgn="t"/>
                      <a:r>
                        <a:rPr lang="en-GB" sz="1000" b="0" i="0" u="none" strike="noStrike" dirty="0">
                          <a:solidFill>
                            <a:srgbClr val="000000"/>
                          </a:solidFill>
                          <a:effectLst/>
                          <a:latin typeface="+mn-lt"/>
                        </a:rPr>
                        <a:t>FS_XRM_Ph2</a:t>
                      </a:r>
                    </a:p>
                  </a:txBody>
                  <a:tcPr marL="9525" marR="9525" marT="9515" marB="0" anchor="ctr"/>
                </a:tc>
                <a:tc>
                  <a:txBody>
                    <a:bodyPr/>
                    <a:lstStyle/>
                    <a:p>
                      <a:pPr algn="l" fontAlgn="t"/>
                      <a:r>
                        <a:rPr lang="en-GB" sz="1000" b="0" i="0" u="none" strike="noStrike" dirty="0">
                          <a:solidFill>
                            <a:srgbClr val="000000"/>
                          </a:solidFill>
                          <a:effectLst/>
                          <a:latin typeface="+mn-lt"/>
                        </a:rPr>
                        <a:t>09/09/2024</a:t>
                      </a:r>
                    </a:p>
                  </a:txBody>
                  <a:tcPr marL="9525" marR="9525" marT="9515" marB="0" anchor="ctr"/>
                </a:tc>
                <a:tc>
                  <a:txBody>
                    <a:bodyPr/>
                    <a:lstStyle/>
                    <a:p>
                      <a:pPr algn="l" fontAlgn="t"/>
                      <a:r>
                        <a:rPr lang="en-GB" sz="1000" b="0" i="0" u="none" strike="noStrike" dirty="0">
                          <a:solidFill>
                            <a:srgbClr val="000000"/>
                          </a:solidFill>
                          <a:effectLst/>
                          <a:latin typeface="+mn-lt"/>
                        </a:rPr>
                        <a:t>100%</a:t>
                      </a:r>
                    </a:p>
                  </a:txBody>
                  <a:tcPr marL="9525" marR="9525" marT="9515" marB="0" anchor="ctr"/>
                </a:tc>
                <a:tc>
                  <a:txBody>
                    <a:bodyPr/>
                    <a:lstStyle/>
                    <a:p>
                      <a:pPr algn="ctr"/>
                      <a:r>
                        <a:rPr lang="en-GB" sz="1000" kern="1200" dirty="0">
                          <a:solidFill>
                            <a:schemeClr val="tx1"/>
                          </a:solidFill>
                          <a:latin typeface="+mn-lt"/>
                          <a:ea typeface="+mn-ea"/>
                          <a:cs typeface="+mn-cs"/>
                          <a:hlinkClick r:id="rId4"/>
                        </a:rPr>
                        <a:t>SP-231671</a:t>
                      </a:r>
                      <a:endParaRPr lang="en-GB" sz="1000" kern="1200" dirty="0">
                        <a:solidFill>
                          <a:schemeClr val="tx1"/>
                        </a:solidFill>
                        <a:latin typeface="+mn-lt"/>
                        <a:ea typeface="+mn-ea"/>
                        <a:cs typeface="+mn-cs"/>
                      </a:endParaRPr>
                    </a:p>
                  </a:txBody>
                  <a:tcPr marL="36003" marR="36003" marT="0" marB="0" anchor="ctr"/>
                </a:tc>
                <a:tc>
                  <a:txBody>
                    <a:bodyPr/>
                    <a:lstStyle/>
                    <a:p>
                      <a:pPr marL="0" algn="ctr" defTabSz="991155" rtl="0" eaLnBrk="1" latinLnBrk="0" hangingPunct="1"/>
                      <a:r>
                        <a:rPr lang="en-GB" sz="10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1000" b="0" i="0" u="none" strike="noStrike" dirty="0">
                          <a:solidFill>
                            <a:srgbClr val="000000"/>
                          </a:solidFill>
                          <a:effectLst/>
                          <a:latin typeface="+mn-lt"/>
                        </a:rPr>
                        <a:t>1040032</a:t>
                      </a:r>
                    </a:p>
                  </a:txBody>
                  <a:tcPr marL="9525" marR="9525" marT="9515" marB="0"/>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000" b="0" i="0" u="none" strike="noStrike" kern="1200" dirty="0">
                          <a:solidFill>
                            <a:srgbClr val="000000"/>
                          </a:solidFill>
                          <a:effectLst/>
                          <a:latin typeface="+mn-lt"/>
                          <a:ea typeface="+mn-ea"/>
                          <a:cs typeface="+mn-cs"/>
                        </a:rPr>
                        <a:t>Extended Reality and Media Service (XRM) Phase 2</a:t>
                      </a:r>
                      <a:endParaRPr lang="en-US" sz="1000" b="0" i="0" u="none" strike="noStrike" kern="1200" dirty="0">
                        <a:solidFill>
                          <a:srgbClr val="000000"/>
                        </a:solidFill>
                        <a:effectLst/>
                        <a:latin typeface="+mn-lt"/>
                        <a:ea typeface="+mn-ea"/>
                        <a:cs typeface="+mn-cs"/>
                      </a:endParaRPr>
                    </a:p>
                  </a:txBody>
                  <a:tcPr marL="9525" marR="9525" marT="9515" marB="0"/>
                </a:tc>
                <a:tc>
                  <a:txBody>
                    <a:bodyPr/>
                    <a:lstStyle/>
                    <a:p>
                      <a:pPr algn="l" fontAlgn="t"/>
                      <a:r>
                        <a:rPr lang="en-GB" sz="1000" b="0" i="0" u="none" strike="noStrike" dirty="0">
                          <a:solidFill>
                            <a:srgbClr val="000000"/>
                          </a:solidFill>
                          <a:effectLst/>
                          <a:latin typeface="+mn-lt"/>
                        </a:rPr>
                        <a:t>XRM_Ph2</a:t>
                      </a:r>
                    </a:p>
                  </a:txBody>
                  <a:tcPr marL="9525" marR="9525" marT="9515" marB="0"/>
                </a:tc>
                <a:tc>
                  <a:txBody>
                    <a:bodyPr/>
                    <a:lstStyle/>
                    <a:p>
                      <a:pPr algn="l" fontAlgn="t"/>
                      <a:r>
                        <a:rPr lang="en-GB" sz="1000" b="0" i="0" u="none" strike="noStrike" dirty="0">
                          <a:solidFill>
                            <a:srgbClr val="000000"/>
                          </a:solidFill>
                          <a:effectLst/>
                          <a:latin typeface="+mn-lt"/>
                        </a:rPr>
                        <a:t>12/03/2025</a:t>
                      </a:r>
                    </a:p>
                  </a:txBody>
                  <a:tcPr marL="9525" marR="9525" marT="9515" marB="0"/>
                </a:tc>
                <a:tc>
                  <a:txBody>
                    <a:bodyPr/>
                    <a:lstStyle/>
                    <a:p>
                      <a:pPr algn="l" fontAlgn="t"/>
                      <a:r>
                        <a:rPr lang="en-GB" sz="1000" b="0" i="0" u="none" strike="noStrike" dirty="0">
                          <a:solidFill>
                            <a:srgbClr val="000000"/>
                          </a:solidFill>
                          <a:effectLst/>
                          <a:latin typeface="+mn-lt"/>
                        </a:rPr>
                        <a:t>100%</a:t>
                      </a:r>
                    </a:p>
                  </a:txBody>
                  <a:tcPr marL="9525" marR="9525" marT="9515" marB="0"/>
                </a:tc>
                <a:tc>
                  <a:txBody>
                    <a:bodyPr/>
                    <a:lstStyle/>
                    <a:p>
                      <a:pPr algn="ctr"/>
                      <a:r>
                        <a:rPr lang="en-GB" sz="1000" b="0" i="0" u="none" strike="noStrike" kern="1200" dirty="0">
                          <a:solidFill>
                            <a:srgbClr val="000000"/>
                          </a:solidFill>
                          <a:effectLst/>
                          <a:latin typeface="+mn-lt"/>
                          <a:ea typeface="+mn-ea"/>
                          <a:cs typeface="+mn-cs"/>
                          <a:hlinkClick r:id="rId5"/>
                        </a:rPr>
                        <a:t>SP-241385</a:t>
                      </a:r>
                      <a:endParaRPr lang="en-GB" sz="1000" b="0" i="0" u="none" strike="noStrike" kern="1200" dirty="0">
                        <a:solidFill>
                          <a:srgbClr val="000000"/>
                        </a:solidFill>
                        <a:effectLst/>
                        <a:latin typeface="+mn-lt"/>
                        <a:ea typeface="+mn-ea"/>
                        <a:cs typeface="+mn-cs"/>
                      </a:endParaRPr>
                    </a:p>
                  </a:txBody>
                  <a:tcPr marL="36003" marR="36003" marT="0" marB="0" anchor="ctr"/>
                </a:tc>
                <a:tc>
                  <a:txBody>
                    <a:bodyPr/>
                    <a:lstStyle/>
                    <a:p>
                      <a:pPr algn="ctr"/>
                      <a:r>
                        <a:rPr lang="en-GB" sz="10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10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212749137"/>
                  </a:ext>
                </a:extLst>
              </a:tr>
            </a:tbl>
          </a:graphicData>
        </a:graphic>
      </p:graphicFrame>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7"/>
          <p:cNvSpPr>
            <a:spLocks noGrp="1"/>
          </p:cNvSpPr>
          <p:nvPr>
            <p:ph sz="half" idx="4294967295"/>
          </p:nvPr>
        </p:nvSpPr>
        <p:spPr>
          <a:xfrm>
            <a:off x="488950" y="1954635"/>
            <a:ext cx="7958764" cy="2925358"/>
          </a:xfrm>
          <a:prstGeom prst="rect">
            <a:avLst/>
          </a:prstGeom>
        </p:spPr>
        <p:txBody>
          <a:bodyPr vert="horz" wrap="square" lIns="91430" tIns="34290" rIns="0" bIns="45715" numCol="1" anchor="t" anchorCtr="0" compatLnSpc="1">
            <a:prstTxWarp prst="textNoShape">
              <a:avLst/>
            </a:prstTxWarp>
            <a:noAutofit/>
          </a:bodyPr>
          <a:lstStyle/>
          <a:p>
            <a:pPr marL="342900" lvl="1" indent="-342900" defTabSz="685800">
              <a:spcBef>
                <a:spcPts val="0"/>
              </a:spcBef>
              <a:spcAft>
                <a:spcPts val="225"/>
              </a:spcAft>
              <a:buBlip>
                <a:blip r:embed="rId2"/>
              </a:buBlip>
              <a:defRPr/>
            </a:pPr>
            <a:r>
              <a:rPr lang="en-US" altLang="ko-KR" sz="1400" b="1" dirty="0">
                <a:solidFill>
                  <a:prstClr val="black"/>
                </a:solidFill>
                <a:latin typeface="Calibri"/>
              </a:rPr>
              <a:t>Progress since </a:t>
            </a:r>
            <a:r>
              <a:rPr lang="en-US" altLang="ko-KR" sz="1400" b="1" dirty="0" smtClean="0">
                <a:solidFill>
                  <a:prstClr val="black"/>
                </a:solidFill>
                <a:latin typeface="Calibri"/>
              </a:rPr>
              <a:t>SA#109</a:t>
            </a:r>
          </a:p>
          <a:p>
            <a:pPr lvl="1">
              <a:spcBef>
                <a:spcPts val="0"/>
              </a:spcBef>
              <a:spcAft>
                <a:spcPts val="300"/>
              </a:spcAft>
              <a:defRPr/>
            </a:pPr>
            <a:r>
              <a:rPr lang="en-US" altLang="ko-KR" sz="1050" dirty="0"/>
              <a:t>Discussion on CRs for maintenance of TS documents was continued</a:t>
            </a:r>
          </a:p>
          <a:p>
            <a:pPr lvl="1">
              <a:spcBef>
                <a:spcPts val="0"/>
              </a:spcBef>
              <a:spcAft>
                <a:spcPts val="300"/>
              </a:spcAft>
              <a:defRPr/>
            </a:pPr>
            <a:r>
              <a:rPr lang="en-US" altLang="ko-KR" sz="1050" dirty="0"/>
              <a:t>49 </a:t>
            </a:r>
            <a:r>
              <a:rPr lang="en-US" altLang="ko-KR" sz="1050" dirty="0" err="1"/>
              <a:t>TDocs</a:t>
            </a:r>
            <a:r>
              <a:rPr lang="en-US" altLang="ko-KR" sz="1050" dirty="0"/>
              <a:t> were submitted to the meeting (18 CRs and 2 LS were handled, 11 CRs and 2 LS were replied</a:t>
            </a:r>
            <a:r>
              <a:rPr lang="en-US" altLang="ko-KR" sz="1050" dirty="0" smtClean="0"/>
              <a:t>)</a:t>
            </a:r>
            <a:endParaRPr lang="en-US" altLang="ko-KR" sz="1050" b="1" dirty="0">
              <a:solidFill>
                <a:prstClr val="black"/>
              </a:solidFill>
            </a:endParaRPr>
          </a:p>
          <a:p>
            <a:pPr marL="342900" lvl="1" indent="-342900">
              <a:spcBef>
                <a:spcPts val="0"/>
              </a:spcBef>
              <a:spcAft>
                <a:spcPts val="225"/>
              </a:spcAft>
              <a:buBlip>
                <a:blip r:embed="rId2"/>
              </a:buBlip>
            </a:pPr>
            <a:r>
              <a:rPr lang="en-US" altLang="ko-KR" sz="1400" b="1" dirty="0" smtClean="0">
                <a:solidFill>
                  <a:prstClr val="black"/>
                </a:solidFill>
              </a:rPr>
              <a:t>Impacts </a:t>
            </a:r>
            <a:r>
              <a:rPr lang="en-US" altLang="ko-KR" sz="1400" b="1" dirty="0">
                <a:solidFill>
                  <a:prstClr val="black"/>
                </a:solidFill>
              </a:rPr>
              <a:t>and dependencies on other </a:t>
            </a:r>
            <a:r>
              <a:rPr lang="en-US" altLang="ko-KR" sz="1400" b="1" dirty="0" smtClean="0">
                <a:solidFill>
                  <a:prstClr val="black"/>
                </a:solidFill>
              </a:rPr>
              <a:t>WGs</a:t>
            </a:r>
          </a:p>
          <a:p>
            <a:pPr lvl="1">
              <a:spcBef>
                <a:spcPts val="0"/>
              </a:spcBef>
              <a:spcAft>
                <a:spcPts val="300"/>
              </a:spcAft>
              <a:defRPr/>
            </a:pPr>
            <a:r>
              <a:rPr lang="en-US" altLang="zh-CN" sz="1000" dirty="0" smtClean="0">
                <a:sym typeface="+mn-ea"/>
              </a:rPr>
              <a:t>None</a:t>
            </a:r>
            <a:endParaRPr lang="de-DE" altLang="ko-KR" sz="1000" dirty="0">
              <a:solidFill>
                <a:prstClr val="black"/>
              </a:solidFill>
            </a:endParaRPr>
          </a:p>
          <a:p>
            <a:pPr marL="342900" lvl="1" indent="-342900">
              <a:spcBef>
                <a:spcPts val="0"/>
              </a:spcBef>
              <a:spcAft>
                <a:spcPts val="225"/>
              </a:spcAft>
              <a:buBlip>
                <a:blip r:embed="rId2"/>
              </a:buBlip>
            </a:pPr>
            <a:r>
              <a:rPr lang="de-DE" altLang="ko-KR" sz="1400" b="1" dirty="0" smtClean="0">
                <a:solidFill>
                  <a:prstClr val="black"/>
                </a:solidFill>
              </a:rPr>
              <a:t>Contentious </a:t>
            </a:r>
            <a:r>
              <a:rPr lang="de-DE" altLang="ko-KR" sz="1400" b="1" dirty="0">
                <a:solidFill>
                  <a:prstClr val="black"/>
                </a:solidFill>
              </a:rPr>
              <a:t>issues</a:t>
            </a:r>
          </a:p>
          <a:p>
            <a:pPr lvl="1">
              <a:spcBef>
                <a:spcPts val="0"/>
              </a:spcBef>
              <a:spcAft>
                <a:spcPts val="225"/>
              </a:spcAft>
              <a:defRPr/>
            </a:pPr>
            <a:r>
              <a:rPr lang="en-US" altLang="de-DE" sz="1000" dirty="0"/>
              <a:t>None</a:t>
            </a:r>
            <a:endParaRPr lang="de-DE" altLang="ko-KR" sz="1000" dirty="0">
              <a:solidFill>
                <a:prstClr val="black"/>
              </a:solidFill>
              <a:sym typeface="+mn-ea"/>
            </a:endParaRPr>
          </a:p>
          <a:p>
            <a:pPr marL="342900" lvl="1" indent="-342900">
              <a:spcBef>
                <a:spcPts val="0"/>
              </a:spcBef>
              <a:spcAft>
                <a:spcPts val="225"/>
              </a:spcAft>
              <a:buBlip>
                <a:blip r:embed="rId2"/>
              </a:buBlip>
            </a:pPr>
            <a:r>
              <a:rPr lang="de-DE" altLang="ko-KR" sz="1400" b="1" dirty="0">
                <a:solidFill>
                  <a:prstClr val="black"/>
                </a:solidFill>
                <a:sym typeface="+mn-ea"/>
              </a:rPr>
              <a:t>Next </a:t>
            </a:r>
            <a:r>
              <a:rPr lang="de-DE" altLang="ko-KR" sz="1400" b="1" dirty="0" smtClean="0">
                <a:solidFill>
                  <a:prstClr val="black"/>
                </a:solidFill>
                <a:sym typeface="+mn-ea"/>
              </a:rPr>
              <a:t>steps</a:t>
            </a:r>
            <a:endParaRPr lang="de-DE" altLang="ko-KR" sz="1400" b="1" dirty="0">
              <a:solidFill>
                <a:prstClr val="black"/>
              </a:solidFill>
              <a:sym typeface="+mn-ea"/>
            </a:endParaRPr>
          </a:p>
          <a:p>
            <a:pPr lvl="1">
              <a:spcBef>
                <a:spcPts val="0"/>
              </a:spcBef>
              <a:spcAft>
                <a:spcPts val="225"/>
              </a:spcAft>
            </a:pPr>
            <a:r>
              <a:rPr lang="en-US" altLang="ko-KR" sz="1000" spc="-15" dirty="0" smtClean="0">
                <a:sym typeface="+mn-ea"/>
              </a:rPr>
              <a:t>Maintenance</a:t>
            </a:r>
            <a:r>
              <a:rPr lang="en-US" altLang="ko-KR" sz="1200" spc="-15" dirty="0"/>
              <a:t/>
            </a:r>
            <a:br>
              <a:rPr lang="en-US" altLang="ko-KR" sz="1200" spc="-15" dirty="0"/>
            </a:br>
            <a:endParaRPr lang="en-US" altLang="ko-KR" sz="1200" spc="-15" dirty="0"/>
          </a:p>
        </p:txBody>
      </p:sp>
      <p:graphicFrame>
        <p:nvGraphicFramePr>
          <p:cNvPr id="5" name="Table 4">
            <a:extLst>
              <a:ext uri="{FF2B5EF4-FFF2-40B4-BE49-F238E27FC236}">
                <a16:creationId xmlns:a16="http://schemas.microsoft.com/office/drawing/2014/main" id="{2F1BCB6E-4104-46ED-82E3-9D289A29287E}"/>
              </a:ext>
            </a:extLst>
          </p:cNvPr>
          <p:cNvGraphicFramePr>
            <a:graphicFrameLocks noGrp="1"/>
          </p:cNvGraphicFramePr>
          <p:nvPr>
            <p:extLst>
              <p:ext uri="{D42A27DB-BD31-4B8C-83A1-F6EECF244321}">
                <p14:modId xmlns:p14="http://schemas.microsoft.com/office/powerpoint/2010/main" val="420526193"/>
              </p:ext>
            </p:extLst>
          </p:nvPr>
        </p:nvGraphicFramePr>
        <p:xfrm>
          <a:off x="488950" y="1095867"/>
          <a:ext cx="8269156" cy="817723"/>
        </p:xfrm>
        <a:graphic>
          <a:graphicData uri="http://schemas.openxmlformats.org/drawingml/2006/table">
            <a:tbl>
              <a:tblPr firstRow="1" firstCol="1" bandRow="1">
                <a:tableStyleId>{F5AB1C69-6EDB-4FF4-983F-18BD219EF322}</a:tableStyleId>
              </a:tblPr>
              <a:tblGrid>
                <a:gridCol w="555817">
                  <a:extLst>
                    <a:ext uri="{9D8B030D-6E8A-4147-A177-3AD203B41FA5}">
                      <a16:colId xmlns:a16="http://schemas.microsoft.com/office/drawing/2014/main" val="20000"/>
                    </a:ext>
                  </a:extLst>
                </a:gridCol>
                <a:gridCol w="3127029">
                  <a:extLst>
                    <a:ext uri="{9D8B030D-6E8A-4147-A177-3AD203B41FA5}">
                      <a16:colId xmlns:a16="http://schemas.microsoft.com/office/drawing/2014/main" val="20001"/>
                    </a:ext>
                  </a:extLst>
                </a:gridCol>
                <a:gridCol w="650421">
                  <a:extLst>
                    <a:ext uri="{9D8B030D-6E8A-4147-A177-3AD203B41FA5}">
                      <a16:colId xmlns:a16="http://schemas.microsoft.com/office/drawing/2014/main" val="20002"/>
                    </a:ext>
                  </a:extLst>
                </a:gridCol>
                <a:gridCol w="933703">
                  <a:extLst>
                    <a:ext uri="{9D8B030D-6E8A-4147-A177-3AD203B41FA5}">
                      <a16:colId xmlns:a16="http://schemas.microsoft.com/office/drawing/2014/main" val="20003"/>
                    </a:ext>
                  </a:extLst>
                </a:gridCol>
                <a:gridCol w="466970">
                  <a:extLst>
                    <a:ext uri="{9D8B030D-6E8A-4147-A177-3AD203B41FA5}">
                      <a16:colId xmlns:a16="http://schemas.microsoft.com/office/drawing/2014/main" val="20004"/>
                    </a:ext>
                  </a:extLst>
                </a:gridCol>
                <a:gridCol w="600626">
                  <a:extLst>
                    <a:ext uri="{9D8B030D-6E8A-4147-A177-3AD203B41FA5}">
                      <a16:colId xmlns:a16="http://schemas.microsoft.com/office/drawing/2014/main" val="20005"/>
                    </a:ext>
                  </a:extLst>
                </a:gridCol>
                <a:gridCol w="491987">
                  <a:extLst>
                    <a:ext uri="{9D8B030D-6E8A-4147-A177-3AD203B41FA5}">
                      <a16:colId xmlns:a16="http://schemas.microsoft.com/office/drawing/2014/main" val="20006"/>
                    </a:ext>
                  </a:extLst>
                </a:gridCol>
                <a:gridCol w="1442603">
                  <a:extLst>
                    <a:ext uri="{9D8B030D-6E8A-4147-A177-3AD203B41FA5}">
                      <a16:colId xmlns:a16="http://schemas.microsoft.com/office/drawing/2014/main" val="20007"/>
                    </a:ext>
                  </a:extLst>
                </a:gridCol>
              </a:tblGrid>
              <a:tr h="282145">
                <a:tc>
                  <a:txBody>
                    <a:bodyPr/>
                    <a:lstStyle/>
                    <a:p>
                      <a:pPr algn="ctr">
                        <a:lnSpc>
                          <a:spcPct val="107000"/>
                        </a:lnSpc>
                        <a:spcAft>
                          <a:spcPts val="800"/>
                        </a:spcAft>
                      </a:pPr>
                      <a:r>
                        <a:rPr lang="en-GB" sz="800" dirty="0"/>
                        <a:t>UID</a:t>
                      </a:r>
                    </a:p>
                  </a:txBody>
                  <a:tcPr marL="27002" marR="27002" marT="0" marB="0" anchor="ctr"/>
                </a:tc>
                <a:tc>
                  <a:txBody>
                    <a:bodyPr/>
                    <a:lstStyle/>
                    <a:p>
                      <a:pPr algn="ctr">
                        <a:lnSpc>
                          <a:spcPct val="107000"/>
                        </a:lnSpc>
                        <a:spcAft>
                          <a:spcPts val="800"/>
                        </a:spcAft>
                      </a:pPr>
                      <a:r>
                        <a:rPr lang="en-GB" sz="800" dirty="0"/>
                        <a:t>Name</a:t>
                      </a:r>
                    </a:p>
                  </a:txBody>
                  <a:tcPr marL="27002" marR="27002" marT="0" marB="0" anchor="ctr"/>
                </a:tc>
                <a:tc>
                  <a:txBody>
                    <a:bodyPr/>
                    <a:lstStyle/>
                    <a:p>
                      <a:pPr algn="ctr">
                        <a:lnSpc>
                          <a:spcPct val="107000"/>
                        </a:lnSpc>
                        <a:spcAft>
                          <a:spcPts val="800"/>
                        </a:spcAft>
                      </a:pPr>
                      <a:r>
                        <a:rPr lang="en-GB" sz="800" dirty="0"/>
                        <a:t>Acronym</a:t>
                      </a:r>
                    </a:p>
                  </a:txBody>
                  <a:tcPr marL="27002" marR="27002" marT="0" marB="0" anchor="ctr"/>
                </a:tc>
                <a:tc>
                  <a:txBody>
                    <a:bodyPr/>
                    <a:lstStyle/>
                    <a:p>
                      <a:pPr algn="ctr">
                        <a:lnSpc>
                          <a:spcPct val="100000"/>
                        </a:lnSpc>
                        <a:spcAft>
                          <a:spcPts val="800"/>
                        </a:spcAft>
                      </a:pPr>
                      <a:r>
                        <a:rPr lang="en-GB" sz="800" dirty="0"/>
                        <a:t>Target (dd/mm/</a:t>
                      </a:r>
                      <a:r>
                        <a:rPr lang="en-GB" sz="800" dirty="0" err="1"/>
                        <a:t>yyyy</a:t>
                      </a:r>
                      <a:r>
                        <a:rPr lang="en-GB" sz="800" dirty="0"/>
                        <a:t>)</a:t>
                      </a:r>
                    </a:p>
                  </a:txBody>
                  <a:tcPr marL="27002" marR="27002" marT="0" marB="0" anchor="ctr"/>
                </a:tc>
                <a:tc>
                  <a:txBody>
                    <a:bodyPr/>
                    <a:lstStyle/>
                    <a:p>
                      <a:pPr algn="ctr">
                        <a:lnSpc>
                          <a:spcPct val="107000"/>
                        </a:lnSpc>
                        <a:spcAft>
                          <a:spcPts val="800"/>
                        </a:spcAft>
                      </a:pPr>
                      <a:r>
                        <a:rPr lang="en-GB" sz="800" dirty="0"/>
                        <a:t>Old %</a:t>
                      </a:r>
                    </a:p>
                  </a:txBody>
                  <a:tcPr marL="27002" marR="27002" marT="0" marB="0" anchor="ctr"/>
                </a:tc>
                <a:tc>
                  <a:txBody>
                    <a:bodyPr/>
                    <a:lstStyle/>
                    <a:p>
                      <a:pPr algn="ctr">
                        <a:lnSpc>
                          <a:spcPct val="107000"/>
                        </a:lnSpc>
                        <a:spcAft>
                          <a:spcPts val="800"/>
                        </a:spcAft>
                      </a:pPr>
                      <a:r>
                        <a:rPr lang="en-GB" sz="800" b="1" kern="1200" dirty="0">
                          <a:solidFill>
                            <a:schemeClr val="lt1"/>
                          </a:solidFill>
                          <a:latin typeface="+mn-lt"/>
                          <a:ea typeface="+mn-ea"/>
                          <a:cs typeface="+mn-cs"/>
                        </a:rPr>
                        <a:t>WID</a:t>
                      </a:r>
                      <a:endParaRPr lang="en-GB" sz="800" dirty="0">
                        <a:solidFill>
                          <a:srgbClr val="FF0000"/>
                        </a:solidFill>
                      </a:endParaRPr>
                    </a:p>
                  </a:txBody>
                  <a:tcPr marL="27002" marR="27002" marT="0" marB="0" anchor="ctr"/>
                </a:tc>
                <a:tc>
                  <a:txBody>
                    <a:bodyPr/>
                    <a:lstStyle/>
                    <a:p>
                      <a:pPr algn="ctr">
                        <a:lnSpc>
                          <a:spcPct val="107000"/>
                        </a:lnSpc>
                        <a:spcAft>
                          <a:spcPts val="800"/>
                        </a:spcAft>
                      </a:pPr>
                      <a:r>
                        <a:rPr lang="en-GB" sz="800" dirty="0">
                          <a:solidFill>
                            <a:srgbClr val="FF0000"/>
                          </a:solidFill>
                        </a:rPr>
                        <a:t>New %</a:t>
                      </a:r>
                      <a:endParaRPr lang="en-GB" sz="8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80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267789">
                <a:tc>
                  <a:txBody>
                    <a:bodyPr/>
                    <a:lstStyle/>
                    <a:p>
                      <a:pPr algn="ctr" fontAlgn="t"/>
                      <a:r>
                        <a:rPr lang="en-GB" sz="900" dirty="0"/>
                        <a:t>1010029</a:t>
                      </a:r>
                    </a:p>
                  </a:txBody>
                  <a:tcPr marL="9525" marR="9525" marT="9478" marB="0"/>
                </a:tc>
                <a:tc>
                  <a:txBody>
                    <a:bodyPr/>
                    <a:lstStyle/>
                    <a:p>
                      <a:pPr algn="l" fontAlgn="t"/>
                      <a:r>
                        <a:rPr lang="en-US" sz="900" b="0" dirty="0"/>
                        <a:t>Study on Energy Efficiency and Energy Saving </a:t>
                      </a:r>
                    </a:p>
                  </a:txBody>
                  <a:tcPr marL="9525" marR="9525" marT="9478" marB="0"/>
                </a:tc>
                <a:tc>
                  <a:txBody>
                    <a:bodyPr/>
                    <a:lstStyle/>
                    <a:p>
                      <a:pPr algn="ctr" fontAlgn="t"/>
                      <a:r>
                        <a:rPr lang="en-GB" sz="900" dirty="0" err="1"/>
                        <a:t>FS_EnergySys</a:t>
                      </a:r>
                      <a:endParaRPr lang="en-GB" sz="900" dirty="0"/>
                    </a:p>
                  </a:txBody>
                  <a:tcPr marL="9525" marR="9525" marT="9478" marB="0"/>
                </a:tc>
                <a:tc>
                  <a:txBody>
                    <a:bodyPr/>
                    <a:lstStyle/>
                    <a:p>
                      <a:pPr algn="ctr" fontAlgn="t"/>
                      <a:r>
                        <a:rPr lang="en-GB" sz="900" dirty="0"/>
                        <a:t>18/06/2024</a:t>
                      </a:r>
                    </a:p>
                  </a:txBody>
                  <a:tcPr marL="9525" marR="9525" marT="9478" marB="0"/>
                </a:tc>
                <a:tc>
                  <a:txBody>
                    <a:bodyPr/>
                    <a:lstStyle/>
                    <a:p>
                      <a:pPr algn="ctr" fontAlgn="t"/>
                      <a:r>
                        <a:rPr lang="en-GB" sz="900" dirty="0" smtClean="0"/>
                        <a:t>100%</a:t>
                      </a:r>
                      <a:endParaRPr lang="en-GB" sz="900" dirty="0"/>
                    </a:p>
                  </a:txBody>
                  <a:tcPr marL="9525" marR="9525" marT="9478" marB="0"/>
                </a:tc>
                <a:tc>
                  <a:txBody>
                    <a:bodyPr/>
                    <a:lstStyle/>
                    <a:p>
                      <a:pPr algn="ctr" fontAlgn="t"/>
                      <a:r>
                        <a:rPr lang="en-US" altLang="ko-KR" sz="900" b="0" i="0" u="none" strike="noStrike" dirty="0">
                          <a:effectLst/>
                          <a:latin typeface="+mj-lt"/>
                          <a:hlinkClick r:id="rId3"/>
                        </a:rPr>
                        <a:t>SP-231192</a:t>
                      </a:r>
                      <a:endParaRPr lang="en-GB" sz="900" dirty="0">
                        <a:latin typeface="+mj-lt"/>
                      </a:endParaRPr>
                    </a:p>
                  </a:txBody>
                  <a:tcPr marL="9525" marR="9525" marT="9478" marB="0"/>
                </a:tc>
                <a:tc>
                  <a:txBody>
                    <a:bodyPr/>
                    <a:lstStyle/>
                    <a:p>
                      <a:pPr algn="ctr">
                        <a:lnSpc>
                          <a:spcPct val="107000"/>
                        </a:lnSpc>
                        <a:spcAft>
                          <a:spcPts val="800"/>
                        </a:spcAft>
                      </a:pPr>
                      <a:r>
                        <a:rPr lang="en-GB" sz="900" dirty="0">
                          <a:solidFill>
                            <a:srgbClr val="FF0000"/>
                          </a:solidFill>
                        </a:rPr>
                        <a:t>100%</a:t>
                      </a:r>
                    </a:p>
                  </a:txBody>
                  <a:tcPr marL="36003" marR="36003" marT="0" marB="0" anchor="ctr"/>
                </a:tc>
                <a:tc>
                  <a:txBody>
                    <a:bodyPr/>
                    <a:lstStyle/>
                    <a:p>
                      <a:pPr algn="ctr">
                        <a:lnSpc>
                          <a:spcPct val="107000"/>
                        </a:lnSpc>
                        <a:spcAft>
                          <a:spcPts val="800"/>
                        </a:spcAft>
                      </a:pPr>
                      <a:r>
                        <a:rPr lang="en-GB" sz="900" dirty="0">
                          <a:solidFill>
                            <a:srgbClr val="FF0000"/>
                          </a:solidFill>
                        </a:rPr>
                        <a:t>Study has</a:t>
                      </a:r>
                      <a:r>
                        <a:rPr lang="en-GB" sz="900" baseline="0" dirty="0">
                          <a:solidFill>
                            <a:srgbClr val="FF0000"/>
                          </a:solidFill>
                        </a:rPr>
                        <a:t> been completed</a:t>
                      </a:r>
                      <a:endParaRPr lang="en-GB" sz="900" dirty="0">
                        <a:solidFill>
                          <a:srgbClr val="FF0000"/>
                        </a:solidFill>
                      </a:endParaRPr>
                    </a:p>
                  </a:txBody>
                  <a:tcPr marL="36003" marR="36003" marT="0" marB="0" anchor="ctr"/>
                </a:tc>
                <a:extLst>
                  <a:ext uri="{0D108BD9-81ED-4DB2-BD59-A6C34878D82A}">
                    <a16:rowId xmlns:a16="http://schemas.microsoft.com/office/drawing/2014/main" val="263104496"/>
                  </a:ext>
                </a:extLst>
              </a:tr>
              <a:tr h="267789">
                <a:tc>
                  <a:txBody>
                    <a:bodyPr/>
                    <a:lstStyle/>
                    <a:p>
                      <a:pPr algn="ctr"/>
                      <a:r>
                        <a:rPr kumimoji="0" lang="en-US" sz="900" b="1" i="0" u="none" strike="noStrike" kern="1200" cap="none" spc="0" normalizeH="0" baseline="0" dirty="0">
                          <a:ln>
                            <a:noFill/>
                          </a:ln>
                          <a:solidFill>
                            <a:prstClr val="white"/>
                          </a:solidFill>
                          <a:effectLst/>
                          <a:uLnTx/>
                          <a:uFillTx/>
                          <a:latin typeface="+mn-lt"/>
                          <a:ea typeface="+mn-ea"/>
                          <a:cs typeface="+mn-cs"/>
                        </a:rPr>
                        <a:t>1050112</a:t>
                      </a:r>
                    </a:p>
                  </a:txBody>
                  <a:tcPr marL="7144" marR="7144" marT="7109" marB="0" anchor="ctr"/>
                </a:tc>
                <a:tc>
                  <a:txBody>
                    <a:bodyPr/>
                    <a:lstStyle/>
                    <a:p>
                      <a:pPr algn="l" fontAlgn="t"/>
                      <a:r>
                        <a:rPr lang="en-US" sz="900" b="0" dirty="0" smtClean="0"/>
                        <a:t>5GS </a:t>
                      </a:r>
                      <a:r>
                        <a:rPr lang="en-US" sz="900" b="0" dirty="0"/>
                        <a:t>Enhancement for Energy Efficiency and Energy Saving</a:t>
                      </a:r>
                    </a:p>
                  </a:txBody>
                  <a:tcPr marL="7144" marR="7144" marT="7109" marB="0" anchor="ctr"/>
                </a:tc>
                <a:tc>
                  <a:txBody>
                    <a:bodyPr/>
                    <a:lstStyle/>
                    <a:p>
                      <a:pPr algn="ctr" fontAlgn="t"/>
                      <a:r>
                        <a:rPr lang="en-GB" sz="900" dirty="0" err="1"/>
                        <a:t>EnergySys</a:t>
                      </a:r>
                      <a:endParaRPr lang="en-GB" sz="900" dirty="0"/>
                    </a:p>
                  </a:txBody>
                  <a:tcPr marL="7144" marR="7144" marT="7109" marB="0" anchor="ctr"/>
                </a:tc>
                <a:tc>
                  <a:txBody>
                    <a:bodyPr/>
                    <a:lstStyle/>
                    <a:p>
                      <a:pPr algn="ctr" fontAlgn="t"/>
                      <a:r>
                        <a:rPr lang="en-GB" sz="900" dirty="0"/>
                        <a:t>12/12/2024</a:t>
                      </a:r>
                    </a:p>
                  </a:txBody>
                  <a:tcPr marL="7144" marR="7144" marT="7109" marB="0" anchor="ctr"/>
                </a:tc>
                <a:tc>
                  <a:txBody>
                    <a:bodyPr/>
                    <a:lstStyle/>
                    <a:p>
                      <a:pPr algn="ctr" fontAlgn="t"/>
                      <a:r>
                        <a:rPr lang="en-GB" sz="900" dirty="0" smtClean="0"/>
                        <a:t>100%</a:t>
                      </a:r>
                      <a:endParaRPr lang="en-GB" sz="900" dirty="0"/>
                    </a:p>
                  </a:txBody>
                  <a:tcPr marL="7144" marR="7144" marT="7109" marB="0" anchor="ctr"/>
                </a:tc>
                <a:tc>
                  <a:txBody>
                    <a:bodyPr/>
                    <a:lstStyle/>
                    <a:p>
                      <a:pPr algn="ctr" fontAlgn="t"/>
                      <a:r>
                        <a:rPr lang="en-US" sz="900" kern="1200" dirty="0">
                          <a:solidFill>
                            <a:schemeClr val="dk1"/>
                          </a:solidFill>
                          <a:latin typeface="+mn-lt"/>
                          <a:ea typeface="+mn-ea"/>
                          <a:cs typeface="+mn-cs"/>
                          <a:hlinkClick r:id="rId4"/>
                        </a:rPr>
                        <a:t>SP-241388</a:t>
                      </a:r>
                      <a:endParaRPr lang="en-GB" sz="900" kern="1200" dirty="0">
                        <a:solidFill>
                          <a:schemeClr val="dk1"/>
                        </a:solidFill>
                        <a:latin typeface="+mn-lt"/>
                        <a:ea typeface="+mn-ea"/>
                        <a:cs typeface="+mn-cs"/>
                      </a:endParaRPr>
                    </a:p>
                  </a:txBody>
                  <a:tcPr marL="7144" marR="7144" marT="7109" marB="0" anchor="ctr"/>
                </a:tc>
                <a:tc>
                  <a:txBody>
                    <a:bodyPr/>
                    <a:lstStyle/>
                    <a:p>
                      <a:pPr algn="ctr">
                        <a:lnSpc>
                          <a:spcPct val="107000"/>
                        </a:lnSpc>
                        <a:spcAft>
                          <a:spcPts val="800"/>
                        </a:spcAft>
                      </a:pPr>
                      <a:r>
                        <a:rPr lang="en-GB" sz="900" dirty="0" smtClean="0">
                          <a:solidFill>
                            <a:srgbClr val="FF0000"/>
                          </a:solidFill>
                        </a:rPr>
                        <a:t>100%</a:t>
                      </a:r>
                      <a:endParaRPr lang="en-GB" sz="900" dirty="0">
                        <a:solidFill>
                          <a:srgbClr val="FF0000"/>
                        </a:solidFill>
                      </a:endParaRPr>
                    </a:p>
                  </a:txBody>
                  <a:tcPr marL="27002" marR="27002" marT="0" marB="0" anchor="ctr"/>
                </a:tc>
                <a:tc>
                  <a:txBody>
                    <a:bodyPr/>
                    <a:lstStyle/>
                    <a:p>
                      <a:pPr algn="ctr">
                        <a:lnSpc>
                          <a:spcPct val="107000"/>
                        </a:lnSpc>
                        <a:spcAft>
                          <a:spcPts val="800"/>
                        </a:spcAft>
                      </a:pPr>
                      <a:r>
                        <a:rPr lang="en-GB" sz="900" dirty="0" smtClean="0">
                          <a:solidFill>
                            <a:srgbClr val="FF0000"/>
                          </a:solidFill>
                        </a:rPr>
                        <a:t>Normative work complete</a:t>
                      </a:r>
                      <a:endParaRPr lang="en-GB" sz="900" dirty="0">
                        <a:solidFill>
                          <a:srgbClr val="FF0000"/>
                        </a:solidFill>
                      </a:endParaRPr>
                    </a:p>
                  </a:txBody>
                  <a:tcPr marL="27002" marR="27002" marT="0" marB="0" anchor="ctr"/>
                </a:tc>
                <a:extLst>
                  <a:ext uri="{0D108BD9-81ED-4DB2-BD59-A6C34878D82A}">
                    <a16:rowId xmlns:a16="http://schemas.microsoft.com/office/drawing/2014/main" val="4227141635"/>
                  </a:ext>
                </a:extLst>
              </a:tr>
            </a:tbl>
          </a:graphicData>
        </a:graphic>
      </p:graphicFrame>
      <p:sp>
        <p:nvSpPr>
          <p:cNvPr id="7" name="Title 1"/>
          <p:cNvSpPr>
            <a:spLocks noGrp="1"/>
          </p:cNvSpPr>
          <p:nvPr>
            <p:ph type="title"/>
          </p:nvPr>
        </p:nvSpPr>
        <p:spPr>
          <a:xfrm>
            <a:off x="488950" y="171450"/>
            <a:ext cx="6827838" cy="857250"/>
          </a:xfrm>
        </p:spPr>
        <p:txBody>
          <a:bodyPr/>
          <a:lstStyle/>
          <a:p>
            <a:r>
              <a:rPr lang="en-GB" altLang="en-US" sz="2800" dirty="0" err="1" smtClean="0">
                <a:solidFill>
                  <a:schemeClr val="tx1"/>
                </a:solidFill>
              </a:rPr>
              <a:t>FS_EnergySys</a:t>
            </a:r>
            <a:r>
              <a:rPr lang="en-GB" altLang="en-US" sz="2800" dirty="0" smtClean="0">
                <a:solidFill>
                  <a:schemeClr val="tx1"/>
                </a:solidFill>
              </a:rPr>
              <a:t>/</a:t>
            </a:r>
            <a:r>
              <a:rPr lang="en-GB" altLang="en-US" sz="2800" dirty="0" err="1" smtClean="0">
                <a:solidFill>
                  <a:schemeClr val="tx1"/>
                </a:solidFill>
              </a:rPr>
              <a:t>EnergySys</a:t>
            </a:r>
            <a:endParaRPr lang="en-GB" altLang="en-US" sz="2800" b="1" dirty="0" smtClean="0">
              <a:solidFill>
                <a:schemeClr val="tx1"/>
              </a:solidFill>
            </a:endParaRPr>
          </a:p>
        </p:txBody>
      </p:sp>
    </p:spTree>
    <p:extLst>
      <p:ext uri="{BB962C8B-B14F-4D97-AF65-F5344CB8AC3E}">
        <p14:creationId xmlns:p14="http://schemas.microsoft.com/office/powerpoint/2010/main" val="321243738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p:txBody>
          <a:bodyPr/>
          <a:lstStyle/>
          <a:p>
            <a:r>
              <a:rPr lang="en-GB" altLang="en-US" sz="2800" smtClean="0">
                <a:solidFill>
                  <a:schemeClr val="tx1"/>
                </a:solidFill>
              </a:rPr>
              <a:t>FS_MPS4msg/MPS4msg</a:t>
            </a:r>
            <a:endParaRPr lang="en-GB" altLang="en-US" sz="2800" b="1" smtClean="0">
              <a:solidFill>
                <a:schemeClr val="tx1"/>
              </a:solidFill>
            </a:endParaRPr>
          </a:p>
        </p:txBody>
      </p:sp>
      <p:sp>
        <p:nvSpPr>
          <p:cNvPr id="4" name="Content Placeholder 7"/>
          <p:cNvSpPr txBox="1">
            <a:spLocks/>
          </p:cNvSpPr>
          <p:nvPr/>
        </p:nvSpPr>
        <p:spPr>
          <a:xfrm>
            <a:off x="303213" y="1958975"/>
            <a:ext cx="8250237" cy="27447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400" b="1" kern="0" dirty="0"/>
              <a:t>Progress since </a:t>
            </a:r>
            <a:r>
              <a:rPr lang="de-DE" altLang="de-DE" sz="1400" b="1" kern="0" dirty="0" smtClean="0"/>
              <a:t>SA#109</a:t>
            </a:r>
            <a:endParaRPr lang="de-DE" altLang="de-DE" sz="1600" b="1" kern="0" dirty="0" smtClean="0"/>
          </a:p>
          <a:p>
            <a:pPr lvl="1">
              <a:spcBef>
                <a:spcPts val="0"/>
              </a:spcBef>
              <a:spcAft>
                <a:spcPts val="75"/>
              </a:spcAft>
            </a:pPr>
            <a:r>
              <a:rPr lang="en-US" altLang="zh-CN" sz="1100" dirty="0" smtClean="0">
                <a:cs typeface="Times New Roman" panose="02020603050405020304"/>
              </a:rPr>
              <a:t>No CRs</a:t>
            </a:r>
            <a:endParaRPr lang="en-US" altLang="zh-CN" sz="1100" dirty="0">
              <a:cs typeface="Times New Roman" panose="02020603050405020304"/>
            </a:endParaRPr>
          </a:p>
          <a:p>
            <a:pPr>
              <a:spcBef>
                <a:spcPts val="300"/>
              </a:spcBef>
              <a:spcAft>
                <a:spcPts val="300"/>
              </a:spcAft>
              <a:defRPr/>
            </a:pPr>
            <a:r>
              <a:rPr lang="en-US" sz="1400" b="1" kern="0" dirty="0" smtClean="0"/>
              <a:t>Impacts and dependencies on other WGs</a:t>
            </a:r>
          </a:p>
          <a:p>
            <a:pPr lvl="1">
              <a:spcBef>
                <a:spcPts val="0"/>
              </a:spcBef>
              <a:spcAft>
                <a:spcPts val="300"/>
              </a:spcAft>
              <a:defRPr/>
            </a:pPr>
            <a:r>
              <a:rPr lang="en-US" altLang="zh-CN" sz="1100" dirty="0" smtClean="0">
                <a:solidFill>
                  <a:prstClr val="black"/>
                </a:solidFill>
                <a:sym typeface="+mn-ea"/>
              </a:rPr>
              <a:t>None</a:t>
            </a:r>
            <a:endParaRPr lang="en-US" altLang="zh-CN" sz="1100" dirty="0">
              <a:solidFill>
                <a:prstClr val="black"/>
              </a:solidFill>
              <a:sym typeface="+mn-ea"/>
            </a:endParaRPr>
          </a:p>
          <a:p>
            <a:pPr>
              <a:spcBef>
                <a:spcPts val="0"/>
              </a:spcBef>
              <a:spcAft>
                <a:spcPts val="450"/>
              </a:spcAft>
              <a:defRPr/>
            </a:pPr>
            <a:r>
              <a:rPr lang="de-DE" sz="1400" b="1" kern="0" dirty="0" smtClean="0"/>
              <a:t>Controversial issues</a:t>
            </a:r>
          </a:p>
          <a:p>
            <a:pPr lvl="1">
              <a:spcBef>
                <a:spcPts val="0"/>
              </a:spcBef>
              <a:spcAft>
                <a:spcPts val="450"/>
              </a:spcAft>
              <a:defRPr/>
            </a:pPr>
            <a:r>
              <a:rPr lang="en-US" altLang="de-DE" sz="1100" dirty="0" smtClean="0">
                <a:solidFill>
                  <a:prstClr val="black"/>
                </a:solidFill>
              </a:rPr>
              <a:t>None</a:t>
            </a:r>
            <a:endParaRPr lang="de-DE" sz="1100" kern="0" dirty="0" smtClean="0"/>
          </a:p>
          <a:p>
            <a:pPr>
              <a:spcBef>
                <a:spcPts val="0"/>
              </a:spcBef>
              <a:spcAft>
                <a:spcPts val="0"/>
              </a:spcAft>
              <a:defRPr/>
            </a:pPr>
            <a:r>
              <a:rPr lang="de-DE" sz="1400" b="1" kern="0" dirty="0" smtClean="0"/>
              <a:t>Next steps</a:t>
            </a:r>
          </a:p>
          <a:p>
            <a:pPr lvl="1">
              <a:spcBef>
                <a:spcPts val="0"/>
              </a:spcBef>
              <a:spcAft>
                <a:spcPts val="300"/>
              </a:spcAft>
              <a:defRPr/>
            </a:pPr>
            <a:r>
              <a:rPr lang="en-US" sz="1100" dirty="0" smtClean="0"/>
              <a:t>Maintenance</a:t>
            </a:r>
            <a:endParaRPr lang="en-US" altLang="de-DE" sz="1100" dirty="0">
              <a:sym typeface="+mn-ea"/>
            </a:endParaRPr>
          </a:p>
        </p:txBody>
      </p:sp>
      <p:graphicFrame>
        <p:nvGraphicFramePr>
          <p:cNvPr id="5" name="Table 4"/>
          <p:cNvGraphicFramePr>
            <a:graphicFrameLocks noGrp="1"/>
          </p:cNvGraphicFramePr>
          <p:nvPr>
            <p:extLst>
              <p:ext uri="{D42A27DB-BD31-4B8C-83A1-F6EECF244321}">
                <p14:modId xmlns:p14="http://schemas.microsoft.com/office/powerpoint/2010/main" val="1101811238"/>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mn-lt"/>
                        </a:rPr>
                        <a:t>1010031</a:t>
                      </a:r>
                    </a:p>
                  </a:txBody>
                  <a:tcPr marL="9525" marR="9525" marT="9515" marB="0"/>
                </a:tc>
                <a:tc>
                  <a:txBody>
                    <a:bodyPr/>
                    <a:lstStyle/>
                    <a:p>
                      <a:pPr algn="l" fontAlgn="t"/>
                      <a:r>
                        <a:rPr lang="en-GB" sz="900" b="0" i="1" u="none" strike="noStrike" dirty="0">
                          <a:solidFill>
                            <a:srgbClr val="000000"/>
                          </a:solidFill>
                          <a:effectLst/>
                          <a:latin typeface="+mn-lt"/>
                        </a:rPr>
                        <a:t>   </a:t>
                      </a:r>
                      <a:r>
                        <a:rPr lang="en-GB" sz="900" b="0" i="0" u="none" strike="noStrike" dirty="0">
                          <a:solidFill>
                            <a:srgbClr val="000000"/>
                          </a:solidFill>
                          <a:effectLst/>
                          <a:latin typeface="+mn-lt"/>
                        </a:rPr>
                        <a:t>Study on MPS for IMS Messaging and SMS services </a:t>
                      </a:r>
                    </a:p>
                  </a:txBody>
                  <a:tcPr marL="9525" marR="9525" marT="9515" marB="0"/>
                </a:tc>
                <a:tc>
                  <a:txBody>
                    <a:bodyPr/>
                    <a:lstStyle/>
                    <a:p>
                      <a:pPr algn="l" fontAlgn="t"/>
                      <a:r>
                        <a:rPr lang="en-GB" sz="900" b="0" i="0" u="none" strike="noStrike" dirty="0">
                          <a:solidFill>
                            <a:srgbClr val="000000"/>
                          </a:solidFill>
                          <a:effectLst/>
                          <a:latin typeface="+mn-lt"/>
                        </a:rPr>
                        <a:t>FS_MPS4msg</a:t>
                      </a:r>
                    </a:p>
                  </a:txBody>
                  <a:tcPr marL="9525" marR="9525" marT="9515" marB="0"/>
                </a:tc>
                <a:tc>
                  <a:txBody>
                    <a:bodyPr/>
                    <a:lstStyle/>
                    <a:p>
                      <a:pPr algn="l" fontAlgn="t"/>
                      <a:r>
                        <a:rPr lang="en-GB" sz="900" b="0" i="0" u="none" strike="noStrike">
                          <a:solidFill>
                            <a:srgbClr val="000000"/>
                          </a:solidFill>
                          <a:effectLst/>
                          <a:latin typeface="+mn-lt"/>
                        </a:rPr>
                        <a:t>06/06/2024</a:t>
                      </a:r>
                    </a:p>
                  </a:txBody>
                  <a:tcPr marL="9525" marR="9525" marT="9515"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9525" marR="9525" marT="9515" marB="0"/>
                </a:tc>
                <a:tc>
                  <a:txBody>
                    <a:bodyPr/>
                    <a:lstStyle/>
                    <a:p>
                      <a:pPr algn="l" fontAlgn="t"/>
                      <a:r>
                        <a:rPr lang="en-GB" sz="900" b="0" i="0" u="sng" strike="noStrike" dirty="0">
                          <a:solidFill>
                            <a:srgbClr val="0563C1"/>
                          </a:solidFill>
                          <a:effectLst/>
                          <a:latin typeface="+mn-lt"/>
                          <a:hlinkClick r:id="rId3"/>
                        </a:rPr>
                        <a:t>SP-231197</a:t>
                      </a:r>
                      <a:endParaRPr lang="en-GB" sz="900" b="0" i="0" u="sng" strike="noStrike" dirty="0">
                        <a:solidFill>
                          <a:srgbClr val="0563C1"/>
                        </a:solidFill>
                        <a:effectLst/>
                        <a:latin typeface="+mn-lt"/>
                      </a:endParaRPr>
                    </a:p>
                  </a:txBody>
                  <a:tcPr marL="9525" marR="9525" marT="9515" marB="0"/>
                </a:tc>
                <a:tc>
                  <a:txBody>
                    <a:bodyPr/>
                    <a:lstStyle/>
                    <a:p>
                      <a:pPr algn="ctr">
                        <a:lnSpc>
                          <a:spcPct val="107000"/>
                        </a:lnSpc>
                        <a:spcAft>
                          <a:spcPts val="800"/>
                        </a:spcAft>
                      </a:pPr>
                      <a:r>
                        <a:rPr lang="en-GB" sz="900" dirty="0" smtClean="0">
                          <a:solidFill>
                            <a:srgbClr val="FF0000"/>
                          </a:solidFill>
                          <a:latin typeface="+mn-lt"/>
                        </a:rPr>
                        <a:t>100%</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endParaRPr lang="en-GB" sz="900" dirty="0">
                        <a:solidFill>
                          <a:srgbClr val="FF0000"/>
                        </a:solidFill>
                        <a:latin typeface="+mn-lt"/>
                      </a:endParaRPr>
                    </a:p>
                  </a:txBody>
                  <a:tcPr marL="36003" marR="36003" marT="0" marB="0" anchor="ctr"/>
                </a:tc>
                <a:extLst>
                  <a:ext uri="{0D108BD9-81ED-4DB2-BD59-A6C34878D82A}">
                    <a16:rowId xmlns:a16="http://schemas.microsoft.com/office/drawing/2014/main" val="2590421922"/>
                  </a:ext>
                </a:extLst>
              </a:tr>
              <a:tr h="225934">
                <a:tc>
                  <a:txBody>
                    <a:bodyPr/>
                    <a:lstStyle/>
                    <a:p>
                      <a:pPr algn="l" fontAlgn="t"/>
                      <a:r>
                        <a:rPr lang="en-GB" sz="900" b="0" i="0" u="none" strike="noStrike" dirty="0">
                          <a:solidFill>
                            <a:srgbClr val="000000"/>
                          </a:solidFill>
                          <a:effectLst/>
                          <a:latin typeface="+mn-lt"/>
                        </a:rPr>
                        <a:t>1040029</a:t>
                      </a:r>
                    </a:p>
                  </a:txBody>
                  <a:tcPr marL="9525" marR="9525" marT="9515" marB="0"/>
                </a:tc>
                <a:tc>
                  <a:txBody>
                    <a:bodyPr/>
                    <a:lstStyle/>
                    <a:p>
                      <a:pPr algn="l" fontAlgn="t"/>
                      <a:r>
                        <a:rPr lang="en-GB" sz="900" b="0" i="0" u="none" strike="noStrike" dirty="0">
                          <a:solidFill>
                            <a:srgbClr val="000000"/>
                          </a:solidFill>
                          <a:effectLst/>
                          <a:latin typeface="+mn-lt"/>
                        </a:rPr>
                        <a:t>   </a:t>
                      </a:r>
                      <a:r>
                        <a:rPr lang="en-GB" sz="900" b="0" i="0" u="none" strike="noStrike" dirty="0" smtClean="0">
                          <a:solidFill>
                            <a:srgbClr val="000000"/>
                          </a:solidFill>
                          <a:effectLst/>
                          <a:latin typeface="+mn-lt"/>
                        </a:rPr>
                        <a:t>MPS </a:t>
                      </a:r>
                      <a:r>
                        <a:rPr lang="en-GB" sz="900" b="0" i="0" u="none" strike="noStrike" dirty="0">
                          <a:solidFill>
                            <a:srgbClr val="000000"/>
                          </a:solidFill>
                          <a:effectLst/>
                          <a:latin typeface="+mn-lt"/>
                        </a:rPr>
                        <a:t>for IMS Messaging and SMS services </a:t>
                      </a:r>
                    </a:p>
                  </a:txBody>
                  <a:tcPr marL="9525" marR="9525" marT="9515" marB="0"/>
                </a:tc>
                <a:tc>
                  <a:txBody>
                    <a:bodyPr/>
                    <a:lstStyle/>
                    <a:p>
                      <a:pPr algn="l" fontAlgn="t"/>
                      <a:r>
                        <a:rPr lang="en-GB" sz="900" b="0" i="0" u="none" strike="noStrike" dirty="0">
                          <a:solidFill>
                            <a:srgbClr val="000000"/>
                          </a:solidFill>
                          <a:effectLst/>
                          <a:latin typeface="+mn-lt"/>
                        </a:rPr>
                        <a:t>MPS4msg</a:t>
                      </a:r>
                    </a:p>
                  </a:txBody>
                  <a:tcPr marL="9525" marR="9525" marT="9515" marB="0"/>
                </a:tc>
                <a:tc>
                  <a:txBody>
                    <a:bodyPr/>
                    <a:lstStyle/>
                    <a:p>
                      <a:pPr algn="l" fontAlgn="t"/>
                      <a:r>
                        <a:rPr lang="en-GB" sz="900" b="0" i="0" u="none" strike="noStrike" dirty="0">
                          <a:solidFill>
                            <a:srgbClr val="000000"/>
                          </a:solidFill>
                          <a:effectLst/>
                          <a:latin typeface="+mn-lt"/>
                        </a:rPr>
                        <a:t>12/12/2024</a:t>
                      </a:r>
                    </a:p>
                  </a:txBody>
                  <a:tcPr marL="9525" marR="9525" marT="9515"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9525" marR="9525" marT="9515" marB="0"/>
                </a:tc>
                <a:tc>
                  <a:txBody>
                    <a:bodyPr/>
                    <a:lstStyle/>
                    <a:p>
                      <a:pPr algn="l" fontAlgn="t"/>
                      <a:r>
                        <a:rPr lang="en-GB" sz="900" b="0" i="0" u="sng" strike="noStrike" dirty="0">
                          <a:solidFill>
                            <a:srgbClr val="0563C1"/>
                          </a:solidFill>
                          <a:effectLst/>
                          <a:latin typeface="+mn-lt"/>
                          <a:hlinkClick r:id="rId4"/>
                        </a:rPr>
                        <a:t>SP-240987</a:t>
                      </a:r>
                      <a:endParaRPr lang="en-GB" sz="900" b="0" i="0" u="sng" strike="noStrike" dirty="0">
                        <a:solidFill>
                          <a:srgbClr val="0563C1"/>
                        </a:solidFill>
                        <a:effectLst/>
                        <a:latin typeface="+mn-lt"/>
                      </a:endParaRPr>
                    </a:p>
                  </a:txBody>
                  <a:tcPr marL="9525" marR="9525" marT="9515" marB="0"/>
                </a:tc>
                <a:tc>
                  <a:txBody>
                    <a:bodyPr/>
                    <a:lstStyle/>
                    <a:p>
                      <a:pPr algn="ctr">
                        <a:lnSpc>
                          <a:spcPct val="107000"/>
                        </a:lnSpc>
                        <a:spcAft>
                          <a:spcPts val="800"/>
                        </a:spcAft>
                      </a:pPr>
                      <a:r>
                        <a:rPr lang="en-GB" sz="900" b="0" dirty="0" smtClean="0">
                          <a:solidFill>
                            <a:srgbClr val="FF0000"/>
                          </a:solidFill>
                          <a:latin typeface="+mn-lt"/>
                        </a:rPr>
                        <a:t>100%</a:t>
                      </a:r>
                      <a:endParaRPr lang="en-GB" sz="900" b="0" dirty="0">
                        <a:solidFill>
                          <a:srgbClr val="FF0000"/>
                        </a:solidFill>
                        <a:latin typeface="+mn-lt"/>
                      </a:endParaRPr>
                    </a:p>
                  </a:txBody>
                  <a:tcPr marL="36003" marR="36003" marT="0" marB="0" anchor="ctr"/>
                </a:tc>
                <a:tc>
                  <a:txBody>
                    <a:bodyPr/>
                    <a:lstStyle/>
                    <a:p>
                      <a:pPr algn="l">
                        <a:lnSpc>
                          <a:spcPct val="107000"/>
                        </a:lnSpc>
                        <a:spcAft>
                          <a:spcPts val="800"/>
                        </a:spcAft>
                      </a:pPr>
                      <a:endParaRPr lang="en-GB" sz="900" b="0" dirty="0">
                        <a:solidFill>
                          <a:srgbClr val="FF0000"/>
                        </a:solidFill>
                        <a:latin typeface="+mn-lt"/>
                      </a:endParaRPr>
                    </a:p>
                  </a:txBody>
                  <a:tcPr marL="36003" marR="36003" marT="0" marB="0" anchor="ctr"/>
                </a:tc>
                <a:extLst>
                  <a:ext uri="{0D108BD9-81ED-4DB2-BD59-A6C34878D82A}">
                    <a16:rowId xmlns:a16="http://schemas.microsoft.com/office/drawing/2014/main" val="2683718353"/>
                  </a:ext>
                </a:extLst>
              </a:tr>
            </a:tbl>
          </a:graphicData>
        </a:graphic>
      </p:graphicFrame>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a:t>
            </a:r>
            <a:r>
              <a:rPr lang="en-GB" sz="1500" b="1" dirty="0"/>
              <a:t>1) General aspects (events since </a:t>
            </a:r>
            <a:r>
              <a:rPr lang="en-GB" sz="1500" b="1" dirty="0" smtClean="0"/>
              <a:t>SA#109, </a:t>
            </a:r>
            <a:r>
              <a:rPr lang="en-GB" sz="1500" b="1"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dirty="0"/>
              <a:t>2.2) Rel-17 Work and Maintenance</a:t>
            </a:r>
          </a:p>
          <a:p>
            <a:pPr lvl="1" eaLnBrk="1" hangingPunct="1">
              <a:defRPr/>
            </a:pPr>
            <a:r>
              <a:rPr lang="en-GB" sz="1350" dirty="0"/>
              <a:t>2.3) Rel-18 Work and Maintenance</a:t>
            </a:r>
          </a:p>
          <a:p>
            <a:pPr lvl="1" eaLnBrk="1" hangingPunct="1">
              <a:defRPr/>
            </a:pPr>
            <a:r>
              <a:rPr lang="en-GB" sz="1350" dirty="0"/>
              <a:t>2.4) Rel-19 Work and Maintenance</a:t>
            </a:r>
          </a:p>
          <a:p>
            <a:pPr lvl="1" eaLnBrk="1" hangingPunct="1">
              <a:defRPr/>
            </a:pPr>
            <a:r>
              <a:rPr lang="en-GB" sz="1350" dirty="0"/>
              <a:t>2.5) Rel-20 Work and Maintenance</a:t>
            </a:r>
          </a:p>
          <a:p>
            <a:pPr lvl="1" eaLnBrk="1" hangingPunct="1">
              <a:defRPr/>
            </a:pPr>
            <a:r>
              <a:rPr lang="en-GB" sz="1350" dirty="0"/>
              <a:t>2.6)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7"/>
          <p:cNvSpPr txBox="1">
            <a:spLocks/>
          </p:cNvSpPr>
          <p:nvPr/>
        </p:nvSpPr>
        <p:spPr>
          <a:xfrm>
            <a:off x="488950" y="1999716"/>
            <a:ext cx="7069139" cy="291376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400" b="1" kern="0" dirty="0"/>
              <a:t>Progress since </a:t>
            </a:r>
            <a:r>
              <a:rPr lang="de-DE" altLang="de-DE" sz="1400" b="1" kern="0" dirty="0" smtClean="0"/>
              <a:t>SA#109</a:t>
            </a:r>
            <a:endParaRPr lang="de-DE" altLang="de-DE" sz="1400" b="1" kern="0" dirty="0"/>
          </a:p>
          <a:p>
            <a:pPr lvl="1">
              <a:spcBef>
                <a:spcPts val="0"/>
              </a:spcBef>
              <a:spcAft>
                <a:spcPts val="0"/>
              </a:spcAft>
              <a:defRPr/>
            </a:pPr>
            <a:r>
              <a:rPr lang="en-US" altLang="de-DE" sz="1100" kern="0" dirty="0"/>
              <a:t>No submitted CRs</a:t>
            </a:r>
          </a:p>
          <a:p>
            <a:pPr>
              <a:spcBef>
                <a:spcPts val="225"/>
              </a:spcBef>
              <a:spcAft>
                <a:spcPts val="225"/>
              </a:spcAft>
              <a:defRPr/>
            </a:pPr>
            <a:r>
              <a:rPr lang="en-US" sz="1400" b="1" kern="0" dirty="0" smtClean="0"/>
              <a:t>Impacts </a:t>
            </a:r>
            <a:r>
              <a:rPr lang="en-US" sz="1400" b="1" kern="0" dirty="0"/>
              <a:t>and dependencies on other </a:t>
            </a:r>
            <a:r>
              <a:rPr lang="en-US" sz="1400" b="1" kern="0" dirty="0" smtClean="0"/>
              <a:t>WGs</a:t>
            </a:r>
            <a:endParaRPr lang="en-US" sz="1400" b="1" kern="0" dirty="0"/>
          </a:p>
          <a:p>
            <a:pPr lvl="1">
              <a:spcBef>
                <a:spcPts val="0"/>
              </a:spcBef>
              <a:spcAft>
                <a:spcPts val="225"/>
              </a:spcAft>
              <a:defRPr/>
            </a:pPr>
            <a:r>
              <a:rPr lang="en-US" sz="1100" dirty="0" smtClean="0"/>
              <a:t>OAM </a:t>
            </a:r>
            <a:r>
              <a:rPr lang="en-US" sz="1100" dirty="0"/>
              <a:t>support is expected to be handled by SA5, and security to be handled by SA3</a:t>
            </a:r>
            <a:endParaRPr lang="en-US" altLang="zh-CN" sz="1100" dirty="0">
              <a:solidFill>
                <a:prstClr val="black"/>
              </a:solidFill>
              <a:sym typeface="+mn-ea"/>
            </a:endParaRPr>
          </a:p>
          <a:p>
            <a:pPr>
              <a:spcBef>
                <a:spcPts val="0"/>
              </a:spcBef>
              <a:spcAft>
                <a:spcPts val="0"/>
              </a:spcAft>
              <a:defRPr/>
            </a:pPr>
            <a:r>
              <a:rPr lang="de-DE" sz="1400" b="1" kern="0" dirty="0"/>
              <a:t>Controversial issues</a:t>
            </a:r>
          </a:p>
          <a:p>
            <a:pPr lvl="1">
              <a:spcBef>
                <a:spcPts val="0"/>
              </a:spcBef>
              <a:spcAft>
                <a:spcPts val="0"/>
              </a:spcAft>
              <a:defRPr/>
            </a:pPr>
            <a:r>
              <a:rPr lang="de-DE" sz="1100" kern="0" dirty="0" smtClean="0"/>
              <a:t>None</a:t>
            </a:r>
          </a:p>
          <a:p>
            <a:pPr>
              <a:spcBef>
                <a:spcPts val="0"/>
              </a:spcBef>
              <a:spcAft>
                <a:spcPts val="0"/>
              </a:spcAft>
              <a:defRPr/>
            </a:pPr>
            <a:r>
              <a:rPr lang="de-DE" sz="1400" b="1" kern="0" dirty="0" smtClean="0"/>
              <a:t>Next steps</a:t>
            </a:r>
            <a:endParaRPr lang="en-US" sz="800" b="1" kern="0" dirty="0"/>
          </a:p>
          <a:p>
            <a:pPr lvl="1">
              <a:spcBef>
                <a:spcPts val="0"/>
              </a:spcBef>
              <a:spcAft>
                <a:spcPts val="225"/>
              </a:spcAft>
              <a:defRPr/>
            </a:pPr>
            <a:r>
              <a:rPr lang="en-US" sz="1100" kern="0" dirty="0" smtClean="0"/>
              <a:t>Maintenance </a:t>
            </a:r>
            <a:r>
              <a:rPr lang="en-US" sz="1100" kern="0" dirty="0"/>
              <a:t>work</a:t>
            </a:r>
          </a:p>
        </p:txBody>
      </p:sp>
      <p:graphicFrame>
        <p:nvGraphicFramePr>
          <p:cNvPr id="5" name="Table 4"/>
          <p:cNvGraphicFramePr>
            <a:graphicFrameLocks noGrp="1"/>
          </p:cNvGraphicFramePr>
          <p:nvPr>
            <p:extLst>
              <p:ext uri="{D42A27DB-BD31-4B8C-83A1-F6EECF244321}">
                <p14:modId xmlns:p14="http://schemas.microsoft.com/office/powerpoint/2010/main" val="4107035978"/>
              </p:ext>
            </p:extLst>
          </p:nvPr>
        </p:nvGraphicFramePr>
        <p:xfrm>
          <a:off x="488950" y="1277359"/>
          <a:ext cx="8009097" cy="632399"/>
        </p:xfrm>
        <a:graphic>
          <a:graphicData uri="http://schemas.openxmlformats.org/drawingml/2006/table">
            <a:tbl>
              <a:tblPr firstRow="1" firstCol="1" bandRow="1">
                <a:tableStyleId>{F5AB1C69-6EDB-4FF4-983F-18BD219EF322}</a:tableStyleId>
              </a:tblPr>
              <a:tblGrid>
                <a:gridCol w="478011">
                  <a:extLst>
                    <a:ext uri="{9D8B030D-6E8A-4147-A177-3AD203B41FA5}">
                      <a16:colId xmlns:a16="http://schemas.microsoft.com/office/drawing/2014/main" val="20000"/>
                    </a:ext>
                  </a:extLst>
                </a:gridCol>
                <a:gridCol w="2923114">
                  <a:extLst>
                    <a:ext uri="{9D8B030D-6E8A-4147-A177-3AD203B41FA5}">
                      <a16:colId xmlns:a16="http://schemas.microsoft.com/office/drawing/2014/main" val="20001"/>
                    </a:ext>
                  </a:extLst>
                </a:gridCol>
                <a:gridCol w="883403">
                  <a:extLst>
                    <a:ext uri="{9D8B030D-6E8A-4147-A177-3AD203B41FA5}">
                      <a16:colId xmlns:a16="http://schemas.microsoft.com/office/drawing/2014/main" val="20002"/>
                    </a:ext>
                  </a:extLst>
                </a:gridCol>
                <a:gridCol w="757541">
                  <a:extLst>
                    <a:ext uri="{9D8B030D-6E8A-4147-A177-3AD203B41FA5}">
                      <a16:colId xmlns:a16="http://schemas.microsoft.com/office/drawing/2014/main" val="20003"/>
                    </a:ext>
                  </a:extLst>
                </a:gridCol>
                <a:gridCol w="438167">
                  <a:extLst>
                    <a:ext uri="{9D8B030D-6E8A-4147-A177-3AD203B41FA5}">
                      <a16:colId xmlns:a16="http://schemas.microsoft.com/office/drawing/2014/main" val="20004"/>
                    </a:ext>
                  </a:extLst>
                </a:gridCol>
                <a:gridCol w="510699">
                  <a:extLst>
                    <a:ext uri="{9D8B030D-6E8A-4147-A177-3AD203B41FA5}">
                      <a16:colId xmlns:a16="http://schemas.microsoft.com/office/drawing/2014/main" val="20005"/>
                    </a:ext>
                  </a:extLst>
                </a:gridCol>
                <a:gridCol w="510699">
                  <a:extLst>
                    <a:ext uri="{9D8B030D-6E8A-4147-A177-3AD203B41FA5}">
                      <a16:colId xmlns:a16="http://schemas.microsoft.com/office/drawing/2014/main" val="20006"/>
                    </a:ext>
                  </a:extLst>
                </a:gridCol>
                <a:gridCol w="1507463">
                  <a:extLst>
                    <a:ext uri="{9D8B030D-6E8A-4147-A177-3AD203B41FA5}">
                      <a16:colId xmlns:a16="http://schemas.microsoft.com/office/drawing/2014/main" val="20007"/>
                    </a:ext>
                  </a:extLst>
                </a:gridCol>
              </a:tblGrid>
              <a:tr h="195692">
                <a:tc>
                  <a:txBody>
                    <a:bodyPr/>
                    <a:lstStyle/>
                    <a:p>
                      <a:pPr algn="ctr">
                        <a:lnSpc>
                          <a:spcPct val="107000"/>
                        </a:lnSpc>
                        <a:spcAft>
                          <a:spcPts val="800"/>
                        </a:spcAft>
                      </a:pPr>
                      <a:r>
                        <a:rPr lang="en-GB" sz="900" dirty="0"/>
                        <a:t>UID</a:t>
                      </a:r>
                    </a:p>
                  </a:txBody>
                  <a:tcPr marL="27002" marR="27002" marT="0" marB="0" anchor="ctr"/>
                </a:tc>
                <a:tc>
                  <a:txBody>
                    <a:bodyPr/>
                    <a:lstStyle/>
                    <a:p>
                      <a:pPr algn="ctr">
                        <a:lnSpc>
                          <a:spcPct val="107000"/>
                        </a:lnSpc>
                        <a:spcAft>
                          <a:spcPts val="800"/>
                        </a:spcAft>
                      </a:pPr>
                      <a:r>
                        <a:rPr lang="en-GB" sz="900" dirty="0"/>
                        <a:t>Name</a:t>
                      </a:r>
                    </a:p>
                  </a:txBody>
                  <a:tcPr marL="27002" marR="27002" marT="0" marB="0" anchor="ctr"/>
                </a:tc>
                <a:tc>
                  <a:txBody>
                    <a:bodyPr/>
                    <a:lstStyle/>
                    <a:p>
                      <a:pPr algn="ctr">
                        <a:lnSpc>
                          <a:spcPct val="107000"/>
                        </a:lnSpc>
                        <a:spcAft>
                          <a:spcPts val="800"/>
                        </a:spcAft>
                      </a:pPr>
                      <a:r>
                        <a:rPr lang="en-GB" sz="900" dirty="0"/>
                        <a:t>Acronym</a:t>
                      </a:r>
                    </a:p>
                  </a:txBody>
                  <a:tcPr marL="27002" marR="27002" marT="0" marB="0" anchor="ctr"/>
                </a:tc>
                <a:tc>
                  <a:txBody>
                    <a:bodyPr/>
                    <a:lstStyle/>
                    <a:p>
                      <a:pPr algn="ctr">
                        <a:lnSpc>
                          <a:spcPct val="107000"/>
                        </a:lnSpc>
                        <a:spcAft>
                          <a:spcPts val="800"/>
                        </a:spcAft>
                      </a:pPr>
                      <a:r>
                        <a:rPr lang="en-GB" sz="900" dirty="0"/>
                        <a:t>Target (dd/mm/</a:t>
                      </a:r>
                      <a:r>
                        <a:rPr lang="en-GB" sz="900" dirty="0" err="1"/>
                        <a:t>yyyy</a:t>
                      </a:r>
                      <a:r>
                        <a:rPr lang="en-GB" sz="900" dirty="0"/>
                        <a:t>)</a:t>
                      </a:r>
                    </a:p>
                  </a:txBody>
                  <a:tcPr marL="27002" marR="27002" marT="0" marB="0" anchor="ctr"/>
                </a:tc>
                <a:tc>
                  <a:txBody>
                    <a:bodyPr/>
                    <a:lstStyle/>
                    <a:p>
                      <a:pPr algn="ctr">
                        <a:lnSpc>
                          <a:spcPct val="107000"/>
                        </a:lnSpc>
                        <a:spcAft>
                          <a:spcPts val="800"/>
                        </a:spcAft>
                      </a:pPr>
                      <a:r>
                        <a:rPr lang="en-GB" sz="900" dirty="0"/>
                        <a:t>Old %</a:t>
                      </a:r>
                    </a:p>
                  </a:txBody>
                  <a:tcPr marL="27002" marR="27002"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27002" marR="27002"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900" dirty="0">
                          <a:solidFill>
                            <a:srgbClr val="FF0000"/>
                          </a:solidFill>
                        </a:rPr>
                        <a:t>Change or comment</a:t>
                      </a:r>
                    </a:p>
                  </a:txBody>
                  <a:tcPr marL="27002" marR="27002" marT="0" marB="0" anchor="ctr"/>
                </a:tc>
                <a:extLst>
                  <a:ext uri="{0D108BD9-81ED-4DB2-BD59-A6C34878D82A}">
                    <a16:rowId xmlns:a16="http://schemas.microsoft.com/office/drawing/2014/main" val="10000"/>
                  </a:ext>
                </a:extLst>
              </a:tr>
              <a:tr h="169451">
                <a:tc>
                  <a:txBody>
                    <a:bodyPr/>
                    <a:lstStyle/>
                    <a:p>
                      <a:pPr algn="l" fontAlgn="t"/>
                      <a:r>
                        <a:rPr lang="en-GB" sz="900" b="0" i="0" u="none" strike="noStrike" dirty="0">
                          <a:solidFill>
                            <a:srgbClr val="000000"/>
                          </a:solidFill>
                          <a:effectLst/>
                          <a:latin typeface="+mn-lt"/>
                        </a:rPr>
                        <a:t>1020067</a:t>
                      </a:r>
                    </a:p>
                  </a:txBody>
                  <a:tcPr marL="7144" marR="7144" marT="7136" marB="0"/>
                </a:tc>
                <a:tc>
                  <a:txBody>
                    <a:bodyPr/>
                    <a:lstStyle/>
                    <a:p>
                      <a:pPr algn="l" fontAlgn="t"/>
                      <a:r>
                        <a:rPr lang="en-GB" sz="900" b="0" i="0" u="none" strike="noStrike" dirty="0">
                          <a:solidFill>
                            <a:srgbClr val="000000"/>
                          </a:solidFill>
                          <a:effectLst/>
                          <a:latin typeface="+mn-lt"/>
                        </a:rPr>
                        <a:t>Study on Vehicle Mounted Relays Phase 2 </a:t>
                      </a:r>
                    </a:p>
                  </a:txBody>
                  <a:tcPr marL="7144" marR="7144" marT="7136" marB="0"/>
                </a:tc>
                <a:tc>
                  <a:txBody>
                    <a:bodyPr/>
                    <a:lstStyle/>
                    <a:p>
                      <a:pPr algn="l" fontAlgn="t"/>
                      <a:r>
                        <a:rPr lang="en-GB" sz="900" b="0" i="0" u="none" strike="noStrike" dirty="0">
                          <a:solidFill>
                            <a:srgbClr val="000000"/>
                          </a:solidFill>
                          <a:effectLst/>
                          <a:latin typeface="+mn-lt"/>
                        </a:rPr>
                        <a:t>FS_VMR_Ph2</a:t>
                      </a:r>
                    </a:p>
                  </a:txBody>
                  <a:tcPr marL="7144" marR="7144" marT="7136" marB="0"/>
                </a:tc>
                <a:tc>
                  <a:txBody>
                    <a:bodyPr/>
                    <a:lstStyle/>
                    <a:p>
                      <a:pPr algn="l" fontAlgn="t"/>
                      <a:r>
                        <a:rPr lang="en-GB" sz="900" b="0" i="0" u="none" strike="noStrike" dirty="0">
                          <a:solidFill>
                            <a:srgbClr val="000000"/>
                          </a:solidFill>
                          <a:effectLst/>
                          <a:latin typeface="+mn-lt"/>
                        </a:rPr>
                        <a:t>09/09/2024</a:t>
                      </a:r>
                    </a:p>
                  </a:txBody>
                  <a:tcPr marL="7144" marR="7144" marT="7136"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7144" marR="7144" marT="7136" marB="0"/>
                </a:tc>
                <a:tc>
                  <a:txBody>
                    <a:bodyPr/>
                    <a:lstStyle/>
                    <a:p>
                      <a:pPr algn="l" fontAlgn="t"/>
                      <a:r>
                        <a:rPr lang="en-GB" sz="900" b="0" i="0" u="sng" strike="noStrike" dirty="0">
                          <a:solidFill>
                            <a:srgbClr val="0563C1"/>
                          </a:solidFill>
                          <a:effectLst/>
                          <a:latin typeface="+mn-lt"/>
                          <a:hlinkClick r:id="rId3"/>
                        </a:rPr>
                        <a:t>SP-240493</a:t>
                      </a:r>
                      <a:endParaRPr lang="en-GB" sz="900" b="0" i="0" u="sng" strike="noStrike" dirty="0">
                        <a:solidFill>
                          <a:srgbClr val="0563C1"/>
                        </a:solidFill>
                        <a:effectLst/>
                        <a:latin typeface="+mn-lt"/>
                      </a:endParaRPr>
                    </a:p>
                  </a:txBody>
                  <a:tcPr marL="7144" marR="7144" marT="7136" marB="0"/>
                </a:tc>
                <a:tc>
                  <a:txBody>
                    <a:bodyPr/>
                    <a:lstStyle/>
                    <a:p>
                      <a:pPr algn="ctr">
                        <a:lnSpc>
                          <a:spcPct val="107000"/>
                        </a:lnSpc>
                        <a:spcAft>
                          <a:spcPts val="800"/>
                        </a:spcAft>
                      </a:pPr>
                      <a:r>
                        <a:rPr lang="en-GB" sz="900" dirty="0">
                          <a:solidFill>
                            <a:srgbClr val="FF0000"/>
                          </a:solidFill>
                          <a:latin typeface="+mn-lt"/>
                        </a:rPr>
                        <a:t>100%</a:t>
                      </a:r>
                    </a:p>
                  </a:txBody>
                  <a:tcPr marL="27002" marR="27002" marT="0" marB="0" anchor="ctr"/>
                </a:tc>
                <a:tc>
                  <a:txBody>
                    <a:bodyPr/>
                    <a:lstStyle/>
                    <a:p>
                      <a:pPr algn="ctr">
                        <a:lnSpc>
                          <a:spcPct val="107000"/>
                        </a:lnSpc>
                        <a:spcAft>
                          <a:spcPts val="800"/>
                        </a:spcAft>
                      </a:pPr>
                      <a:endParaRPr lang="en-GB" sz="900" dirty="0">
                        <a:solidFill>
                          <a:srgbClr val="FF0000"/>
                        </a:solidFill>
                        <a:latin typeface="+mn-lt"/>
                      </a:endParaRPr>
                    </a:p>
                  </a:txBody>
                  <a:tcPr marL="27002" marR="27002" marT="0" marB="0" anchor="ctr"/>
                </a:tc>
                <a:extLst>
                  <a:ext uri="{0D108BD9-81ED-4DB2-BD59-A6C34878D82A}">
                    <a16:rowId xmlns:a16="http://schemas.microsoft.com/office/drawing/2014/main" val="10001"/>
                  </a:ext>
                </a:extLst>
              </a:tr>
              <a:tr h="169451">
                <a:tc>
                  <a:txBody>
                    <a:bodyPr/>
                    <a:lstStyle/>
                    <a:p>
                      <a:pPr algn="l" fontAlgn="t"/>
                      <a:r>
                        <a:rPr lang="en-GB" sz="900" b="0" i="0" u="none" strike="noStrike">
                          <a:solidFill>
                            <a:srgbClr val="000000"/>
                          </a:solidFill>
                          <a:effectLst/>
                          <a:latin typeface="+mn-lt"/>
                        </a:rPr>
                        <a:t>1040031</a:t>
                      </a:r>
                    </a:p>
                  </a:txBody>
                  <a:tcPr marL="7144" marR="7144" marT="7136" marB="0"/>
                </a:tc>
                <a:tc>
                  <a:txBody>
                    <a:bodyPr/>
                    <a:lstStyle/>
                    <a:p>
                      <a:pPr algn="l" fontAlgn="t"/>
                      <a:r>
                        <a:rPr lang="en-GB" sz="900" b="0" i="0" u="none" strike="noStrike" dirty="0">
                          <a:solidFill>
                            <a:srgbClr val="000000"/>
                          </a:solidFill>
                          <a:effectLst/>
                          <a:latin typeface="+mn-lt"/>
                        </a:rPr>
                        <a:t>Vehicle Mounted Relays Phase 2 </a:t>
                      </a:r>
                    </a:p>
                  </a:txBody>
                  <a:tcPr marL="7144" marR="7144" marT="7136" marB="0"/>
                </a:tc>
                <a:tc>
                  <a:txBody>
                    <a:bodyPr/>
                    <a:lstStyle/>
                    <a:p>
                      <a:pPr algn="l" fontAlgn="t"/>
                      <a:r>
                        <a:rPr lang="en-GB" sz="900" b="0" i="0" u="none" strike="noStrike">
                          <a:solidFill>
                            <a:srgbClr val="000000"/>
                          </a:solidFill>
                          <a:effectLst/>
                          <a:latin typeface="+mn-lt"/>
                        </a:rPr>
                        <a:t>VMR_Ph2</a:t>
                      </a:r>
                    </a:p>
                  </a:txBody>
                  <a:tcPr marL="7144" marR="7144" marT="7136" marB="0"/>
                </a:tc>
                <a:tc>
                  <a:txBody>
                    <a:bodyPr/>
                    <a:lstStyle/>
                    <a:p>
                      <a:pPr algn="l" fontAlgn="t"/>
                      <a:r>
                        <a:rPr lang="en-GB" sz="900" b="0" i="0" u="none" strike="noStrike">
                          <a:solidFill>
                            <a:srgbClr val="000000"/>
                          </a:solidFill>
                          <a:effectLst/>
                          <a:latin typeface="+mn-lt"/>
                        </a:rPr>
                        <a:t>12/12/2024</a:t>
                      </a:r>
                    </a:p>
                  </a:txBody>
                  <a:tcPr marL="7144" marR="7144" marT="7136" marB="0"/>
                </a:tc>
                <a:tc>
                  <a:txBody>
                    <a:bodyPr/>
                    <a:lstStyle/>
                    <a:p>
                      <a:pPr algn="l" fontAlgn="t"/>
                      <a:r>
                        <a:rPr lang="en-GB" sz="900" b="0" i="0" u="none" strike="noStrike" dirty="0" smtClean="0">
                          <a:solidFill>
                            <a:srgbClr val="000000"/>
                          </a:solidFill>
                          <a:effectLst/>
                          <a:latin typeface="+mn-lt"/>
                        </a:rPr>
                        <a:t>100</a:t>
                      </a:r>
                      <a:r>
                        <a:rPr lang="en-GB" sz="900" b="0" i="0" u="none" strike="noStrike" dirty="0">
                          <a:solidFill>
                            <a:srgbClr val="000000"/>
                          </a:solidFill>
                          <a:effectLst/>
                          <a:latin typeface="+mn-lt"/>
                        </a:rPr>
                        <a:t>%</a:t>
                      </a:r>
                    </a:p>
                  </a:txBody>
                  <a:tcPr marL="7144" marR="7144" marT="7136" marB="0"/>
                </a:tc>
                <a:tc>
                  <a:txBody>
                    <a:bodyPr/>
                    <a:lstStyle/>
                    <a:p>
                      <a:pPr algn="l" fontAlgn="t"/>
                      <a:r>
                        <a:rPr lang="en-GB" sz="900" b="0" i="0" u="sng" strike="noStrike" dirty="0">
                          <a:solidFill>
                            <a:srgbClr val="0563C1"/>
                          </a:solidFill>
                          <a:effectLst/>
                          <a:latin typeface="+mn-lt"/>
                          <a:hlinkClick r:id="rId4"/>
                        </a:rPr>
                        <a:t>SP-240989</a:t>
                      </a:r>
                      <a:endParaRPr lang="en-GB" sz="900" b="0" i="0" u="sng" strike="noStrike" dirty="0">
                        <a:solidFill>
                          <a:srgbClr val="0563C1"/>
                        </a:solidFill>
                        <a:effectLst/>
                        <a:latin typeface="+mn-lt"/>
                      </a:endParaRPr>
                    </a:p>
                  </a:txBody>
                  <a:tcPr marL="7144" marR="7144" marT="7136" marB="0"/>
                </a:tc>
                <a:tc>
                  <a:txBody>
                    <a:bodyPr/>
                    <a:lstStyle/>
                    <a:p>
                      <a:pPr algn="ctr">
                        <a:lnSpc>
                          <a:spcPct val="107000"/>
                        </a:lnSpc>
                        <a:spcAft>
                          <a:spcPts val="800"/>
                        </a:spcAft>
                      </a:pPr>
                      <a:r>
                        <a:rPr lang="en-GB" sz="900" dirty="0">
                          <a:solidFill>
                            <a:srgbClr val="FF0000"/>
                          </a:solidFill>
                          <a:latin typeface="+mn-lt"/>
                        </a:rPr>
                        <a:t>100%</a:t>
                      </a:r>
                    </a:p>
                  </a:txBody>
                  <a:tcPr marL="27002" marR="27002" marT="0" marB="0" anchor="ctr"/>
                </a:tc>
                <a:tc>
                  <a:txBody>
                    <a:bodyPr/>
                    <a:lstStyle/>
                    <a:p>
                      <a:pPr algn="ctr">
                        <a:lnSpc>
                          <a:spcPct val="107000"/>
                        </a:lnSpc>
                        <a:spcAft>
                          <a:spcPts val="800"/>
                        </a:spcAft>
                      </a:pPr>
                      <a:endParaRPr lang="en-GB" sz="900" dirty="0">
                        <a:solidFill>
                          <a:srgbClr val="FF0000"/>
                        </a:solidFill>
                        <a:latin typeface="+mn-lt"/>
                      </a:endParaRPr>
                    </a:p>
                  </a:txBody>
                  <a:tcPr marL="27002" marR="27002" marT="0" marB="0" anchor="ctr"/>
                </a:tc>
                <a:extLst>
                  <a:ext uri="{0D108BD9-81ED-4DB2-BD59-A6C34878D82A}">
                    <a16:rowId xmlns:a16="http://schemas.microsoft.com/office/drawing/2014/main" val="2590421922"/>
                  </a:ext>
                </a:extLst>
              </a:tr>
            </a:tbl>
          </a:graphicData>
        </a:graphic>
      </p:graphicFrame>
      <p:sp>
        <p:nvSpPr>
          <p:cNvPr id="6" name="Title 1"/>
          <p:cNvSpPr>
            <a:spLocks noGrp="1"/>
          </p:cNvSpPr>
          <p:nvPr>
            <p:ph type="title"/>
          </p:nvPr>
        </p:nvSpPr>
        <p:spPr>
          <a:xfrm>
            <a:off x="488950" y="171450"/>
            <a:ext cx="6827838" cy="857250"/>
          </a:xfrm>
        </p:spPr>
        <p:txBody>
          <a:bodyPr/>
          <a:lstStyle/>
          <a:p>
            <a:r>
              <a:rPr lang="en-GB" altLang="en-US" sz="2800" dirty="0" smtClean="0">
                <a:solidFill>
                  <a:srgbClr val="000000"/>
                </a:solidFill>
                <a:latin typeface="Arial" panose="020B0604020202020204" pitchFamily="34" charset="0"/>
              </a:rPr>
              <a:t>FS_VMR_Ph2/VMR_Ph2</a:t>
            </a:r>
            <a:endParaRPr lang="en-GB" altLang="en-US" sz="2800" b="1" dirty="0" smtClean="0">
              <a:solidFill>
                <a:schemeClr val="tx1"/>
              </a:solidFill>
            </a:endParaRPr>
          </a:p>
        </p:txBody>
      </p:sp>
    </p:spTree>
    <p:extLst>
      <p:ext uri="{BB962C8B-B14F-4D97-AF65-F5344CB8AC3E}">
        <p14:creationId xmlns:p14="http://schemas.microsoft.com/office/powerpoint/2010/main" val="2454667198"/>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US" altLang="zh-CN" sz="2800" smtClean="0">
                <a:solidFill>
                  <a:schemeClr val="tx1"/>
                </a:solidFill>
              </a:rPr>
              <a:t>FS_5G_ProSe_Ph3/5G_ProSe_Ph3</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lvl="1" indent="-341313">
              <a:spcBef>
                <a:spcPts val="0"/>
              </a:spcBef>
              <a:spcAft>
                <a:spcPts val="300"/>
              </a:spcAft>
              <a:buBlip>
                <a:blip r:embed="rId2"/>
              </a:buBlip>
            </a:pPr>
            <a:r>
              <a:rPr lang="en-US" altLang="ko-KR" sz="1400" b="1" kern="0" dirty="0">
                <a:solidFill>
                  <a:prstClr val="black"/>
                </a:solidFill>
                <a:ea typeface="맑은 고딕" panose="020B0503020000020004" pitchFamily="34" charset="-127"/>
                <a:cs typeface="ＭＳ Ｐゴシック" charset="0"/>
              </a:rPr>
              <a:t>Progress since </a:t>
            </a:r>
            <a:r>
              <a:rPr lang="en-US" altLang="ko-KR" sz="1400" b="1" kern="0" dirty="0" smtClean="0">
                <a:solidFill>
                  <a:prstClr val="black"/>
                </a:solidFill>
                <a:ea typeface="맑은 고딕" panose="020B0503020000020004" pitchFamily="34" charset="-127"/>
                <a:cs typeface="ＭＳ Ｐゴシック" charset="0"/>
              </a:rPr>
              <a:t>SA#109</a:t>
            </a:r>
            <a:endParaRPr lang="de-DE" altLang="ko-KR" sz="1400" b="1" kern="0" dirty="0">
              <a:solidFill>
                <a:prstClr val="black"/>
              </a:solidFill>
              <a:ea typeface="맑은 고딕" panose="020B0503020000020004" pitchFamily="34" charset="-127"/>
              <a:cs typeface="ＭＳ Ｐゴシック" charset="0"/>
            </a:endParaRPr>
          </a:p>
          <a:p>
            <a:pPr lvl="1">
              <a:spcBef>
                <a:spcPts val="0"/>
              </a:spcBef>
              <a:spcAft>
                <a:spcPts val="0"/>
              </a:spcAft>
            </a:pPr>
            <a:r>
              <a:rPr lang="en-US" altLang="de-DE" sz="1100" dirty="0"/>
              <a:t>2 CRs to TS 23.304 were agreed.</a:t>
            </a:r>
          </a:p>
          <a:p>
            <a:pPr lvl="1">
              <a:spcBef>
                <a:spcPts val="0"/>
              </a:spcBef>
              <a:spcAft>
                <a:spcPts val="0"/>
              </a:spcAft>
            </a:pPr>
            <a:r>
              <a:rPr lang="en-US" altLang="de-DE" sz="1100" dirty="0"/>
              <a:t>Reply LS sent to RAN WG2 on topologies for L2 based multi-hop U2N relay.</a:t>
            </a:r>
          </a:p>
          <a:p>
            <a:pPr lvl="1">
              <a:spcBef>
                <a:spcPts val="0"/>
              </a:spcBef>
              <a:spcAft>
                <a:spcPts val="0"/>
              </a:spcAft>
            </a:pPr>
            <a:r>
              <a:rPr lang="en-US" altLang="de-DE" sz="1100" dirty="0"/>
              <a:t>Additional corrections for Layer-2 Intermediate UE-to-Network Relay and the inclusion of the RRC container in Multi-hop U2N Relay Discovery Procedure with Model B.</a:t>
            </a:r>
          </a:p>
          <a:p>
            <a:pPr>
              <a:spcBef>
                <a:spcPts val="0"/>
              </a:spcBef>
              <a:spcAft>
                <a:spcPts val="0"/>
              </a:spcAft>
            </a:pPr>
            <a:r>
              <a:rPr lang="en-US" altLang="ko-KR" sz="1400" b="1" dirty="0" smtClean="0">
                <a:solidFill>
                  <a:prstClr val="black"/>
                </a:solidFill>
              </a:rPr>
              <a:t>Impacts and dependencies on other WGs</a:t>
            </a:r>
            <a:endParaRPr lang="en-US" altLang="de-DE" sz="1400" dirty="0" smtClean="0">
              <a:solidFill>
                <a:prstClr val="black"/>
              </a:solidFill>
              <a:sym typeface="+mn-ea"/>
            </a:endParaRPr>
          </a:p>
          <a:p>
            <a:pPr lvl="1">
              <a:spcBef>
                <a:spcPts val="0"/>
              </a:spcBef>
              <a:spcAft>
                <a:spcPts val="300"/>
              </a:spcAft>
            </a:pPr>
            <a:r>
              <a:rPr lang="en-US" altLang="de-DE" sz="1100" dirty="0" smtClean="0">
                <a:solidFill>
                  <a:prstClr val="black"/>
                </a:solidFill>
                <a:sym typeface="+mn-ea"/>
              </a:rPr>
              <a:t>Layer </a:t>
            </a:r>
            <a:r>
              <a:rPr lang="en-US" altLang="de-DE" sz="1100" dirty="0">
                <a:solidFill>
                  <a:prstClr val="black"/>
                </a:solidFill>
                <a:sym typeface="+mn-ea"/>
              </a:rPr>
              <a:t>2 UE-to-Network Relay has dependencies in related work item in </a:t>
            </a:r>
            <a:r>
              <a:rPr lang="en-US" altLang="de-DE" sz="1100" dirty="0" smtClean="0">
                <a:solidFill>
                  <a:prstClr val="black"/>
                </a:solidFill>
                <a:sym typeface="+mn-ea"/>
              </a:rPr>
              <a:t>RAN.</a:t>
            </a:r>
          </a:p>
          <a:p>
            <a:pPr>
              <a:spcBef>
                <a:spcPts val="0"/>
              </a:spcBef>
              <a:spcAft>
                <a:spcPts val="300"/>
              </a:spcAft>
            </a:pPr>
            <a:r>
              <a:rPr lang="de-DE" altLang="ko-KR" sz="1400" b="1" kern="0" dirty="0" smtClean="0">
                <a:solidFill>
                  <a:prstClr val="black"/>
                </a:solidFill>
                <a:ea typeface="맑은 고딕" panose="020B0503020000020004" pitchFamily="34" charset="-127"/>
              </a:rPr>
              <a:t>Outstanding </a:t>
            </a:r>
            <a:r>
              <a:rPr lang="de-DE" altLang="ko-KR" sz="1400" b="1" kern="0" dirty="0">
                <a:solidFill>
                  <a:prstClr val="black"/>
                </a:solidFill>
                <a:ea typeface="맑은 고딕" panose="020B0503020000020004" pitchFamily="34" charset="-127"/>
              </a:rPr>
              <a:t>issues</a:t>
            </a:r>
          </a:p>
          <a:p>
            <a:pPr lvl="1">
              <a:spcBef>
                <a:spcPts val="0"/>
              </a:spcBef>
              <a:spcAft>
                <a:spcPts val="300"/>
              </a:spcAft>
            </a:pPr>
            <a:r>
              <a:rPr lang="en-US" altLang="de-DE" sz="1100" dirty="0" smtClean="0">
                <a:solidFill>
                  <a:prstClr val="black"/>
                </a:solidFill>
                <a:sym typeface="+mn-ea"/>
              </a:rPr>
              <a:t>None</a:t>
            </a:r>
          </a:p>
          <a:p>
            <a:pPr>
              <a:spcBef>
                <a:spcPts val="0"/>
              </a:spcBef>
              <a:spcAft>
                <a:spcPts val="300"/>
              </a:spcAft>
            </a:pPr>
            <a:r>
              <a:rPr lang="de-DE" altLang="ko-KR" sz="1400" b="1" kern="0" dirty="0" smtClean="0"/>
              <a:t>Next </a:t>
            </a:r>
            <a:r>
              <a:rPr lang="de-DE" altLang="ko-KR" sz="1400" b="1" kern="0" dirty="0"/>
              <a:t>steps</a:t>
            </a:r>
          </a:p>
          <a:p>
            <a:pPr lvl="1">
              <a:defRPr/>
            </a:pPr>
            <a:r>
              <a:rPr lang="en-US" sz="1100" dirty="0" smtClean="0"/>
              <a:t>Continue maintenance </a:t>
            </a:r>
            <a:r>
              <a:rPr lang="en-US" sz="1100" dirty="0"/>
              <a:t>work.</a:t>
            </a:r>
          </a:p>
          <a:p>
            <a:pPr lvl="1">
              <a:defRPr/>
            </a:pPr>
            <a:r>
              <a:rPr lang="en-US" sz="1100" dirty="0"/>
              <a:t>Alignment with RAN for </a:t>
            </a:r>
            <a:r>
              <a:rPr lang="en-US" altLang="de-DE" sz="1100" dirty="0">
                <a:solidFill>
                  <a:prstClr val="black"/>
                </a:solidFill>
                <a:sym typeface="+mn-ea"/>
              </a:rPr>
              <a:t>Layer 2 UE-to-Network </a:t>
            </a:r>
            <a:r>
              <a:rPr lang="en-US" altLang="de-DE" sz="1100" dirty="0" smtClean="0">
                <a:solidFill>
                  <a:prstClr val="black"/>
                </a:solidFill>
                <a:sym typeface="+mn-ea"/>
              </a:rPr>
              <a:t>Relay</a:t>
            </a:r>
            <a:endParaRPr lang="en-US" sz="1100" dirty="0"/>
          </a:p>
        </p:txBody>
      </p:sp>
      <p:graphicFrame>
        <p:nvGraphicFramePr>
          <p:cNvPr id="5" name="Table 4"/>
          <p:cNvGraphicFramePr>
            <a:graphicFrameLocks noGrp="1"/>
          </p:cNvGraphicFramePr>
          <p:nvPr>
            <p:extLst>
              <p:ext uri="{D42A27DB-BD31-4B8C-83A1-F6EECF244321}">
                <p14:modId xmlns:p14="http://schemas.microsoft.com/office/powerpoint/2010/main" val="2151049269"/>
              </p:ext>
            </p:extLst>
          </p:nvPr>
        </p:nvGraphicFramePr>
        <p:xfrm>
          <a:off x="303213" y="1109663"/>
          <a:ext cx="8180387" cy="741362"/>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2951394">
                  <a:extLst>
                    <a:ext uri="{9D8B030D-6E8A-4147-A177-3AD203B41FA5}">
                      <a16:colId xmlns:a16="http://schemas.microsoft.com/office/drawing/2014/main" val="20001"/>
                    </a:ext>
                  </a:extLst>
                </a:gridCol>
                <a:gridCol w="1055600">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400">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53582">
                <a:tc>
                  <a:txBody>
                    <a:bodyPr/>
                    <a:lstStyle/>
                    <a:p>
                      <a:pPr algn="l" fontAlgn="t"/>
                      <a:r>
                        <a:rPr lang="en-GB" sz="800" b="0" i="0" u="none" strike="noStrike" dirty="0">
                          <a:solidFill>
                            <a:srgbClr val="000000"/>
                          </a:solidFill>
                          <a:effectLst/>
                          <a:latin typeface="Arial" panose="020B0604020202020204" pitchFamily="34" charset="0"/>
                        </a:rPr>
                        <a:t>1020066</a:t>
                      </a:r>
                    </a:p>
                  </a:txBody>
                  <a:tcPr marL="9525" marR="9525" marT="9533" marB="0"/>
                </a:tc>
                <a:tc>
                  <a:txBody>
                    <a:bodyPr/>
                    <a:lstStyle/>
                    <a:p>
                      <a:pPr algn="l" fontAlgn="t"/>
                      <a:r>
                        <a:rPr lang="en-GB" sz="800" b="0" i="0" u="none" strike="noStrike" dirty="0">
                          <a:solidFill>
                            <a:srgbClr val="000000"/>
                          </a:solidFill>
                          <a:effectLst/>
                          <a:latin typeface="Arial" panose="020B0604020202020204" pitchFamily="34" charset="0"/>
                        </a:rPr>
                        <a:t>Study on Proximity-based Services in 5GS Phase 3 </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FS_5G_ProSe_Ph3</a:t>
                      </a:r>
                    </a:p>
                  </a:txBody>
                  <a:tcPr marL="9525" marR="9525" marT="9533" marB="0"/>
                </a:tc>
                <a:tc>
                  <a:txBody>
                    <a:bodyPr/>
                    <a:lstStyle/>
                    <a:p>
                      <a:pPr algn="l" fontAlgn="t"/>
                      <a:r>
                        <a:rPr lang="en-GB" sz="800" b="0" i="0" u="none" strike="noStrike" dirty="0" smtClean="0">
                          <a:solidFill>
                            <a:srgbClr val="000000"/>
                          </a:solidFill>
                          <a:effectLst/>
                          <a:latin typeface="Arial" panose="020B0604020202020204" pitchFamily="34" charset="0"/>
                        </a:rPr>
                        <a:t>18/06/2024</a:t>
                      </a:r>
                      <a:endParaRPr lang="en-GB" sz="800" b="0" i="0" u="none" strike="noStrike" dirty="0">
                        <a:solidFill>
                          <a:srgbClr val="000000"/>
                        </a:solidFill>
                        <a:effectLst/>
                        <a:latin typeface="Arial" panose="020B0604020202020204" pitchFamily="34" charset="0"/>
                      </a:endParaRPr>
                    </a:p>
                  </a:txBody>
                  <a:tcPr marL="9525" marR="9525" marT="9533"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33" marB="0"/>
                </a:tc>
                <a:tc>
                  <a:txBody>
                    <a:bodyPr/>
                    <a:lstStyle/>
                    <a:p>
                      <a:pPr algn="l" fontAlgn="t"/>
                      <a:r>
                        <a:rPr lang="en-GB" sz="800" b="0" i="0" u="sng" strike="noStrike">
                          <a:solidFill>
                            <a:srgbClr val="0563C1"/>
                          </a:solidFill>
                          <a:effectLst/>
                          <a:latin typeface="Calibri" panose="020F0502020204030204" pitchFamily="34" charset="0"/>
                          <a:hlinkClick r:id="rId3"/>
                        </a:rPr>
                        <a:t>SP-231798</a:t>
                      </a:r>
                      <a:endParaRPr lang="en-GB" sz="800" b="0" i="0" u="sng" strike="noStrike">
                        <a:solidFill>
                          <a:srgbClr val="0563C1"/>
                        </a:solidFill>
                        <a:effectLst/>
                        <a:latin typeface="Calibri" panose="020F0502020204030204" pitchFamily="34" charset="0"/>
                      </a:endParaRPr>
                    </a:p>
                  </a:txBody>
                  <a:tcPr marL="9525" marR="9525" marT="9533"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10001"/>
                  </a:ext>
                </a:extLst>
              </a:tr>
              <a:tr h="226380">
                <a:tc>
                  <a:txBody>
                    <a:bodyPr/>
                    <a:lstStyle/>
                    <a:p>
                      <a:pPr algn="l" fontAlgn="t"/>
                      <a:r>
                        <a:rPr lang="en-GB" sz="800" b="0" i="0" u="none" strike="noStrike">
                          <a:solidFill>
                            <a:srgbClr val="000000"/>
                          </a:solidFill>
                          <a:effectLst/>
                          <a:latin typeface="Arial" panose="020B0604020202020204" pitchFamily="34" charset="0"/>
                        </a:rPr>
                        <a:t>1040030</a:t>
                      </a:r>
                    </a:p>
                  </a:txBody>
                  <a:tcPr marL="9525" marR="9525" marT="9533" marB="0"/>
                </a:tc>
                <a:tc>
                  <a:txBody>
                    <a:bodyPr/>
                    <a:lstStyle/>
                    <a:p>
                      <a:pPr algn="l" fontAlgn="t"/>
                      <a:r>
                        <a:rPr lang="en-GB" sz="800" b="0" i="0" u="none" strike="noStrike" dirty="0">
                          <a:solidFill>
                            <a:srgbClr val="000000"/>
                          </a:solidFill>
                          <a:effectLst/>
                          <a:latin typeface="Arial" panose="020B0604020202020204" pitchFamily="34" charset="0"/>
                        </a:rPr>
                        <a:t>Proximity-based Services in 5GS Phase 3 </a:t>
                      </a:r>
                    </a:p>
                  </a:txBody>
                  <a:tcPr marL="9525" marR="9525" marT="9533" marB="0"/>
                </a:tc>
                <a:tc>
                  <a:txBody>
                    <a:bodyPr/>
                    <a:lstStyle/>
                    <a:p>
                      <a:pPr algn="l" fontAlgn="t"/>
                      <a:r>
                        <a:rPr lang="en-GB" sz="800" b="0" i="0" u="none" strike="noStrike">
                          <a:solidFill>
                            <a:srgbClr val="000000"/>
                          </a:solidFill>
                          <a:effectLst/>
                          <a:latin typeface="Arial" panose="020B0604020202020204" pitchFamily="34" charset="0"/>
                        </a:rPr>
                        <a:t>5G_ProSe_Ph3</a:t>
                      </a:r>
                    </a:p>
                  </a:txBody>
                  <a:tcPr marL="9525" marR="9525" marT="9533" marB="0"/>
                </a:tc>
                <a:tc>
                  <a:txBody>
                    <a:bodyPr/>
                    <a:lstStyle/>
                    <a:p>
                      <a:pPr algn="l" fontAlgn="t"/>
                      <a:r>
                        <a:rPr lang="en-GB" sz="800" b="0" i="0" u="none" strike="noStrike" dirty="0" smtClean="0">
                          <a:solidFill>
                            <a:srgbClr val="000000"/>
                          </a:solidFill>
                          <a:effectLst/>
                          <a:latin typeface="Arial" panose="020B0604020202020204" pitchFamily="34" charset="0"/>
                        </a:rPr>
                        <a:t>18/12/2024</a:t>
                      </a:r>
                      <a:endParaRPr lang="en-GB" sz="800" b="0" i="0" u="none" strike="noStrike" dirty="0">
                        <a:solidFill>
                          <a:srgbClr val="000000"/>
                        </a:solidFill>
                        <a:effectLst/>
                        <a:latin typeface="Arial" panose="020B0604020202020204" pitchFamily="34" charset="0"/>
                      </a:endParaRPr>
                    </a:p>
                  </a:txBody>
                  <a:tcPr marL="9525" marR="9525" marT="9533"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33" marB="0"/>
                </a:tc>
                <a:tc>
                  <a:txBody>
                    <a:bodyPr/>
                    <a:lstStyle/>
                    <a:p>
                      <a:pPr algn="l" fontAlgn="t"/>
                      <a:r>
                        <a:rPr lang="en-GB" sz="800" b="0" i="0" u="sng" strike="noStrike" dirty="0">
                          <a:solidFill>
                            <a:srgbClr val="0563C1"/>
                          </a:solidFill>
                          <a:effectLst/>
                          <a:latin typeface="Calibri" panose="020F0502020204030204" pitchFamily="34" charset="0"/>
                          <a:hlinkClick r:id="rId4"/>
                        </a:rPr>
                        <a:t>SP-240988</a:t>
                      </a:r>
                      <a:endParaRPr lang="en-GB" sz="800" b="0" i="0" u="sng" strike="noStrike" dirty="0">
                        <a:solidFill>
                          <a:srgbClr val="0563C1"/>
                        </a:solidFill>
                        <a:effectLst/>
                        <a:latin typeface="Calibri" panose="020F0502020204030204" pitchFamily="34" charset="0"/>
                      </a:endParaRPr>
                    </a:p>
                  </a:txBody>
                  <a:tcPr marL="9525" marR="9525" marT="9533" marB="0"/>
                </a:tc>
                <a:tc>
                  <a:txBody>
                    <a:bodyPr/>
                    <a:lstStyle/>
                    <a:p>
                      <a:pPr algn="ctr">
                        <a:lnSpc>
                          <a:spcPct val="107000"/>
                        </a:lnSpc>
                        <a:spcAft>
                          <a:spcPts val="800"/>
                        </a:spcAft>
                      </a:pPr>
                      <a:r>
                        <a:rPr lang="en-GB" sz="800" dirty="0" smtClean="0">
                          <a:solidFill>
                            <a:srgbClr val="FF0000"/>
                          </a:solidFill>
                        </a:rPr>
                        <a:t>100%</a:t>
                      </a:r>
                      <a:endParaRPr lang="en-GB" sz="800" dirty="0">
                        <a:solidFill>
                          <a:srgbClr val="FF0000"/>
                        </a:solidFill>
                      </a:endParaRPr>
                    </a:p>
                  </a:txBody>
                  <a:tcPr marL="36003" marR="36003" marT="0" marB="0" anchor="ctr"/>
                </a:tc>
                <a:tc>
                  <a:txBody>
                    <a:bodyPr/>
                    <a:lstStyle/>
                    <a:p>
                      <a:pPr algn="ctr">
                        <a:lnSpc>
                          <a:spcPct val="107000"/>
                        </a:lnSpc>
                        <a:spcAft>
                          <a:spcPts val="800"/>
                        </a:spcAft>
                      </a:pPr>
                      <a:endParaRPr lang="en-GB" sz="900" dirty="0">
                        <a:solidFill>
                          <a:srgbClr val="FF0000"/>
                        </a:solidFill>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altLang="de-DE" sz="2800" smtClean="0">
                <a:solidFill>
                  <a:schemeClr val="tx1"/>
                </a:solidFill>
              </a:rPr>
              <a:t>FS_UIA_ARC/UIA_ARC</a:t>
            </a:r>
            <a:endParaRPr lang="en-GB" altLang="en-US" sz="2800" smtClean="0">
              <a:solidFill>
                <a:schemeClr val="tx1"/>
              </a:solidFill>
            </a:endParaRPr>
          </a:p>
        </p:txBody>
      </p:sp>
      <p:sp>
        <p:nvSpPr>
          <p:cNvPr id="4" name="Content Placeholder 7"/>
          <p:cNvSpPr txBox="1">
            <a:spLocks/>
          </p:cNvSpPr>
          <p:nvPr/>
        </p:nvSpPr>
        <p:spPr>
          <a:xfrm>
            <a:off x="303213" y="1943967"/>
            <a:ext cx="8250237" cy="292489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ct val="0"/>
              </a:spcBef>
            </a:pPr>
            <a:r>
              <a:rPr lang="de-DE" altLang="de-DE" sz="1400" b="1" dirty="0" smtClean="0"/>
              <a:t>Progress </a:t>
            </a:r>
            <a:r>
              <a:rPr lang="de-DE" altLang="de-DE" sz="1400" b="1" dirty="0"/>
              <a:t>since </a:t>
            </a:r>
            <a:r>
              <a:rPr lang="de-DE" altLang="de-DE" sz="1400" b="1" dirty="0" smtClean="0"/>
              <a:t>SA#109</a:t>
            </a:r>
            <a:endParaRPr lang="de-DE" altLang="de-DE" sz="1400" b="1" dirty="0"/>
          </a:p>
          <a:p>
            <a:pPr marL="538163" lvl="1">
              <a:spcBef>
                <a:spcPct val="0"/>
              </a:spcBef>
            </a:pPr>
            <a:r>
              <a:rPr lang="de-DE" altLang="de-DE" sz="1100" dirty="0"/>
              <a:t>12 documents were submitted to SA2 #171, UIA_ARC was not on the agenda at SA2 #172 </a:t>
            </a:r>
          </a:p>
          <a:p>
            <a:pPr marL="1336676" lvl="2">
              <a:spcBef>
                <a:spcPct val="0"/>
              </a:spcBef>
            </a:pPr>
            <a:r>
              <a:rPr lang="de-DE" altLang="de-DE" sz="1100" dirty="0"/>
              <a:t>3 Discussion Papers were noted.</a:t>
            </a:r>
          </a:p>
          <a:p>
            <a:pPr marL="1336676" lvl="2">
              <a:spcBef>
                <a:spcPct val="0"/>
              </a:spcBef>
            </a:pPr>
            <a:r>
              <a:rPr lang="de-DE" altLang="de-DE" sz="1100" dirty="0"/>
              <a:t>2 CR‘s were noted.</a:t>
            </a:r>
          </a:p>
          <a:p>
            <a:pPr marL="1336676" lvl="2">
              <a:spcBef>
                <a:spcPct val="0"/>
              </a:spcBef>
            </a:pPr>
            <a:r>
              <a:rPr lang="de-DE" altLang="de-DE" sz="1100" dirty="0"/>
              <a:t>2 CR‘s were postponed.</a:t>
            </a:r>
          </a:p>
          <a:p>
            <a:pPr marL="1336676" lvl="2">
              <a:spcBef>
                <a:spcPct val="0"/>
              </a:spcBef>
            </a:pPr>
            <a:r>
              <a:rPr lang="de-DE" altLang="de-DE" sz="1100" dirty="0"/>
              <a:t>1 CAT-D CR was approved for TS 23.503</a:t>
            </a:r>
          </a:p>
          <a:p>
            <a:pPr marL="1336676" lvl="2">
              <a:spcBef>
                <a:spcPct val="0"/>
              </a:spcBef>
            </a:pPr>
            <a:r>
              <a:rPr lang="de-DE" altLang="de-DE" sz="1100" dirty="0"/>
              <a:t>1 CAT-F CR was approved for TS 23.501 to make a clarification on a VLAN tag error scenerio.</a:t>
            </a:r>
          </a:p>
          <a:p>
            <a:pPr marL="1336676" lvl="2">
              <a:spcBef>
                <a:spcPct val="0"/>
              </a:spcBef>
            </a:pPr>
            <a:r>
              <a:rPr lang="de-DE" altLang="de-DE" sz="1100" dirty="0"/>
              <a:t>3 CAT-F CR‘s were approved to handle suspending QoS differentiation for Non-3GPP Devices (TS 23.501, TS 23.502, and TS 23.503). </a:t>
            </a:r>
          </a:p>
          <a:p>
            <a:pPr>
              <a:spcBef>
                <a:spcPct val="0"/>
              </a:spcBef>
            </a:pPr>
            <a:r>
              <a:rPr lang="en-GB" altLang="en-US" sz="1400" b="1" dirty="0" smtClean="0"/>
              <a:t>Impacts </a:t>
            </a:r>
            <a:r>
              <a:rPr lang="en-GB" altLang="en-US" sz="1400" b="1" dirty="0"/>
              <a:t>and dependencies on other </a:t>
            </a:r>
            <a:r>
              <a:rPr lang="en-GB" altLang="en-US" sz="1400" b="1" dirty="0" smtClean="0"/>
              <a:t>WGs</a:t>
            </a:r>
            <a:endParaRPr lang="en-GB" altLang="en-US" sz="1400" dirty="0"/>
          </a:p>
          <a:p>
            <a:pPr lvl="1">
              <a:spcBef>
                <a:spcPct val="0"/>
              </a:spcBef>
            </a:pPr>
            <a:r>
              <a:rPr lang="de-DE" altLang="de-DE" sz="1100" dirty="0" smtClean="0"/>
              <a:t>None </a:t>
            </a:r>
            <a:r>
              <a:rPr lang="de-DE" altLang="de-DE" sz="1100" dirty="0"/>
              <a:t>identified</a:t>
            </a:r>
            <a:endParaRPr lang="en-US" altLang="en-US" sz="1100" dirty="0"/>
          </a:p>
          <a:p>
            <a:pPr>
              <a:spcBef>
                <a:spcPct val="0"/>
              </a:spcBef>
            </a:pPr>
            <a:r>
              <a:rPr lang="de-DE" altLang="en-US" sz="1400" b="1" dirty="0"/>
              <a:t>Contentious Issues</a:t>
            </a:r>
          </a:p>
          <a:p>
            <a:pPr lvl="1">
              <a:spcBef>
                <a:spcPct val="0"/>
              </a:spcBef>
            </a:pPr>
            <a:r>
              <a:rPr lang="de-DE" altLang="de-DE" sz="1100" dirty="0"/>
              <a:t>None </a:t>
            </a:r>
            <a:r>
              <a:rPr lang="de-DE" altLang="de-DE" sz="1100" dirty="0" smtClean="0"/>
              <a:t>identified</a:t>
            </a:r>
            <a:endParaRPr lang="en-US" sz="1100" b="1" dirty="0"/>
          </a:p>
          <a:p>
            <a:pPr>
              <a:spcBef>
                <a:spcPct val="0"/>
              </a:spcBef>
            </a:pPr>
            <a:r>
              <a:rPr lang="de-DE" altLang="en-US" sz="1400" b="1" dirty="0"/>
              <a:t>Next Steps</a:t>
            </a:r>
          </a:p>
          <a:p>
            <a:pPr marL="538163" lvl="1">
              <a:spcBef>
                <a:spcPct val="0"/>
              </a:spcBef>
            </a:pPr>
            <a:r>
              <a:rPr lang="en-US" sz="1000" dirty="0"/>
              <a:t> </a:t>
            </a:r>
            <a:r>
              <a:rPr lang="en-US" sz="1100" dirty="0" smtClean="0"/>
              <a:t>Maintenance</a:t>
            </a:r>
            <a:endParaRPr lang="en-US" altLang="en-US" sz="1050" dirty="0"/>
          </a:p>
        </p:txBody>
      </p:sp>
      <p:graphicFrame>
        <p:nvGraphicFramePr>
          <p:cNvPr id="5" name="Table 4"/>
          <p:cNvGraphicFramePr>
            <a:graphicFrameLocks noGrp="1"/>
          </p:cNvGraphicFramePr>
          <p:nvPr>
            <p:extLst>
              <p:ext uri="{D42A27DB-BD31-4B8C-83A1-F6EECF244321}">
                <p14:modId xmlns:p14="http://schemas.microsoft.com/office/powerpoint/2010/main" val="541412044"/>
              </p:ext>
            </p:extLst>
          </p:nvPr>
        </p:nvGraphicFramePr>
        <p:xfrm>
          <a:off x="303213" y="1017384"/>
          <a:ext cx="8454893" cy="712790"/>
        </p:xfrm>
        <a:graphic>
          <a:graphicData uri="http://schemas.openxmlformats.org/drawingml/2006/table">
            <a:tbl>
              <a:tblPr firstRow="1" firstCol="1" bandRow="1">
                <a:tableStyleId>{F5AB1C69-6EDB-4FF4-983F-18BD219EF322}</a:tableStyleId>
              </a:tblPr>
              <a:tblGrid>
                <a:gridCol w="504617">
                  <a:extLst>
                    <a:ext uri="{9D8B030D-6E8A-4147-A177-3AD203B41FA5}">
                      <a16:colId xmlns:a16="http://schemas.microsoft.com/office/drawing/2014/main" val="20000"/>
                    </a:ext>
                  </a:extLst>
                </a:gridCol>
                <a:gridCol w="3223041">
                  <a:extLst>
                    <a:ext uri="{9D8B030D-6E8A-4147-A177-3AD203B41FA5}">
                      <a16:colId xmlns:a16="http://schemas.microsoft.com/office/drawing/2014/main" val="20001"/>
                    </a:ext>
                  </a:extLst>
                </a:gridCol>
                <a:gridCol w="918414">
                  <a:extLst>
                    <a:ext uri="{9D8B030D-6E8A-4147-A177-3AD203B41FA5}">
                      <a16:colId xmlns:a16="http://schemas.microsoft.com/office/drawing/2014/main" val="20002"/>
                    </a:ext>
                  </a:extLst>
                </a:gridCol>
                <a:gridCol w="676644">
                  <a:extLst>
                    <a:ext uri="{9D8B030D-6E8A-4147-A177-3AD203B41FA5}">
                      <a16:colId xmlns:a16="http://schemas.microsoft.com/office/drawing/2014/main" val="20003"/>
                    </a:ext>
                  </a:extLst>
                </a:gridCol>
                <a:gridCol w="462556">
                  <a:extLst>
                    <a:ext uri="{9D8B030D-6E8A-4147-A177-3AD203B41FA5}">
                      <a16:colId xmlns:a16="http://schemas.microsoft.com/office/drawing/2014/main" val="20004"/>
                    </a:ext>
                  </a:extLst>
                </a:gridCol>
                <a:gridCol w="539126">
                  <a:extLst>
                    <a:ext uri="{9D8B030D-6E8A-4147-A177-3AD203B41FA5}">
                      <a16:colId xmlns:a16="http://schemas.microsoft.com/office/drawing/2014/main" val="20005"/>
                    </a:ext>
                  </a:extLst>
                </a:gridCol>
                <a:gridCol w="539126">
                  <a:extLst>
                    <a:ext uri="{9D8B030D-6E8A-4147-A177-3AD203B41FA5}">
                      <a16:colId xmlns:a16="http://schemas.microsoft.com/office/drawing/2014/main" val="20006"/>
                    </a:ext>
                  </a:extLst>
                </a:gridCol>
                <a:gridCol w="1591369">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mn-lt"/>
                        </a:rPr>
                        <a:t>1020063</a:t>
                      </a:r>
                    </a:p>
                  </a:txBody>
                  <a:tcPr marL="9525" marR="9525" marT="9515" marB="0"/>
                </a:tc>
                <a:tc>
                  <a:txBody>
                    <a:bodyPr/>
                    <a:lstStyle/>
                    <a:p>
                      <a:pPr algn="l" fontAlgn="t"/>
                      <a:r>
                        <a:rPr lang="en-GB" sz="900" b="0" i="0" u="none" strike="noStrike" dirty="0">
                          <a:solidFill>
                            <a:srgbClr val="000000"/>
                          </a:solidFill>
                          <a:effectLst/>
                          <a:latin typeface="+mn-lt"/>
                        </a:rPr>
                        <a:t>Study on User Identities and Authentication Architecture </a:t>
                      </a:r>
                    </a:p>
                  </a:txBody>
                  <a:tcPr marL="9525" marR="9525" marT="9515" marB="0"/>
                </a:tc>
                <a:tc>
                  <a:txBody>
                    <a:bodyPr/>
                    <a:lstStyle/>
                    <a:p>
                      <a:pPr algn="l" fontAlgn="t"/>
                      <a:r>
                        <a:rPr lang="en-GB" sz="900" b="0" i="0" u="none" strike="noStrike">
                          <a:solidFill>
                            <a:srgbClr val="000000"/>
                          </a:solidFill>
                          <a:effectLst/>
                          <a:latin typeface="+mn-lt"/>
                        </a:rPr>
                        <a:t>FS_UIA_ARC</a:t>
                      </a:r>
                    </a:p>
                  </a:txBody>
                  <a:tcPr marL="9525" marR="9525" marT="9515" marB="0"/>
                </a:tc>
                <a:tc>
                  <a:txBody>
                    <a:bodyPr/>
                    <a:lstStyle/>
                    <a:p>
                      <a:pPr algn="l" fontAlgn="t"/>
                      <a:r>
                        <a:rPr lang="en-GB" sz="900" b="0" i="0" u="none" strike="noStrike">
                          <a:solidFill>
                            <a:srgbClr val="000000"/>
                          </a:solidFill>
                          <a:effectLst/>
                          <a:latin typeface="+mn-lt"/>
                        </a:rPr>
                        <a:t>09/09/2024</a:t>
                      </a:r>
                    </a:p>
                  </a:txBody>
                  <a:tcPr marL="9525" marR="9525" marT="9515"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9525" marR="9525" marT="9515" marB="0"/>
                </a:tc>
                <a:tc>
                  <a:txBody>
                    <a:bodyPr/>
                    <a:lstStyle/>
                    <a:p>
                      <a:pPr algn="l" fontAlgn="t"/>
                      <a:r>
                        <a:rPr lang="en-GB" sz="900" b="0" i="0" u="sng" strike="noStrike" dirty="0">
                          <a:solidFill>
                            <a:srgbClr val="0563C1"/>
                          </a:solidFill>
                          <a:effectLst/>
                          <a:latin typeface="+mn-lt"/>
                          <a:hlinkClick r:id="rId3"/>
                        </a:rPr>
                        <a:t>SP-231804</a:t>
                      </a:r>
                      <a:endParaRPr lang="en-GB" sz="900" b="0" i="0" u="sng" strike="noStrike" dirty="0">
                        <a:solidFill>
                          <a:srgbClr val="0563C1"/>
                        </a:solidFill>
                        <a:effectLst/>
                        <a:latin typeface="+mn-lt"/>
                      </a:endParaRPr>
                    </a:p>
                  </a:txBody>
                  <a:tcPr marL="9525" marR="9525" marT="9515" marB="0"/>
                </a:tc>
                <a:tc>
                  <a:txBody>
                    <a:bodyPr/>
                    <a:lstStyle/>
                    <a:p>
                      <a:pPr algn="ctr">
                        <a:lnSpc>
                          <a:spcPct val="107000"/>
                        </a:lnSpc>
                        <a:spcAft>
                          <a:spcPts val="800"/>
                        </a:spcAft>
                      </a:pPr>
                      <a:r>
                        <a:rPr lang="en-GB" sz="900" dirty="0" smtClean="0">
                          <a:solidFill>
                            <a:srgbClr val="FF0000"/>
                          </a:solidFill>
                          <a:latin typeface="+mn-lt"/>
                        </a:rPr>
                        <a:t>100%</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endParaRPr lang="en-GB" sz="900" dirty="0">
                        <a:solidFill>
                          <a:srgbClr val="FF0000"/>
                        </a:solidFill>
                        <a:latin typeface="+mn-lt"/>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mn-lt"/>
                        </a:rPr>
                        <a:t>1040085</a:t>
                      </a:r>
                    </a:p>
                  </a:txBody>
                  <a:tcPr marL="9525" marR="9525" marT="9515" marB="0"/>
                </a:tc>
                <a:tc>
                  <a:txBody>
                    <a:bodyPr/>
                    <a:lstStyle/>
                    <a:p>
                      <a:pPr algn="l" fontAlgn="t"/>
                      <a:r>
                        <a:rPr lang="en-GB" sz="900" b="0" i="0" u="none" strike="noStrike" dirty="0">
                          <a:solidFill>
                            <a:srgbClr val="000000"/>
                          </a:solidFill>
                          <a:effectLst/>
                          <a:latin typeface="+mn-lt"/>
                        </a:rPr>
                        <a:t>Identifying non-3GPP Devices Connecting behind a UE or 5G-RG</a:t>
                      </a:r>
                    </a:p>
                  </a:txBody>
                  <a:tcPr marL="9525" marR="9525" marT="9515" marB="0"/>
                </a:tc>
                <a:tc>
                  <a:txBody>
                    <a:bodyPr/>
                    <a:lstStyle/>
                    <a:p>
                      <a:pPr algn="l" fontAlgn="t"/>
                      <a:r>
                        <a:rPr lang="en-GB" sz="900" b="0" i="0" u="none" strike="noStrike" dirty="0">
                          <a:solidFill>
                            <a:srgbClr val="000000"/>
                          </a:solidFill>
                          <a:effectLst/>
                          <a:latin typeface="+mn-lt"/>
                        </a:rPr>
                        <a:t>UIA_ARC</a:t>
                      </a:r>
                    </a:p>
                  </a:txBody>
                  <a:tcPr marL="9525" marR="9525" marT="9515" marB="0"/>
                </a:tc>
                <a:tc>
                  <a:txBody>
                    <a:bodyPr/>
                    <a:lstStyle/>
                    <a:p>
                      <a:pPr algn="l" fontAlgn="t"/>
                      <a:r>
                        <a:rPr lang="en-GB" sz="900" b="0" i="0" u="none" strike="noStrike" dirty="0" smtClean="0">
                          <a:solidFill>
                            <a:srgbClr val="000000"/>
                          </a:solidFill>
                          <a:effectLst/>
                          <a:latin typeface="+mn-lt"/>
                        </a:rPr>
                        <a:t>30/12/2024</a:t>
                      </a:r>
                      <a:endParaRPr lang="en-GB" sz="900" b="0" i="0" u="none" strike="noStrike" dirty="0">
                        <a:solidFill>
                          <a:srgbClr val="000000"/>
                        </a:solidFill>
                        <a:effectLst/>
                        <a:latin typeface="+mn-lt"/>
                      </a:endParaRPr>
                    </a:p>
                  </a:txBody>
                  <a:tcPr marL="9525" marR="9525" marT="9515"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9525" marR="9525" marT="9515" marB="0"/>
                </a:tc>
                <a:tc>
                  <a:txBody>
                    <a:bodyPr/>
                    <a:lstStyle/>
                    <a:p>
                      <a:pPr algn="l" fontAlgn="t"/>
                      <a:r>
                        <a:rPr lang="en-GB" sz="900" b="0" i="0" u="sng" strike="noStrike" dirty="0">
                          <a:solidFill>
                            <a:srgbClr val="0563C1"/>
                          </a:solidFill>
                          <a:effectLst/>
                          <a:latin typeface="+mn-lt"/>
                          <a:hlinkClick r:id="rId4"/>
                        </a:rPr>
                        <a:t>SP-240971</a:t>
                      </a:r>
                      <a:endParaRPr lang="en-GB" sz="900" b="0" i="0" u="sng" strike="noStrike" dirty="0">
                        <a:solidFill>
                          <a:srgbClr val="0563C1"/>
                        </a:solidFill>
                        <a:effectLst/>
                        <a:latin typeface="+mn-lt"/>
                      </a:endParaRPr>
                    </a:p>
                  </a:txBody>
                  <a:tcPr marL="9525" marR="9525" marT="9515" marB="0"/>
                </a:tc>
                <a:tc>
                  <a:txBody>
                    <a:bodyPr/>
                    <a:lstStyle/>
                    <a:p>
                      <a:pPr algn="ctr">
                        <a:lnSpc>
                          <a:spcPct val="107000"/>
                        </a:lnSpc>
                        <a:spcAft>
                          <a:spcPts val="800"/>
                        </a:spcAft>
                      </a:pPr>
                      <a:r>
                        <a:rPr lang="en-GB" sz="900" dirty="0" smtClean="0">
                          <a:solidFill>
                            <a:srgbClr val="FF0000"/>
                          </a:solidFill>
                          <a:latin typeface="+mn-lt"/>
                        </a:rPr>
                        <a:t>100%</a:t>
                      </a:r>
                      <a:endParaRPr lang="en-GB" sz="900" dirty="0">
                        <a:solidFill>
                          <a:srgbClr val="FF0000"/>
                        </a:solidFill>
                        <a:latin typeface="+mn-lt"/>
                      </a:endParaRPr>
                    </a:p>
                  </a:txBody>
                  <a:tcPr marL="36003" marR="36003" marT="0" marB="0" anchor="ctr"/>
                </a:tc>
                <a:tc>
                  <a:txBody>
                    <a:bodyPr/>
                    <a:lstStyle/>
                    <a:p>
                      <a:pPr algn="l" fontAlgn="ctr"/>
                      <a:endParaRPr lang="en-GB" sz="800" b="0" i="0" u="none" strike="noStrike" kern="1200" dirty="0">
                        <a:solidFill>
                          <a:srgbClr val="FF0000"/>
                        </a:solidFill>
                        <a:effectLst/>
                        <a:latin typeface="+mn-lt"/>
                        <a:ea typeface="+mn-ea"/>
                        <a:cs typeface="Arial" panose="020B0604020202020204" pitchFamily="34" charset="0"/>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p:txBody>
          <a:bodyPr/>
          <a:lstStyle/>
          <a:p>
            <a:r>
              <a:rPr lang="en-US" altLang="de-DE" sz="2800" dirty="0" smtClean="0">
                <a:solidFill>
                  <a:schemeClr val="tx1"/>
                </a:solidFill>
              </a:rPr>
              <a:t>FS_eEDGE_5GC_ph3/ eEDGE_5GC_ph3</a:t>
            </a:r>
            <a:endParaRPr lang="en-GB" altLang="en-US" sz="2800" dirty="0" smtClean="0">
              <a:solidFill>
                <a:schemeClr val="tx1"/>
              </a:solidFill>
            </a:endParaRPr>
          </a:p>
        </p:txBody>
      </p:sp>
      <p:sp>
        <p:nvSpPr>
          <p:cNvPr id="4" name="Content Placeholder 7"/>
          <p:cNvSpPr txBox="1">
            <a:spLocks/>
          </p:cNvSpPr>
          <p:nvPr/>
        </p:nvSpPr>
        <p:spPr>
          <a:xfrm>
            <a:off x="303213" y="2192097"/>
            <a:ext cx="8250237" cy="2676766"/>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200"/>
              </a:spcAft>
            </a:pPr>
            <a:r>
              <a:rPr lang="de-DE" altLang="de-DE" sz="1400" b="1" kern="0" dirty="0"/>
              <a:t>Progress since </a:t>
            </a:r>
            <a:r>
              <a:rPr lang="de-DE" altLang="de-DE" sz="1400" b="1" kern="0" dirty="0" smtClean="0"/>
              <a:t>SA#109</a:t>
            </a:r>
            <a:endParaRPr lang="en-GB" altLang="de-DE" sz="1100" dirty="0">
              <a:solidFill>
                <a:prstClr val="black"/>
              </a:solidFill>
            </a:endParaRPr>
          </a:p>
          <a:p>
            <a:pPr lvl="1">
              <a:spcBef>
                <a:spcPts val="0"/>
              </a:spcBef>
              <a:spcAft>
                <a:spcPts val="200"/>
              </a:spcAft>
            </a:pPr>
            <a:r>
              <a:rPr lang="en-US" altLang="de-DE" sz="1200" kern="0" dirty="0" smtClean="0"/>
              <a:t>5 </a:t>
            </a:r>
            <a:r>
              <a:rPr lang="en-US" altLang="de-DE" sz="1200" kern="0" dirty="0" err="1"/>
              <a:t>Tdocs</a:t>
            </a:r>
            <a:r>
              <a:rPr lang="en-US" altLang="de-DE" sz="1200" kern="0" dirty="0"/>
              <a:t> received, 4 CRs was approved</a:t>
            </a:r>
            <a:endParaRPr lang="de-DE" altLang="de-DE" sz="1200" dirty="0" smtClean="0">
              <a:solidFill>
                <a:prstClr val="black"/>
              </a:solidFill>
            </a:endParaRPr>
          </a:p>
          <a:p>
            <a:pPr marL="457200" lvl="1" indent="-457200">
              <a:spcBef>
                <a:spcPts val="0"/>
              </a:spcBef>
              <a:spcAft>
                <a:spcPts val="200"/>
              </a:spcAft>
              <a:buBlip>
                <a:blip r:embed="rId3"/>
              </a:buBlip>
            </a:pPr>
            <a:r>
              <a:rPr lang="en-US" sz="1400" b="1" kern="0" dirty="0" smtClean="0"/>
              <a:t>Impacts and dependencies on other WGs:</a:t>
            </a:r>
            <a:endParaRPr lang="de-DE" sz="1400" b="1" kern="0" dirty="0" smtClean="0"/>
          </a:p>
          <a:p>
            <a:pPr lvl="1">
              <a:spcBef>
                <a:spcPts val="0"/>
              </a:spcBef>
              <a:spcAft>
                <a:spcPts val="200"/>
              </a:spcAft>
            </a:pPr>
            <a:r>
              <a:rPr lang="en-US" altLang="zh-CN" sz="1100" dirty="0" smtClean="0">
                <a:solidFill>
                  <a:prstClr val="black"/>
                </a:solidFill>
                <a:sym typeface="+mn-ea"/>
              </a:rPr>
              <a:t>None</a:t>
            </a:r>
            <a:endParaRPr lang="en-US" altLang="zh-CN" sz="1100" dirty="0">
              <a:solidFill>
                <a:prstClr val="black"/>
              </a:solidFill>
              <a:sym typeface="+mn-ea"/>
            </a:endParaRPr>
          </a:p>
          <a:p>
            <a:pPr>
              <a:spcBef>
                <a:spcPts val="0"/>
              </a:spcBef>
              <a:spcAft>
                <a:spcPts val="200"/>
              </a:spcAft>
            </a:pPr>
            <a:r>
              <a:rPr lang="en-US" altLang="zh-CN" sz="1400" b="1" kern="0" dirty="0"/>
              <a:t>Controversial</a:t>
            </a:r>
            <a:r>
              <a:rPr lang="de-DE" sz="1400" b="1" kern="0" dirty="0"/>
              <a:t> issues:</a:t>
            </a:r>
          </a:p>
          <a:p>
            <a:pPr lvl="1">
              <a:spcBef>
                <a:spcPts val="0"/>
              </a:spcBef>
              <a:spcAft>
                <a:spcPts val="200"/>
              </a:spcAft>
              <a:defRPr/>
            </a:pPr>
            <a:r>
              <a:rPr lang="de-DE" sz="1100" kern="0" dirty="0" smtClean="0">
                <a:solidFill>
                  <a:prstClr val="black"/>
                </a:solidFill>
              </a:rPr>
              <a:t>None</a:t>
            </a:r>
            <a:endParaRPr lang="en-US" altLang="zh-CN" sz="1100" kern="0" dirty="0"/>
          </a:p>
          <a:p>
            <a:pPr>
              <a:spcBef>
                <a:spcPts val="0"/>
              </a:spcBef>
              <a:spcAft>
                <a:spcPts val="200"/>
              </a:spcAft>
            </a:pPr>
            <a:r>
              <a:rPr lang="de-DE" sz="1400" b="1" kern="0" dirty="0"/>
              <a:t>Next steps:</a:t>
            </a:r>
          </a:p>
          <a:p>
            <a:pPr lvl="1">
              <a:spcBef>
                <a:spcPts val="0"/>
              </a:spcBef>
              <a:spcAft>
                <a:spcPts val="0"/>
              </a:spcAft>
            </a:pPr>
            <a:r>
              <a:rPr lang="en-US" altLang="zh-CN" sz="1100" kern="0" dirty="0" smtClean="0"/>
              <a:t>Continue maintenance</a:t>
            </a:r>
            <a:endParaRPr lang="en-US" altLang="zh-CN" sz="1100" kern="0" dirty="0"/>
          </a:p>
        </p:txBody>
      </p:sp>
      <p:graphicFrame>
        <p:nvGraphicFramePr>
          <p:cNvPr id="5" name="Table 4"/>
          <p:cNvGraphicFramePr>
            <a:graphicFrameLocks noGrp="1"/>
          </p:cNvGraphicFramePr>
          <p:nvPr>
            <p:extLst>
              <p:ext uri="{D42A27DB-BD31-4B8C-83A1-F6EECF244321}">
                <p14:modId xmlns:p14="http://schemas.microsoft.com/office/powerpoint/2010/main" val="1203459630"/>
              </p:ext>
            </p:extLst>
          </p:nvPr>
        </p:nvGraphicFramePr>
        <p:xfrm>
          <a:off x="303213" y="1109663"/>
          <a:ext cx="8180387" cy="1007948"/>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53511">
                <a:tc>
                  <a:txBody>
                    <a:bodyPr/>
                    <a:lstStyle/>
                    <a:p>
                      <a:pPr algn="l" fontAlgn="t"/>
                      <a:r>
                        <a:rPr lang="en-GB" sz="900" b="0" i="0" u="none" strike="noStrike" dirty="0">
                          <a:solidFill>
                            <a:srgbClr val="000000"/>
                          </a:solidFill>
                          <a:effectLst/>
                          <a:latin typeface="+mn-lt"/>
                        </a:rPr>
                        <a:t>1020004</a:t>
                      </a:r>
                    </a:p>
                  </a:txBody>
                  <a:tcPr marL="9525" marR="9525" marT="9531" marB="0"/>
                </a:tc>
                <a:tc>
                  <a:txBody>
                    <a:bodyPr/>
                    <a:lstStyle/>
                    <a:p>
                      <a:pPr algn="l" fontAlgn="t"/>
                      <a:r>
                        <a:rPr lang="en-GB" sz="900" b="0" i="0" u="none" strike="noStrike" dirty="0">
                          <a:solidFill>
                            <a:schemeClr val="tx1"/>
                          </a:solidFill>
                          <a:effectLst/>
                          <a:latin typeface="+mn-lt"/>
                        </a:rPr>
                        <a:t>Study on Enhancement of support for Edge Computing in 5G Core network - Phase 3 </a:t>
                      </a:r>
                    </a:p>
                  </a:txBody>
                  <a:tcPr marL="9525" marR="9525" marT="9531" marB="0"/>
                </a:tc>
                <a:tc>
                  <a:txBody>
                    <a:bodyPr/>
                    <a:lstStyle/>
                    <a:p>
                      <a:pPr algn="l" fontAlgn="t"/>
                      <a:r>
                        <a:rPr lang="en-GB" sz="900" b="0" i="0" u="none" strike="noStrike" dirty="0">
                          <a:solidFill>
                            <a:srgbClr val="000000"/>
                          </a:solidFill>
                          <a:effectLst/>
                          <a:latin typeface="+mn-lt"/>
                        </a:rPr>
                        <a:t>FS_eEDGE_5GC_Ph3</a:t>
                      </a:r>
                    </a:p>
                  </a:txBody>
                  <a:tcPr marL="9525" marR="9525" marT="9531" marB="0"/>
                </a:tc>
                <a:tc>
                  <a:txBody>
                    <a:bodyPr/>
                    <a:lstStyle/>
                    <a:p>
                      <a:pPr algn="l" fontAlgn="t"/>
                      <a:r>
                        <a:rPr lang="en-GB" sz="900" b="0" i="0" u="none" strike="noStrike" dirty="0">
                          <a:solidFill>
                            <a:srgbClr val="000000"/>
                          </a:solidFill>
                          <a:effectLst/>
                          <a:latin typeface="+mn-lt"/>
                        </a:rPr>
                        <a:t>09/09/2024</a:t>
                      </a:r>
                    </a:p>
                  </a:txBody>
                  <a:tcPr marL="9525" marR="9525" marT="9531"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9525" marR="9525" marT="9531" marB="0"/>
                </a:tc>
                <a:tc>
                  <a:txBody>
                    <a:bodyPr/>
                    <a:lstStyle/>
                    <a:p>
                      <a:pPr algn="l" fontAlgn="t"/>
                      <a:r>
                        <a:rPr lang="en-GB" sz="900" b="0" i="0" u="sng" strike="noStrike" dirty="0">
                          <a:solidFill>
                            <a:srgbClr val="0563C1"/>
                          </a:solidFill>
                          <a:effectLst/>
                          <a:latin typeface="+mn-lt"/>
                          <a:hlinkClick r:id="rId4"/>
                        </a:rPr>
                        <a:t>SP-240962</a:t>
                      </a:r>
                      <a:endParaRPr lang="en-GB" sz="900" b="0" i="0" u="sng" strike="noStrike" dirty="0">
                        <a:solidFill>
                          <a:srgbClr val="0563C1"/>
                        </a:solidFill>
                        <a:effectLst/>
                        <a:latin typeface="+mn-lt"/>
                      </a:endParaRPr>
                    </a:p>
                  </a:txBody>
                  <a:tcPr marL="9525" marR="9525" marT="9531"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253511">
                <a:tc>
                  <a:txBody>
                    <a:bodyPr/>
                    <a:lstStyle/>
                    <a:p>
                      <a:pPr algn="l" fontAlgn="t"/>
                      <a:r>
                        <a:rPr lang="en-GB" sz="900" b="0" i="0" u="none" strike="noStrike" dirty="0">
                          <a:solidFill>
                            <a:srgbClr val="000000"/>
                          </a:solidFill>
                          <a:effectLst/>
                          <a:latin typeface="+mn-lt"/>
                        </a:rPr>
                        <a:t>1040036</a:t>
                      </a:r>
                    </a:p>
                  </a:txBody>
                  <a:tcPr marL="9525" marR="9525" marT="9531" marB="0"/>
                </a:tc>
                <a:tc>
                  <a:txBody>
                    <a:bodyPr/>
                    <a:lstStyle/>
                    <a:p>
                      <a:pPr algn="l" fontAlgn="t"/>
                      <a:r>
                        <a:rPr lang="en-GB" sz="900" b="0" i="0" u="none" strike="noStrike" dirty="0">
                          <a:solidFill>
                            <a:schemeClr val="tx1"/>
                          </a:solidFill>
                          <a:effectLst/>
                          <a:latin typeface="+mn-lt"/>
                        </a:rPr>
                        <a:t>Enhancement of support for Edge Computing in 5G Core network - Phase 3 </a:t>
                      </a:r>
                    </a:p>
                  </a:txBody>
                  <a:tcPr marL="9525" marR="9525" marT="9531" marB="0"/>
                </a:tc>
                <a:tc>
                  <a:txBody>
                    <a:bodyPr/>
                    <a:lstStyle/>
                    <a:p>
                      <a:pPr algn="l" fontAlgn="t"/>
                      <a:r>
                        <a:rPr lang="en-GB" sz="900" b="0" i="0" u="none" strike="noStrike" dirty="0">
                          <a:solidFill>
                            <a:srgbClr val="000000"/>
                          </a:solidFill>
                          <a:effectLst/>
                          <a:latin typeface="+mn-lt"/>
                        </a:rPr>
                        <a:t>eEDGE_5GC_Ph3</a:t>
                      </a:r>
                    </a:p>
                  </a:txBody>
                  <a:tcPr marL="9525" marR="9525" marT="9531" marB="0"/>
                </a:tc>
                <a:tc>
                  <a:txBody>
                    <a:bodyPr/>
                    <a:lstStyle/>
                    <a:p>
                      <a:pPr algn="l" fontAlgn="t"/>
                      <a:r>
                        <a:rPr lang="en-GB" sz="900" b="0" i="0" u="none" strike="noStrike" dirty="0">
                          <a:solidFill>
                            <a:srgbClr val="000000"/>
                          </a:solidFill>
                          <a:effectLst/>
                          <a:latin typeface="+mn-lt"/>
                        </a:rPr>
                        <a:t>12/12/2024</a:t>
                      </a:r>
                    </a:p>
                  </a:txBody>
                  <a:tcPr marL="9525" marR="9525" marT="9531"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9525" marR="9525" marT="9531" marB="0"/>
                </a:tc>
                <a:tc>
                  <a:txBody>
                    <a:bodyPr/>
                    <a:lstStyle/>
                    <a:p>
                      <a:pPr algn="l" fontAlgn="t"/>
                      <a:r>
                        <a:rPr lang="en-GB" sz="900" b="0" i="0" u="sng" strike="noStrike" dirty="0">
                          <a:solidFill>
                            <a:srgbClr val="0563C1"/>
                          </a:solidFill>
                          <a:effectLst/>
                          <a:latin typeface="+mn-lt"/>
                          <a:hlinkClick r:id="rId5"/>
                        </a:rPr>
                        <a:t>SP-240996</a:t>
                      </a:r>
                      <a:endParaRPr lang="en-GB" sz="900" b="0" i="0" u="sng" strike="noStrike" dirty="0">
                        <a:solidFill>
                          <a:srgbClr val="0563C1"/>
                        </a:solidFill>
                        <a:effectLst/>
                        <a:latin typeface="+mn-lt"/>
                      </a:endParaRPr>
                    </a:p>
                  </a:txBody>
                  <a:tcPr marL="9525" marR="9525" marT="9531"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785968776"/>
                  </a:ext>
                </a:extLst>
              </a:tr>
            </a:tbl>
          </a:graphicData>
        </a:graphic>
      </p:graphicFrame>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altLang="de-DE" sz="2800" smtClean="0">
                <a:solidFill>
                  <a:schemeClr val="tx1"/>
                </a:solidFill>
              </a:rPr>
              <a:t>FS_UAS_Ph3/UAS_Ph3 </a:t>
            </a:r>
            <a:endParaRPr lang="en-GB" altLang="en-US" sz="2800" smtClean="0">
              <a:solidFill>
                <a:schemeClr val="tx1"/>
              </a:solidFill>
            </a:endParaRPr>
          </a:p>
        </p:txBody>
      </p:sp>
      <p:sp>
        <p:nvSpPr>
          <p:cNvPr id="4" name="Content Placeholder 7"/>
          <p:cNvSpPr txBox="1">
            <a:spLocks/>
          </p:cNvSpPr>
          <p:nvPr/>
        </p:nvSpPr>
        <p:spPr>
          <a:xfrm>
            <a:off x="303213" y="2076263"/>
            <a:ext cx="8250237" cy="27926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200" b="1" kern="0" dirty="0"/>
              <a:t>Progress since </a:t>
            </a:r>
            <a:r>
              <a:rPr lang="de-DE" altLang="de-DE" sz="1200" b="1" kern="0" dirty="0" smtClean="0"/>
              <a:t>SA#109</a:t>
            </a:r>
            <a:endParaRPr lang="de-DE" altLang="de-DE" sz="1200" b="1" kern="0" dirty="0" smtClean="0">
              <a:solidFill>
                <a:srgbClr val="FF0000"/>
              </a:solidFill>
            </a:endParaRPr>
          </a:p>
          <a:p>
            <a:pPr lvl="1">
              <a:spcBef>
                <a:spcPts val="0"/>
              </a:spcBef>
              <a:spcAft>
                <a:spcPts val="200"/>
              </a:spcAft>
            </a:pPr>
            <a:r>
              <a:rPr lang="en-US" altLang="de-DE" sz="900" dirty="0"/>
              <a:t>1 CR to TS 23.256 was agreed.</a:t>
            </a:r>
          </a:p>
          <a:p>
            <a:pPr lvl="1">
              <a:spcBef>
                <a:spcPts val="0"/>
              </a:spcBef>
              <a:spcAft>
                <a:spcPts val="200"/>
              </a:spcAft>
            </a:pPr>
            <a:r>
              <a:rPr lang="en-US" altLang="zh-CN" sz="900" dirty="0">
                <a:solidFill>
                  <a:prstClr val="black"/>
                </a:solidFill>
                <a:sym typeface="+mn-ea"/>
              </a:rPr>
              <a:t>Reply LS on USS changeover procedure was sent to SA3.</a:t>
            </a:r>
          </a:p>
          <a:p>
            <a:pPr lvl="1">
              <a:spcBef>
                <a:spcPts val="0"/>
              </a:spcBef>
              <a:spcAft>
                <a:spcPts val="200"/>
              </a:spcAft>
            </a:pPr>
            <a:r>
              <a:rPr lang="en-US" altLang="zh-CN" sz="900" dirty="0">
                <a:solidFill>
                  <a:prstClr val="black"/>
                </a:solidFill>
                <a:sym typeface="+mn-ea"/>
              </a:rPr>
              <a:t>Reply LS on clarification of UAV regulation was sent to RAN3.</a:t>
            </a:r>
          </a:p>
          <a:p>
            <a:pPr lvl="1">
              <a:spcBef>
                <a:spcPts val="0"/>
              </a:spcBef>
              <a:spcAft>
                <a:spcPts val="200"/>
              </a:spcAft>
            </a:pPr>
            <a:r>
              <a:rPr lang="en-US" altLang="de-DE" sz="900" kern="0" dirty="0"/>
              <a:t>The following two incoming LSs related to NTZ (No-Transmit Zone) were forwarded to TSG SA and TSG RAN for information with no action requested.</a:t>
            </a:r>
          </a:p>
          <a:p>
            <a:pPr marL="893763" lvl="2" indent="-173038">
              <a:spcBef>
                <a:spcPts val="0"/>
              </a:spcBef>
              <a:spcAft>
                <a:spcPts val="200"/>
              </a:spcAft>
            </a:pPr>
            <a:r>
              <a:rPr lang="en-US" altLang="de-DE" sz="900" kern="0" dirty="0"/>
              <a:t>LS from ECC Project Team 1 on </a:t>
            </a:r>
            <a:r>
              <a:rPr lang="en-US" altLang="de-DE" sz="900" kern="0" dirty="0" err="1"/>
              <a:t>Harmonised</a:t>
            </a:r>
            <a:r>
              <a:rPr lang="en-US" altLang="de-DE" sz="900" kern="0" dirty="0"/>
              <a:t> standard of relevant components of ECC Decision (22)07 on '</a:t>
            </a:r>
            <a:r>
              <a:rPr lang="en-US" altLang="de-DE" sz="900" kern="0" dirty="0" err="1"/>
              <a:t>Harmonised</a:t>
            </a:r>
            <a:r>
              <a:rPr lang="en-US" altLang="de-DE" sz="900" kern="0" dirty="0"/>
              <a:t> framework on aerial UE usage in MFCN </a:t>
            </a:r>
            <a:r>
              <a:rPr lang="en-US" altLang="de-DE" sz="900" kern="0" dirty="0" err="1"/>
              <a:t>harmonised</a:t>
            </a:r>
            <a:r>
              <a:rPr lang="en-US" altLang="de-DE" sz="900" kern="0" dirty="0"/>
              <a:t> bands'</a:t>
            </a:r>
          </a:p>
          <a:p>
            <a:pPr marL="893763" lvl="2" indent="-173038">
              <a:spcBef>
                <a:spcPts val="0"/>
              </a:spcBef>
              <a:spcAft>
                <a:spcPts val="200"/>
              </a:spcAft>
            </a:pPr>
            <a:r>
              <a:rPr lang="en-US" altLang="de-DE" sz="900" dirty="0"/>
              <a:t>LS from ETSI TC MSG/TFES: Reply Liaison Statement on </a:t>
            </a:r>
            <a:r>
              <a:rPr lang="en-US" altLang="de-DE" sz="900" dirty="0" err="1"/>
              <a:t>harmonised</a:t>
            </a:r>
            <a:r>
              <a:rPr lang="en-US" altLang="de-DE" sz="900" dirty="0"/>
              <a:t> standard of relevant components of ECC Decision (22)07 on '</a:t>
            </a:r>
            <a:r>
              <a:rPr lang="en-US" altLang="de-DE" sz="900" dirty="0" err="1"/>
              <a:t>Harmonised</a:t>
            </a:r>
            <a:r>
              <a:rPr lang="en-US" altLang="de-DE" sz="900" dirty="0"/>
              <a:t> framework on aerial UE usage in MFCN </a:t>
            </a:r>
            <a:r>
              <a:rPr lang="en-US" altLang="de-DE" sz="900" dirty="0" err="1"/>
              <a:t>harmonised</a:t>
            </a:r>
            <a:r>
              <a:rPr lang="en-US" altLang="de-DE" sz="900" dirty="0"/>
              <a:t> bands'</a:t>
            </a:r>
          </a:p>
          <a:p>
            <a:pPr marL="720725" lvl="2" indent="-180975">
              <a:spcBef>
                <a:spcPts val="0"/>
              </a:spcBef>
              <a:spcAft>
                <a:spcPts val="200"/>
              </a:spcAft>
              <a:buNone/>
            </a:pPr>
            <a:r>
              <a:rPr lang="en-US" altLang="de-DE" sz="900" i="1" dirty="0">
                <a:sym typeface="Wingdings" panose="05000000000000000000" pitchFamily="2" charset="2"/>
              </a:rPr>
              <a:t> </a:t>
            </a:r>
            <a:r>
              <a:rPr lang="en-US" altLang="de-DE" sz="900" i="1" dirty="0"/>
              <a:t>Since 3GPP consolidated response has been already sent from SA#109 (SP-251254), SA2 does not expect SA and RAN to provide any additional LS response to ECC CEPT and ETSI TC MSG/TFES.</a:t>
            </a:r>
            <a:endParaRPr lang="en-US" altLang="de-DE" sz="900" i="1" kern="0" dirty="0"/>
          </a:p>
          <a:p>
            <a:pPr>
              <a:spcBef>
                <a:spcPts val="0"/>
              </a:spcBef>
              <a:spcAft>
                <a:spcPts val="400"/>
              </a:spcAft>
            </a:pPr>
            <a:r>
              <a:rPr lang="en-US" sz="1200" b="1" dirty="0" smtClean="0"/>
              <a:t>Impacts </a:t>
            </a:r>
            <a:r>
              <a:rPr lang="en-US" sz="1200" b="1" dirty="0"/>
              <a:t>and dependencies on other </a:t>
            </a:r>
            <a:r>
              <a:rPr lang="en-US" sz="1200" b="1" dirty="0" smtClean="0"/>
              <a:t>WGs</a:t>
            </a:r>
          </a:p>
          <a:p>
            <a:pPr lvl="1">
              <a:spcBef>
                <a:spcPts val="0"/>
              </a:spcBef>
              <a:spcAft>
                <a:spcPts val="400"/>
              </a:spcAft>
            </a:pPr>
            <a:r>
              <a:rPr lang="en-GB" altLang="de-DE" sz="900" dirty="0" smtClean="0">
                <a:solidFill>
                  <a:prstClr val="black"/>
                </a:solidFill>
                <a:sym typeface="+mn-ea"/>
              </a:rPr>
              <a:t>None</a:t>
            </a:r>
            <a:endParaRPr lang="de-DE" sz="900" b="1" dirty="0"/>
          </a:p>
          <a:p>
            <a:pPr>
              <a:spcBef>
                <a:spcPts val="0"/>
              </a:spcBef>
              <a:spcAft>
                <a:spcPts val="0"/>
              </a:spcAft>
            </a:pPr>
            <a:r>
              <a:rPr lang="de-DE" sz="1200" b="1" kern="0" dirty="0" smtClean="0"/>
              <a:t>Outstanding </a:t>
            </a:r>
            <a:r>
              <a:rPr lang="de-DE" sz="1200" b="1" kern="0" dirty="0"/>
              <a:t>issues</a:t>
            </a:r>
          </a:p>
          <a:p>
            <a:pPr marL="742950" lvl="1" indent="-285750">
              <a:spcBef>
                <a:spcPts val="0"/>
              </a:spcBef>
              <a:spcAft>
                <a:spcPts val="0"/>
              </a:spcAft>
              <a:defRPr/>
            </a:pPr>
            <a:r>
              <a:rPr lang="en-US" altLang="zh-CN" sz="900" dirty="0" smtClean="0">
                <a:solidFill>
                  <a:prstClr val="black"/>
                </a:solidFill>
                <a:sym typeface="+mn-ea"/>
              </a:rPr>
              <a:t>None</a:t>
            </a:r>
            <a:endParaRPr lang="de-DE" altLang="ko-KR" sz="900" kern="0" dirty="0">
              <a:solidFill>
                <a:prstClr val="black"/>
              </a:solidFill>
            </a:endParaRPr>
          </a:p>
          <a:p>
            <a:pPr>
              <a:spcBef>
                <a:spcPts val="0"/>
              </a:spcBef>
              <a:spcAft>
                <a:spcPts val="0"/>
              </a:spcAft>
            </a:pPr>
            <a:r>
              <a:rPr lang="de-DE" sz="1200" b="1" kern="0" dirty="0"/>
              <a:t>Next steps</a:t>
            </a:r>
          </a:p>
          <a:p>
            <a:pPr lvl="1">
              <a:spcBef>
                <a:spcPts val="0"/>
              </a:spcBef>
              <a:spcAft>
                <a:spcPts val="0"/>
              </a:spcAft>
              <a:defRPr/>
            </a:pPr>
            <a:r>
              <a:rPr lang="en-US" altLang="ko-KR" sz="900" kern="100" dirty="0">
                <a:latin typeface="Calibri" panose="020F0502020204030204" pitchFamily="34" charset="0"/>
                <a:ea typeface="Calibri" panose="020F0502020204030204" pitchFamily="34" charset="0"/>
                <a:cs typeface="Calibri" panose="020F0502020204030204" pitchFamily="34" charset="0"/>
              </a:rPr>
              <a:t>Maintenance work and alignments based on feedback from and progress in other </a:t>
            </a:r>
            <a:r>
              <a:rPr lang="en-US" altLang="ko-KR" sz="900" kern="100" dirty="0" smtClean="0">
                <a:latin typeface="Calibri" panose="020F0502020204030204" pitchFamily="34" charset="0"/>
                <a:ea typeface="Calibri" panose="020F0502020204030204" pitchFamily="34" charset="0"/>
                <a:cs typeface="Calibri" panose="020F0502020204030204" pitchFamily="34" charset="0"/>
              </a:rPr>
              <a:t>WGs</a:t>
            </a:r>
            <a:endParaRPr lang="en-US" altLang="de-DE" sz="600" dirty="0">
              <a:sym typeface="+mn-ea"/>
            </a:endParaRPr>
          </a:p>
        </p:txBody>
      </p:sp>
      <p:graphicFrame>
        <p:nvGraphicFramePr>
          <p:cNvPr id="5" name="Table 4"/>
          <p:cNvGraphicFramePr>
            <a:graphicFrameLocks noGrp="1"/>
          </p:cNvGraphicFramePr>
          <p:nvPr>
            <p:extLst>
              <p:ext uri="{D42A27DB-BD31-4B8C-83A1-F6EECF244321}">
                <p14:modId xmlns:p14="http://schemas.microsoft.com/office/powerpoint/2010/main" val="3508570849"/>
              </p:ext>
            </p:extLst>
          </p:nvPr>
        </p:nvGraphicFramePr>
        <p:xfrm>
          <a:off x="303213" y="1109663"/>
          <a:ext cx="8180387" cy="892114"/>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latin typeface="+mn-lt"/>
                        </a:rPr>
                        <a:t>UID</a:t>
                      </a:r>
                    </a:p>
                  </a:txBody>
                  <a:tcPr marL="36003" marR="36003" marT="0" marB="0" anchor="ctr"/>
                </a:tc>
                <a:tc>
                  <a:txBody>
                    <a:bodyPr/>
                    <a:lstStyle/>
                    <a:p>
                      <a:pPr algn="ctr">
                        <a:lnSpc>
                          <a:spcPct val="107000"/>
                        </a:lnSpc>
                        <a:spcAft>
                          <a:spcPts val="800"/>
                        </a:spcAft>
                      </a:pPr>
                      <a:r>
                        <a:rPr lang="en-GB" sz="900" dirty="0">
                          <a:latin typeface="+mn-lt"/>
                        </a:rPr>
                        <a:t>Name</a:t>
                      </a:r>
                    </a:p>
                  </a:txBody>
                  <a:tcPr marL="36003" marR="36003" marT="0" marB="0" anchor="ctr"/>
                </a:tc>
                <a:tc>
                  <a:txBody>
                    <a:bodyPr/>
                    <a:lstStyle/>
                    <a:p>
                      <a:pPr algn="ctr">
                        <a:lnSpc>
                          <a:spcPct val="107000"/>
                        </a:lnSpc>
                        <a:spcAft>
                          <a:spcPts val="800"/>
                        </a:spcAft>
                      </a:pPr>
                      <a:r>
                        <a:rPr lang="en-GB" sz="900" dirty="0">
                          <a:latin typeface="+mn-lt"/>
                        </a:rPr>
                        <a:t>Acronym</a:t>
                      </a:r>
                    </a:p>
                  </a:txBody>
                  <a:tcPr marL="36003" marR="36003"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36003" marR="36003" marT="0" marB="0" anchor="ctr"/>
                </a:tc>
                <a:tc>
                  <a:txBody>
                    <a:bodyPr/>
                    <a:lstStyle/>
                    <a:p>
                      <a:pPr algn="ctr">
                        <a:lnSpc>
                          <a:spcPct val="107000"/>
                        </a:lnSpc>
                        <a:spcAft>
                          <a:spcPts val="800"/>
                        </a:spcAft>
                      </a:pPr>
                      <a:r>
                        <a:rPr lang="en-GB" sz="900" dirty="0">
                          <a:latin typeface="+mn-lt"/>
                        </a:rPr>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900" b="0" i="0" u="none" strike="noStrike" dirty="0">
                          <a:solidFill>
                            <a:srgbClr val="000000"/>
                          </a:solidFill>
                          <a:effectLst/>
                          <a:latin typeface="+mn-lt"/>
                        </a:rPr>
                        <a:t>1020069</a:t>
                      </a:r>
                    </a:p>
                  </a:txBody>
                  <a:tcPr marL="9525" marR="9525" marT="9515" marB="0"/>
                </a:tc>
                <a:tc>
                  <a:txBody>
                    <a:bodyPr/>
                    <a:lstStyle/>
                    <a:p>
                      <a:pPr algn="l" fontAlgn="t"/>
                      <a:r>
                        <a:rPr lang="en-GB" sz="900" b="0" i="1" u="none" strike="noStrike" dirty="0">
                          <a:solidFill>
                            <a:srgbClr val="000000"/>
                          </a:solidFill>
                          <a:effectLst/>
                          <a:latin typeface="+mn-lt"/>
                        </a:rPr>
                        <a:t>   </a:t>
                      </a:r>
                      <a:r>
                        <a:rPr lang="en-GB" sz="900" b="0" i="0" u="none" strike="noStrike" dirty="0">
                          <a:solidFill>
                            <a:srgbClr val="000000"/>
                          </a:solidFill>
                          <a:effectLst/>
                          <a:latin typeface="+mn-lt"/>
                        </a:rPr>
                        <a:t>Study on (Stage 2 of) Phase 3 for UAS, UAV and UAM </a:t>
                      </a:r>
                    </a:p>
                  </a:txBody>
                  <a:tcPr marL="9525" marR="9525" marT="9515" marB="0"/>
                </a:tc>
                <a:tc>
                  <a:txBody>
                    <a:bodyPr/>
                    <a:lstStyle/>
                    <a:p>
                      <a:pPr algn="l" fontAlgn="t"/>
                      <a:r>
                        <a:rPr lang="en-GB" sz="900" b="0" i="0" u="none" strike="noStrike" dirty="0">
                          <a:solidFill>
                            <a:srgbClr val="000000"/>
                          </a:solidFill>
                          <a:effectLst/>
                          <a:latin typeface="+mn-lt"/>
                        </a:rPr>
                        <a:t>FS_UAS_Ph3</a:t>
                      </a:r>
                    </a:p>
                  </a:txBody>
                  <a:tcPr marL="9525" marR="9525" marT="9515" marB="0"/>
                </a:tc>
                <a:tc>
                  <a:txBody>
                    <a:bodyPr/>
                    <a:lstStyle/>
                    <a:p>
                      <a:pPr algn="l" fontAlgn="t"/>
                      <a:r>
                        <a:rPr lang="en-GB" sz="900" b="0" i="0" u="none" strike="noStrike" dirty="0">
                          <a:solidFill>
                            <a:srgbClr val="000000"/>
                          </a:solidFill>
                          <a:effectLst/>
                          <a:latin typeface="+mn-lt"/>
                        </a:rPr>
                        <a:t>09/09/2024</a:t>
                      </a:r>
                    </a:p>
                  </a:txBody>
                  <a:tcPr marL="9525" marR="9525" marT="9515"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9525" marR="9525" marT="9515" marB="0"/>
                </a:tc>
                <a:tc>
                  <a:txBody>
                    <a:bodyPr/>
                    <a:lstStyle/>
                    <a:p>
                      <a:pPr algn="l" fontAlgn="t"/>
                      <a:r>
                        <a:rPr lang="en-GB" sz="900" b="0" i="0" u="sng" strike="noStrike" dirty="0">
                          <a:solidFill>
                            <a:srgbClr val="0563C1"/>
                          </a:solidFill>
                          <a:effectLst/>
                          <a:latin typeface="+mn-lt"/>
                          <a:hlinkClick r:id="rId3"/>
                        </a:rPr>
                        <a:t>SP-231801</a:t>
                      </a:r>
                      <a:endParaRPr lang="en-GB" sz="900" b="0" i="0" u="sng" strike="noStrike" dirty="0">
                        <a:solidFill>
                          <a:srgbClr val="0563C1"/>
                        </a:solidFill>
                        <a:effectLst/>
                        <a:latin typeface="+mn-lt"/>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900" b="0" i="0" u="none" strike="noStrike">
                          <a:solidFill>
                            <a:srgbClr val="000000"/>
                          </a:solidFill>
                          <a:effectLst/>
                          <a:latin typeface="+mn-lt"/>
                        </a:rPr>
                        <a:t>1040037</a:t>
                      </a:r>
                    </a:p>
                  </a:txBody>
                  <a:tcPr marL="9525" marR="9525" marT="9515" marB="0"/>
                </a:tc>
                <a:tc>
                  <a:txBody>
                    <a:bodyPr/>
                    <a:lstStyle/>
                    <a:p>
                      <a:pPr algn="l" fontAlgn="t"/>
                      <a:r>
                        <a:rPr lang="en-GB" sz="900" b="0" i="0" u="none" strike="noStrike" dirty="0">
                          <a:solidFill>
                            <a:srgbClr val="000000"/>
                          </a:solidFill>
                          <a:effectLst/>
                          <a:latin typeface="+mn-lt"/>
                        </a:rPr>
                        <a:t>   (Stage 2 of) UAS, UAV and UAM Phase 3 </a:t>
                      </a:r>
                    </a:p>
                  </a:txBody>
                  <a:tcPr marL="9525" marR="9525" marT="9515" marB="0"/>
                </a:tc>
                <a:tc>
                  <a:txBody>
                    <a:bodyPr/>
                    <a:lstStyle/>
                    <a:p>
                      <a:pPr algn="l" fontAlgn="t"/>
                      <a:r>
                        <a:rPr lang="en-GB" sz="900" b="0" i="0" u="none" strike="noStrike" dirty="0">
                          <a:solidFill>
                            <a:srgbClr val="000000"/>
                          </a:solidFill>
                          <a:effectLst/>
                          <a:latin typeface="+mn-lt"/>
                        </a:rPr>
                        <a:t>UAS_Ph3</a:t>
                      </a:r>
                    </a:p>
                  </a:txBody>
                  <a:tcPr marL="9525" marR="9525" marT="9515" marB="0"/>
                </a:tc>
                <a:tc>
                  <a:txBody>
                    <a:bodyPr/>
                    <a:lstStyle/>
                    <a:p>
                      <a:pPr algn="l" fontAlgn="t"/>
                      <a:r>
                        <a:rPr lang="en-GB" sz="900" b="0" i="0" u="none" strike="noStrike" dirty="0">
                          <a:solidFill>
                            <a:srgbClr val="000000"/>
                          </a:solidFill>
                          <a:effectLst/>
                          <a:latin typeface="+mn-lt"/>
                        </a:rPr>
                        <a:t>12/12/2024</a:t>
                      </a:r>
                    </a:p>
                  </a:txBody>
                  <a:tcPr marL="9525" marR="9525" marT="9515" marB="0"/>
                </a:tc>
                <a:tc>
                  <a:txBody>
                    <a:bodyPr/>
                    <a:lstStyle/>
                    <a:p>
                      <a:pPr algn="l" fontAlgn="t"/>
                      <a:r>
                        <a:rPr lang="en-GB" sz="900" b="0" i="0" u="none" strike="noStrike" dirty="0" smtClean="0">
                          <a:solidFill>
                            <a:srgbClr val="000000"/>
                          </a:solidFill>
                          <a:effectLst/>
                          <a:latin typeface="+mn-lt"/>
                        </a:rPr>
                        <a:t>100%</a:t>
                      </a:r>
                      <a:endParaRPr lang="en-GB" sz="900" b="0" i="0" u="none" strike="noStrike" dirty="0">
                        <a:solidFill>
                          <a:srgbClr val="000000"/>
                        </a:solidFill>
                        <a:effectLst/>
                        <a:latin typeface="+mn-lt"/>
                      </a:endParaRPr>
                    </a:p>
                  </a:txBody>
                  <a:tcPr marL="9525" marR="9525" marT="9515" marB="0"/>
                </a:tc>
                <a:tc>
                  <a:txBody>
                    <a:bodyPr/>
                    <a:lstStyle/>
                    <a:p>
                      <a:pPr algn="l" fontAlgn="t"/>
                      <a:r>
                        <a:rPr lang="en-GB" sz="900" b="0" i="0" u="sng" strike="noStrike" dirty="0">
                          <a:solidFill>
                            <a:srgbClr val="0563C1"/>
                          </a:solidFill>
                          <a:effectLst/>
                          <a:latin typeface="+mn-lt"/>
                          <a:hlinkClick r:id="rId4"/>
                        </a:rPr>
                        <a:t>SP-240997</a:t>
                      </a:r>
                      <a:endParaRPr lang="en-GB" sz="900" b="0" i="0" u="sng" strike="noStrike" dirty="0">
                        <a:solidFill>
                          <a:srgbClr val="0563C1"/>
                        </a:solidFill>
                        <a:effectLst/>
                        <a:latin typeface="+mn-lt"/>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US" altLang="de-DE" sz="2800" smtClean="0">
                <a:solidFill>
                  <a:schemeClr val="tx1"/>
                </a:solidFill>
              </a:rPr>
              <a:t>FS_UPEAS_Ph2/UPEAS_Ph2</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400" b="1" kern="0" dirty="0"/>
              <a:t>Progress since </a:t>
            </a:r>
            <a:r>
              <a:rPr lang="de-DE" altLang="de-DE" sz="1400" b="1" kern="0" dirty="0" smtClean="0"/>
              <a:t>SA#109</a:t>
            </a:r>
            <a:endParaRPr lang="de-DE" altLang="de-DE" sz="1400" b="1" kern="0" dirty="0"/>
          </a:p>
          <a:p>
            <a:pPr lvl="1">
              <a:spcBef>
                <a:spcPts val="0"/>
              </a:spcBef>
              <a:spcAft>
                <a:spcPts val="0"/>
              </a:spcAft>
            </a:pPr>
            <a:r>
              <a:rPr lang="en-US" altLang="zh-CN" sz="1100" dirty="0" smtClean="0">
                <a:cs typeface="+mn-ea"/>
              </a:rPr>
              <a:t>No submitted CRs</a:t>
            </a:r>
            <a:endParaRPr lang="en-US" altLang="zh-CN" sz="1100" dirty="0">
              <a:cs typeface="+mn-ea"/>
            </a:endParaRPr>
          </a:p>
          <a:p>
            <a:pPr>
              <a:spcBef>
                <a:spcPts val="300"/>
              </a:spcBef>
              <a:spcAft>
                <a:spcPts val="300"/>
              </a:spcAft>
              <a:defRPr/>
            </a:pPr>
            <a:r>
              <a:rPr lang="en-US" sz="1400" b="1" kern="0" dirty="0" smtClean="0"/>
              <a:t>Impacts </a:t>
            </a:r>
            <a:r>
              <a:rPr lang="en-US" sz="1400" b="1" kern="0" dirty="0"/>
              <a:t>and dependencies on other </a:t>
            </a:r>
            <a:r>
              <a:rPr lang="en-US" sz="1400" b="1" kern="0" dirty="0" smtClean="0"/>
              <a:t>WGs</a:t>
            </a:r>
            <a:endParaRPr lang="en-US" sz="1400" kern="0" dirty="0"/>
          </a:p>
          <a:p>
            <a:pPr lvl="1">
              <a:spcBef>
                <a:spcPts val="0"/>
              </a:spcBef>
              <a:spcAft>
                <a:spcPts val="0"/>
              </a:spcAft>
              <a:defRPr/>
            </a:pPr>
            <a:r>
              <a:rPr lang="en-US" altLang="zh-CN" sz="1100" dirty="0">
                <a:solidFill>
                  <a:prstClr val="black"/>
                </a:solidFill>
                <a:sym typeface="+mn-ea"/>
              </a:rPr>
              <a:t>None</a:t>
            </a:r>
          </a:p>
          <a:p>
            <a:pPr>
              <a:spcBef>
                <a:spcPts val="0"/>
              </a:spcBef>
              <a:spcAft>
                <a:spcPts val="450"/>
              </a:spcAft>
              <a:defRPr/>
            </a:pPr>
            <a:r>
              <a:rPr lang="de-DE" sz="1400" b="1" kern="0" dirty="0"/>
              <a:t>Controversial </a:t>
            </a:r>
            <a:r>
              <a:rPr lang="de-DE" sz="1400" b="1" kern="0" dirty="0" smtClean="0"/>
              <a:t>issues</a:t>
            </a:r>
            <a:endParaRPr lang="de-DE" sz="1400" b="1" kern="0" dirty="0"/>
          </a:p>
          <a:p>
            <a:pPr lvl="1">
              <a:spcBef>
                <a:spcPts val="0"/>
              </a:spcBef>
              <a:spcAft>
                <a:spcPts val="0"/>
              </a:spcAft>
              <a:defRPr/>
            </a:pPr>
            <a:r>
              <a:rPr lang="en-US" altLang="ko-KR" sz="1100" dirty="0"/>
              <a:t>None</a:t>
            </a:r>
            <a:endParaRPr lang="de-DE" sz="1100" kern="0" dirty="0"/>
          </a:p>
          <a:p>
            <a:pPr>
              <a:spcBef>
                <a:spcPts val="0"/>
              </a:spcBef>
              <a:spcAft>
                <a:spcPts val="0"/>
              </a:spcAft>
              <a:defRPr/>
            </a:pPr>
            <a:r>
              <a:rPr lang="de-DE" sz="1400" b="1" kern="0" dirty="0"/>
              <a:t>Next </a:t>
            </a:r>
            <a:r>
              <a:rPr lang="de-DE" sz="1400" b="1" kern="0" dirty="0" smtClean="0"/>
              <a:t>steps</a:t>
            </a:r>
            <a:endParaRPr lang="de-DE" sz="1400" b="1" kern="0" dirty="0"/>
          </a:p>
          <a:p>
            <a:pPr lvl="1">
              <a:spcBef>
                <a:spcPts val="0"/>
              </a:spcBef>
              <a:spcAft>
                <a:spcPts val="0"/>
              </a:spcAft>
              <a:defRPr/>
            </a:pPr>
            <a:r>
              <a:rPr lang="en-GB" altLang="zh-CN" sz="1100" dirty="0"/>
              <a:t>M</a:t>
            </a:r>
            <a:r>
              <a:rPr lang="en-GB" altLang="zh-CN" sz="1100" dirty="0" smtClean="0"/>
              <a:t>aintenance</a:t>
            </a:r>
            <a:endParaRPr lang="de-DE" sz="1100" kern="0" dirty="0"/>
          </a:p>
        </p:txBody>
      </p:sp>
      <p:graphicFrame>
        <p:nvGraphicFramePr>
          <p:cNvPr id="5" name="Table 4"/>
          <p:cNvGraphicFramePr>
            <a:graphicFrameLocks noGrp="1"/>
          </p:cNvGraphicFramePr>
          <p:nvPr>
            <p:extLst>
              <p:ext uri="{D42A27DB-BD31-4B8C-83A1-F6EECF244321}">
                <p14:modId xmlns:p14="http://schemas.microsoft.com/office/powerpoint/2010/main" val="896332582"/>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1020003</a:t>
                      </a:r>
                    </a:p>
                  </a:txBody>
                  <a:tcPr marL="9525" marR="9525" marT="9515" marB="0"/>
                </a:tc>
                <a:tc>
                  <a:txBody>
                    <a:bodyPr/>
                    <a:lstStyle/>
                    <a:p>
                      <a:pPr algn="l" fontAlgn="t"/>
                      <a:r>
                        <a:rPr lang="en-GB" sz="800" b="0" i="1" u="none" strike="noStrike" dirty="0">
                          <a:solidFill>
                            <a:srgbClr val="000000"/>
                          </a:solidFill>
                          <a:effectLst/>
                          <a:latin typeface="Arial" panose="020B0604020202020204" pitchFamily="34" charset="0"/>
                        </a:rPr>
                        <a:t>Study on UPF enhancement for Exposure And SBA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FS_UPEAS_Ph2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06/06/2024</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100%</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3"/>
                        </a:rPr>
                        <a:t>SP-231795</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dirty="0">
                          <a:solidFill>
                            <a:srgbClr val="000000"/>
                          </a:solidFill>
                          <a:effectLst/>
                          <a:latin typeface="Arial" panose="020B0604020202020204" pitchFamily="34" charset="0"/>
                        </a:rPr>
                        <a:t>1040035</a:t>
                      </a:r>
                    </a:p>
                  </a:txBody>
                  <a:tcPr marL="9525" marR="9525" marT="9515" marB="0"/>
                </a:tc>
                <a:tc>
                  <a:txBody>
                    <a:bodyPr/>
                    <a:lstStyle/>
                    <a:p>
                      <a:pPr algn="l" fontAlgn="t"/>
                      <a:r>
                        <a:rPr lang="en-GB" sz="800" b="0" i="0" u="none" strike="noStrike" dirty="0">
                          <a:solidFill>
                            <a:schemeClr val="tx1"/>
                          </a:solidFill>
                          <a:effectLst/>
                          <a:latin typeface="Arial" panose="020B0604020202020204" pitchFamily="34" charset="0"/>
                        </a:rPr>
                        <a:t>UPF enhancement for Exposure And SBA Phase 2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UPEAS_Ph2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SP-240995</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altLang="de-DE" sz="2800" dirty="0" smtClean="0">
                <a:solidFill>
                  <a:schemeClr val="tx1"/>
                </a:solidFill>
              </a:rPr>
              <a:t>FS_5G_Femto/5G_Femto</a:t>
            </a:r>
            <a:endParaRPr lang="en-GB" altLang="en-US" sz="2800" dirty="0" smtClean="0">
              <a:solidFill>
                <a:schemeClr val="tx1"/>
              </a:solidFill>
            </a:endParaRPr>
          </a:p>
        </p:txBody>
      </p:sp>
      <p:sp>
        <p:nvSpPr>
          <p:cNvPr id="4" name="Content Placeholder 7"/>
          <p:cNvSpPr txBox="1">
            <a:spLocks/>
          </p:cNvSpPr>
          <p:nvPr/>
        </p:nvSpPr>
        <p:spPr>
          <a:xfrm>
            <a:off x="303213" y="1822453"/>
            <a:ext cx="8250237" cy="304641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Blip>
                <a:blip r:embed="rId3"/>
              </a:buBlip>
            </a:pPr>
            <a:r>
              <a:rPr lang="en-US" altLang="ko-KR" sz="1400" b="1" dirty="0">
                <a:solidFill>
                  <a:prstClr val="black"/>
                </a:solidFill>
              </a:rPr>
              <a:t>Progress since </a:t>
            </a:r>
            <a:r>
              <a:rPr lang="en-US" altLang="ko-KR" sz="1400" b="1" dirty="0" smtClean="0">
                <a:solidFill>
                  <a:prstClr val="black"/>
                </a:solidFill>
              </a:rPr>
              <a:t>SA#109</a:t>
            </a:r>
            <a:endParaRPr lang="de-DE" altLang="ko-KR" sz="1400" dirty="0">
              <a:solidFill>
                <a:prstClr val="black"/>
              </a:solidFill>
            </a:endParaRPr>
          </a:p>
          <a:p>
            <a:pPr lvl="1">
              <a:spcBef>
                <a:spcPts val="0"/>
              </a:spcBef>
              <a:spcAft>
                <a:spcPts val="200"/>
              </a:spcAft>
            </a:pPr>
            <a:r>
              <a:rPr lang="en-GB" altLang="de-DE" sz="1200" dirty="0"/>
              <a:t>The LS In (</a:t>
            </a:r>
            <a:r>
              <a:rPr lang="en-GB" altLang="de-DE" sz="1200" dirty="0">
                <a:hlinkClick r:id="rId4"/>
              </a:rPr>
              <a:t>S2-2508193</a:t>
            </a:r>
            <a:r>
              <a:rPr lang="en-GB" altLang="de-DE" sz="1200" dirty="0"/>
              <a:t>) on “LS from SA WG3: LS on security verification related to NR </a:t>
            </a:r>
            <a:r>
              <a:rPr lang="en-GB" altLang="de-DE" sz="1200" dirty="0" err="1"/>
              <a:t>Femto</a:t>
            </a:r>
            <a:r>
              <a:rPr lang="en-GB" altLang="de-DE" sz="1200" dirty="0"/>
              <a:t> nodes” was received for information. This incoming LS was noted, as it did not require any specific action.</a:t>
            </a:r>
          </a:p>
          <a:p>
            <a:pPr lvl="1">
              <a:spcBef>
                <a:spcPts val="0"/>
              </a:spcBef>
              <a:spcAft>
                <a:spcPts val="200"/>
              </a:spcAft>
            </a:pPr>
            <a:r>
              <a:rPr lang="en-GB" altLang="de-DE" sz="1200" dirty="0"/>
              <a:t>Two CRs (for TS 23.501 and TS 23.502) on clarification on N2 handover to an NR </a:t>
            </a:r>
            <a:r>
              <a:rPr lang="en-GB" altLang="de-DE" sz="1200" dirty="0" err="1"/>
              <a:t>Femto</a:t>
            </a:r>
            <a:r>
              <a:rPr lang="en-GB" altLang="de-DE" sz="1200" dirty="0"/>
              <a:t> node connected to NR </a:t>
            </a:r>
            <a:r>
              <a:rPr lang="en-GB" altLang="de-DE" sz="1200" dirty="0" err="1"/>
              <a:t>Femto</a:t>
            </a:r>
            <a:r>
              <a:rPr lang="en-GB" altLang="de-DE" sz="1200" dirty="0"/>
              <a:t> GW were approved.</a:t>
            </a:r>
          </a:p>
          <a:p>
            <a:pPr lvl="1">
              <a:spcBef>
                <a:spcPts val="0"/>
              </a:spcBef>
              <a:spcAft>
                <a:spcPts val="200"/>
              </a:spcAft>
            </a:pPr>
            <a:r>
              <a:rPr lang="en-GB" altLang="de-DE" sz="1200" dirty="0"/>
              <a:t>One CR for TS 23.501 on clarifying that the security aspects of NR </a:t>
            </a:r>
            <a:r>
              <a:rPr lang="en-GB" altLang="de-DE" sz="1200" dirty="0" err="1"/>
              <a:t>Femto</a:t>
            </a:r>
            <a:r>
              <a:rPr lang="en-GB" altLang="de-DE" sz="1200" dirty="0"/>
              <a:t> are specified in TS 33.545 was approved.</a:t>
            </a:r>
          </a:p>
          <a:p>
            <a:pPr marL="457200" lvl="1" indent="-457200">
              <a:spcBef>
                <a:spcPts val="0"/>
              </a:spcBef>
              <a:spcAft>
                <a:spcPts val="200"/>
              </a:spcAft>
              <a:buBlip>
                <a:blip r:embed="rId3"/>
              </a:buBlip>
            </a:pPr>
            <a:r>
              <a:rPr lang="en-US" altLang="ko-KR" sz="1400" b="1" dirty="0" smtClean="0">
                <a:solidFill>
                  <a:prstClr val="black"/>
                </a:solidFill>
              </a:rPr>
              <a:t>RAN </a:t>
            </a:r>
            <a:r>
              <a:rPr lang="en-US" altLang="ko-KR" sz="1400" b="1" dirty="0">
                <a:solidFill>
                  <a:prstClr val="black"/>
                </a:solidFill>
              </a:rPr>
              <a:t>impacts and dependencies</a:t>
            </a:r>
            <a:endParaRPr lang="de-DE" altLang="ko-KR" sz="1400" dirty="0">
              <a:solidFill>
                <a:prstClr val="black"/>
              </a:solidFill>
            </a:endParaRPr>
          </a:p>
          <a:p>
            <a:pPr lvl="1">
              <a:spcBef>
                <a:spcPts val="0"/>
              </a:spcBef>
              <a:spcAft>
                <a:spcPts val="200"/>
              </a:spcAft>
            </a:pPr>
            <a:r>
              <a:rPr lang="en-GB" altLang="zh-CN" sz="1200" dirty="0">
                <a:solidFill>
                  <a:prstClr val="black"/>
                </a:solidFill>
                <a:sym typeface="+mn-ea"/>
              </a:rPr>
              <a:t>None</a:t>
            </a:r>
            <a:r>
              <a:rPr lang="en-US" altLang="zh-CN" sz="1200" dirty="0" smtClean="0">
                <a:solidFill>
                  <a:prstClr val="black"/>
                </a:solidFill>
                <a:sym typeface="+mn-ea"/>
              </a:rPr>
              <a:t>.</a:t>
            </a:r>
            <a:endParaRPr lang="de-DE" altLang="ko-KR" sz="1400" b="1" kern="0" dirty="0"/>
          </a:p>
          <a:p>
            <a:pPr>
              <a:spcBef>
                <a:spcPts val="0"/>
              </a:spcBef>
              <a:spcAft>
                <a:spcPts val="200"/>
              </a:spcAft>
            </a:pPr>
            <a:r>
              <a:rPr lang="de-DE" altLang="ko-KR" sz="1400" b="1" kern="0" dirty="0"/>
              <a:t>Outstanding issues</a:t>
            </a:r>
          </a:p>
          <a:p>
            <a:pPr lvl="1">
              <a:spcBef>
                <a:spcPts val="0"/>
              </a:spcBef>
              <a:spcAft>
                <a:spcPts val="200"/>
              </a:spcAft>
            </a:pPr>
            <a:r>
              <a:rPr lang="en-US" altLang="ko-KR" sz="1200" dirty="0" smtClean="0"/>
              <a:t>None</a:t>
            </a:r>
            <a:endParaRPr lang="de-DE" altLang="ko-KR" sz="1400" b="1" kern="0" dirty="0"/>
          </a:p>
          <a:p>
            <a:pPr>
              <a:spcBef>
                <a:spcPts val="0"/>
              </a:spcBef>
              <a:spcAft>
                <a:spcPts val="200"/>
              </a:spcAft>
            </a:pPr>
            <a:r>
              <a:rPr lang="de-DE" altLang="ko-KR" sz="1400" b="1" kern="0" dirty="0"/>
              <a:t>Next steps</a:t>
            </a:r>
          </a:p>
          <a:p>
            <a:pPr lvl="1">
              <a:spcBef>
                <a:spcPts val="0"/>
              </a:spcBef>
              <a:spcAft>
                <a:spcPts val="200"/>
              </a:spcAft>
              <a:defRPr/>
            </a:pPr>
            <a:r>
              <a:rPr lang="en-GB" altLang="ko-KR" sz="1200" kern="100" dirty="0">
                <a:latin typeface="Calibri" panose="020F0502020204030204" pitchFamily="34" charset="0"/>
                <a:ea typeface="Calibri" panose="020F0502020204030204" pitchFamily="34" charset="0"/>
                <a:cs typeface="Calibri" panose="020F0502020204030204" pitchFamily="34" charset="0"/>
              </a:rPr>
              <a:t>Maintenance work and alignment based on work progressed in other working groups</a:t>
            </a:r>
          </a:p>
        </p:txBody>
      </p:sp>
      <p:graphicFrame>
        <p:nvGraphicFramePr>
          <p:cNvPr id="5" name="Table 4"/>
          <p:cNvGraphicFramePr>
            <a:graphicFrameLocks noGrp="1"/>
          </p:cNvGraphicFramePr>
          <p:nvPr>
            <p:extLst>
              <p:ext uri="{D42A27DB-BD31-4B8C-83A1-F6EECF244321}">
                <p14:modId xmlns:p14="http://schemas.microsoft.com/office/powerpoint/2010/main" val="3575960052"/>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1020002</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Study on System aspects of 5G NR </a:t>
                      </a:r>
                      <a:r>
                        <a:rPr lang="en-GB" sz="800" b="0" i="0" u="none" strike="noStrike" dirty="0" err="1">
                          <a:solidFill>
                            <a:srgbClr val="000000"/>
                          </a:solidFill>
                          <a:effectLst/>
                          <a:latin typeface="Arial" panose="020B0604020202020204" pitchFamily="34" charset="0"/>
                        </a:rPr>
                        <a:t>Femto</a:t>
                      </a:r>
                      <a:r>
                        <a:rPr lang="en-GB" sz="800" b="0" i="0" u="none" strike="noStrike" dirty="0">
                          <a:solidFill>
                            <a:srgbClr val="000000"/>
                          </a:solidFill>
                          <a:effectLst/>
                          <a:latin typeface="Arial" panose="020B0604020202020204" pitchFamily="34" charset="0"/>
                        </a:rPr>
                        <a:t>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FS_5G_Femto</a:t>
                      </a:r>
                    </a:p>
                  </a:txBody>
                  <a:tcPr marL="9525" marR="9525" marT="9515" marB="0"/>
                </a:tc>
                <a:tc>
                  <a:txBody>
                    <a:bodyPr/>
                    <a:lstStyle/>
                    <a:p>
                      <a:pPr algn="l" fontAlgn="t"/>
                      <a:r>
                        <a:rPr lang="en-GB" sz="800" b="0" i="0" u="none" strike="noStrike">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r>
                        <a:rPr lang="en-GB" sz="800" b="0" i="0" u="none" strike="noStrike" dirty="0">
                          <a:solidFill>
                            <a:srgbClr val="000000"/>
                          </a:solidFill>
                          <a:effectLst/>
                          <a:latin typeface="Arial" panose="020B0604020202020204" pitchFamily="34" charset="0"/>
                        </a:rPr>
                        <a:t>%</a:t>
                      </a: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5"/>
                        </a:rPr>
                        <a:t>SP-231797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25934">
                <a:tc>
                  <a:txBody>
                    <a:bodyPr/>
                    <a:lstStyle/>
                    <a:p>
                      <a:pPr algn="l" fontAlgn="t"/>
                      <a:r>
                        <a:rPr lang="en-GB" sz="800" b="0" i="0" u="none" strike="noStrike">
                          <a:solidFill>
                            <a:srgbClr val="000000"/>
                          </a:solidFill>
                          <a:effectLst/>
                          <a:latin typeface="Arial" panose="020B0604020202020204" pitchFamily="34" charset="0"/>
                        </a:rPr>
                        <a:t>1040028</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System aspects of 5G NR </a:t>
                      </a:r>
                      <a:r>
                        <a:rPr lang="en-GB" sz="800" b="0" i="0" u="none" strike="noStrike" dirty="0" err="1">
                          <a:solidFill>
                            <a:srgbClr val="000000"/>
                          </a:solidFill>
                          <a:effectLst/>
                          <a:latin typeface="Arial" panose="020B0604020202020204" pitchFamily="34" charset="0"/>
                        </a:rPr>
                        <a:t>Femto</a:t>
                      </a:r>
                      <a:r>
                        <a:rPr lang="en-GB" sz="800" b="0" i="0" u="none" strike="noStrike" dirty="0">
                          <a:solidFill>
                            <a:srgbClr val="000000"/>
                          </a:solidFill>
                          <a:effectLst/>
                          <a:latin typeface="Arial" panose="020B0604020202020204" pitchFamily="34" charset="0"/>
                        </a:rPr>
                        <a:t>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5G_Femto</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smtClean="0">
                          <a:solidFill>
                            <a:srgbClr val="0563C1"/>
                          </a:solidFill>
                          <a:effectLst/>
                          <a:latin typeface="Calibri" panose="020F0502020204030204" pitchFamily="34" charset="0"/>
                          <a:hlinkClick r:id="rId6"/>
                        </a:rPr>
                        <a:t>SP-241327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bl>
          </a:graphicData>
        </a:graphic>
      </p:graphicFrame>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r>
              <a:rPr lang="en-US" altLang="de-DE" sz="2800" smtClean="0">
                <a:solidFill>
                  <a:schemeClr val="tx1"/>
                </a:solidFill>
              </a:rPr>
              <a:t>FS_MASSS/MASSS</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Blip>
                <a:blip r:embed="rId3"/>
              </a:buBlip>
            </a:pPr>
            <a:r>
              <a:rPr lang="en-US" altLang="ko-KR" sz="1400" b="1" dirty="0">
                <a:solidFill>
                  <a:prstClr val="black"/>
                </a:solidFill>
              </a:rPr>
              <a:t>Progress since </a:t>
            </a:r>
            <a:r>
              <a:rPr lang="en-US" altLang="ko-KR" sz="1400" b="1" dirty="0" smtClean="0">
                <a:solidFill>
                  <a:prstClr val="black"/>
                </a:solidFill>
              </a:rPr>
              <a:t>SA#109</a:t>
            </a:r>
            <a:endParaRPr lang="en-US" altLang="ko-KR" sz="1400" b="1" dirty="0">
              <a:solidFill>
                <a:prstClr val="black"/>
              </a:solidFill>
            </a:endParaRPr>
          </a:p>
          <a:p>
            <a:pPr lvl="1">
              <a:spcBef>
                <a:spcPts val="0"/>
              </a:spcBef>
              <a:spcAft>
                <a:spcPts val="0"/>
              </a:spcAft>
            </a:pPr>
            <a:r>
              <a:rPr lang="en-US" altLang="de-DE" sz="1100" dirty="0" smtClean="0"/>
              <a:t>No maintenance CRs</a:t>
            </a:r>
            <a:endParaRPr lang="en-US" altLang="de-DE" sz="1100" dirty="0"/>
          </a:p>
          <a:p>
            <a:pPr marL="457200" lvl="1" indent="-457200">
              <a:spcBef>
                <a:spcPts val="0"/>
              </a:spcBef>
              <a:spcAft>
                <a:spcPts val="0"/>
              </a:spcAft>
              <a:buBlip>
                <a:blip r:embed="rId3"/>
              </a:buBlip>
            </a:pPr>
            <a:r>
              <a:rPr lang="en-US" altLang="ko-KR" sz="1400" b="1" dirty="0" smtClean="0">
                <a:solidFill>
                  <a:prstClr val="black"/>
                </a:solidFill>
              </a:rPr>
              <a:t>RAN </a:t>
            </a:r>
            <a:r>
              <a:rPr lang="en-US" altLang="ko-KR" sz="1400" b="1" dirty="0">
                <a:solidFill>
                  <a:prstClr val="black"/>
                </a:solidFill>
              </a:rPr>
              <a:t>impacts and dependencies</a:t>
            </a:r>
            <a:endParaRPr lang="de-DE" altLang="ko-KR" sz="1600" dirty="0">
              <a:solidFill>
                <a:prstClr val="black"/>
              </a:solidFill>
            </a:endParaRPr>
          </a:p>
          <a:p>
            <a:pPr lvl="1">
              <a:spcBef>
                <a:spcPts val="0"/>
              </a:spcBef>
              <a:spcAft>
                <a:spcPts val="0"/>
              </a:spcAft>
            </a:pPr>
            <a:r>
              <a:rPr lang="en-US" altLang="zh-CN" sz="1200" dirty="0" smtClean="0">
                <a:solidFill>
                  <a:prstClr val="black"/>
                </a:solidFill>
                <a:sym typeface="+mn-ea"/>
              </a:rPr>
              <a:t>None</a:t>
            </a:r>
            <a:endParaRPr lang="en-US" altLang="de-DE" sz="1200" dirty="0">
              <a:solidFill>
                <a:prstClr val="black"/>
              </a:solidFill>
              <a:sym typeface="+mn-ea"/>
            </a:endParaRPr>
          </a:p>
          <a:p>
            <a:pPr>
              <a:spcBef>
                <a:spcPts val="0"/>
              </a:spcBef>
              <a:spcAft>
                <a:spcPts val="0"/>
              </a:spcAft>
            </a:pPr>
            <a:r>
              <a:rPr lang="en-US" altLang="ko-KR" sz="1400" b="1" kern="0" dirty="0"/>
              <a:t>Contentious </a:t>
            </a:r>
            <a:r>
              <a:rPr lang="en-US" altLang="ko-KR" sz="1400" b="1" kern="0" dirty="0" smtClean="0"/>
              <a:t>issues</a:t>
            </a:r>
            <a:endParaRPr lang="en-US" altLang="ko-KR" sz="1400" b="1" kern="0" dirty="0"/>
          </a:p>
          <a:p>
            <a:pPr lvl="1">
              <a:spcBef>
                <a:spcPts val="0"/>
              </a:spcBef>
              <a:spcAft>
                <a:spcPts val="0"/>
              </a:spcAft>
            </a:pPr>
            <a:r>
              <a:rPr lang="en-US" altLang="de-DE" sz="1100" dirty="0" smtClean="0"/>
              <a:t>None</a:t>
            </a:r>
            <a:endParaRPr lang="en-US" altLang="ko-KR" sz="1100" b="1" kern="0" dirty="0"/>
          </a:p>
          <a:p>
            <a:pPr>
              <a:spcBef>
                <a:spcPts val="0"/>
              </a:spcBef>
              <a:spcAft>
                <a:spcPts val="0"/>
              </a:spcAft>
            </a:pPr>
            <a:r>
              <a:rPr lang="en-US" altLang="ko-KR" sz="1400" b="1" kern="0" dirty="0"/>
              <a:t>Next steps</a:t>
            </a:r>
          </a:p>
          <a:p>
            <a:pPr lvl="1">
              <a:spcBef>
                <a:spcPts val="0"/>
              </a:spcBef>
              <a:spcAft>
                <a:spcPts val="0"/>
              </a:spcAft>
            </a:pPr>
            <a:r>
              <a:rPr lang="en-US" altLang="ko-KR" sz="1100" dirty="0"/>
              <a:t>Maintenance</a:t>
            </a:r>
            <a:endParaRPr lang="en-US" altLang="ko-KR" sz="1100" kern="0" dirty="0"/>
          </a:p>
        </p:txBody>
      </p:sp>
      <p:graphicFrame>
        <p:nvGraphicFramePr>
          <p:cNvPr id="5" name="Table 4"/>
          <p:cNvGraphicFramePr>
            <a:graphicFrameLocks noGrp="1"/>
          </p:cNvGraphicFramePr>
          <p:nvPr>
            <p:extLst>
              <p:ext uri="{D42A27DB-BD31-4B8C-83A1-F6EECF244321}">
                <p14:modId xmlns:p14="http://schemas.microsoft.com/office/powerpoint/2010/main" val="3496831553"/>
              </p:ext>
            </p:extLst>
          </p:nvPr>
        </p:nvGraphicFramePr>
        <p:xfrm>
          <a:off x="303213" y="1109663"/>
          <a:ext cx="8180387" cy="712790"/>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0919">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5934">
                <a:tc>
                  <a:txBody>
                    <a:bodyPr/>
                    <a:lstStyle/>
                    <a:p>
                      <a:pPr algn="l" fontAlgn="t"/>
                      <a:r>
                        <a:rPr lang="en-GB" sz="800" b="0" i="0" u="none" strike="noStrike" dirty="0">
                          <a:solidFill>
                            <a:srgbClr val="000000"/>
                          </a:solidFill>
                          <a:effectLst/>
                          <a:latin typeface="Arial" panose="020B0604020202020204" pitchFamily="34" charset="0"/>
                        </a:rPr>
                        <a:t>1020070</a:t>
                      </a:r>
                    </a:p>
                  </a:txBody>
                  <a:tcPr marL="9525" marR="9525" marT="9515" marB="0"/>
                </a:tc>
                <a:tc>
                  <a:txBody>
                    <a:bodyPr/>
                    <a:lstStyle/>
                    <a:p>
                      <a:pPr algn="l" fontAlgn="t"/>
                      <a:r>
                        <a:rPr lang="en-GB" sz="800" b="0" i="0" u="none" strike="noStrike" dirty="0">
                          <a:solidFill>
                            <a:schemeClr val="tx1"/>
                          </a:solidFill>
                          <a:effectLst/>
                          <a:latin typeface="Arial" panose="020B0604020202020204" pitchFamily="34" charset="0"/>
                        </a:rPr>
                        <a:t>Study on Multi-Access (</a:t>
                      </a:r>
                      <a:r>
                        <a:rPr lang="en-GB" sz="800" b="0" i="0" u="none" strike="noStrike" dirty="0" err="1">
                          <a:solidFill>
                            <a:schemeClr val="tx1"/>
                          </a:solidFill>
                          <a:effectLst/>
                          <a:latin typeface="Arial" panose="020B0604020202020204" pitchFamily="34" charset="0"/>
                        </a:rPr>
                        <a:t>DualSteer</a:t>
                      </a:r>
                      <a:r>
                        <a:rPr lang="en-GB" sz="800" b="0" i="0" u="none" strike="noStrike" dirty="0">
                          <a:solidFill>
                            <a:schemeClr val="tx1"/>
                          </a:solidFill>
                          <a:effectLst/>
                          <a:latin typeface="Arial" panose="020B0604020202020204" pitchFamily="34" charset="0"/>
                        </a:rPr>
                        <a:t> and ATSSS_Ph4)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FS_MASSS</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09/09/2024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4"/>
                        </a:rPr>
                        <a:t>SP-240467</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590421922"/>
                  </a:ext>
                </a:extLst>
              </a:tr>
              <a:tr h="225934">
                <a:tc>
                  <a:txBody>
                    <a:bodyPr/>
                    <a:lstStyle/>
                    <a:p>
                      <a:pPr algn="l" fontAlgn="t"/>
                      <a:r>
                        <a:rPr lang="en-GB" sz="800" b="0" i="0" u="none" strike="noStrike" dirty="0">
                          <a:solidFill>
                            <a:srgbClr val="000000"/>
                          </a:solidFill>
                          <a:effectLst/>
                          <a:latin typeface="Arial" panose="020B0604020202020204" pitchFamily="34" charset="0"/>
                        </a:rPr>
                        <a:t>1040034</a:t>
                      </a:r>
                    </a:p>
                  </a:txBody>
                  <a:tcPr marL="9525" marR="9525" marT="9515" marB="0"/>
                </a:tc>
                <a:tc>
                  <a:txBody>
                    <a:bodyPr/>
                    <a:lstStyle/>
                    <a:p>
                      <a:pPr algn="l" fontAlgn="t"/>
                      <a:r>
                        <a:rPr lang="en-GB" sz="800" b="0" i="0" u="none" strike="noStrike" dirty="0">
                          <a:solidFill>
                            <a:schemeClr val="tx1"/>
                          </a:solidFill>
                          <a:effectLst/>
                          <a:latin typeface="Arial" panose="020B0604020202020204" pitchFamily="34" charset="0"/>
                        </a:rPr>
                        <a:t>Multi-Access (ATSSS_Ph4) </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MASSS</a:t>
                      </a:r>
                    </a:p>
                  </a:txBody>
                  <a:tcPr marL="9525" marR="9525" marT="9515" marB="0"/>
                </a:tc>
                <a:tc>
                  <a:txBody>
                    <a:bodyPr/>
                    <a:lstStyle/>
                    <a:p>
                      <a:pPr algn="l" fontAlgn="t"/>
                      <a:r>
                        <a:rPr lang="en-GB" sz="800" b="0" i="0" u="none" strike="noStrike" dirty="0">
                          <a:solidFill>
                            <a:srgbClr val="000000"/>
                          </a:solidFill>
                          <a:effectLst/>
                          <a:latin typeface="Arial" panose="020B0604020202020204" pitchFamily="34" charset="0"/>
                        </a:rPr>
                        <a:t>12/12/2024</a:t>
                      </a:r>
                    </a:p>
                  </a:txBody>
                  <a:tcPr marL="9525" marR="9525" marT="9515" marB="0"/>
                </a:tc>
                <a:tc>
                  <a:txBody>
                    <a:bodyPr/>
                    <a:lstStyle/>
                    <a:p>
                      <a:pPr algn="l" fontAlgn="t"/>
                      <a:r>
                        <a:rPr lang="en-GB" sz="800" b="0" i="0" u="none" strike="noStrike" dirty="0" smtClean="0">
                          <a:solidFill>
                            <a:srgbClr val="000000"/>
                          </a:solidFill>
                          <a:effectLst/>
                          <a:latin typeface="Arial" panose="020B0604020202020204" pitchFamily="34" charset="0"/>
                        </a:rPr>
                        <a:t>100%</a:t>
                      </a:r>
                      <a:endParaRPr lang="en-GB" sz="800" b="0" i="0" u="none" strike="noStrike" dirty="0">
                        <a:solidFill>
                          <a:srgbClr val="000000"/>
                        </a:solidFill>
                        <a:effectLst/>
                        <a:latin typeface="Arial" panose="020B0604020202020204" pitchFamily="34" charset="0"/>
                      </a:endParaRPr>
                    </a:p>
                  </a:txBody>
                  <a:tcPr marL="9525" marR="9525" marT="9515" marB="0"/>
                </a:tc>
                <a:tc>
                  <a:txBody>
                    <a:bodyPr/>
                    <a:lstStyle/>
                    <a:p>
                      <a:pPr algn="l" fontAlgn="t"/>
                      <a:r>
                        <a:rPr lang="en-GB" sz="800" b="0" i="0" u="sng" strike="noStrike" dirty="0">
                          <a:solidFill>
                            <a:srgbClr val="0563C1"/>
                          </a:solidFill>
                          <a:effectLst/>
                          <a:latin typeface="Calibri" panose="020F0502020204030204" pitchFamily="34" charset="0"/>
                          <a:hlinkClick r:id="rId5"/>
                        </a:rPr>
                        <a:t>SP-240994</a:t>
                      </a:r>
                      <a:endParaRPr lang="en-GB" sz="800" b="0" i="0" u="sng" strike="noStrike" dirty="0">
                        <a:solidFill>
                          <a:srgbClr val="0563C1"/>
                        </a:solidFill>
                        <a:effectLst/>
                        <a:latin typeface="Calibri" panose="020F0502020204030204" pitchFamily="34" charset="0"/>
                      </a:endParaRPr>
                    </a:p>
                  </a:txBody>
                  <a:tcPr marL="9525" marR="9525" marT="9515" marB="0"/>
                </a:tc>
                <a:tc>
                  <a:txBody>
                    <a:bodyPr/>
                    <a:lstStyle/>
                    <a:p>
                      <a:pPr algn="ctr"/>
                      <a:r>
                        <a:rPr lang="en-GB" sz="900" kern="1200" dirty="0" smtClean="0">
                          <a:solidFill>
                            <a:srgbClr val="FF0000"/>
                          </a:solidFill>
                          <a:latin typeface="+mn-lt"/>
                          <a:ea typeface="+mn-ea"/>
                          <a:cs typeface="+mn-cs"/>
                        </a:rPr>
                        <a:t>100%</a:t>
                      </a:r>
                      <a:endParaRPr lang="en-GB" sz="9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4283401997"/>
                  </a:ext>
                </a:extLst>
              </a:tr>
            </a:tbl>
          </a:graphicData>
        </a:graphic>
      </p:graphicFrame>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altLang="de-DE" sz="2800" dirty="0" err="1" smtClean="0">
                <a:solidFill>
                  <a:schemeClr val="tx1"/>
                </a:solidFill>
              </a:rPr>
              <a:t>AmbientIoT</a:t>
            </a:r>
            <a:r>
              <a:rPr lang="en-US" altLang="de-DE" sz="2800" dirty="0" smtClean="0">
                <a:solidFill>
                  <a:schemeClr val="tx1"/>
                </a:solidFill>
              </a:rPr>
              <a:t>-ARC/</a:t>
            </a:r>
            <a:r>
              <a:rPr lang="en-US" altLang="de-DE" sz="2800" dirty="0" err="1" smtClean="0">
                <a:solidFill>
                  <a:schemeClr val="tx1"/>
                </a:solidFill>
              </a:rPr>
              <a:t>FS_AmbientIoT</a:t>
            </a:r>
            <a:endParaRPr lang="en-GB" altLang="en-US" sz="2800" dirty="0" smtClean="0">
              <a:solidFill>
                <a:schemeClr val="tx1"/>
              </a:solidFill>
            </a:endParaRPr>
          </a:p>
        </p:txBody>
      </p:sp>
      <p:sp>
        <p:nvSpPr>
          <p:cNvPr id="4" name="Content Placeholder 7"/>
          <p:cNvSpPr txBox="1">
            <a:spLocks/>
          </p:cNvSpPr>
          <p:nvPr/>
        </p:nvSpPr>
        <p:spPr>
          <a:xfrm>
            <a:off x="303213" y="1958331"/>
            <a:ext cx="8250237" cy="291053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200"/>
              </a:spcAft>
              <a:buBlip>
                <a:blip r:embed="rId3"/>
              </a:buBlip>
            </a:pPr>
            <a:r>
              <a:rPr lang="en-US" altLang="ko-KR" sz="1200" b="1" kern="0" dirty="0">
                <a:solidFill>
                  <a:prstClr val="black"/>
                </a:solidFill>
              </a:rPr>
              <a:t>Progress since </a:t>
            </a:r>
            <a:r>
              <a:rPr lang="en-US" altLang="ko-KR" sz="1200" b="1" kern="0" dirty="0" smtClean="0">
                <a:solidFill>
                  <a:prstClr val="black"/>
                </a:solidFill>
              </a:rPr>
              <a:t>SA#109</a:t>
            </a:r>
            <a:endParaRPr lang="de-DE" altLang="ko-KR" sz="1200" kern="0" dirty="0">
              <a:solidFill>
                <a:prstClr val="black"/>
              </a:solidFill>
            </a:endParaRPr>
          </a:p>
          <a:p>
            <a:pPr lvl="1">
              <a:spcBef>
                <a:spcPts val="0"/>
              </a:spcBef>
              <a:spcAft>
                <a:spcPts val="200"/>
              </a:spcAft>
            </a:pPr>
            <a:r>
              <a:rPr lang="en-GB" altLang="de-DE" sz="1100" kern="0" dirty="0"/>
              <a:t>15 CR were approved, including: </a:t>
            </a:r>
          </a:p>
          <a:p>
            <a:pPr lvl="1">
              <a:spcBef>
                <a:spcPts val="0"/>
              </a:spcBef>
              <a:spcAft>
                <a:spcPts val="200"/>
              </a:spcAft>
            </a:pPr>
            <a:r>
              <a:rPr lang="en-GB" altLang="de-DE" sz="1100" kern="0" dirty="0"/>
              <a:t>Alignment work with SA3 and RAN progress (all remaining editor’s notes are resolved), clarification on </a:t>
            </a:r>
            <a:r>
              <a:rPr lang="en-GB" altLang="de-DE" sz="1100" kern="0" dirty="0" err="1"/>
              <a:t>AIoT</a:t>
            </a:r>
            <a:r>
              <a:rPr lang="en-GB" altLang="de-DE" sz="1100" kern="0" dirty="0"/>
              <a:t> Device context for AIOTF, Clarification on Ambient </a:t>
            </a:r>
            <a:r>
              <a:rPr lang="en-GB" altLang="de-DE" sz="1100" kern="0" dirty="0" err="1"/>
              <a:t>IoT</a:t>
            </a:r>
            <a:r>
              <a:rPr lang="en-GB" altLang="de-DE" sz="1100" kern="0" dirty="0"/>
              <a:t> Device</a:t>
            </a:r>
          </a:p>
          <a:p>
            <a:pPr lvl="1">
              <a:spcBef>
                <a:spcPts val="0"/>
              </a:spcBef>
              <a:spcAft>
                <a:spcPts val="200"/>
              </a:spcAft>
            </a:pPr>
            <a:r>
              <a:rPr lang="en-GB" altLang="de-DE" sz="1100" kern="0" dirty="0"/>
              <a:t>Handling of unsupported command in the network, extension of identification information length, clarification on </a:t>
            </a:r>
            <a:r>
              <a:rPr lang="en-GB" altLang="de-DE" sz="1100" kern="0" dirty="0" err="1"/>
              <a:t>AIoT</a:t>
            </a:r>
            <a:r>
              <a:rPr lang="en-GB" altLang="de-DE" sz="1100" kern="0" dirty="0"/>
              <a:t> Device profile data and </a:t>
            </a:r>
            <a:r>
              <a:rPr lang="en-GB" altLang="de-DE" sz="1100" kern="0" dirty="0" err="1"/>
              <a:t>AIoT</a:t>
            </a:r>
            <a:r>
              <a:rPr lang="en-GB" altLang="de-DE" sz="1100" kern="0" dirty="0"/>
              <a:t> security data, further update of security related descriptions.</a:t>
            </a:r>
          </a:p>
          <a:p>
            <a:pPr lvl="1">
              <a:spcBef>
                <a:spcPts val="0"/>
              </a:spcBef>
              <a:spcAft>
                <a:spcPts val="200"/>
              </a:spcAft>
            </a:pPr>
            <a:r>
              <a:rPr lang="en-GB" altLang="de-DE" sz="1100" kern="0" dirty="0"/>
              <a:t>4 LS out were approved.</a:t>
            </a:r>
          </a:p>
          <a:p>
            <a:pPr lvl="1">
              <a:spcBef>
                <a:spcPts val="0"/>
              </a:spcBef>
              <a:spcAft>
                <a:spcPts val="200"/>
              </a:spcAft>
            </a:pPr>
            <a:r>
              <a:rPr lang="en-GB" altLang="de-DE" sz="1100" kern="0" dirty="0"/>
              <a:t>TS 23.369 is 100% complete. </a:t>
            </a:r>
          </a:p>
          <a:p>
            <a:pPr marL="457200" lvl="1" indent="-457200">
              <a:spcBef>
                <a:spcPts val="0"/>
              </a:spcBef>
              <a:spcAft>
                <a:spcPts val="400"/>
              </a:spcAft>
              <a:buBlip>
                <a:blip r:embed="rId3"/>
              </a:buBlip>
              <a:defRPr/>
            </a:pPr>
            <a:r>
              <a:rPr lang="en-US" altLang="zh-CN" sz="1200" b="1" dirty="0" smtClean="0">
                <a:solidFill>
                  <a:prstClr val="black"/>
                </a:solidFill>
                <a:cs typeface="Arial" panose="020B0604020202020204" pitchFamily="34" charset="0"/>
              </a:rPr>
              <a:t>Impacts </a:t>
            </a:r>
            <a:r>
              <a:rPr lang="en-US" altLang="zh-CN" sz="1200" b="1" dirty="0">
                <a:solidFill>
                  <a:prstClr val="black"/>
                </a:solidFill>
                <a:cs typeface="Arial" panose="020B0604020202020204" pitchFamily="34" charset="0"/>
              </a:rPr>
              <a:t>and dependencies on other WGs</a:t>
            </a:r>
            <a:endParaRPr lang="de-DE" altLang="zh-CN" sz="1200" b="1" dirty="0">
              <a:solidFill>
                <a:prstClr val="black"/>
              </a:solidFill>
              <a:cs typeface="Arial" panose="020B0604020202020204" pitchFamily="34" charset="0"/>
            </a:endParaRPr>
          </a:p>
          <a:p>
            <a:pPr lvl="1">
              <a:spcBef>
                <a:spcPts val="0"/>
              </a:spcBef>
              <a:spcAft>
                <a:spcPts val="400"/>
              </a:spcAft>
              <a:defRPr/>
            </a:pPr>
            <a:r>
              <a:rPr lang="en-US" altLang="zh-CN" sz="1050" kern="0" dirty="0" smtClean="0"/>
              <a:t>None</a:t>
            </a:r>
            <a:endParaRPr lang="en-US" altLang="de-DE" sz="1050" dirty="0">
              <a:solidFill>
                <a:prstClr val="black"/>
              </a:solidFill>
              <a:cs typeface="Arial" panose="020B0604020202020204" pitchFamily="34" charset="0"/>
              <a:sym typeface="+mn-ea"/>
            </a:endParaRPr>
          </a:p>
          <a:p>
            <a:pPr>
              <a:spcBef>
                <a:spcPts val="0"/>
              </a:spcBef>
              <a:spcAft>
                <a:spcPts val="400"/>
              </a:spcAft>
            </a:pPr>
            <a:r>
              <a:rPr lang="de-DE" altLang="ko-KR" sz="1200" b="1" kern="0" dirty="0"/>
              <a:t>Outstanding issues</a:t>
            </a:r>
          </a:p>
          <a:p>
            <a:pPr lvl="1">
              <a:spcBef>
                <a:spcPts val="0"/>
              </a:spcBef>
              <a:spcAft>
                <a:spcPts val="400"/>
              </a:spcAft>
            </a:pPr>
            <a:r>
              <a:rPr lang="en-GB" altLang="ko-KR" sz="1050" kern="0" dirty="0" smtClean="0"/>
              <a:t>None</a:t>
            </a:r>
            <a:endParaRPr lang="de-DE" altLang="ko-KR" sz="1050" strike="sngStrike" kern="0" dirty="0"/>
          </a:p>
          <a:p>
            <a:pPr>
              <a:spcBef>
                <a:spcPts val="0"/>
              </a:spcBef>
              <a:spcAft>
                <a:spcPts val="400"/>
              </a:spcAft>
            </a:pPr>
            <a:r>
              <a:rPr lang="de-DE" altLang="ko-KR" sz="1200" b="1" kern="0" dirty="0"/>
              <a:t>Next steps</a:t>
            </a:r>
          </a:p>
          <a:p>
            <a:pPr lvl="1">
              <a:spcBef>
                <a:spcPts val="0"/>
              </a:spcBef>
              <a:spcAft>
                <a:spcPts val="400"/>
              </a:spcAft>
              <a:defRPr/>
            </a:pPr>
            <a:r>
              <a:rPr lang="en-US" altLang="zh-CN" sz="1050" kern="100" dirty="0" smtClean="0">
                <a:latin typeface="Calibri" panose="020F0502020204030204" pitchFamily="34" charset="0"/>
                <a:ea typeface="Calibri" panose="020F0502020204030204" pitchFamily="34" charset="0"/>
                <a:cs typeface="Calibri" panose="020F0502020204030204" pitchFamily="34" charset="0"/>
              </a:rPr>
              <a:t>Maintenance</a:t>
            </a:r>
            <a:endParaRPr lang="en-US" altLang="zh-CN" sz="1050" kern="100" dirty="0">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5" name="Table 4"/>
          <p:cNvGraphicFramePr>
            <a:graphicFrameLocks noGrp="1"/>
          </p:cNvGraphicFramePr>
          <p:nvPr>
            <p:extLst>
              <p:ext uri="{D42A27DB-BD31-4B8C-83A1-F6EECF244321}">
                <p14:modId xmlns:p14="http://schemas.microsoft.com/office/powerpoint/2010/main" val="1383674353"/>
              </p:ext>
            </p:extLst>
          </p:nvPr>
        </p:nvGraphicFramePr>
        <p:xfrm>
          <a:off x="303213" y="1109663"/>
          <a:ext cx="8180387" cy="767705"/>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012">
                <a:tc>
                  <a:txBody>
                    <a:bodyPr/>
                    <a:lstStyle/>
                    <a:p>
                      <a:pPr algn="ctr">
                        <a:lnSpc>
                          <a:spcPct val="107000"/>
                        </a:lnSpc>
                        <a:spcAft>
                          <a:spcPts val="800"/>
                        </a:spcAft>
                      </a:pPr>
                      <a:r>
                        <a:rPr lang="en-GB" sz="800" dirty="0">
                          <a:latin typeface="+mn-lt"/>
                        </a:rPr>
                        <a:t>UID</a:t>
                      </a:r>
                    </a:p>
                  </a:txBody>
                  <a:tcPr marL="36003" marR="36003" marT="0" marB="0" anchor="ctr"/>
                </a:tc>
                <a:tc>
                  <a:txBody>
                    <a:bodyPr/>
                    <a:lstStyle/>
                    <a:p>
                      <a:pPr algn="ctr">
                        <a:lnSpc>
                          <a:spcPct val="107000"/>
                        </a:lnSpc>
                        <a:spcAft>
                          <a:spcPts val="800"/>
                        </a:spcAft>
                      </a:pPr>
                      <a:r>
                        <a:rPr lang="en-GB" sz="800" dirty="0">
                          <a:latin typeface="+mn-lt"/>
                        </a:rPr>
                        <a:t>Name</a:t>
                      </a:r>
                    </a:p>
                  </a:txBody>
                  <a:tcPr marL="36003" marR="36003" marT="0" marB="0" anchor="ctr"/>
                </a:tc>
                <a:tc>
                  <a:txBody>
                    <a:bodyPr/>
                    <a:lstStyle/>
                    <a:p>
                      <a:pPr algn="ctr">
                        <a:lnSpc>
                          <a:spcPct val="107000"/>
                        </a:lnSpc>
                        <a:spcAft>
                          <a:spcPts val="800"/>
                        </a:spcAft>
                      </a:pPr>
                      <a:r>
                        <a:rPr lang="en-GB" sz="800" dirty="0">
                          <a:latin typeface="+mn-lt"/>
                        </a:rPr>
                        <a:t>Acronym</a:t>
                      </a:r>
                    </a:p>
                  </a:txBody>
                  <a:tcPr marL="36003" marR="36003" marT="0" marB="0" anchor="ctr"/>
                </a:tc>
                <a:tc>
                  <a:txBody>
                    <a:bodyPr/>
                    <a:lstStyle/>
                    <a:p>
                      <a:pPr algn="ctr">
                        <a:lnSpc>
                          <a:spcPct val="107000"/>
                        </a:lnSpc>
                        <a:spcAft>
                          <a:spcPts val="800"/>
                        </a:spcAft>
                      </a:pPr>
                      <a:r>
                        <a:rPr lang="en-GB" sz="800" dirty="0">
                          <a:latin typeface="+mn-lt"/>
                        </a:rPr>
                        <a:t>Target </a:t>
                      </a:r>
                      <a:r>
                        <a:rPr lang="en-GB" sz="800" dirty="0" smtClean="0">
                          <a:latin typeface="+mn-lt"/>
                        </a:rPr>
                        <a:t>mm/</a:t>
                      </a:r>
                      <a:r>
                        <a:rPr lang="en-GB" sz="800" dirty="0" err="1" smtClean="0">
                          <a:latin typeface="+mn-lt"/>
                        </a:rPr>
                        <a:t>yyyy</a:t>
                      </a:r>
                      <a:r>
                        <a:rPr lang="en-GB" sz="800" dirty="0">
                          <a:latin typeface="+mn-lt"/>
                        </a:rPr>
                        <a:t>)</a:t>
                      </a:r>
                    </a:p>
                  </a:txBody>
                  <a:tcPr marL="36003" marR="36003" marT="0" marB="0" anchor="ctr"/>
                </a:tc>
                <a:tc>
                  <a:txBody>
                    <a:bodyPr/>
                    <a:lstStyle/>
                    <a:p>
                      <a:pPr algn="ctr">
                        <a:lnSpc>
                          <a:spcPct val="107000"/>
                        </a:lnSpc>
                        <a:spcAft>
                          <a:spcPts val="800"/>
                        </a:spcAft>
                      </a:pPr>
                      <a:r>
                        <a:rPr lang="en-GB" sz="800" dirty="0">
                          <a:latin typeface="+mn-lt"/>
                        </a:rPr>
                        <a:t>Old %</a:t>
                      </a:r>
                    </a:p>
                  </a:txBody>
                  <a:tcPr marL="36003" marR="36003" marT="0" marB="0" anchor="ctr"/>
                </a:tc>
                <a:tc>
                  <a:txBody>
                    <a:bodyPr/>
                    <a:lstStyle/>
                    <a:p>
                      <a:pPr algn="ctr">
                        <a:lnSpc>
                          <a:spcPct val="107000"/>
                        </a:lnSpc>
                        <a:spcAft>
                          <a:spcPts val="800"/>
                        </a:spcAft>
                      </a:pPr>
                      <a:r>
                        <a:rPr lang="en-GB" sz="800" b="1" kern="1200" dirty="0">
                          <a:solidFill>
                            <a:schemeClr val="lt1"/>
                          </a:solidFill>
                          <a:latin typeface="+mn-lt"/>
                          <a:ea typeface="+mn-ea"/>
                          <a:cs typeface="+mn-cs"/>
                        </a:rPr>
                        <a:t>WID</a:t>
                      </a:r>
                      <a:endParaRPr lang="en-GB" sz="800" dirty="0">
                        <a:solidFill>
                          <a:srgbClr val="FF0000"/>
                        </a:solidFill>
                        <a:latin typeface="+mn-lt"/>
                      </a:endParaRPr>
                    </a:p>
                  </a:txBody>
                  <a:tcPr marL="36003" marR="36003" marT="0" marB="0" anchor="ctr"/>
                </a:tc>
                <a:tc>
                  <a:txBody>
                    <a:bodyPr/>
                    <a:lstStyle/>
                    <a:p>
                      <a:pPr algn="ctr">
                        <a:lnSpc>
                          <a:spcPct val="107000"/>
                        </a:lnSpc>
                        <a:spcAft>
                          <a:spcPts val="800"/>
                        </a:spcAft>
                      </a:pPr>
                      <a:r>
                        <a:rPr lang="en-GB" sz="800" dirty="0">
                          <a:solidFill>
                            <a:srgbClr val="FF0000"/>
                          </a:solidFill>
                          <a:latin typeface="+mn-lt"/>
                        </a:rPr>
                        <a:t>New %</a:t>
                      </a:r>
                      <a:endParaRPr lang="en-GB" sz="8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800" dirty="0">
                          <a:solidFill>
                            <a:srgbClr val="FF0000"/>
                          </a:solidFill>
                          <a:latin typeface="+mn-lt"/>
                        </a:rPr>
                        <a:t>Change or comment</a:t>
                      </a:r>
                    </a:p>
                  </a:txBody>
                  <a:tcPr marL="36003" marR="36003" marT="0" marB="0" anchor="ctr"/>
                </a:tc>
                <a:extLst>
                  <a:ext uri="{0D108BD9-81ED-4DB2-BD59-A6C34878D82A}">
                    <a16:rowId xmlns:a16="http://schemas.microsoft.com/office/drawing/2014/main" val="10000"/>
                  </a:ext>
                </a:extLst>
              </a:tr>
              <a:tr h="253338">
                <a:tc>
                  <a:txBody>
                    <a:bodyPr/>
                    <a:lstStyle/>
                    <a:p>
                      <a:pPr algn="l" fontAlgn="t"/>
                      <a:r>
                        <a:rPr lang="en-GB" sz="800" b="0" i="0" u="none" strike="noStrike" dirty="0">
                          <a:solidFill>
                            <a:srgbClr val="000000"/>
                          </a:solidFill>
                          <a:effectLst/>
                          <a:latin typeface="+mn-lt"/>
                        </a:rPr>
                        <a:t>1070010</a:t>
                      </a:r>
                    </a:p>
                  </a:txBody>
                  <a:tcPr marL="9525" marR="9525" marT="9515" marB="0" anchor="ctr"/>
                </a:tc>
                <a:tc>
                  <a:txBody>
                    <a:bodyPr/>
                    <a:lstStyle/>
                    <a:p>
                      <a:pPr algn="l" fontAlgn="t"/>
                      <a:r>
                        <a:rPr lang="en-US" sz="800" b="0" i="0" u="none" strike="noStrike" dirty="0">
                          <a:solidFill>
                            <a:srgbClr val="000000"/>
                          </a:solidFill>
                          <a:effectLst/>
                          <a:latin typeface="+mn-lt"/>
                        </a:rPr>
                        <a:t>Architecture support of Ambient power-enabled Internet of Things</a:t>
                      </a:r>
                      <a:endParaRPr lang="en-GB" sz="800" b="0" i="0" u="none" strike="noStrike" dirty="0">
                        <a:solidFill>
                          <a:srgbClr val="000000"/>
                        </a:solidFill>
                        <a:effectLst/>
                        <a:latin typeface="+mn-lt"/>
                      </a:endParaRPr>
                    </a:p>
                  </a:txBody>
                  <a:tcPr marL="9525" marR="9525" marT="9515" marB="0" anchor="ctr"/>
                </a:tc>
                <a:tc>
                  <a:txBody>
                    <a:bodyPr/>
                    <a:lstStyle/>
                    <a:p>
                      <a:pPr algn="l" fontAlgn="t"/>
                      <a:r>
                        <a:rPr lang="en-GB" sz="800" b="0" i="0" u="none" strike="noStrike" dirty="0" err="1">
                          <a:solidFill>
                            <a:srgbClr val="000000"/>
                          </a:solidFill>
                          <a:effectLst/>
                          <a:latin typeface="+mn-lt"/>
                        </a:rPr>
                        <a:t>AmbientIoT</a:t>
                      </a:r>
                      <a:r>
                        <a:rPr lang="en-GB" sz="800" b="0" i="0" u="none" strike="noStrike" dirty="0">
                          <a:solidFill>
                            <a:srgbClr val="000000"/>
                          </a:solidFill>
                          <a:effectLst/>
                          <a:latin typeface="+mn-lt"/>
                        </a:rPr>
                        <a:t>-ARC</a:t>
                      </a:r>
                    </a:p>
                  </a:txBody>
                  <a:tcPr marL="9525" marR="9525" marT="9515" marB="0" anchor="ctr"/>
                </a:tc>
                <a:tc>
                  <a:txBody>
                    <a:bodyPr/>
                    <a:lstStyle/>
                    <a:p>
                      <a:pPr algn="ctr" fontAlgn="t"/>
                      <a:r>
                        <a:rPr lang="en-GB" sz="800" b="0" i="0" u="none" strike="noStrike" dirty="0">
                          <a:solidFill>
                            <a:srgbClr val="000000"/>
                          </a:solidFill>
                          <a:effectLst/>
                          <a:latin typeface="+mn-lt"/>
                        </a:rPr>
                        <a:t>Jun, 2025</a:t>
                      </a:r>
                    </a:p>
                  </a:txBody>
                  <a:tcPr marL="9525" marR="9525" marT="9515" marB="0" anchor="ctr"/>
                </a:tc>
                <a:tc>
                  <a:txBody>
                    <a:bodyPr/>
                    <a:lstStyle/>
                    <a:p>
                      <a:pPr algn="ctr" fontAlgn="t"/>
                      <a:r>
                        <a:rPr lang="en-GB" sz="800" b="0" i="0" u="none" strike="noStrike" dirty="0" smtClean="0">
                          <a:solidFill>
                            <a:srgbClr val="000000"/>
                          </a:solidFill>
                          <a:effectLst/>
                          <a:latin typeface="+mn-lt"/>
                        </a:rPr>
                        <a:t>95%</a:t>
                      </a:r>
                      <a:endParaRPr lang="en-GB" sz="800" b="0" i="0" u="none" strike="noStrike" dirty="0">
                        <a:solidFill>
                          <a:srgbClr val="000000"/>
                        </a:solidFill>
                        <a:effectLst/>
                        <a:latin typeface="+mn-lt"/>
                      </a:endParaRPr>
                    </a:p>
                  </a:txBody>
                  <a:tcPr marL="9525" marR="9525" marT="9515" marB="0" anchor="ctr"/>
                </a:tc>
                <a:tc>
                  <a:txBody>
                    <a:bodyPr/>
                    <a:lstStyle/>
                    <a:p>
                      <a:pPr algn="ctr" fontAlgn="t"/>
                      <a:r>
                        <a:rPr lang="en-GB" sz="800" b="0" i="0" u="sng" strike="noStrike" dirty="0">
                          <a:solidFill>
                            <a:srgbClr val="0563C1"/>
                          </a:solidFill>
                          <a:effectLst/>
                          <a:latin typeface="+mn-lt"/>
                        </a:rPr>
                        <a:t>SP-250377</a:t>
                      </a:r>
                    </a:p>
                  </a:txBody>
                  <a:tcPr marL="9525" marR="9525" marT="9515" marB="0" anchor="ctr"/>
                </a:tc>
                <a:tc>
                  <a:txBody>
                    <a:bodyPr/>
                    <a:lstStyle/>
                    <a:p>
                      <a:pPr algn="ctr"/>
                      <a:r>
                        <a:rPr lang="en-GB" sz="800" kern="1200" dirty="0" smtClean="0">
                          <a:solidFill>
                            <a:srgbClr val="FF0000"/>
                          </a:solidFill>
                          <a:latin typeface="+mn-lt"/>
                          <a:ea typeface="+mn-ea"/>
                          <a:cs typeface="+mn-cs"/>
                        </a:rPr>
                        <a:t>100%</a:t>
                      </a:r>
                      <a:endParaRPr lang="en-GB" sz="800"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r>
                        <a:rPr lang="en-GB" sz="800" kern="1200" dirty="0" smtClean="0">
                          <a:solidFill>
                            <a:srgbClr val="FF0000"/>
                          </a:solidFill>
                          <a:latin typeface="+mn-lt"/>
                          <a:ea typeface="+mn-ea"/>
                          <a:cs typeface="+mn-cs"/>
                        </a:rPr>
                        <a:t>Complete</a:t>
                      </a:r>
                      <a:endParaRPr lang="en-GB" sz="8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10001"/>
                  </a:ext>
                </a:extLst>
              </a:tr>
              <a:tr h="253338">
                <a:tc>
                  <a:txBody>
                    <a:bodyPr/>
                    <a:lstStyle/>
                    <a:p>
                      <a:pPr algn="l" fontAlgn="t"/>
                      <a:r>
                        <a:rPr lang="en-GB" sz="800" b="0" i="0" u="none" strike="noStrike" dirty="0">
                          <a:solidFill>
                            <a:srgbClr val="000000"/>
                          </a:solidFill>
                          <a:effectLst/>
                          <a:latin typeface="+mn-lt"/>
                        </a:rPr>
                        <a:t>1020071</a:t>
                      </a:r>
                    </a:p>
                  </a:txBody>
                  <a:tcPr marL="9525" marR="9525" marT="9515" marB="0" anchor="ctr"/>
                </a:tc>
                <a:tc>
                  <a:txBody>
                    <a:bodyPr/>
                    <a:lstStyle/>
                    <a:p>
                      <a:pPr algn="l" fontAlgn="t"/>
                      <a:r>
                        <a:rPr lang="en-US" sz="800" b="0" i="0" u="none" strike="noStrike" dirty="0">
                          <a:solidFill>
                            <a:srgbClr val="000000"/>
                          </a:solidFill>
                          <a:effectLst/>
                          <a:latin typeface="+mn-lt"/>
                        </a:rPr>
                        <a:t>Study on Architecture support of Ambient power-enabled Internet of Things</a:t>
                      </a:r>
                      <a:endParaRPr lang="en-GB" sz="800" b="0" i="0" u="none" strike="noStrike" dirty="0">
                        <a:solidFill>
                          <a:srgbClr val="000000"/>
                        </a:solidFill>
                        <a:effectLst/>
                        <a:latin typeface="+mn-lt"/>
                      </a:endParaRPr>
                    </a:p>
                  </a:txBody>
                  <a:tcPr marL="9525" marR="9525" marT="9515" marB="0" anchor="ctr"/>
                </a:tc>
                <a:tc>
                  <a:txBody>
                    <a:bodyPr/>
                    <a:lstStyle/>
                    <a:p>
                      <a:pPr algn="l" fontAlgn="t"/>
                      <a:r>
                        <a:rPr lang="en-GB" sz="800" b="0" i="0" u="none" strike="noStrike" dirty="0" err="1">
                          <a:solidFill>
                            <a:srgbClr val="000000"/>
                          </a:solidFill>
                          <a:effectLst/>
                          <a:latin typeface="+mn-lt"/>
                        </a:rPr>
                        <a:t>FS_AmbientIoT</a:t>
                      </a:r>
                      <a:endParaRPr lang="en-GB" sz="800" b="0" i="0" u="none" strike="noStrike" dirty="0">
                        <a:solidFill>
                          <a:srgbClr val="000000"/>
                        </a:solidFill>
                        <a:effectLst/>
                        <a:latin typeface="+mn-lt"/>
                      </a:endParaRPr>
                    </a:p>
                  </a:txBody>
                  <a:tcPr marL="9525" marR="9525" marT="9515" marB="0" anchor="ctr"/>
                </a:tc>
                <a:tc>
                  <a:txBody>
                    <a:bodyPr/>
                    <a:lstStyle/>
                    <a:p>
                      <a:pPr algn="ctr" fontAlgn="t"/>
                      <a:r>
                        <a:rPr lang="en-GB" sz="800" b="0" i="0" u="none" strike="noStrike" dirty="0">
                          <a:solidFill>
                            <a:srgbClr val="000000"/>
                          </a:solidFill>
                          <a:effectLst/>
                          <a:latin typeface="+mn-lt"/>
                        </a:rPr>
                        <a:t>Dec, 2024</a:t>
                      </a:r>
                    </a:p>
                  </a:txBody>
                  <a:tcPr marL="9525" marR="9525" marT="9515" marB="0" anchor="ctr"/>
                </a:tc>
                <a:tc>
                  <a:txBody>
                    <a:bodyPr/>
                    <a:lstStyle/>
                    <a:p>
                      <a:pPr algn="ctr" fontAlgn="t"/>
                      <a:r>
                        <a:rPr lang="en-GB" sz="800" b="0" i="0" u="none" strike="noStrike" dirty="0">
                          <a:solidFill>
                            <a:srgbClr val="000000"/>
                          </a:solidFill>
                          <a:effectLst/>
                          <a:latin typeface="+mn-lt"/>
                        </a:rPr>
                        <a:t>100%</a:t>
                      </a:r>
                    </a:p>
                  </a:txBody>
                  <a:tcPr marL="9525" marR="9525" marT="9515" marB="0" anchor="ctr"/>
                </a:tc>
                <a:tc>
                  <a:txBody>
                    <a:bodyPr/>
                    <a:lstStyle/>
                    <a:p>
                      <a:pPr algn="ctr" fontAlgn="t"/>
                      <a:r>
                        <a:rPr lang="en-GB" sz="800" b="0" i="0" u="sng" strike="noStrike" dirty="0">
                          <a:solidFill>
                            <a:srgbClr val="0563C1"/>
                          </a:solidFill>
                          <a:effectLst/>
                          <a:latin typeface="+mn-lt"/>
                        </a:rPr>
                        <a:t>SP-240969</a:t>
                      </a:r>
                    </a:p>
                  </a:txBody>
                  <a:tcPr marL="9525" marR="9525" marT="9515" marB="0" anchor="ctr"/>
                </a:tc>
                <a:tc>
                  <a:txBody>
                    <a:bodyPr/>
                    <a:lstStyle/>
                    <a:p>
                      <a:pPr algn="ctr"/>
                      <a:r>
                        <a:rPr lang="en-GB" sz="800" kern="1200" dirty="0">
                          <a:solidFill>
                            <a:srgbClr val="FF0000"/>
                          </a:solidFill>
                          <a:latin typeface="+mn-lt"/>
                          <a:ea typeface="+mn-ea"/>
                          <a:cs typeface="+mn-cs"/>
                        </a:rPr>
                        <a:t>100%</a:t>
                      </a:r>
                    </a:p>
                  </a:txBody>
                  <a:tcPr marL="36003" marR="36003" marT="0" marB="0" anchor="ctr"/>
                </a:tc>
                <a:tc>
                  <a:txBody>
                    <a:bodyPr/>
                    <a:lstStyle/>
                    <a:p>
                      <a:pPr algn="ctr">
                        <a:lnSpc>
                          <a:spcPct val="107000"/>
                        </a:lnSpc>
                        <a:spcAft>
                          <a:spcPts val="800"/>
                        </a:spcAft>
                      </a:pPr>
                      <a:endParaRPr lang="en-GB" sz="800" kern="1200" dirty="0">
                        <a:solidFill>
                          <a:srgbClr val="FF0000"/>
                        </a:solidFill>
                        <a:latin typeface="+mn-lt"/>
                        <a:ea typeface="+mn-ea"/>
                        <a:cs typeface="+mn-cs"/>
                      </a:endParaRPr>
                    </a:p>
                  </a:txBody>
                  <a:tcPr marL="36003" marR="36003" marT="0" marB="0" anchor="ctr"/>
                </a:tc>
                <a:extLst>
                  <a:ext uri="{0D108BD9-81ED-4DB2-BD59-A6C34878D82A}">
                    <a16:rowId xmlns:a16="http://schemas.microsoft.com/office/drawing/2014/main" val="2962244951"/>
                  </a:ext>
                </a:extLst>
              </a:tr>
            </a:tbl>
          </a:graphicData>
        </a:graphic>
      </p:graphicFrame>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de-DE" sz="2800" smtClean="0">
                <a:solidFill>
                  <a:schemeClr val="tx1"/>
                </a:solidFill>
              </a:rPr>
              <a:t>FS_AIML_CN/AIML_CN</a:t>
            </a:r>
            <a:endParaRPr lang="en-GB" altLang="en-US" sz="280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a:t>General</a:t>
            </a:r>
          </a:p>
          <a:p>
            <a:pPr lvl="1">
              <a:spcBef>
                <a:spcPts val="0"/>
              </a:spcBef>
              <a:spcAft>
                <a:spcPts val="0"/>
              </a:spcAft>
            </a:pPr>
            <a:r>
              <a:rPr lang="en-US" altLang="de-DE" sz="1200" kern="0" dirty="0"/>
              <a:t>94 papers were submitted, 1 LS out, 17 agreed, 3 merged.</a:t>
            </a:r>
          </a:p>
          <a:p>
            <a:pPr lvl="1">
              <a:spcBef>
                <a:spcPts val="0"/>
              </a:spcBef>
              <a:spcAft>
                <a:spcPts val="0"/>
              </a:spcAft>
            </a:pPr>
            <a:r>
              <a:rPr lang="en-US" altLang="de-DE" sz="1200" kern="0" dirty="0"/>
              <a:t>KI#1: 1 LS out on indication of LMF-based AIML Positioning, 4 agreed, 3 merged</a:t>
            </a:r>
          </a:p>
          <a:p>
            <a:pPr lvl="1">
              <a:spcBef>
                <a:spcPts val="0"/>
              </a:spcBef>
              <a:spcAft>
                <a:spcPts val="0"/>
              </a:spcAft>
            </a:pPr>
            <a:r>
              <a:rPr lang="en-US" altLang="de-DE" sz="1200" kern="0" dirty="0"/>
              <a:t>KI#2: 9 agreed, KI#3 2 agreed, KI#4 2 agreed. </a:t>
            </a:r>
          </a:p>
          <a:p>
            <a:pPr marL="457200" lvl="1" indent="-457200">
              <a:spcBef>
                <a:spcPts val="0"/>
              </a:spcBef>
              <a:spcAft>
                <a:spcPts val="300"/>
              </a:spcAft>
              <a:buBlip>
                <a:blip r:embed="rId3"/>
              </a:buBlip>
            </a:pPr>
            <a:r>
              <a:rPr lang="en-US" altLang="zh-CN" sz="1200" b="1" dirty="0" smtClean="0"/>
              <a:t>Impacts </a:t>
            </a:r>
            <a:r>
              <a:rPr lang="en-US" altLang="zh-CN" sz="1200" b="1" dirty="0"/>
              <a:t>and dependence with other WGs</a:t>
            </a:r>
            <a:r>
              <a:rPr lang="en-US" altLang="zh-CN" sz="1200" dirty="0"/>
              <a:t>:</a:t>
            </a:r>
            <a:endParaRPr lang="de-DE" altLang="zh-CN" sz="1200" dirty="0"/>
          </a:p>
          <a:p>
            <a:pPr lvl="1">
              <a:spcBef>
                <a:spcPts val="0"/>
              </a:spcBef>
              <a:spcAft>
                <a:spcPts val="300"/>
              </a:spcAft>
            </a:pPr>
            <a:r>
              <a:rPr lang="en-US" altLang="zh-CN" sz="1200" kern="0" dirty="0"/>
              <a:t>consent/privacy aspects resolved (in coordination with SA3).</a:t>
            </a:r>
            <a:endParaRPr lang="en-US" altLang="zh-CN" sz="1200" dirty="0"/>
          </a:p>
          <a:p>
            <a:pPr lvl="0">
              <a:spcBef>
                <a:spcPts val="0"/>
              </a:spcBef>
              <a:spcAft>
                <a:spcPts val="300"/>
              </a:spcAft>
            </a:pPr>
            <a:r>
              <a:rPr lang="en-US" altLang="zh-CN" sz="1200" b="1" dirty="0">
                <a:cs typeface="Arial" panose="020B0604020202020204" pitchFamily="34" charset="0"/>
              </a:rPr>
              <a:t>Controversial issues </a:t>
            </a:r>
          </a:p>
          <a:p>
            <a:pPr lvl="1">
              <a:spcBef>
                <a:spcPts val="0"/>
              </a:spcBef>
              <a:spcAft>
                <a:spcPts val="300"/>
              </a:spcAft>
            </a:pPr>
            <a:r>
              <a:rPr lang="en-US" altLang="zh-CN" sz="1200" kern="0" dirty="0"/>
              <a:t>None</a:t>
            </a:r>
          </a:p>
          <a:p>
            <a:pPr>
              <a:spcBef>
                <a:spcPts val="0"/>
              </a:spcBef>
              <a:spcAft>
                <a:spcPts val="300"/>
              </a:spcAft>
            </a:pPr>
            <a:r>
              <a:rPr lang="en-US" altLang="zh-CN" sz="1200" b="1" dirty="0">
                <a:cs typeface="Arial" panose="020B0604020202020204" pitchFamily="34" charset="0"/>
              </a:rPr>
              <a:t>Next Steps</a:t>
            </a:r>
          </a:p>
          <a:p>
            <a:pPr lvl="1">
              <a:spcBef>
                <a:spcPts val="0"/>
              </a:spcBef>
              <a:spcAft>
                <a:spcPts val="300"/>
              </a:spcAft>
            </a:pPr>
            <a:r>
              <a:rPr lang="en-US" altLang="zh-CN" sz="1200" kern="0" dirty="0"/>
              <a:t>Maintenance</a:t>
            </a:r>
            <a:endParaRPr lang="en-US" sz="1200" kern="0" dirty="0"/>
          </a:p>
        </p:txBody>
      </p:sp>
      <p:graphicFrame>
        <p:nvGraphicFramePr>
          <p:cNvPr id="5" name="Table 4"/>
          <p:cNvGraphicFramePr>
            <a:graphicFrameLocks noGrp="1"/>
          </p:cNvGraphicFramePr>
          <p:nvPr>
            <p:extLst>
              <p:ext uri="{D42A27DB-BD31-4B8C-83A1-F6EECF244321}">
                <p14:modId xmlns:p14="http://schemas.microsoft.com/office/powerpoint/2010/main" val="1201506994"/>
              </p:ext>
            </p:extLst>
          </p:nvPr>
        </p:nvGraphicFramePr>
        <p:xfrm>
          <a:off x="303213" y="1109663"/>
          <a:ext cx="8180387" cy="768349"/>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800" dirty="0"/>
                        <a:t>UID</a:t>
                      </a:r>
                    </a:p>
                  </a:txBody>
                  <a:tcPr marL="36003" marR="36003" marT="0" marB="0"/>
                </a:tc>
                <a:tc>
                  <a:txBody>
                    <a:bodyPr/>
                    <a:lstStyle/>
                    <a:p>
                      <a:pPr algn="ctr">
                        <a:lnSpc>
                          <a:spcPct val="107000"/>
                        </a:lnSpc>
                        <a:spcAft>
                          <a:spcPts val="800"/>
                        </a:spcAft>
                      </a:pPr>
                      <a:r>
                        <a:rPr lang="en-GB" sz="800" dirty="0"/>
                        <a:t>Name</a:t>
                      </a:r>
                    </a:p>
                  </a:txBody>
                  <a:tcPr marL="36003" marR="36003" marT="0" marB="0"/>
                </a:tc>
                <a:tc>
                  <a:txBody>
                    <a:bodyPr/>
                    <a:lstStyle/>
                    <a:p>
                      <a:pPr algn="ctr">
                        <a:lnSpc>
                          <a:spcPct val="107000"/>
                        </a:lnSpc>
                        <a:spcAft>
                          <a:spcPts val="800"/>
                        </a:spcAft>
                      </a:pPr>
                      <a:r>
                        <a:rPr lang="en-GB" sz="800" dirty="0"/>
                        <a:t>Acronym</a:t>
                      </a:r>
                    </a:p>
                  </a:txBody>
                  <a:tcPr marL="36003" marR="36003" marT="0" marB="0"/>
                </a:tc>
                <a:tc>
                  <a:txBody>
                    <a:bodyPr/>
                    <a:lstStyle/>
                    <a:p>
                      <a:pPr algn="ctr">
                        <a:lnSpc>
                          <a:spcPct val="107000"/>
                        </a:lnSpc>
                        <a:spcAft>
                          <a:spcPts val="800"/>
                        </a:spcAft>
                      </a:pPr>
                      <a:r>
                        <a:rPr lang="en-GB" sz="800" dirty="0" smtClean="0"/>
                        <a:t>Target</a:t>
                      </a:r>
                      <a:endParaRPr lang="en-GB" sz="800" dirty="0"/>
                    </a:p>
                  </a:txBody>
                  <a:tcPr marL="36003" marR="36003" marT="0" marB="0"/>
                </a:tc>
                <a:tc>
                  <a:txBody>
                    <a:bodyPr/>
                    <a:lstStyle/>
                    <a:p>
                      <a:pPr algn="ctr">
                        <a:lnSpc>
                          <a:spcPct val="107000"/>
                        </a:lnSpc>
                        <a:spcAft>
                          <a:spcPts val="800"/>
                        </a:spcAft>
                      </a:pPr>
                      <a:r>
                        <a:rPr lang="en-GB" sz="800" dirty="0"/>
                        <a:t>Old %</a:t>
                      </a:r>
                    </a:p>
                  </a:txBody>
                  <a:tcPr marL="36003" marR="36003" marT="0" marB="0"/>
                </a:tc>
                <a:tc>
                  <a:txBody>
                    <a:bodyPr/>
                    <a:lstStyle/>
                    <a:p>
                      <a:pPr algn="ctr">
                        <a:lnSpc>
                          <a:spcPct val="107000"/>
                        </a:lnSpc>
                        <a:spcAft>
                          <a:spcPts val="800"/>
                        </a:spcAft>
                      </a:pPr>
                      <a:r>
                        <a:rPr lang="en-GB" sz="800" b="1" kern="1200" dirty="0">
                          <a:solidFill>
                            <a:schemeClr val="lt1"/>
                          </a:solidFill>
                          <a:latin typeface="+mn-lt"/>
                          <a:ea typeface="+mn-ea"/>
                          <a:cs typeface="+mn-cs"/>
                        </a:rPr>
                        <a:t>WID</a:t>
                      </a:r>
                      <a:endParaRPr lang="en-GB" sz="800" dirty="0">
                        <a:solidFill>
                          <a:srgbClr val="FF0000"/>
                        </a:solidFill>
                      </a:endParaRPr>
                    </a:p>
                  </a:txBody>
                  <a:tcPr marL="36003" marR="36003" marT="0" marB="0"/>
                </a:tc>
                <a:tc>
                  <a:txBody>
                    <a:bodyPr/>
                    <a:lstStyle/>
                    <a:p>
                      <a:pPr algn="ctr">
                        <a:lnSpc>
                          <a:spcPct val="107000"/>
                        </a:lnSpc>
                        <a:spcAft>
                          <a:spcPts val="800"/>
                        </a:spcAft>
                      </a:pPr>
                      <a:r>
                        <a:rPr lang="en-GB" sz="800" dirty="0">
                          <a:solidFill>
                            <a:srgbClr val="FF0000"/>
                          </a:solidFill>
                        </a:rPr>
                        <a:t>New %</a:t>
                      </a:r>
                      <a:endParaRPr lang="en-GB" sz="800" b="1" kern="1200" dirty="0">
                        <a:solidFill>
                          <a:schemeClr val="lt1"/>
                        </a:solidFill>
                        <a:latin typeface="+mn-lt"/>
                        <a:ea typeface="+mn-ea"/>
                        <a:cs typeface="+mn-cs"/>
                      </a:endParaRPr>
                    </a:p>
                  </a:txBody>
                  <a:tcPr marL="36003" marR="36003" marT="0" marB="0"/>
                </a:tc>
                <a:tc>
                  <a:txBody>
                    <a:bodyPr/>
                    <a:lstStyle/>
                    <a:p>
                      <a:pPr algn="ctr">
                        <a:lnSpc>
                          <a:spcPct val="107000"/>
                        </a:lnSpc>
                        <a:spcAft>
                          <a:spcPts val="800"/>
                        </a:spcAft>
                      </a:pPr>
                      <a:r>
                        <a:rPr lang="en-GB" sz="800" dirty="0">
                          <a:solidFill>
                            <a:srgbClr val="FF0000"/>
                          </a:solidFill>
                        </a:rPr>
                        <a:t>Change or comment</a:t>
                      </a:r>
                    </a:p>
                  </a:txBody>
                  <a:tcPr marL="36003" marR="36003" marT="0" marB="0"/>
                </a:tc>
                <a:extLst>
                  <a:ext uri="{0D108BD9-81ED-4DB2-BD59-A6C34878D82A}">
                    <a16:rowId xmlns:a16="http://schemas.microsoft.com/office/drawing/2014/main" val="10000"/>
                  </a:ext>
                </a:extLst>
              </a:tr>
              <a:tr h="253511">
                <a:tc>
                  <a:txBody>
                    <a:bodyPr/>
                    <a:lstStyle/>
                    <a:p>
                      <a:pPr algn="l" fontAlgn="t"/>
                      <a:r>
                        <a:rPr lang="en-GB" sz="800" b="1" i="0" u="none" strike="noStrike" dirty="0">
                          <a:solidFill>
                            <a:srgbClr val="000000"/>
                          </a:solidFill>
                          <a:effectLst/>
                          <a:latin typeface="Arial "/>
                        </a:rPr>
                        <a:t>1020068</a:t>
                      </a:r>
                    </a:p>
                  </a:txBody>
                  <a:tcPr marL="9525" marR="9525" marT="9531" marB="0"/>
                </a:tc>
                <a:tc>
                  <a:txBody>
                    <a:bodyPr/>
                    <a:lstStyle/>
                    <a:p>
                      <a:pPr algn="l" fontAlgn="t"/>
                      <a:r>
                        <a:rPr lang="en-GB" sz="800" b="0" i="0" u="none" strike="noStrike" dirty="0">
                          <a:solidFill>
                            <a:srgbClr val="000000"/>
                          </a:solidFill>
                          <a:effectLst/>
                          <a:latin typeface="Arial "/>
                        </a:rPr>
                        <a:t>Study on Core Network Enhanced Support for Artificial Intelligence (AI)/Machine Learning (ML) </a:t>
                      </a:r>
                    </a:p>
                  </a:txBody>
                  <a:tcPr marL="9525" marR="9525" marT="9531" marB="0"/>
                </a:tc>
                <a:tc>
                  <a:txBody>
                    <a:bodyPr/>
                    <a:lstStyle/>
                    <a:p>
                      <a:pPr algn="l" fontAlgn="t"/>
                      <a:r>
                        <a:rPr lang="en-GB" sz="800" b="0" i="0" u="none" strike="noStrike" dirty="0">
                          <a:solidFill>
                            <a:srgbClr val="000000"/>
                          </a:solidFill>
                          <a:effectLst/>
                          <a:latin typeface="Arial "/>
                        </a:rPr>
                        <a:t>FS_AIML_CN</a:t>
                      </a:r>
                    </a:p>
                  </a:txBody>
                  <a:tcPr marL="9525" marR="9525" marT="9531" marB="0"/>
                </a:tc>
                <a:tc>
                  <a:txBody>
                    <a:bodyPr/>
                    <a:lstStyle/>
                    <a:p>
                      <a:pPr algn="l" fontAlgn="t"/>
                      <a:r>
                        <a:rPr lang="en-GB" sz="800" b="0" i="0" u="none" strike="noStrike" dirty="0">
                          <a:solidFill>
                            <a:srgbClr val="000000"/>
                          </a:solidFill>
                          <a:effectLst/>
                          <a:latin typeface="Arial "/>
                        </a:rPr>
                        <a:t>06/06/2024</a:t>
                      </a:r>
                    </a:p>
                  </a:txBody>
                  <a:tcPr marL="9525" marR="9525" marT="9531" marB="0"/>
                </a:tc>
                <a:tc>
                  <a:txBody>
                    <a:bodyPr/>
                    <a:lstStyle/>
                    <a:p>
                      <a:pPr algn="l" fontAlgn="t"/>
                      <a:r>
                        <a:rPr lang="en-GB" sz="800" b="0" i="0" u="none" strike="noStrike" dirty="0">
                          <a:solidFill>
                            <a:srgbClr val="000000"/>
                          </a:solidFill>
                          <a:effectLst/>
                          <a:latin typeface="Arial "/>
                        </a:rPr>
                        <a:t>100%</a:t>
                      </a:r>
                    </a:p>
                  </a:txBody>
                  <a:tcPr marL="9525" marR="9525" marT="9531" marB="0"/>
                </a:tc>
                <a:tc>
                  <a:txBody>
                    <a:bodyPr/>
                    <a:lstStyle/>
                    <a:p>
                      <a:pPr algn="l" fontAlgn="t"/>
                      <a:r>
                        <a:rPr lang="en-GB" sz="800" b="0" i="0" u="sng" strike="noStrike" dirty="0">
                          <a:solidFill>
                            <a:srgbClr val="0563C1"/>
                          </a:solidFill>
                          <a:effectLst/>
                          <a:latin typeface="Arial "/>
                          <a:hlinkClick r:id="rId4"/>
                        </a:rPr>
                        <a:t>SP-231800</a:t>
                      </a:r>
                      <a:endParaRPr lang="en-GB" sz="800" b="0" i="0" u="sng" strike="noStrike" dirty="0">
                        <a:solidFill>
                          <a:srgbClr val="0563C1"/>
                        </a:solidFill>
                        <a:effectLst/>
                        <a:latin typeface="Arial "/>
                      </a:endParaRPr>
                    </a:p>
                  </a:txBody>
                  <a:tcPr marL="9525" marR="9525" marT="9531" marB="0"/>
                </a:tc>
                <a:tc>
                  <a:txBody>
                    <a:bodyPr/>
                    <a:lstStyle/>
                    <a:p>
                      <a:pPr algn="ctr"/>
                      <a:r>
                        <a:rPr lang="en-GB" sz="800" kern="1200" dirty="0" smtClean="0">
                          <a:solidFill>
                            <a:srgbClr val="FF0000"/>
                          </a:solidFill>
                          <a:latin typeface="Arial "/>
                          <a:ea typeface="+mn-ea"/>
                          <a:cs typeface="+mn-cs"/>
                        </a:rPr>
                        <a:t>100%</a:t>
                      </a:r>
                      <a:endParaRPr lang="en-GB" sz="800" kern="1200" dirty="0">
                        <a:solidFill>
                          <a:srgbClr val="FF0000"/>
                        </a:solidFill>
                        <a:latin typeface="Arial "/>
                        <a:ea typeface="+mn-ea"/>
                        <a:cs typeface="+mn-cs"/>
                      </a:endParaRPr>
                    </a:p>
                  </a:txBody>
                  <a:tcPr marL="36003" marR="36003" marT="0" marB="0"/>
                </a:tc>
                <a:tc>
                  <a:txBody>
                    <a:bodyPr/>
                    <a:lstStyle/>
                    <a:p>
                      <a:pPr algn="ctr">
                        <a:lnSpc>
                          <a:spcPct val="107000"/>
                        </a:lnSpc>
                        <a:spcAft>
                          <a:spcPts val="800"/>
                        </a:spcAft>
                      </a:pPr>
                      <a:endParaRPr lang="en-GB" sz="800" kern="1200" dirty="0">
                        <a:solidFill>
                          <a:srgbClr val="FF0000"/>
                        </a:solidFill>
                        <a:latin typeface="Arial "/>
                        <a:ea typeface="+mn-ea"/>
                        <a:cs typeface="+mn-cs"/>
                      </a:endParaRPr>
                    </a:p>
                  </a:txBody>
                  <a:tcPr marL="36003" marR="36003" marT="0" marB="0"/>
                </a:tc>
                <a:extLst>
                  <a:ext uri="{0D108BD9-81ED-4DB2-BD59-A6C34878D82A}">
                    <a16:rowId xmlns:a16="http://schemas.microsoft.com/office/drawing/2014/main" val="1135270158"/>
                  </a:ext>
                </a:extLst>
              </a:tr>
              <a:tr h="253511">
                <a:tc>
                  <a:txBody>
                    <a:bodyPr/>
                    <a:lstStyle/>
                    <a:p>
                      <a:pPr algn="l" fontAlgn="t"/>
                      <a:r>
                        <a:rPr lang="en-GB" sz="800" b="0" i="0" u="none" strike="noStrike" dirty="0">
                          <a:solidFill>
                            <a:srgbClr val="000000"/>
                          </a:solidFill>
                          <a:effectLst/>
                          <a:latin typeface="Arial "/>
                        </a:rPr>
                        <a:t>1040033</a:t>
                      </a:r>
                    </a:p>
                  </a:txBody>
                  <a:tcPr marL="9525" marR="9525" marT="9531" marB="0"/>
                </a:tc>
                <a:tc>
                  <a:txBody>
                    <a:bodyPr/>
                    <a:lstStyle/>
                    <a:p>
                      <a:pPr algn="l" fontAlgn="t"/>
                      <a:r>
                        <a:rPr lang="en-GB" sz="800" b="0" i="0" u="none" strike="noStrike" dirty="0">
                          <a:solidFill>
                            <a:srgbClr val="000000"/>
                          </a:solidFill>
                          <a:effectLst/>
                          <a:latin typeface="Arial "/>
                        </a:rPr>
                        <a:t>Core Network Enhanced Support for Artificial Intelligence (AI)/Machine Learning (ML) </a:t>
                      </a:r>
                    </a:p>
                  </a:txBody>
                  <a:tcPr marL="9525" marR="9525" marT="9531" marB="0"/>
                </a:tc>
                <a:tc>
                  <a:txBody>
                    <a:bodyPr/>
                    <a:lstStyle/>
                    <a:p>
                      <a:pPr algn="l" fontAlgn="t"/>
                      <a:r>
                        <a:rPr lang="en-GB" sz="800" b="0" i="0" u="none" strike="noStrike" dirty="0">
                          <a:solidFill>
                            <a:srgbClr val="000000"/>
                          </a:solidFill>
                          <a:effectLst/>
                          <a:latin typeface="Arial "/>
                        </a:rPr>
                        <a:t>AIML_CN</a:t>
                      </a:r>
                    </a:p>
                  </a:txBody>
                  <a:tcPr marL="9525" marR="9525" marT="9531" marB="0"/>
                </a:tc>
                <a:tc>
                  <a:txBody>
                    <a:bodyPr/>
                    <a:lstStyle/>
                    <a:p>
                      <a:pPr algn="l" fontAlgn="t"/>
                      <a:r>
                        <a:rPr lang="en-GB" sz="800" b="0" i="0" u="none" strike="noStrike" dirty="0">
                          <a:solidFill>
                            <a:srgbClr val="000000"/>
                          </a:solidFill>
                          <a:effectLst/>
                          <a:latin typeface="Arial "/>
                        </a:rPr>
                        <a:t>12/12/2024</a:t>
                      </a:r>
                    </a:p>
                  </a:txBody>
                  <a:tcPr marL="9525" marR="9525" marT="9531" marB="0"/>
                </a:tc>
                <a:tc>
                  <a:txBody>
                    <a:bodyPr/>
                    <a:lstStyle/>
                    <a:p>
                      <a:pPr algn="l" fontAlgn="t"/>
                      <a:r>
                        <a:rPr lang="en-GB" sz="800" b="0" i="0" u="none" strike="noStrike" dirty="0" smtClean="0">
                          <a:solidFill>
                            <a:srgbClr val="000000"/>
                          </a:solidFill>
                          <a:effectLst/>
                          <a:latin typeface="Arial "/>
                        </a:rPr>
                        <a:t>98%</a:t>
                      </a:r>
                      <a:endParaRPr lang="en-GB" sz="800" b="0" i="0" u="none" strike="noStrike" dirty="0">
                        <a:solidFill>
                          <a:srgbClr val="000000"/>
                        </a:solidFill>
                        <a:effectLst/>
                        <a:latin typeface="Arial "/>
                      </a:endParaRPr>
                    </a:p>
                  </a:txBody>
                  <a:tcPr marL="9525" marR="9525" marT="9531" marB="0"/>
                </a:tc>
                <a:tc>
                  <a:txBody>
                    <a:bodyPr/>
                    <a:lstStyle/>
                    <a:p>
                      <a:pPr algn="l" fontAlgn="t"/>
                      <a:r>
                        <a:rPr lang="en-GB" sz="800" b="0" i="0" u="sng" strike="noStrike" dirty="0">
                          <a:solidFill>
                            <a:srgbClr val="0563C1"/>
                          </a:solidFill>
                          <a:effectLst/>
                          <a:latin typeface="Arial "/>
                          <a:hlinkClick r:id="rId5"/>
                        </a:rPr>
                        <a:t>SP-240991</a:t>
                      </a:r>
                      <a:endParaRPr lang="en-GB" sz="800" b="0" i="0" u="sng" strike="noStrike" dirty="0">
                        <a:solidFill>
                          <a:srgbClr val="0563C1"/>
                        </a:solidFill>
                        <a:effectLst/>
                        <a:latin typeface="Arial "/>
                      </a:endParaRPr>
                    </a:p>
                  </a:txBody>
                  <a:tcPr marL="9525" marR="9525" marT="9531" marB="0"/>
                </a:tc>
                <a:tc>
                  <a:txBody>
                    <a:bodyPr/>
                    <a:lstStyle/>
                    <a:p>
                      <a:pPr algn="ctr"/>
                      <a:r>
                        <a:rPr lang="en-GB" sz="800" kern="1200" dirty="0" smtClean="0">
                          <a:solidFill>
                            <a:srgbClr val="FF0000"/>
                          </a:solidFill>
                          <a:latin typeface="Arial "/>
                          <a:ea typeface="+mn-ea"/>
                          <a:cs typeface="+mn-cs"/>
                        </a:rPr>
                        <a:t>100%</a:t>
                      </a:r>
                      <a:endParaRPr lang="en-GB" sz="800" kern="1200" dirty="0">
                        <a:solidFill>
                          <a:srgbClr val="FF0000"/>
                        </a:solidFill>
                        <a:latin typeface="Arial "/>
                        <a:ea typeface="+mn-ea"/>
                        <a:cs typeface="+mn-cs"/>
                      </a:endParaRPr>
                    </a:p>
                  </a:txBody>
                  <a:tcPr marL="36003" marR="36003" marT="0" marB="0"/>
                </a:tc>
                <a:tc>
                  <a:txBody>
                    <a:bodyPr/>
                    <a:lstStyle/>
                    <a:p>
                      <a:pPr algn="ctr">
                        <a:lnSpc>
                          <a:spcPct val="107000"/>
                        </a:lnSpc>
                        <a:spcAft>
                          <a:spcPts val="800"/>
                        </a:spcAft>
                      </a:pPr>
                      <a:endParaRPr lang="en-GB" sz="800" kern="1200" dirty="0">
                        <a:solidFill>
                          <a:srgbClr val="FF0000"/>
                        </a:solidFill>
                        <a:latin typeface="Arial "/>
                        <a:ea typeface="+mn-ea"/>
                        <a:cs typeface="+mn-cs"/>
                      </a:endParaRPr>
                    </a:p>
                  </a:txBody>
                  <a:tcPr marL="36003" marR="36003" marT="0" marB="0"/>
                </a:tc>
                <a:extLst>
                  <a:ext uri="{0D108BD9-81ED-4DB2-BD59-A6C34878D82A}">
                    <a16:rowId xmlns:a16="http://schemas.microsoft.com/office/drawing/2014/main" val="980618658"/>
                  </a:ext>
                </a:extLst>
              </a:tr>
            </a:tbl>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73113" y="171450"/>
            <a:ext cx="6543675" cy="857250"/>
          </a:xfrm>
        </p:spPr>
        <p:txBody>
          <a:bodyPr/>
          <a:lstStyle/>
          <a:p>
            <a:pPr algn="l" eaLnBrk="1" hangingPunct="1"/>
            <a:r>
              <a:rPr lang="de-DE" altLang="de-DE" b="1" smtClean="0">
                <a:solidFill>
                  <a:schemeClr val="tx1"/>
                </a:solidFill>
              </a:rPr>
              <a:t>1) General Aspects (1/7)</a:t>
            </a:r>
          </a:p>
        </p:txBody>
      </p:sp>
      <p:sp>
        <p:nvSpPr>
          <p:cNvPr id="6147" name="Content Placeholder 2"/>
          <p:cNvSpPr>
            <a:spLocks noGrp="1"/>
          </p:cNvSpPr>
          <p:nvPr>
            <p:ph idx="1"/>
          </p:nvPr>
        </p:nvSpPr>
        <p:spPr>
          <a:xfrm>
            <a:off x="773113" y="1192213"/>
            <a:ext cx="6259512" cy="3562350"/>
          </a:xfrm>
        </p:spPr>
        <p:txBody>
          <a:bodyPr/>
          <a:lstStyle/>
          <a:p>
            <a:pPr eaLnBrk="1" hangingPunct="1">
              <a:defRPr/>
            </a:pPr>
            <a:r>
              <a:rPr lang="de-DE" altLang="de-DE" sz="1800" dirty="0" smtClean="0">
                <a:latin typeface="Arial" panose="020B0604020202020204" pitchFamily="34" charset="0"/>
                <a:cs typeface="Arial" panose="020B0604020202020204" pitchFamily="34" charset="0"/>
              </a:rPr>
              <a:t>SA2 </a:t>
            </a:r>
            <a:r>
              <a:rPr lang="de-DE" altLang="de-DE" sz="1800" dirty="0">
                <a:latin typeface="Arial" panose="020B0604020202020204" pitchFamily="34" charset="0"/>
                <a:cs typeface="Arial" panose="020B0604020202020204" pitchFamily="34" charset="0"/>
              </a:rPr>
              <a:t>meetings held since </a:t>
            </a:r>
            <a:r>
              <a:rPr lang="de-DE" altLang="de-DE" sz="1800" dirty="0" smtClean="0">
                <a:latin typeface="Arial" panose="020B0604020202020204" pitchFamily="34" charset="0"/>
                <a:cs typeface="Arial" panose="020B0604020202020204" pitchFamily="34" charset="0"/>
              </a:rPr>
              <a:t>SA#109</a:t>
            </a:r>
            <a:endParaRPr lang="de-DE" altLang="de-DE" sz="1800" dirty="0">
              <a:latin typeface="Arial" panose="020B0604020202020204" pitchFamily="34" charset="0"/>
              <a:cs typeface="Arial" panose="020B0604020202020204" pitchFamily="34" charset="0"/>
            </a:endParaRPr>
          </a:p>
          <a:p>
            <a:pPr lvl="1" eaLnBrk="1" hangingPunct="1">
              <a:defRPr/>
            </a:pPr>
            <a:r>
              <a:rPr lang="en-GB" altLang="de-DE" sz="1600" dirty="0">
                <a:latin typeface="Arial" panose="020B0604020202020204" pitchFamily="34" charset="0"/>
                <a:cs typeface="Arial" panose="020B0604020202020204" pitchFamily="34" charset="0"/>
              </a:rPr>
              <a:t>SA2#171	13 – 17 October 2025, Wuhan, China</a:t>
            </a:r>
          </a:p>
          <a:p>
            <a:pPr lvl="1" eaLnBrk="1" hangingPunct="1">
              <a:defRPr/>
            </a:pPr>
            <a:r>
              <a:rPr lang="en-GB" altLang="de-DE" sz="1600" dirty="0">
                <a:latin typeface="Arial" panose="020B0604020202020204" pitchFamily="34" charset="0"/>
                <a:cs typeface="Arial" panose="020B0604020202020204" pitchFamily="34" charset="0"/>
              </a:rPr>
              <a:t>SA2#172	17 – 21 November 2025, Dallas, </a:t>
            </a:r>
            <a:r>
              <a:rPr lang="en-GB" altLang="de-DE" sz="1600" dirty="0" smtClean="0">
                <a:latin typeface="Arial" panose="020B0604020202020204" pitchFamily="34" charset="0"/>
                <a:cs typeface="Arial" panose="020B0604020202020204" pitchFamily="34" charset="0"/>
              </a:rPr>
              <a:t>USA</a:t>
            </a:r>
            <a:endParaRPr lang="en-GB" altLang="ko-KR" sz="1600" dirty="0">
              <a:latin typeface="Arial" panose="020B0604020202020204" pitchFamily="34" charset="0"/>
              <a:cs typeface="Arial" panose="020B0604020202020204" pitchFamily="34" charset="0"/>
            </a:endParaRPr>
          </a:p>
          <a:p>
            <a:pPr eaLnBrk="1" hangingPunct="1">
              <a:defRPr/>
            </a:pPr>
            <a:r>
              <a:rPr lang="en-GB" altLang="de-DE" sz="1800" dirty="0" smtClean="0">
                <a:latin typeface="Arial" panose="020B0604020202020204" pitchFamily="34" charset="0"/>
                <a:cs typeface="Arial" panose="020B0604020202020204" pitchFamily="34" charset="0"/>
              </a:rPr>
              <a:t>Upcoming </a:t>
            </a:r>
            <a:r>
              <a:rPr lang="en-GB" altLang="de-DE" sz="1800" dirty="0">
                <a:latin typeface="Arial" panose="020B0604020202020204" pitchFamily="34" charset="0"/>
                <a:cs typeface="Arial" panose="020B0604020202020204" pitchFamily="34" charset="0"/>
              </a:rPr>
              <a:t>SA2 meetings (</a:t>
            </a:r>
            <a:r>
              <a:rPr lang="en-GB" altLang="de-DE" sz="1800" dirty="0" smtClean="0">
                <a:latin typeface="Arial" panose="020B0604020202020204" pitchFamily="34" charset="0"/>
                <a:cs typeface="Arial" panose="020B0604020202020204" pitchFamily="34" charset="0"/>
              </a:rPr>
              <a:t>Q1 2026)</a:t>
            </a:r>
          </a:p>
          <a:p>
            <a:pPr lvl="1" eaLnBrk="1" hangingPunct="1">
              <a:defRPr/>
            </a:pPr>
            <a:r>
              <a:rPr lang="en-GB" altLang="de-DE" sz="1600" dirty="0" smtClean="0">
                <a:latin typeface="Arial" panose="020B0604020202020204" pitchFamily="34" charset="0"/>
                <a:cs typeface="Arial" panose="020B0604020202020204" pitchFamily="34" charset="0"/>
              </a:rPr>
              <a:t>SA2#173	09 – 13 February 2026, Goa, India</a:t>
            </a:r>
            <a:endParaRPr lang="en-GB" altLang="de-DE" sz="1600"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SA#109, </a:t>
            </a:r>
            <a:r>
              <a:rPr lang="en-GB" sz="1500"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dirty="0"/>
              <a:t>2.2) Rel-17 Work and Maintenance</a:t>
            </a:r>
          </a:p>
          <a:p>
            <a:pPr lvl="1" eaLnBrk="1" hangingPunct="1">
              <a:defRPr/>
            </a:pPr>
            <a:r>
              <a:rPr lang="en-GB" sz="1350" dirty="0"/>
              <a:t>2.3) Rel-18 Work and Maintenance</a:t>
            </a:r>
          </a:p>
          <a:p>
            <a:pPr lvl="1" eaLnBrk="1" hangingPunct="1">
              <a:defRPr/>
            </a:pPr>
            <a:r>
              <a:rPr lang="en-GB" sz="1350" dirty="0"/>
              <a:t>2.4) Rel-19 Work and Maintenance</a:t>
            </a:r>
          </a:p>
          <a:p>
            <a:pPr lvl="1" eaLnBrk="1" hangingPunct="1">
              <a:defRPr/>
            </a:pPr>
            <a:r>
              <a:rPr lang="en-GB" sz="1350" b="1" dirty="0"/>
              <a:t>2.5) Rel-20 Work and Maintenance</a:t>
            </a:r>
          </a:p>
          <a:p>
            <a:pPr lvl="1" eaLnBrk="1" hangingPunct="1">
              <a:defRPr/>
            </a:pPr>
            <a:r>
              <a:rPr lang="en-GB" sz="1350" dirty="0"/>
              <a:t>2.6)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extLst>
      <p:ext uri="{BB962C8B-B14F-4D97-AF65-F5344CB8AC3E}">
        <p14:creationId xmlns:p14="http://schemas.microsoft.com/office/powerpoint/2010/main" val="38545060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de-DE" sz="2800" dirty="0">
                <a:solidFill>
                  <a:schemeClr val="tx1"/>
                </a:solidFill>
              </a:rPr>
              <a:t>FS_5GSAT_Ph4_ARC</a:t>
            </a:r>
            <a:endParaRPr lang="en-GB" altLang="en-US" sz="2800" dirty="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100" b="1" kern="0" dirty="0">
                <a:solidFill>
                  <a:prstClr val="black"/>
                </a:solidFill>
              </a:rPr>
              <a:t>Progress since </a:t>
            </a:r>
            <a:r>
              <a:rPr lang="de-DE" altLang="de-DE" sz="1100" b="1" kern="0" dirty="0" smtClean="0">
                <a:solidFill>
                  <a:prstClr val="black"/>
                </a:solidFill>
              </a:rPr>
              <a:t>SA#109</a:t>
            </a:r>
            <a:endParaRPr lang="de-DE" altLang="de-DE" sz="1100" b="1" kern="0" dirty="0">
              <a:solidFill>
                <a:prstClr val="black"/>
              </a:solidFill>
            </a:endParaRPr>
          </a:p>
          <a:p>
            <a:pPr lvl="1">
              <a:spcBef>
                <a:spcPts val="0"/>
              </a:spcBef>
              <a:spcAft>
                <a:spcPts val="600"/>
              </a:spcAft>
            </a:pPr>
            <a:r>
              <a:rPr lang="en-US" altLang="zh-CN" sz="1000" kern="0" dirty="0">
                <a:solidFill>
                  <a:prstClr val="black"/>
                </a:solidFill>
                <a:sym typeface="+mn-ea"/>
              </a:rPr>
              <a:t>In SA2#171 meeting,  14 </a:t>
            </a:r>
            <a:r>
              <a:rPr lang="en-US" altLang="zh-CN" sz="1000" kern="0" dirty="0" err="1">
                <a:solidFill>
                  <a:prstClr val="black"/>
                </a:solidFill>
                <a:sym typeface="+mn-ea"/>
              </a:rPr>
              <a:t>pCRs</a:t>
            </a:r>
            <a:r>
              <a:rPr lang="en-US" altLang="zh-CN" sz="1000" kern="0" dirty="0">
                <a:solidFill>
                  <a:prstClr val="black"/>
                </a:solidFill>
                <a:sym typeface="+mn-ea"/>
              </a:rPr>
              <a:t> </a:t>
            </a:r>
            <a:r>
              <a:rPr lang="en-US" altLang="de-DE" sz="1000" kern="0" dirty="0">
                <a:solidFill>
                  <a:prstClr val="black"/>
                </a:solidFill>
                <a:sym typeface="+mn-ea"/>
              </a:rPr>
              <a:t>are approved, including:</a:t>
            </a:r>
          </a:p>
          <a:p>
            <a:pPr lvl="2">
              <a:spcBef>
                <a:spcPts val="0"/>
              </a:spcBef>
              <a:spcAft>
                <a:spcPts val="600"/>
              </a:spcAft>
              <a:buFont typeface="Wingdings" panose="05000000000000000000" charset="0"/>
              <a:buChar char="ü"/>
            </a:pPr>
            <a:r>
              <a:rPr lang="en-US" altLang="de-DE" sz="900" kern="0" dirty="0">
                <a:solidFill>
                  <a:prstClr val="black"/>
                </a:solidFill>
                <a:sym typeface="+mn-ea"/>
              </a:rPr>
              <a:t>8 </a:t>
            </a:r>
            <a:r>
              <a:rPr lang="en-US" altLang="de-DE" sz="900" kern="0" dirty="0" err="1">
                <a:solidFill>
                  <a:prstClr val="black"/>
                </a:solidFill>
                <a:sym typeface="+mn-ea"/>
              </a:rPr>
              <a:t>pCRs</a:t>
            </a:r>
            <a:r>
              <a:rPr lang="en-US" altLang="de-DE" sz="900" kern="0" dirty="0">
                <a:solidFill>
                  <a:prstClr val="black"/>
                </a:solidFill>
                <a:sym typeface="+mn-ea"/>
              </a:rPr>
              <a:t> for KI#1 (</a:t>
            </a:r>
            <a:r>
              <a:rPr lang="en-US" altLang="zh-CN" sz="900" kern="0" dirty="0">
                <a:solidFill>
                  <a:prstClr val="black"/>
                </a:solidFill>
                <a:sym typeface="+mn-ea"/>
              </a:rPr>
              <a:t>Support of IMS voice call over NB-</a:t>
            </a:r>
            <a:r>
              <a:rPr lang="en-US" altLang="zh-CN" sz="900" kern="0" dirty="0" err="1">
                <a:solidFill>
                  <a:prstClr val="black"/>
                </a:solidFill>
                <a:sym typeface="+mn-ea"/>
              </a:rPr>
              <a:t>IoT</a:t>
            </a:r>
            <a:r>
              <a:rPr lang="en-US" altLang="zh-CN" sz="900" kern="0" dirty="0">
                <a:solidFill>
                  <a:prstClr val="black"/>
                </a:solidFill>
                <a:sym typeface="+mn-ea"/>
              </a:rPr>
              <a:t> NTN via GEO satellite connecting to EPC</a:t>
            </a:r>
            <a:r>
              <a:rPr lang="en-US" altLang="de-DE" sz="900" kern="0" dirty="0">
                <a:solidFill>
                  <a:prstClr val="black"/>
                </a:solidFill>
                <a:sym typeface="+mn-ea"/>
              </a:rPr>
              <a:t>) are approved, including 7 </a:t>
            </a:r>
            <a:r>
              <a:rPr lang="en-US" altLang="de-DE" sz="900" kern="0" dirty="0" err="1">
                <a:solidFill>
                  <a:prstClr val="black"/>
                </a:solidFill>
                <a:sym typeface="+mn-ea"/>
              </a:rPr>
              <a:t>pCRs</a:t>
            </a:r>
            <a:r>
              <a:rPr lang="en-US" altLang="de-DE" sz="900" kern="0" dirty="0">
                <a:solidFill>
                  <a:prstClr val="black"/>
                </a:solidFill>
                <a:sym typeface="+mn-ea"/>
              </a:rPr>
              <a:t> for new/update solutions and 1 </a:t>
            </a:r>
            <a:r>
              <a:rPr lang="en-US" altLang="de-DE" sz="900" kern="0" dirty="0" err="1">
                <a:solidFill>
                  <a:prstClr val="black"/>
                </a:solidFill>
                <a:sym typeface="+mn-ea"/>
              </a:rPr>
              <a:t>pCR</a:t>
            </a:r>
            <a:r>
              <a:rPr lang="en-US" altLang="de-DE" sz="900" kern="0" dirty="0">
                <a:solidFill>
                  <a:prstClr val="black"/>
                </a:solidFill>
                <a:sym typeface="+mn-ea"/>
              </a:rPr>
              <a:t> for Interim Agreement; </a:t>
            </a:r>
            <a:endParaRPr lang="en-US" altLang="de-DE" sz="900" kern="0" dirty="0">
              <a:solidFill>
                <a:prstClr val="black"/>
              </a:solidFill>
            </a:endParaRPr>
          </a:p>
          <a:p>
            <a:pPr lvl="2">
              <a:spcBef>
                <a:spcPts val="0"/>
              </a:spcBef>
              <a:spcAft>
                <a:spcPts val="600"/>
              </a:spcAft>
              <a:buFont typeface="Wingdings" panose="05000000000000000000" charset="0"/>
              <a:buChar char="ü"/>
            </a:pPr>
            <a:r>
              <a:rPr lang="en-US" altLang="de-DE" sz="900" kern="0" dirty="0">
                <a:solidFill>
                  <a:prstClr val="black"/>
                </a:solidFill>
                <a:sym typeface="+mn-ea"/>
              </a:rPr>
              <a:t>5 </a:t>
            </a:r>
            <a:r>
              <a:rPr lang="en-US" altLang="de-DE" sz="900" kern="0" dirty="0" err="1">
                <a:solidFill>
                  <a:prstClr val="black"/>
                </a:solidFill>
                <a:sym typeface="+mn-ea"/>
              </a:rPr>
              <a:t>pCRs</a:t>
            </a:r>
            <a:r>
              <a:rPr lang="en-US" altLang="de-DE" sz="900" kern="0" dirty="0">
                <a:solidFill>
                  <a:prstClr val="black"/>
                </a:solidFill>
                <a:sym typeface="+mn-ea"/>
              </a:rPr>
              <a:t> for KI#3 (</a:t>
            </a:r>
            <a:r>
              <a:rPr lang="en-US" altLang="zh-CN" sz="900" kern="0" dirty="0">
                <a:solidFill>
                  <a:prstClr val="black"/>
                </a:solidFill>
                <a:sym typeface="+mn-ea"/>
              </a:rPr>
              <a:t>Support of IMS emergency call over NB-</a:t>
            </a:r>
            <a:r>
              <a:rPr lang="en-US" altLang="zh-CN" sz="900" kern="0" dirty="0" err="1">
                <a:solidFill>
                  <a:prstClr val="black"/>
                </a:solidFill>
                <a:sym typeface="+mn-ea"/>
              </a:rPr>
              <a:t>IoT</a:t>
            </a:r>
            <a:r>
              <a:rPr lang="en-US" altLang="zh-CN" sz="900" kern="0" dirty="0">
                <a:solidFill>
                  <a:prstClr val="black"/>
                </a:solidFill>
                <a:sym typeface="+mn-ea"/>
              </a:rPr>
              <a:t> NTN via GEO satellite connecting to EPC</a:t>
            </a:r>
            <a:r>
              <a:rPr lang="en-US" altLang="de-DE" sz="900" kern="0" dirty="0">
                <a:solidFill>
                  <a:prstClr val="black"/>
                </a:solidFill>
                <a:sym typeface="+mn-ea"/>
              </a:rPr>
              <a:t>) are approved;</a:t>
            </a:r>
            <a:endParaRPr lang="en-US" altLang="de-DE" sz="900" kern="0" dirty="0">
              <a:solidFill>
                <a:prstClr val="black"/>
              </a:solidFill>
            </a:endParaRPr>
          </a:p>
          <a:p>
            <a:pPr lvl="2">
              <a:spcBef>
                <a:spcPts val="0"/>
              </a:spcBef>
              <a:spcAft>
                <a:spcPts val="600"/>
              </a:spcAft>
              <a:buFont typeface="Wingdings" panose="05000000000000000000" charset="0"/>
              <a:buChar char="ü"/>
            </a:pPr>
            <a:r>
              <a:rPr lang="en-US" altLang="de-DE" sz="900" kern="0" dirty="0">
                <a:solidFill>
                  <a:prstClr val="black"/>
                </a:solidFill>
                <a:sym typeface="+mn-ea"/>
              </a:rPr>
              <a:t>1 </a:t>
            </a:r>
            <a:r>
              <a:rPr lang="en-US" altLang="de-DE" sz="900" kern="0" dirty="0" err="1">
                <a:solidFill>
                  <a:prstClr val="black"/>
                </a:solidFill>
                <a:sym typeface="+mn-ea"/>
              </a:rPr>
              <a:t>pCR</a:t>
            </a:r>
            <a:r>
              <a:rPr lang="en-US" altLang="de-DE" sz="900" kern="0" dirty="0">
                <a:solidFill>
                  <a:prstClr val="black"/>
                </a:solidFill>
                <a:sym typeface="+mn-ea"/>
              </a:rPr>
              <a:t> for KI#4 (</a:t>
            </a:r>
            <a:r>
              <a:rPr lang="en-US" altLang="zh-CN" sz="900" kern="0" dirty="0">
                <a:solidFill>
                  <a:prstClr val="black"/>
                </a:solidFill>
                <a:sym typeface="+mn-ea"/>
              </a:rPr>
              <a:t>Location service for IMS emergency call and regulatory services over NB-</a:t>
            </a:r>
            <a:r>
              <a:rPr lang="en-US" altLang="zh-CN" sz="900" kern="0" dirty="0" err="1">
                <a:solidFill>
                  <a:prstClr val="black"/>
                </a:solidFill>
                <a:sym typeface="+mn-ea"/>
              </a:rPr>
              <a:t>IoT</a:t>
            </a:r>
            <a:r>
              <a:rPr lang="en-US" altLang="zh-CN" sz="900" kern="0" dirty="0">
                <a:solidFill>
                  <a:prstClr val="black"/>
                </a:solidFill>
                <a:sym typeface="+mn-ea"/>
              </a:rPr>
              <a:t> NTN</a:t>
            </a:r>
            <a:r>
              <a:rPr lang="en-US" altLang="de-DE" sz="900" kern="0" dirty="0">
                <a:solidFill>
                  <a:prstClr val="black"/>
                </a:solidFill>
                <a:sym typeface="+mn-ea"/>
              </a:rPr>
              <a:t>) is approved.</a:t>
            </a:r>
          </a:p>
          <a:p>
            <a:pPr lvl="1">
              <a:spcBef>
                <a:spcPts val="0"/>
              </a:spcBef>
              <a:spcAft>
                <a:spcPts val="600"/>
              </a:spcAft>
            </a:pPr>
            <a:r>
              <a:rPr lang="en-US" altLang="zh-CN" sz="1000" kern="0" dirty="0">
                <a:solidFill>
                  <a:prstClr val="black"/>
                </a:solidFill>
                <a:sym typeface="+mn-ea"/>
              </a:rPr>
              <a:t>In SA2#172 meeting,  5 </a:t>
            </a:r>
            <a:r>
              <a:rPr lang="en-US" altLang="zh-CN" sz="1000" kern="0" dirty="0" err="1">
                <a:solidFill>
                  <a:prstClr val="black"/>
                </a:solidFill>
                <a:sym typeface="+mn-ea"/>
              </a:rPr>
              <a:t>pCRs</a:t>
            </a:r>
            <a:r>
              <a:rPr lang="en-US" altLang="zh-CN" sz="1000" kern="0" dirty="0">
                <a:solidFill>
                  <a:prstClr val="black"/>
                </a:solidFill>
                <a:sym typeface="+mn-ea"/>
              </a:rPr>
              <a:t> are approved, including:</a:t>
            </a:r>
          </a:p>
          <a:p>
            <a:pPr lvl="2">
              <a:spcBef>
                <a:spcPts val="0"/>
              </a:spcBef>
              <a:spcAft>
                <a:spcPts val="600"/>
              </a:spcAft>
              <a:buFont typeface="Wingdings" panose="05000000000000000000" charset="0"/>
              <a:buChar char="ü"/>
            </a:pPr>
            <a:r>
              <a:rPr lang="en-US" altLang="de-DE" sz="900" kern="0" dirty="0">
                <a:solidFill>
                  <a:prstClr val="black"/>
                </a:solidFill>
                <a:sym typeface="+mn-ea"/>
              </a:rPr>
              <a:t>5 </a:t>
            </a:r>
            <a:r>
              <a:rPr lang="en-US" altLang="de-DE" sz="900" kern="0" dirty="0" err="1">
                <a:solidFill>
                  <a:prstClr val="black"/>
                </a:solidFill>
                <a:sym typeface="+mn-ea"/>
              </a:rPr>
              <a:t>pCRs</a:t>
            </a:r>
            <a:r>
              <a:rPr lang="en-US" altLang="de-DE" sz="900" kern="0" dirty="0">
                <a:solidFill>
                  <a:prstClr val="black"/>
                </a:solidFill>
                <a:sym typeface="+mn-ea"/>
              </a:rPr>
              <a:t> for KI#1 are approved, including 1 </a:t>
            </a:r>
            <a:r>
              <a:rPr lang="en-US" altLang="de-DE" sz="900" kern="0" dirty="0" err="1">
                <a:solidFill>
                  <a:prstClr val="black"/>
                </a:solidFill>
                <a:sym typeface="+mn-ea"/>
              </a:rPr>
              <a:t>pCR</a:t>
            </a:r>
            <a:r>
              <a:rPr lang="en-US" altLang="de-DE" sz="900" kern="0" dirty="0">
                <a:solidFill>
                  <a:prstClr val="black"/>
                </a:solidFill>
                <a:sym typeface="+mn-ea"/>
              </a:rPr>
              <a:t> for update solution and 4 </a:t>
            </a:r>
            <a:r>
              <a:rPr lang="en-US" altLang="de-DE" sz="900" kern="0" dirty="0" err="1">
                <a:solidFill>
                  <a:prstClr val="black"/>
                </a:solidFill>
                <a:sym typeface="+mn-ea"/>
              </a:rPr>
              <a:t>pCRs</a:t>
            </a:r>
            <a:r>
              <a:rPr lang="en-US" altLang="de-DE" sz="900" kern="0" dirty="0">
                <a:solidFill>
                  <a:prstClr val="black"/>
                </a:solidFill>
                <a:sym typeface="+mn-ea"/>
              </a:rPr>
              <a:t> for </a:t>
            </a:r>
            <a:r>
              <a:rPr lang="en-US" altLang="zh-CN" sz="900" kern="0" dirty="0">
                <a:solidFill>
                  <a:prstClr val="black"/>
                </a:solidFill>
                <a:sym typeface="+mn-ea"/>
              </a:rPr>
              <a:t>Conclusions</a:t>
            </a:r>
            <a:r>
              <a:rPr lang="en-US" altLang="de-DE" sz="900" kern="0" dirty="0">
                <a:solidFill>
                  <a:prstClr val="black"/>
                </a:solidFill>
                <a:sym typeface="+mn-ea"/>
              </a:rPr>
              <a:t>; </a:t>
            </a:r>
            <a:endParaRPr lang="en-US" altLang="de-DE" sz="900" kern="0" dirty="0">
              <a:solidFill>
                <a:prstClr val="black"/>
              </a:solidFill>
            </a:endParaRPr>
          </a:p>
          <a:p>
            <a:pPr marL="457200" lvl="1" indent="-457200">
              <a:spcBef>
                <a:spcPts val="0"/>
              </a:spcBef>
              <a:spcAft>
                <a:spcPts val="0"/>
              </a:spcAft>
              <a:buBlip>
                <a:blip r:embed="rId3"/>
              </a:buBlip>
            </a:pPr>
            <a:r>
              <a:rPr lang="en-US" altLang="zh-CN" sz="1100" b="1" dirty="0" smtClean="0">
                <a:solidFill>
                  <a:prstClr val="black"/>
                </a:solidFill>
              </a:rPr>
              <a:t>Impacts </a:t>
            </a:r>
            <a:r>
              <a:rPr lang="en-US" altLang="zh-CN" sz="1100" b="1" dirty="0">
                <a:solidFill>
                  <a:prstClr val="black"/>
                </a:solidFill>
              </a:rPr>
              <a:t>and dependencies on other WGs</a:t>
            </a:r>
            <a:endParaRPr lang="de-DE" altLang="zh-CN" sz="1100" b="1" dirty="0">
              <a:solidFill>
                <a:prstClr val="black"/>
              </a:solidFill>
            </a:endParaRPr>
          </a:p>
          <a:p>
            <a:pPr lvl="1">
              <a:spcBef>
                <a:spcPts val="0"/>
              </a:spcBef>
              <a:spcAft>
                <a:spcPts val="0"/>
              </a:spcAft>
            </a:pPr>
            <a:r>
              <a:rPr lang="en-US" altLang="zh-CN" sz="900" kern="0" dirty="0">
                <a:solidFill>
                  <a:prstClr val="black"/>
                </a:solidFill>
              </a:rPr>
              <a:t>Yes, KI#1 and KI#3 have RAN impact, KI#2 may have dependency on RAN </a:t>
            </a:r>
            <a:r>
              <a:rPr lang="en-US" altLang="zh-CN" sz="900" kern="0" dirty="0" smtClean="0">
                <a:solidFill>
                  <a:prstClr val="black"/>
                </a:solidFill>
              </a:rPr>
              <a:t>conclusion</a:t>
            </a:r>
            <a:endParaRPr lang="en-US" altLang="zh-CN" sz="900" kern="0" dirty="0">
              <a:solidFill>
                <a:prstClr val="black"/>
              </a:solidFill>
            </a:endParaRPr>
          </a:p>
          <a:p>
            <a:pPr>
              <a:spcBef>
                <a:spcPts val="0"/>
              </a:spcBef>
              <a:spcAft>
                <a:spcPts val="0"/>
              </a:spcAft>
            </a:pPr>
            <a:r>
              <a:rPr lang="de-DE" altLang="zh-CN" sz="1100" b="1" kern="0" dirty="0">
                <a:solidFill>
                  <a:prstClr val="black"/>
                </a:solidFill>
              </a:rPr>
              <a:t>Contentious issues</a:t>
            </a:r>
          </a:p>
          <a:p>
            <a:pPr lvl="1">
              <a:spcBef>
                <a:spcPts val="0"/>
              </a:spcBef>
              <a:spcAft>
                <a:spcPts val="600"/>
              </a:spcAft>
            </a:pPr>
            <a:r>
              <a:rPr lang="en-US" altLang="zh-CN" sz="900" kern="0" dirty="0">
                <a:solidFill>
                  <a:prstClr val="black"/>
                </a:solidFill>
              </a:rPr>
              <a:t>KI#2: Whether and how to support text based and/or binary based IMS signaling during call setup procedure?</a:t>
            </a:r>
          </a:p>
          <a:p>
            <a:pPr>
              <a:spcBef>
                <a:spcPts val="0"/>
              </a:spcBef>
              <a:spcAft>
                <a:spcPts val="0"/>
              </a:spcAft>
            </a:pPr>
            <a:r>
              <a:rPr lang="de-DE" altLang="zh-CN" sz="1100" b="1" kern="0" dirty="0" smtClean="0">
                <a:solidFill>
                  <a:prstClr val="black"/>
                </a:solidFill>
              </a:rPr>
              <a:t>Next Step</a:t>
            </a:r>
          </a:p>
          <a:p>
            <a:pPr lvl="1">
              <a:spcBef>
                <a:spcPts val="0"/>
              </a:spcBef>
              <a:spcAft>
                <a:spcPts val="600"/>
              </a:spcAft>
            </a:pPr>
            <a:r>
              <a:rPr lang="en-US" altLang="zh-CN" sz="900" kern="0" dirty="0">
                <a:solidFill>
                  <a:prstClr val="black"/>
                </a:solidFill>
              </a:rPr>
              <a:t>One TU for completing the study</a:t>
            </a:r>
          </a:p>
          <a:p>
            <a:pPr lvl="1">
              <a:spcBef>
                <a:spcPts val="0"/>
              </a:spcBef>
              <a:spcAft>
                <a:spcPts val="600"/>
              </a:spcAft>
            </a:pPr>
            <a:r>
              <a:rPr lang="en-US" altLang="zh-CN" sz="900" kern="0" dirty="0">
                <a:solidFill>
                  <a:prstClr val="black"/>
                </a:solidFill>
              </a:rPr>
              <a:t>One TU for Normative work: Start normative work for KI#1</a:t>
            </a:r>
          </a:p>
        </p:txBody>
      </p:sp>
      <p:graphicFrame>
        <p:nvGraphicFramePr>
          <p:cNvPr id="5" name="Table 4"/>
          <p:cNvGraphicFramePr>
            <a:graphicFrameLocks noGrp="1"/>
          </p:cNvGraphicFramePr>
          <p:nvPr>
            <p:extLst>
              <p:ext uri="{D42A27DB-BD31-4B8C-83A1-F6EECF244321}">
                <p14:modId xmlns:p14="http://schemas.microsoft.com/office/powerpoint/2010/main" val="578700966"/>
              </p:ext>
            </p:extLst>
          </p:nvPr>
        </p:nvGraphicFramePr>
        <p:xfrm>
          <a:off x="303213" y="1109663"/>
          <a:ext cx="8250237" cy="605809"/>
        </p:xfrm>
        <a:graphic>
          <a:graphicData uri="http://schemas.openxmlformats.org/drawingml/2006/table">
            <a:tbl>
              <a:tblPr firstRow="1" firstCol="1" bandRow="1">
                <a:tableStyleId>{F5AB1C69-6EDB-4FF4-983F-18BD219EF322}</a:tableStyleId>
              </a:tblPr>
              <a:tblGrid>
                <a:gridCol w="492403">
                  <a:extLst>
                    <a:ext uri="{9D8B030D-6E8A-4147-A177-3AD203B41FA5}">
                      <a16:colId xmlns:a16="http://schemas.microsoft.com/office/drawing/2014/main" val="20000"/>
                    </a:ext>
                  </a:extLst>
                </a:gridCol>
                <a:gridCol w="3046933">
                  <a:extLst>
                    <a:ext uri="{9D8B030D-6E8A-4147-A177-3AD203B41FA5}">
                      <a16:colId xmlns:a16="http://schemas.microsoft.com/office/drawing/2014/main" val="20001"/>
                    </a:ext>
                  </a:extLst>
                </a:gridCol>
                <a:gridCol w="883131">
                  <a:extLst>
                    <a:ext uri="{9D8B030D-6E8A-4147-A177-3AD203B41FA5}">
                      <a16:colId xmlns:a16="http://schemas.microsoft.com/office/drawing/2014/main" val="20002"/>
                    </a:ext>
                  </a:extLst>
                </a:gridCol>
                <a:gridCol w="771410">
                  <a:extLst>
                    <a:ext uri="{9D8B030D-6E8A-4147-A177-3AD203B41FA5}">
                      <a16:colId xmlns:a16="http://schemas.microsoft.com/office/drawing/2014/main" val="20003"/>
                    </a:ext>
                  </a:extLst>
                </a:gridCol>
                <a:gridCol w="451359">
                  <a:extLst>
                    <a:ext uri="{9D8B030D-6E8A-4147-A177-3AD203B41FA5}">
                      <a16:colId xmlns:a16="http://schemas.microsoft.com/office/drawing/2014/main" val="20004"/>
                    </a:ext>
                  </a:extLst>
                </a:gridCol>
                <a:gridCol w="526076">
                  <a:extLst>
                    <a:ext uri="{9D8B030D-6E8A-4147-A177-3AD203B41FA5}">
                      <a16:colId xmlns:a16="http://schemas.microsoft.com/office/drawing/2014/main" val="20005"/>
                    </a:ext>
                  </a:extLst>
                </a:gridCol>
                <a:gridCol w="526076">
                  <a:extLst>
                    <a:ext uri="{9D8B030D-6E8A-4147-A177-3AD203B41FA5}">
                      <a16:colId xmlns:a16="http://schemas.microsoft.com/office/drawing/2014/main" val="20006"/>
                    </a:ext>
                  </a:extLst>
                </a:gridCol>
                <a:gridCol w="1552849">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800" dirty="0">
                          <a:latin typeface="Arial "/>
                          <a:cs typeface="Arial" panose="020B0604020202020204" pitchFamily="34" charset="0"/>
                        </a:rPr>
                        <a:t>UID</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Name</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Acronym</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Target (dd/mm/</a:t>
                      </a:r>
                      <a:r>
                        <a:rPr lang="en-GB" sz="800" dirty="0" err="1">
                          <a:latin typeface="Arial "/>
                          <a:cs typeface="Arial" panose="020B0604020202020204" pitchFamily="34" charset="0"/>
                        </a:rPr>
                        <a:t>yyyy</a:t>
                      </a:r>
                      <a:r>
                        <a:rPr lang="en-GB" sz="800" dirty="0">
                          <a:latin typeface="Arial "/>
                          <a:cs typeface="Arial" panose="020B0604020202020204" pitchFamily="34" charset="0"/>
                        </a:rPr>
                        <a:t>)</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Old %</a:t>
                      </a:r>
                    </a:p>
                  </a:txBody>
                  <a:tcPr marL="45720" marR="45720" anchor="ctr"/>
                </a:tc>
                <a:tc>
                  <a:txBody>
                    <a:bodyPr/>
                    <a:lstStyle/>
                    <a:p>
                      <a:pPr algn="ctr">
                        <a:lnSpc>
                          <a:spcPct val="107000"/>
                        </a:lnSpc>
                        <a:spcAft>
                          <a:spcPts val="800"/>
                        </a:spcAft>
                      </a:pPr>
                      <a:r>
                        <a:rPr lang="en-GB" sz="800" b="1" kern="1200" dirty="0">
                          <a:solidFill>
                            <a:schemeClr val="lt1"/>
                          </a:solidFill>
                          <a:latin typeface="Arial "/>
                          <a:ea typeface="+mn-ea"/>
                          <a:cs typeface="Arial" panose="020B0604020202020204" pitchFamily="34" charset="0"/>
                        </a:rPr>
                        <a:t>WID</a:t>
                      </a:r>
                      <a:endParaRPr lang="en-GB" sz="800" dirty="0">
                        <a:solidFill>
                          <a:srgbClr val="FF0000"/>
                        </a:solidFill>
                        <a:latin typeface="Arial "/>
                        <a:cs typeface="Arial" panose="020B0604020202020204" pitchFamily="34" charset="0"/>
                      </a:endParaRPr>
                    </a:p>
                  </a:txBody>
                  <a:tcPr marL="45720" marR="45720" anchor="ctr"/>
                </a:tc>
                <a:tc>
                  <a:txBody>
                    <a:bodyPr/>
                    <a:lstStyle/>
                    <a:p>
                      <a:pPr algn="ctr">
                        <a:lnSpc>
                          <a:spcPct val="107000"/>
                        </a:lnSpc>
                        <a:spcAft>
                          <a:spcPts val="800"/>
                        </a:spcAft>
                      </a:pPr>
                      <a:r>
                        <a:rPr lang="en-GB" sz="800" dirty="0">
                          <a:solidFill>
                            <a:srgbClr val="FF0000"/>
                          </a:solidFill>
                          <a:latin typeface="Arial "/>
                          <a:cs typeface="Arial" panose="020B0604020202020204" pitchFamily="34" charset="0"/>
                        </a:rPr>
                        <a:t>New %</a:t>
                      </a:r>
                      <a:endParaRPr lang="en-GB" sz="800" b="1" kern="1200" dirty="0">
                        <a:solidFill>
                          <a:schemeClr val="lt1"/>
                        </a:solidFill>
                        <a:latin typeface="Arial "/>
                        <a:ea typeface="+mn-ea"/>
                        <a:cs typeface="Arial" panose="020B0604020202020204" pitchFamily="34" charset="0"/>
                      </a:endParaRPr>
                    </a:p>
                  </a:txBody>
                  <a:tcPr marL="45720" marR="45720" anchor="ctr"/>
                </a:tc>
                <a:tc>
                  <a:txBody>
                    <a:bodyPr/>
                    <a:lstStyle/>
                    <a:p>
                      <a:pPr algn="ctr">
                        <a:lnSpc>
                          <a:spcPct val="107000"/>
                        </a:lnSpc>
                        <a:spcAft>
                          <a:spcPts val="800"/>
                        </a:spcAft>
                      </a:pPr>
                      <a:r>
                        <a:rPr lang="en-GB" sz="800" dirty="0">
                          <a:solidFill>
                            <a:srgbClr val="FF0000"/>
                          </a:solidFill>
                          <a:latin typeface="Arial "/>
                          <a:cs typeface="Arial" panose="020B0604020202020204" pitchFamily="34" charset="0"/>
                        </a:rPr>
                        <a:t>Change or comment</a:t>
                      </a:r>
                    </a:p>
                  </a:txBody>
                  <a:tcPr marL="45720" marR="45720" anchor="ctr"/>
                </a:tc>
                <a:extLst>
                  <a:ext uri="{0D108BD9-81ED-4DB2-BD59-A6C34878D82A}">
                    <a16:rowId xmlns:a16="http://schemas.microsoft.com/office/drawing/2014/main" val="10000"/>
                  </a:ext>
                </a:extLst>
              </a:tr>
              <a:tr h="253511">
                <a:tc>
                  <a:txBody>
                    <a:bodyPr/>
                    <a:lstStyle/>
                    <a:p>
                      <a:pPr algn="ctr"/>
                      <a:r>
                        <a:rPr kumimoji="0" lang="en-US" sz="800" b="1" i="0" u="none" strike="noStrike" kern="1200" cap="none" spc="0" normalizeH="0" baseline="0" dirty="0" smtClean="0">
                          <a:ln>
                            <a:noFill/>
                          </a:ln>
                          <a:solidFill>
                            <a:prstClr val="white"/>
                          </a:solidFill>
                          <a:effectLst/>
                          <a:uLnTx/>
                          <a:uFillTx/>
                          <a:latin typeface="Arial "/>
                          <a:ea typeface="+mn-ea"/>
                          <a:cs typeface="+mn-cs"/>
                        </a:rPr>
                        <a:t>1070011</a:t>
                      </a:r>
                      <a:endParaRPr kumimoji="0" lang="en-US" sz="800" b="1" i="0" u="none" strike="noStrike" kern="1200" cap="none" spc="0" normalizeH="0" baseline="0" dirty="0">
                        <a:ln>
                          <a:noFill/>
                        </a:ln>
                        <a:solidFill>
                          <a:prstClr val="white"/>
                        </a:solidFill>
                        <a:effectLst/>
                        <a:uLnTx/>
                        <a:uFillTx/>
                        <a:latin typeface="Arial "/>
                        <a:ea typeface="+mn-ea"/>
                        <a:cs typeface="+mn-cs"/>
                      </a:endParaRPr>
                    </a:p>
                  </a:txBody>
                  <a:tcPr marL="9525" marR="9525" marT="9478" marB="0" anchor="ctr"/>
                </a:tc>
                <a:tc>
                  <a:txBody>
                    <a:bodyPr/>
                    <a:lstStyle/>
                    <a:p>
                      <a:pPr algn="ctr" fontAlgn="t"/>
                      <a:r>
                        <a:rPr lang="en-US" sz="800" b="0" dirty="0" smtClean="0">
                          <a:latin typeface="Arial "/>
                        </a:rPr>
                        <a:t>Study on Integration of satellite components in the 5G architecture Phase 4 </a:t>
                      </a:r>
                      <a:endParaRPr lang="en-US" sz="800" b="0" dirty="0">
                        <a:latin typeface="Arial "/>
                      </a:endParaRPr>
                    </a:p>
                  </a:txBody>
                  <a:tcPr marL="9525" marR="9525" marT="9478" marB="0" anchor="ctr"/>
                </a:tc>
                <a:tc>
                  <a:txBody>
                    <a:bodyPr/>
                    <a:lstStyle/>
                    <a:p>
                      <a:pPr algn="ctr" fontAlgn="t"/>
                      <a:r>
                        <a:rPr lang="en-GB" sz="800" dirty="0" smtClean="0">
                          <a:latin typeface="Arial "/>
                        </a:rPr>
                        <a:t>FS_5GSAT_Ph4_ARC</a:t>
                      </a:r>
                      <a:endParaRPr lang="en-GB" sz="800" dirty="0">
                        <a:latin typeface="Arial "/>
                      </a:endParaRPr>
                    </a:p>
                  </a:txBody>
                  <a:tcPr marL="9525" marR="9525" marT="9478" marB="0" anchor="ctr"/>
                </a:tc>
                <a:tc>
                  <a:txBody>
                    <a:bodyPr/>
                    <a:lstStyle/>
                    <a:p>
                      <a:pPr algn="ctr" fontAlgn="t"/>
                      <a:r>
                        <a:rPr lang="en-GB" sz="800" dirty="0" smtClean="0">
                          <a:solidFill>
                            <a:srgbClr val="FF0000"/>
                          </a:solidFill>
                          <a:latin typeface="Arial "/>
                        </a:rPr>
                        <a:t>March 2026</a:t>
                      </a:r>
                      <a:endParaRPr lang="en-GB" sz="800" dirty="0">
                        <a:solidFill>
                          <a:srgbClr val="FF0000"/>
                        </a:solidFill>
                        <a:latin typeface="Arial "/>
                      </a:endParaRPr>
                    </a:p>
                  </a:txBody>
                  <a:tcPr marL="9525" marR="9525" marT="9478" marB="0" anchor="ctr"/>
                </a:tc>
                <a:tc>
                  <a:txBody>
                    <a:bodyPr/>
                    <a:lstStyle/>
                    <a:p>
                      <a:pPr algn="ctr" fontAlgn="t"/>
                      <a:r>
                        <a:rPr lang="en-US" altLang="en-GB" sz="800" dirty="0" smtClean="0">
                          <a:latin typeface="Arial "/>
                        </a:rPr>
                        <a:t>60</a:t>
                      </a:r>
                    </a:p>
                  </a:txBody>
                  <a:tcPr marL="9525" marR="9525" marT="9478" marB="0" anchor="ctr"/>
                </a:tc>
                <a:tc>
                  <a:txBody>
                    <a:bodyPr/>
                    <a:lstStyle/>
                    <a:p>
                      <a:pPr algn="ctr" fontAlgn="t"/>
                      <a:r>
                        <a:rPr lang="en-GB" sz="800" kern="1200" dirty="0" smtClean="0">
                          <a:solidFill>
                            <a:schemeClr val="dk1"/>
                          </a:solidFill>
                          <a:latin typeface="Arial "/>
                          <a:ea typeface="+mn-ea"/>
                          <a:cs typeface="+mn-cs"/>
                        </a:rPr>
                        <a:t>SP-250400</a:t>
                      </a:r>
                      <a:endParaRPr lang="en-GB" sz="800" kern="1200" dirty="0">
                        <a:solidFill>
                          <a:schemeClr val="dk1"/>
                        </a:solidFill>
                        <a:latin typeface="Arial "/>
                        <a:ea typeface="+mn-ea"/>
                        <a:cs typeface="+mn-cs"/>
                      </a:endParaRPr>
                    </a:p>
                  </a:txBody>
                  <a:tcPr marL="9525" marR="9525" marT="9478" marB="0" anchor="ctr"/>
                </a:tc>
                <a:tc>
                  <a:txBody>
                    <a:bodyPr/>
                    <a:lstStyle/>
                    <a:p>
                      <a:pPr algn="ctr">
                        <a:lnSpc>
                          <a:spcPct val="107000"/>
                        </a:lnSpc>
                        <a:spcAft>
                          <a:spcPts val="800"/>
                        </a:spcAft>
                      </a:pPr>
                      <a:r>
                        <a:rPr lang="en-US" sz="800" dirty="0" smtClean="0">
                          <a:solidFill>
                            <a:srgbClr val="FF0000"/>
                          </a:solidFill>
                          <a:latin typeface="Arial "/>
                        </a:rPr>
                        <a:t>85</a:t>
                      </a:r>
                      <a:endParaRPr lang="en-GB" sz="800" dirty="0">
                        <a:solidFill>
                          <a:srgbClr val="FF0000"/>
                        </a:solidFill>
                        <a:latin typeface="Arial "/>
                      </a:endParaRPr>
                    </a:p>
                  </a:txBody>
                  <a:tcPr marL="36003" marR="36003" marT="0" marB="0" anchor="ctr"/>
                </a:tc>
                <a:tc>
                  <a:txBody>
                    <a:bodyPr/>
                    <a:lstStyle/>
                    <a:p>
                      <a:pPr marL="0" marR="0" indent="0" algn="ctr" defTabSz="914400" rtl="0" eaLnBrk="1" fontAlgn="auto" latinLnBrk="0" hangingPunct="1">
                        <a:lnSpc>
                          <a:spcPct val="107000"/>
                        </a:lnSpc>
                        <a:spcBef>
                          <a:spcPts val="0"/>
                        </a:spcBef>
                        <a:spcAft>
                          <a:spcPts val="800"/>
                        </a:spcAft>
                        <a:buClrTx/>
                        <a:buSzTx/>
                        <a:buFontTx/>
                        <a:buNone/>
                        <a:defRPr/>
                      </a:pPr>
                      <a:r>
                        <a:rPr lang="en-US" altLang="zh-CN" sz="800" dirty="0" smtClean="0">
                          <a:solidFill>
                            <a:srgbClr val="FF0000"/>
                          </a:solidFill>
                          <a:latin typeface="Arial "/>
                        </a:rPr>
                        <a:t>In progress</a:t>
                      </a:r>
                      <a:endParaRPr lang="en-GB" altLang="zh-CN" sz="800" dirty="0" smtClean="0">
                        <a:solidFill>
                          <a:srgbClr val="FF0000"/>
                        </a:solidFill>
                        <a:latin typeface="Arial "/>
                      </a:endParaRPr>
                    </a:p>
                  </a:txBody>
                  <a:tcPr marL="36003" marR="36003" marT="0" marB="0" anchor="ctr"/>
                </a:tc>
                <a:extLst>
                  <a:ext uri="{0D108BD9-81ED-4DB2-BD59-A6C34878D82A}">
                    <a16:rowId xmlns:a16="http://schemas.microsoft.com/office/drawing/2014/main" val="1135270158"/>
                  </a:ext>
                </a:extLst>
              </a:tr>
            </a:tbl>
          </a:graphicData>
        </a:graphic>
      </p:graphicFrame>
    </p:spTree>
    <p:extLst>
      <p:ext uri="{BB962C8B-B14F-4D97-AF65-F5344CB8AC3E}">
        <p14:creationId xmlns:p14="http://schemas.microsoft.com/office/powerpoint/2010/main" val="3323569301"/>
      </p:ext>
    </p:extLst>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de-DE" sz="2800" dirty="0" err="1">
                <a:solidFill>
                  <a:schemeClr val="tx1"/>
                </a:solidFill>
              </a:rPr>
              <a:t>FS_Sensing_ARC</a:t>
            </a:r>
            <a:endParaRPr lang="en-GB" altLang="en-US" sz="2800" dirty="0" smtClean="0">
              <a:solidFill>
                <a:schemeClr val="tx1"/>
              </a:solidFill>
            </a:endParaRPr>
          </a:p>
        </p:txBody>
      </p:sp>
      <p:sp>
        <p:nvSpPr>
          <p:cNvPr id="4" name="Content Placeholder 7"/>
          <p:cNvSpPr txBox="1">
            <a:spLocks/>
          </p:cNvSpPr>
          <p:nvPr/>
        </p:nvSpPr>
        <p:spPr>
          <a:xfrm>
            <a:off x="303213" y="1878204"/>
            <a:ext cx="8250237" cy="29906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300"/>
              </a:spcBef>
              <a:spcAft>
                <a:spcPts val="0"/>
              </a:spcAft>
              <a:buBlip>
                <a:blip r:embed="rId3"/>
              </a:buBlip>
            </a:pPr>
            <a:r>
              <a:rPr lang="de-DE" altLang="de-DE" sz="1100" b="1" dirty="0"/>
              <a:t>Progress since </a:t>
            </a:r>
            <a:r>
              <a:rPr lang="de-DE" altLang="de-DE" sz="1100" b="1" dirty="0" smtClean="0"/>
              <a:t>SA#109</a:t>
            </a:r>
            <a:endParaRPr lang="de-DE" altLang="de-DE" sz="1100" b="1" dirty="0"/>
          </a:p>
          <a:p>
            <a:pPr lvl="1">
              <a:spcBef>
                <a:spcPts val="600"/>
              </a:spcBef>
              <a:spcAft>
                <a:spcPts val="0"/>
              </a:spcAft>
            </a:pPr>
            <a:r>
              <a:rPr lang="en-GB" altLang="de-DE" sz="1000" kern="0" dirty="0"/>
              <a:t>Conclusion for KI#2/3/4/5/6 </a:t>
            </a:r>
            <a:r>
              <a:rPr lang="en-GB" altLang="de-DE" sz="1000" kern="0" dirty="0" smtClean="0"/>
              <a:t>agreed, conclusion </a:t>
            </a:r>
            <a:r>
              <a:rPr lang="en-GB" altLang="de-DE" sz="1000" kern="0" dirty="0"/>
              <a:t>for KI#1 agreed but with one open issue “Whether Sensing control signalling exchanged between SE and SF directly without AMF involvement or with AMF involvement”</a:t>
            </a:r>
          </a:p>
          <a:p>
            <a:pPr lvl="1">
              <a:spcBef>
                <a:spcPts val="600"/>
              </a:spcBef>
              <a:spcAft>
                <a:spcPts val="0"/>
              </a:spcAft>
            </a:pPr>
            <a:r>
              <a:rPr lang="en-US" altLang="de-DE" sz="1000" kern="0" dirty="0" smtClean="0"/>
              <a:t>The new WID for</a:t>
            </a:r>
            <a:r>
              <a:rPr lang="zh-CN" altLang="en-US" sz="1000" kern="0" dirty="0" smtClean="0"/>
              <a:t> </a:t>
            </a:r>
            <a:r>
              <a:rPr lang="en-US" altLang="zh-CN" sz="1000" kern="0" dirty="0" smtClean="0"/>
              <a:t>Sensing</a:t>
            </a:r>
            <a:r>
              <a:rPr lang="en-US" altLang="de-DE" sz="1000" kern="0" dirty="0" smtClean="0"/>
              <a:t> was Noted </a:t>
            </a:r>
            <a:r>
              <a:rPr lang="en-US" altLang="zh-CN" sz="1000" kern="0" dirty="0" smtClean="0"/>
              <a:t>due to the open issue of KI#1</a:t>
            </a:r>
            <a:endParaRPr lang="en-US" altLang="de-DE" sz="1000" kern="0" dirty="0" smtClean="0"/>
          </a:p>
          <a:p>
            <a:pPr marL="457200" lvl="1" indent="-457200">
              <a:spcBef>
                <a:spcPts val="300"/>
              </a:spcBef>
              <a:spcAft>
                <a:spcPts val="0"/>
              </a:spcAft>
              <a:buBlip>
                <a:blip r:embed="rId3"/>
              </a:buBlip>
            </a:pPr>
            <a:r>
              <a:rPr lang="en-US" altLang="zh-CN" sz="1100" b="1" dirty="0" smtClean="0">
                <a:solidFill>
                  <a:prstClr val="black"/>
                </a:solidFill>
              </a:rPr>
              <a:t>Impacts </a:t>
            </a:r>
            <a:r>
              <a:rPr lang="en-US" altLang="zh-CN" sz="1100" b="1" dirty="0">
                <a:solidFill>
                  <a:prstClr val="black"/>
                </a:solidFill>
              </a:rPr>
              <a:t>and dependence with other WGs:</a:t>
            </a:r>
            <a:endParaRPr lang="de-DE" altLang="zh-CN" sz="1100" b="1" dirty="0">
              <a:solidFill>
                <a:prstClr val="black"/>
              </a:solidFill>
            </a:endParaRPr>
          </a:p>
          <a:p>
            <a:pPr lvl="1">
              <a:spcBef>
                <a:spcPts val="600"/>
              </a:spcBef>
              <a:spcAft>
                <a:spcPts val="0"/>
              </a:spcAft>
            </a:pPr>
            <a:r>
              <a:rPr lang="en-US" altLang="zh-CN" sz="1000" kern="0" dirty="0"/>
              <a:t>Impact on SA3: Privacy protection and other security aspects will be coordinated with SA3, and the related impact to architecture enhancement will be based on SA3 conclusion.</a:t>
            </a:r>
          </a:p>
          <a:p>
            <a:pPr lvl="1">
              <a:spcBef>
                <a:spcPts val="600"/>
              </a:spcBef>
              <a:spcAft>
                <a:spcPts val="0"/>
              </a:spcAft>
            </a:pPr>
            <a:r>
              <a:rPr lang="en-US" altLang="zh-CN" sz="1000" kern="0" dirty="0"/>
              <a:t>Impact on SA5: Charging and OAM aspects will be coordinated with SA5, and the related impact to architecture enhancement will be based on SA5 conclusion.</a:t>
            </a:r>
          </a:p>
          <a:p>
            <a:pPr lvl="1">
              <a:spcBef>
                <a:spcPts val="600"/>
              </a:spcBef>
              <a:spcAft>
                <a:spcPts val="0"/>
              </a:spcAft>
            </a:pPr>
            <a:r>
              <a:rPr lang="en-US" altLang="zh-CN" sz="1000" kern="0" dirty="0"/>
              <a:t>Dependency with RAN WGs: SE selection, Sensing data collection, and Sensing parameters provided from SF to SE will be coordinated with RAN WGs during the normative work</a:t>
            </a:r>
            <a:endParaRPr lang="en-US" altLang="zh-CN" sz="1050" b="1" dirty="0">
              <a:solidFill>
                <a:prstClr val="black"/>
              </a:solidFill>
            </a:endParaRPr>
          </a:p>
          <a:p>
            <a:pPr marL="457200" lvl="1" indent="-457200">
              <a:spcBef>
                <a:spcPts val="300"/>
              </a:spcBef>
              <a:spcAft>
                <a:spcPts val="0"/>
              </a:spcAft>
              <a:buBlip>
                <a:blip r:embed="rId3"/>
              </a:buBlip>
            </a:pPr>
            <a:r>
              <a:rPr lang="en-US" altLang="zh-CN" sz="1100" b="1" dirty="0" smtClean="0">
                <a:solidFill>
                  <a:prstClr val="black"/>
                </a:solidFill>
              </a:rPr>
              <a:t>Controversial </a:t>
            </a:r>
            <a:r>
              <a:rPr lang="en-US" altLang="zh-CN" sz="1100" b="1" dirty="0">
                <a:solidFill>
                  <a:prstClr val="black"/>
                </a:solidFill>
              </a:rPr>
              <a:t>issues </a:t>
            </a:r>
          </a:p>
          <a:p>
            <a:pPr lvl="1">
              <a:spcBef>
                <a:spcPts val="0"/>
              </a:spcBef>
              <a:spcAft>
                <a:spcPts val="600"/>
              </a:spcAft>
            </a:pPr>
            <a:r>
              <a:rPr lang="en-US" altLang="zh-CN" sz="1000" kern="0" dirty="0"/>
              <a:t>Whether Sensing control </a:t>
            </a:r>
            <a:r>
              <a:rPr lang="en-US" altLang="zh-CN" sz="1000" kern="0" dirty="0" err="1"/>
              <a:t>signalling</a:t>
            </a:r>
            <a:r>
              <a:rPr lang="en-US" altLang="zh-CN" sz="1000" kern="0" dirty="0"/>
              <a:t> is exchanged between SE and SF directly without AMF involvement, or with AMF involvement, is FFS and will be resolved in the next meeting.</a:t>
            </a:r>
          </a:p>
          <a:p>
            <a:pPr marL="457200" lvl="1" indent="-457200">
              <a:spcBef>
                <a:spcPts val="300"/>
              </a:spcBef>
              <a:spcAft>
                <a:spcPts val="0"/>
              </a:spcAft>
              <a:buBlip>
                <a:blip r:embed="rId3"/>
              </a:buBlip>
            </a:pPr>
            <a:r>
              <a:rPr lang="en-US" altLang="zh-CN" sz="1100" b="1" dirty="0" smtClean="0">
                <a:solidFill>
                  <a:prstClr val="black"/>
                </a:solidFill>
              </a:rPr>
              <a:t>Next </a:t>
            </a:r>
            <a:r>
              <a:rPr lang="en-US" altLang="zh-CN" sz="1100" b="1" dirty="0">
                <a:solidFill>
                  <a:prstClr val="black"/>
                </a:solidFill>
              </a:rPr>
              <a:t>Steps</a:t>
            </a:r>
          </a:p>
          <a:p>
            <a:pPr lvl="1">
              <a:spcBef>
                <a:spcPts val="0"/>
              </a:spcBef>
              <a:spcAft>
                <a:spcPts val="600"/>
              </a:spcAft>
            </a:pPr>
            <a:r>
              <a:rPr lang="en-US" altLang="zh-CN" sz="1000" kern="0" dirty="0"/>
              <a:t>Complete conclusion for KI#1 (will</a:t>
            </a:r>
            <a:r>
              <a:rPr lang="zh-CN" altLang="en-US" sz="1000" kern="0" dirty="0"/>
              <a:t> </a:t>
            </a:r>
            <a:r>
              <a:rPr lang="en-US" altLang="zh-CN" sz="1000" kern="0" dirty="0"/>
              <a:t>use</a:t>
            </a:r>
            <a:r>
              <a:rPr lang="zh-CN" altLang="en-US" sz="1000" kern="0" dirty="0"/>
              <a:t> </a:t>
            </a:r>
            <a:r>
              <a:rPr lang="en-US" altLang="zh-CN" sz="1000" kern="0" dirty="0"/>
              <a:t>0.5</a:t>
            </a:r>
            <a:r>
              <a:rPr lang="zh-CN" altLang="en-US" sz="1000" kern="0" dirty="0"/>
              <a:t> </a:t>
            </a:r>
            <a:r>
              <a:rPr lang="en-US" altLang="zh-CN" sz="1000" kern="0" dirty="0"/>
              <a:t>TU</a:t>
            </a:r>
            <a:r>
              <a:rPr lang="zh-CN" altLang="en-US" sz="1000" kern="0" dirty="0"/>
              <a:t> </a:t>
            </a:r>
            <a:r>
              <a:rPr lang="en-US" altLang="zh-CN" sz="1000" kern="0" dirty="0"/>
              <a:t>from</a:t>
            </a:r>
            <a:r>
              <a:rPr lang="zh-CN" altLang="en-US" sz="1000" kern="0" dirty="0"/>
              <a:t> </a:t>
            </a:r>
            <a:r>
              <a:rPr lang="en-US" altLang="zh-CN" sz="1000" kern="0" dirty="0"/>
              <a:t>normative</a:t>
            </a:r>
            <a:r>
              <a:rPr lang="zh-CN" altLang="en-US" sz="1000" kern="0" dirty="0"/>
              <a:t> </a:t>
            </a:r>
            <a:r>
              <a:rPr lang="en-US" altLang="zh-CN" sz="1000" kern="0" dirty="0" smtClean="0"/>
              <a:t>TU), approval </a:t>
            </a:r>
            <a:r>
              <a:rPr lang="en-US" altLang="zh-CN" sz="1000" kern="0" dirty="0"/>
              <a:t>for </a:t>
            </a:r>
            <a:r>
              <a:rPr lang="en-US" altLang="zh-CN" sz="1000" kern="0" dirty="0" smtClean="0"/>
              <a:t>WID, start </a:t>
            </a:r>
            <a:r>
              <a:rPr lang="en-US" altLang="zh-CN" sz="1000" kern="0" dirty="0"/>
              <a:t>the normative </a:t>
            </a:r>
            <a:r>
              <a:rPr lang="en-US" altLang="zh-CN" sz="1000" kern="0" dirty="0" smtClean="0"/>
              <a:t>work</a:t>
            </a:r>
            <a:endParaRPr lang="en-US" altLang="zh-CN" sz="900" kern="0" dirty="0"/>
          </a:p>
        </p:txBody>
      </p:sp>
      <p:graphicFrame>
        <p:nvGraphicFramePr>
          <p:cNvPr id="5" name="Table 4"/>
          <p:cNvGraphicFramePr>
            <a:graphicFrameLocks noGrp="1"/>
          </p:cNvGraphicFramePr>
          <p:nvPr>
            <p:extLst>
              <p:ext uri="{D42A27DB-BD31-4B8C-83A1-F6EECF244321}">
                <p14:modId xmlns:p14="http://schemas.microsoft.com/office/powerpoint/2010/main" val="1444849246"/>
              </p:ext>
            </p:extLst>
          </p:nvPr>
        </p:nvGraphicFramePr>
        <p:xfrm>
          <a:off x="303213" y="1109663"/>
          <a:ext cx="8250237" cy="687578"/>
        </p:xfrm>
        <a:graphic>
          <a:graphicData uri="http://schemas.openxmlformats.org/drawingml/2006/table">
            <a:tbl>
              <a:tblPr firstRow="1" firstCol="1" bandRow="1">
                <a:tableStyleId>{F5AB1C69-6EDB-4FF4-983F-18BD219EF322}</a:tableStyleId>
              </a:tblPr>
              <a:tblGrid>
                <a:gridCol w="671008">
                  <a:extLst>
                    <a:ext uri="{9D8B030D-6E8A-4147-A177-3AD203B41FA5}">
                      <a16:colId xmlns:a16="http://schemas.microsoft.com/office/drawing/2014/main" val="20000"/>
                    </a:ext>
                  </a:extLst>
                </a:gridCol>
                <a:gridCol w="2632104">
                  <a:extLst>
                    <a:ext uri="{9D8B030D-6E8A-4147-A177-3AD203B41FA5}">
                      <a16:colId xmlns:a16="http://schemas.microsoft.com/office/drawing/2014/main" val="20001"/>
                    </a:ext>
                  </a:extLst>
                </a:gridCol>
                <a:gridCol w="1042587">
                  <a:extLst>
                    <a:ext uri="{9D8B030D-6E8A-4147-A177-3AD203B41FA5}">
                      <a16:colId xmlns:a16="http://schemas.microsoft.com/office/drawing/2014/main" val="20002"/>
                    </a:ext>
                  </a:extLst>
                </a:gridCol>
                <a:gridCol w="848178">
                  <a:extLst>
                    <a:ext uri="{9D8B030D-6E8A-4147-A177-3AD203B41FA5}">
                      <a16:colId xmlns:a16="http://schemas.microsoft.com/office/drawing/2014/main" val="20003"/>
                    </a:ext>
                  </a:extLst>
                </a:gridCol>
                <a:gridCol w="451359">
                  <a:extLst>
                    <a:ext uri="{9D8B030D-6E8A-4147-A177-3AD203B41FA5}">
                      <a16:colId xmlns:a16="http://schemas.microsoft.com/office/drawing/2014/main" val="20004"/>
                    </a:ext>
                  </a:extLst>
                </a:gridCol>
                <a:gridCol w="526076">
                  <a:extLst>
                    <a:ext uri="{9D8B030D-6E8A-4147-A177-3AD203B41FA5}">
                      <a16:colId xmlns:a16="http://schemas.microsoft.com/office/drawing/2014/main" val="20005"/>
                    </a:ext>
                  </a:extLst>
                </a:gridCol>
                <a:gridCol w="526076">
                  <a:extLst>
                    <a:ext uri="{9D8B030D-6E8A-4147-A177-3AD203B41FA5}">
                      <a16:colId xmlns:a16="http://schemas.microsoft.com/office/drawing/2014/main" val="20006"/>
                    </a:ext>
                  </a:extLst>
                </a:gridCol>
                <a:gridCol w="1552849">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800" dirty="0">
                          <a:latin typeface="Arial "/>
                          <a:cs typeface="Arial" panose="020B0604020202020204" pitchFamily="34" charset="0"/>
                        </a:rPr>
                        <a:t>UID</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Name</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Acronym</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Target (dd/mm/</a:t>
                      </a:r>
                      <a:r>
                        <a:rPr lang="en-GB" sz="800" dirty="0" err="1">
                          <a:latin typeface="Arial "/>
                          <a:cs typeface="Arial" panose="020B0604020202020204" pitchFamily="34" charset="0"/>
                        </a:rPr>
                        <a:t>yyyy</a:t>
                      </a:r>
                      <a:r>
                        <a:rPr lang="en-GB" sz="800" dirty="0">
                          <a:latin typeface="Arial "/>
                          <a:cs typeface="Arial" panose="020B0604020202020204" pitchFamily="34" charset="0"/>
                        </a:rPr>
                        <a:t>)</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Old %</a:t>
                      </a:r>
                    </a:p>
                  </a:txBody>
                  <a:tcPr marL="45720" marR="45720" anchor="ctr"/>
                </a:tc>
                <a:tc>
                  <a:txBody>
                    <a:bodyPr/>
                    <a:lstStyle/>
                    <a:p>
                      <a:pPr algn="ctr">
                        <a:lnSpc>
                          <a:spcPct val="107000"/>
                        </a:lnSpc>
                        <a:spcAft>
                          <a:spcPts val="800"/>
                        </a:spcAft>
                      </a:pPr>
                      <a:r>
                        <a:rPr lang="en-GB" sz="800" b="1" kern="1200" dirty="0">
                          <a:solidFill>
                            <a:schemeClr val="lt1"/>
                          </a:solidFill>
                          <a:latin typeface="Arial "/>
                          <a:ea typeface="+mn-ea"/>
                          <a:cs typeface="Arial" panose="020B0604020202020204" pitchFamily="34" charset="0"/>
                        </a:rPr>
                        <a:t>WID</a:t>
                      </a:r>
                      <a:endParaRPr lang="en-GB" sz="800" dirty="0">
                        <a:solidFill>
                          <a:srgbClr val="FF0000"/>
                        </a:solidFill>
                        <a:latin typeface="Arial "/>
                        <a:cs typeface="Arial" panose="020B0604020202020204" pitchFamily="34" charset="0"/>
                      </a:endParaRPr>
                    </a:p>
                  </a:txBody>
                  <a:tcPr marL="45720" marR="45720" anchor="ctr"/>
                </a:tc>
                <a:tc>
                  <a:txBody>
                    <a:bodyPr/>
                    <a:lstStyle/>
                    <a:p>
                      <a:pPr algn="ctr">
                        <a:lnSpc>
                          <a:spcPct val="107000"/>
                        </a:lnSpc>
                        <a:spcAft>
                          <a:spcPts val="800"/>
                        </a:spcAft>
                      </a:pPr>
                      <a:r>
                        <a:rPr lang="en-GB" sz="800" dirty="0">
                          <a:solidFill>
                            <a:srgbClr val="FF0000"/>
                          </a:solidFill>
                          <a:latin typeface="Arial "/>
                          <a:cs typeface="Arial" panose="020B0604020202020204" pitchFamily="34" charset="0"/>
                        </a:rPr>
                        <a:t>New %</a:t>
                      </a:r>
                      <a:endParaRPr lang="en-GB" sz="800" b="1" kern="1200" dirty="0">
                        <a:solidFill>
                          <a:schemeClr val="lt1"/>
                        </a:solidFill>
                        <a:latin typeface="Arial "/>
                        <a:ea typeface="+mn-ea"/>
                        <a:cs typeface="Arial" panose="020B0604020202020204" pitchFamily="34" charset="0"/>
                      </a:endParaRPr>
                    </a:p>
                  </a:txBody>
                  <a:tcPr marL="45720" marR="45720" anchor="ctr"/>
                </a:tc>
                <a:tc>
                  <a:txBody>
                    <a:bodyPr/>
                    <a:lstStyle/>
                    <a:p>
                      <a:pPr algn="ctr">
                        <a:lnSpc>
                          <a:spcPct val="107000"/>
                        </a:lnSpc>
                        <a:spcAft>
                          <a:spcPts val="800"/>
                        </a:spcAft>
                      </a:pPr>
                      <a:r>
                        <a:rPr lang="en-GB" sz="800" dirty="0">
                          <a:solidFill>
                            <a:srgbClr val="FF0000"/>
                          </a:solidFill>
                          <a:latin typeface="Arial "/>
                          <a:cs typeface="Arial" panose="020B0604020202020204" pitchFamily="34" charset="0"/>
                        </a:rPr>
                        <a:t>Change or comment</a:t>
                      </a:r>
                    </a:p>
                  </a:txBody>
                  <a:tcPr marL="45720" marR="45720" anchor="ctr"/>
                </a:tc>
                <a:extLst>
                  <a:ext uri="{0D108BD9-81ED-4DB2-BD59-A6C34878D82A}">
                    <a16:rowId xmlns:a16="http://schemas.microsoft.com/office/drawing/2014/main" val="10000"/>
                  </a:ext>
                </a:extLst>
              </a:tr>
              <a:tr h="253511">
                <a:tc>
                  <a:txBody>
                    <a:bodyPr/>
                    <a:lstStyle/>
                    <a:p>
                      <a:pPr>
                        <a:buNone/>
                      </a:pPr>
                      <a:r>
                        <a:rPr lang="en-US" sz="800" b="0" dirty="0">
                          <a:ln>
                            <a:noFill/>
                          </a:ln>
                          <a:solidFill>
                            <a:schemeClr val="tx1"/>
                          </a:solidFill>
                          <a:effectLst/>
                          <a:uLnTx/>
                          <a:uFillTx/>
                          <a:latin typeface="Arial "/>
                          <a:sym typeface="+mn-ea"/>
                        </a:rPr>
                        <a:t>1070012</a:t>
                      </a:r>
                      <a:endParaRPr lang="en-US" altLang="en-US" sz="800" b="0" dirty="0">
                        <a:ln>
                          <a:noFill/>
                        </a:ln>
                        <a:solidFill>
                          <a:schemeClr val="tx1"/>
                        </a:solidFill>
                        <a:effectLst/>
                        <a:uLnTx/>
                        <a:uFillTx/>
                        <a:latin typeface="Arial "/>
                        <a:sym typeface="+mn-ea"/>
                      </a:endParaRPr>
                    </a:p>
                  </a:txBody>
                  <a:tcPr/>
                </a:tc>
                <a:tc>
                  <a:txBody>
                    <a:bodyPr/>
                    <a:lstStyle/>
                    <a:p>
                      <a:pPr algn="l">
                        <a:buClrTx/>
                        <a:buSzTx/>
                        <a:buFontTx/>
                        <a:buNone/>
                      </a:pPr>
                      <a:r>
                        <a:rPr lang="en-US" sz="800" dirty="0">
                          <a:solidFill>
                            <a:schemeClr val="tx1"/>
                          </a:solidFill>
                          <a:effectLst/>
                          <a:latin typeface="Arial "/>
                          <a:sym typeface="+mn-ea"/>
                        </a:rPr>
                        <a:t>Study on Stage 2 for Integrated Sensing and Communication</a:t>
                      </a:r>
                    </a:p>
                  </a:txBody>
                  <a:tcPr/>
                </a:tc>
                <a:tc>
                  <a:txBody>
                    <a:bodyPr/>
                    <a:lstStyle/>
                    <a:p>
                      <a:pPr algn="l">
                        <a:buClrTx/>
                        <a:buSzTx/>
                        <a:buFontTx/>
                        <a:buNone/>
                      </a:pPr>
                      <a:r>
                        <a:rPr lang="en-US" sz="800" b="0" dirty="0" err="1">
                          <a:solidFill>
                            <a:schemeClr val="tx1"/>
                          </a:solidFill>
                          <a:effectLst/>
                          <a:latin typeface="Arial "/>
                          <a:sym typeface="+mn-ea"/>
                        </a:rPr>
                        <a:t>FS_Sensing_ARC</a:t>
                      </a:r>
                      <a:endParaRPr lang="en-US" sz="800" b="0" dirty="0">
                        <a:solidFill>
                          <a:schemeClr val="tx1"/>
                        </a:solidFill>
                        <a:effectLst/>
                        <a:latin typeface="Arial "/>
                      </a:endParaRPr>
                    </a:p>
                  </a:txBody>
                  <a:tcPr/>
                </a:tc>
                <a:tc>
                  <a:txBody>
                    <a:bodyPr/>
                    <a:lstStyle/>
                    <a:p>
                      <a:pPr>
                        <a:buNone/>
                      </a:pPr>
                      <a:r>
                        <a:rPr lang="en-US" altLang="zh-CN" sz="800" dirty="0">
                          <a:solidFill>
                            <a:schemeClr val="tx1"/>
                          </a:solidFill>
                          <a:latin typeface="Arial "/>
                          <a:sym typeface="+mn-ea"/>
                        </a:rPr>
                        <a:t>Dec/2025</a:t>
                      </a:r>
                      <a:endParaRPr lang="zh-CN" altLang="en-US" sz="800" b="0" dirty="0">
                        <a:solidFill>
                          <a:schemeClr val="tx1"/>
                        </a:solidFill>
                        <a:latin typeface="Arial "/>
                      </a:endParaRPr>
                    </a:p>
                  </a:txBody>
                  <a:tcPr/>
                </a:tc>
                <a:tc>
                  <a:txBody>
                    <a:bodyPr/>
                    <a:lstStyle/>
                    <a:p>
                      <a:pPr>
                        <a:buNone/>
                      </a:pPr>
                      <a:r>
                        <a:rPr lang="en-US" altLang="zh-CN" sz="800" b="0" dirty="0" smtClean="0">
                          <a:solidFill>
                            <a:schemeClr val="tx1"/>
                          </a:solidFill>
                          <a:latin typeface="Arial "/>
                        </a:rPr>
                        <a:t>65%</a:t>
                      </a:r>
                      <a:endParaRPr lang="en-US" altLang="zh-CN" sz="800" b="0" dirty="0">
                        <a:solidFill>
                          <a:schemeClr val="tx1"/>
                        </a:solidFill>
                        <a:latin typeface="Arial "/>
                      </a:endParaRPr>
                    </a:p>
                  </a:txBody>
                  <a:tcPr/>
                </a:tc>
                <a:tc>
                  <a:txBody>
                    <a:bodyPr/>
                    <a:lstStyle/>
                    <a:p>
                      <a:pPr indent="0">
                        <a:buNone/>
                      </a:pPr>
                      <a:r>
                        <a:rPr lang="en-US" altLang="en-US" sz="800" b="0" u="sng" dirty="0" smtClean="0">
                          <a:solidFill>
                            <a:srgbClr val="0563C1"/>
                          </a:solidFill>
                          <a:latin typeface="Arial "/>
                        </a:rPr>
                        <a:t>SP-250833</a:t>
                      </a:r>
                      <a:endParaRPr lang="en-US" altLang="en-US" sz="800" b="0" u="sng" dirty="0">
                        <a:solidFill>
                          <a:srgbClr val="0563C1"/>
                        </a:solidFill>
                        <a:latin typeface="Arial "/>
                      </a:endParaRPr>
                    </a:p>
                  </a:txBody>
                  <a:tcPr marL="12700" marR="12700" marT="12700"/>
                </a:tc>
                <a:tc>
                  <a:txBody>
                    <a:bodyPr/>
                    <a:lstStyle/>
                    <a:p>
                      <a:pPr>
                        <a:buNone/>
                      </a:pPr>
                      <a:r>
                        <a:rPr lang="en-US" altLang="zh-CN" sz="800" b="0" kern="1200" dirty="0" smtClean="0">
                          <a:solidFill>
                            <a:srgbClr val="FF0000"/>
                          </a:solidFill>
                          <a:latin typeface="Arial "/>
                          <a:ea typeface="+mn-ea"/>
                          <a:cs typeface="+mn-cs"/>
                        </a:rPr>
                        <a:t>93%</a:t>
                      </a:r>
                      <a:endParaRPr lang="en-US" altLang="zh-CN" sz="800" b="0" u="none" kern="1200" dirty="0">
                        <a:solidFill>
                          <a:schemeClr val="tx1"/>
                        </a:solidFill>
                        <a:latin typeface="Arial "/>
                        <a:ea typeface="+mn-ea"/>
                        <a:cs typeface="+mn-cs"/>
                      </a:endParaRP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endParaRPr lang="en-US" altLang="zh-CN" sz="800" b="0" u="none" kern="1200" dirty="0" smtClean="0">
                        <a:solidFill>
                          <a:schemeClr val="tx1"/>
                        </a:solidFill>
                        <a:latin typeface="Arial "/>
                        <a:ea typeface="+mn-ea"/>
                        <a:cs typeface="+mn-cs"/>
                      </a:endParaRPr>
                    </a:p>
                  </a:txBody>
                  <a:tcPr/>
                </a:tc>
                <a:extLst>
                  <a:ext uri="{0D108BD9-81ED-4DB2-BD59-A6C34878D82A}">
                    <a16:rowId xmlns:a16="http://schemas.microsoft.com/office/drawing/2014/main" val="1135270158"/>
                  </a:ext>
                </a:extLst>
              </a:tr>
            </a:tbl>
          </a:graphicData>
        </a:graphic>
      </p:graphicFrame>
    </p:spTree>
    <p:extLst>
      <p:ext uri="{BB962C8B-B14F-4D97-AF65-F5344CB8AC3E}">
        <p14:creationId xmlns:p14="http://schemas.microsoft.com/office/powerpoint/2010/main" val="54487487"/>
      </p:ext>
    </p:extLst>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de-DE" sz="2800" dirty="0">
                <a:solidFill>
                  <a:schemeClr val="tx1"/>
                </a:solidFill>
              </a:rPr>
              <a:t>FS_AIML_CN_Ph2</a:t>
            </a:r>
            <a:endParaRPr lang="en-GB" altLang="en-US" sz="2800" dirty="0" smtClean="0">
              <a:solidFill>
                <a:schemeClr val="tx1"/>
              </a:solidFill>
            </a:endParaRPr>
          </a:p>
        </p:txBody>
      </p:sp>
      <p:sp>
        <p:nvSpPr>
          <p:cNvPr id="4" name="Content Placeholder 7"/>
          <p:cNvSpPr txBox="1">
            <a:spLocks/>
          </p:cNvSpPr>
          <p:nvPr/>
        </p:nvSpPr>
        <p:spPr>
          <a:xfrm>
            <a:off x="303213" y="1878204"/>
            <a:ext cx="8250237" cy="299065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400" b="1" kern="0" dirty="0" smtClean="0"/>
              <a:t>General</a:t>
            </a:r>
            <a:endParaRPr lang="de-DE" altLang="de-DE" sz="1400" b="1" kern="0" dirty="0"/>
          </a:p>
          <a:p>
            <a:pPr lvl="1">
              <a:spcBef>
                <a:spcPts val="0"/>
              </a:spcBef>
              <a:spcAft>
                <a:spcPts val="0"/>
              </a:spcAft>
            </a:pPr>
            <a:r>
              <a:rPr lang="en-US" altLang="de-DE" sz="1050" kern="0" dirty="0"/>
              <a:t>92 contributions were submitted, 20 contributions </a:t>
            </a:r>
            <a:r>
              <a:rPr lang="en-US" altLang="de-DE" sz="1050" kern="0" dirty="0" smtClean="0"/>
              <a:t>agreed</a:t>
            </a:r>
            <a:endParaRPr lang="en-US" altLang="de-DE" sz="1050" kern="0" dirty="0"/>
          </a:p>
          <a:p>
            <a:pPr lvl="2">
              <a:spcBef>
                <a:spcPts val="0"/>
              </a:spcBef>
              <a:spcAft>
                <a:spcPts val="0"/>
              </a:spcAft>
            </a:pPr>
            <a:r>
              <a:rPr lang="en-US" altLang="de-DE" sz="1000" kern="0" dirty="0"/>
              <a:t>KI#1: 1 LS out on AI/ML UE sided data collection, 1 KI#1 conclusion, 1 terminology definition, 6 solution</a:t>
            </a:r>
            <a:r>
              <a:rPr lang="en-US" altLang="zh-CN" sz="1000" kern="0" dirty="0"/>
              <a:t>s</a:t>
            </a:r>
            <a:r>
              <a:rPr lang="en-US" altLang="de-DE" sz="1000" kern="0" dirty="0"/>
              <a:t> update. </a:t>
            </a:r>
            <a:r>
              <a:rPr lang="en-US" sz="1000" kern="0" dirty="0"/>
              <a:t>some interim agreements reached, still 20 ENs are for further consideration, which are listed in the conclusions </a:t>
            </a:r>
            <a:r>
              <a:rPr lang="en-US" sz="1000" kern="0" dirty="0" smtClean="0"/>
              <a:t>clause</a:t>
            </a:r>
            <a:endParaRPr lang="en-US" sz="1000" kern="0" dirty="0"/>
          </a:p>
          <a:p>
            <a:pPr lvl="2">
              <a:spcBef>
                <a:spcPts val="0"/>
              </a:spcBef>
              <a:spcAft>
                <a:spcPts val="0"/>
              </a:spcAft>
            </a:pPr>
            <a:r>
              <a:rPr lang="en-US" altLang="de-DE" sz="1000" kern="0" dirty="0"/>
              <a:t>KI#2: 1 KI#2 UC#1 conclusion, 1 KI#2 UC#2 conclusion, 1 reducing reporting load, 6 solutions updates </a:t>
            </a:r>
            <a:r>
              <a:rPr lang="en-US" altLang="zh-CN" sz="1000" kern="0" dirty="0"/>
              <a:t>and the study for KI#2 is 100% concluded.</a:t>
            </a:r>
            <a:endParaRPr lang="en-US" altLang="de-DE" sz="1000" kern="0" dirty="0"/>
          </a:p>
          <a:p>
            <a:pPr lvl="1">
              <a:spcBef>
                <a:spcPts val="0"/>
              </a:spcBef>
              <a:spcAft>
                <a:spcPts val="0"/>
              </a:spcAft>
            </a:pPr>
            <a:r>
              <a:rPr lang="en-US" altLang="de-DE" sz="1050" kern="0" dirty="0"/>
              <a:t>5.5 TU used and 0 TU left for the Study </a:t>
            </a:r>
            <a:r>
              <a:rPr lang="en-US" altLang="de-DE" sz="1050" kern="0" dirty="0" smtClean="0"/>
              <a:t>Phase</a:t>
            </a:r>
            <a:endParaRPr lang="en-US" altLang="de-DE" sz="1000" kern="0" dirty="0"/>
          </a:p>
          <a:p>
            <a:pPr lvl="0">
              <a:spcBef>
                <a:spcPts val="0"/>
              </a:spcBef>
              <a:spcAft>
                <a:spcPts val="300"/>
              </a:spcAft>
            </a:pPr>
            <a:r>
              <a:rPr lang="de-DE" sz="1400" b="1" dirty="0"/>
              <a:t>Impacts and dependencies on other </a:t>
            </a:r>
            <a:r>
              <a:rPr lang="de-DE" sz="1400" b="1" dirty="0" smtClean="0"/>
              <a:t>WGs</a:t>
            </a:r>
            <a:endParaRPr lang="de-DE" sz="1400" b="1" dirty="0"/>
          </a:p>
          <a:p>
            <a:pPr lvl="1">
              <a:spcBef>
                <a:spcPts val="0"/>
              </a:spcBef>
              <a:spcAft>
                <a:spcPts val="300"/>
              </a:spcAft>
            </a:pPr>
            <a:r>
              <a:rPr lang="en-US" altLang="zh-CN" sz="1050" dirty="0"/>
              <a:t>RAN impacts or dependencies identified for Key Issue #</a:t>
            </a:r>
            <a:r>
              <a:rPr lang="en-US" altLang="zh-CN" sz="1050" dirty="0" smtClean="0"/>
              <a:t>1</a:t>
            </a:r>
            <a:endParaRPr lang="en-US" altLang="zh-CN" sz="1050" dirty="0"/>
          </a:p>
          <a:p>
            <a:pPr lvl="1">
              <a:spcBef>
                <a:spcPts val="0"/>
              </a:spcBef>
              <a:spcAft>
                <a:spcPts val="0"/>
              </a:spcAft>
            </a:pPr>
            <a:r>
              <a:rPr lang="en-GB" sz="1050" kern="0" dirty="0"/>
              <a:t>Potential user consent and privacy enhancements are under SA3 scope, then SA2 may need to align with SA3</a:t>
            </a:r>
            <a:r>
              <a:rPr lang="en-US" altLang="zh-CN" sz="1050" kern="0" dirty="0"/>
              <a:t>.</a:t>
            </a:r>
            <a:r>
              <a:rPr lang="en-GB" sz="1050" kern="0" dirty="0"/>
              <a:t> This study considers user consent and privacy as currently defined in SA2 </a:t>
            </a:r>
            <a:r>
              <a:rPr lang="en-GB" sz="1050" kern="0" dirty="0" smtClean="0"/>
              <a:t>specifications</a:t>
            </a:r>
            <a:endParaRPr lang="en-US" altLang="zh-CN" sz="1050" kern="0" dirty="0"/>
          </a:p>
          <a:p>
            <a:pPr lvl="0">
              <a:spcBef>
                <a:spcPts val="0"/>
              </a:spcBef>
              <a:spcAft>
                <a:spcPts val="300"/>
              </a:spcAft>
            </a:pPr>
            <a:r>
              <a:rPr lang="de-DE" altLang="zh-CN" sz="1400" b="1" dirty="0"/>
              <a:t>Contentious </a:t>
            </a:r>
            <a:r>
              <a:rPr lang="de-DE" altLang="zh-CN" sz="1400" b="1" dirty="0" smtClean="0"/>
              <a:t>Issue</a:t>
            </a:r>
            <a:endParaRPr lang="de-DE" altLang="zh-CN" sz="1400" b="1" dirty="0"/>
          </a:p>
          <a:p>
            <a:pPr lvl="1">
              <a:spcBef>
                <a:spcPts val="0"/>
              </a:spcBef>
              <a:spcAft>
                <a:spcPts val="300"/>
              </a:spcAft>
            </a:pPr>
            <a:r>
              <a:rPr lang="en-US" altLang="zh-CN" sz="1050" dirty="0" smtClean="0"/>
              <a:t>None</a:t>
            </a:r>
            <a:endParaRPr lang="en-US" altLang="zh-CN" sz="1050" dirty="0"/>
          </a:p>
          <a:p>
            <a:pPr>
              <a:spcBef>
                <a:spcPts val="0"/>
              </a:spcBef>
              <a:spcAft>
                <a:spcPts val="300"/>
              </a:spcAft>
            </a:pPr>
            <a:r>
              <a:rPr lang="de-DE" altLang="zh-CN" sz="1400" b="1" dirty="0"/>
              <a:t>Next </a:t>
            </a:r>
            <a:r>
              <a:rPr lang="de-DE" altLang="zh-CN" sz="1400" b="1" dirty="0" smtClean="0"/>
              <a:t>steps</a:t>
            </a:r>
            <a:endParaRPr lang="de-DE" altLang="zh-CN" sz="1400" b="1" dirty="0"/>
          </a:p>
          <a:p>
            <a:pPr lvl="1">
              <a:spcBef>
                <a:spcPts val="0"/>
              </a:spcBef>
              <a:spcAft>
                <a:spcPts val="300"/>
              </a:spcAft>
            </a:pPr>
            <a:r>
              <a:rPr lang="en-US" altLang="zh-CN" sz="1050" kern="100" dirty="0">
                <a:latin typeface="Calibri" panose="020F0502020204030204" pitchFamily="34" charset="0"/>
                <a:cs typeface="Times New Roman" panose="02020603050405020304" pitchFamily="18" charset="0"/>
              </a:rPr>
              <a:t>For KI#1, </a:t>
            </a:r>
            <a:r>
              <a:rPr lang="en-US" altLang="zh-CN" sz="1050" kern="100" dirty="0" smtClean="0">
                <a:latin typeface="Calibri" panose="020F0502020204030204" pitchFamily="34" charset="0"/>
                <a:cs typeface="Times New Roman" panose="02020603050405020304" pitchFamily="18" charset="0"/>
              </a:rPr>
              <a:t>complete the study work</a:t>
            </a:r>
          </a:p>
          <a:p>
            <a:pPr lvl="1">
              <a:spcBef>
                <a:spcPts val="0"/>
              </a:spcBef>
              <a:spcAft>
                <a:spcPts val="300"/>
              </a:spcAft>
            </a:pPr>
            <a:r>
              <a:rPr lang="en-US" altLang="zh-CN" sz="1050" kern="100" dirty="0" smtClean="0">
                <a:latin typeface="Calibri" panose="020F0502020204030204" pitchFamily="34" charset="0"/>
                <a:cs typeface="Times New Roman" panose="02020603050405020304" pitchFamily="18" charset="0"/>
              </a:rPr>
              <a:t>Normative </a:t>
            </a:r>
            <a:r>
              <a:rPr lang="en-US" altLang="zh-CN" sz="1050" kern="100" dirty="0">
                <a:latin typeface="Calibri" panose="020F0502020204030204" pitchFamily="34" charset="0"/>
                <a:cs typeface="Times New Roman" panose="02020603050405020304" pitchFamily="18" charset="0"/>
              </a:rPr>
              <a:t>work for </a:t>
            </a:r>
            <a:r>
              <a:rPr lang="en-US" altLang="zh-CN" sz="1050" kern="100" dirty="0" smtClean="0">
                <a:latin typeface="Calibri" panose="020F0502020204030204" pitchFamily="34" charset="0"/>
                <a:cs typeface="Times New Roman" panose="02020603050405020304" pitchFamily="18" charset="0"/>
              </a:rPr>
              <a:t>KI#2</a:t>
            </a:r>
            <a:endParaRPr lang="en-US" altLang="zh-CN" sz="1100" kern="100" dirty="0">
              <a:latin typeface="Calibri" panose="020F0502020204030204" pitchFamily="34" charset="0"/>
              <a:cs typeface="Times New Roman" panose="02020603050405020304"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993255218"/>
              </p:ext>
            </p:extLst>
          </p:nvPr>
        </p:nvGraphicFramePr>
        <p:xfrm>
          <a:off x="303213" y="1109663"/>
          <a:ext cx="8250237" cy="687578"/>
        </p:xfrm>
        <a:graphic>
          <a:graphicData uri="http://schemas.openxmlformats.org/drawingml/2006/table">
            <a:tbl>
              <a:tblPr firstRow="1" firstCol="1" bandRow="1">
                <a:tableStyleId>{F5AB1C69-6EDB-4FF4-983F-18BD219EF322}</a:tableStyleId>
              </a:tblPr>
              <a:tblGrid>
                <a:gridCol w="645370">
                  <a:extLst>
                    <a:ext uri="{9D8B030D-6E8A-4147-A177-3AD203B41FA5}">
                      <a16:colId xmlns:a16="http://schemas.microsoft.com/office/drawing/2014/main" val="20000"/>
                    </a:ext>
                  </a:extLst>
                </a:gridCol>
                <a:gridCol w="2893966">
                  <a:extLst>
                    <a:ext uri="{9D8B030D-6E8A-4147-A177-3AD203B41FA5}">
                      <a16:colId xmlns:a16="http://schemas.microsoft.com/office/drawing/2014/main" val="20001"/>
                    </a:ext>
                  </a:extLst>
                </a:gridCol>
                <a:gridCol w="883131">
                  <a:extLst>
                    <a:ext uri="{9D8B030D-6E8A-4147-A177-3AD203B41FA5}">
                      <a16:colId xmlns:a16="http://schemas.microsoft.com/office/drawing/2014/main" val="20002"/>
                    </a:ext>
                  </a:extLst>
                </a:gridCol>
                <a:gridCol w="820541">
                  <a:extLst>
                    <a:ext uri="{9D8B030D-6E8A-4147-A177-3AD203B41FA5}">
                      <a16:colId xmlns:a16="http://schemas.microsoft.com/office/drawing/2014/main" val="20003"/>
                    </a:ext>
                  </a:extLst>
                </a:gridCol>
                <a:gridCol w="402228">
                  <a:extLst>
                    <a:ext uri="{9D8B030D-6E8A-4147-A177-3AD203B41FA5}">
                      <a16:colId xmlns:a16="http://schemas.microsoft.com/office/drawing/2014/main" val="20004"/>
                    </a:ext>
                  </a:extLst>
                </a:gridCol>
                <a:gridCol w="526076">
                  <a:extLst>
                    <a:ext uri="{9D8B030D-6E8A-4147-A177-3AD203B41FA5}">
                      <a16:colId xmlns:a16="http://schemas.microsoft.com/office/drawing/2014/main" val="20005"/>
                    </a:ext>
                  </a:extLst>
                </a:gridCol>
                <a:gridCol w="526076">
                  <a:extLst>
                    <a:ext uri="{9D8B030D-6E8A-4147-A177-3AD203B41FA5}">
                      <a16:colId xmlns:a16="http://schemas.microsoft.com/office/drawing/2014/main" val="20006"/>
                    </a:ext>
                  </a:extLst>
                </a:gridCol>
                <a:gridCol w="1552849">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800" dirty="0">
                          <a:latin typeface="Arial "/>
                          <a:cs typeface="Arial" panose="020B0604020202020204" pitchFamily="34" charset="0"/>
                        </a:rPr>
                        <a:t>UID</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Name</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Acronym</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Target (dd/mm/</a:t>
                      </a:r>
                      <a:r>
                        <a:rPr lang="en-GB" sz="800" dirty="0" err="1">
                          <a:latin typeface="Arial "/>
                          <a:cs typeface="Arial" panose="020B0604020202020204" pitchFamily="34" charset="0"/>
                        </a:rPr>
                        <a:t>yyyy</a:t>
                      </a:r>
                      <a:r>
                        <a:rPr lang="en-GB" sz="800" dirty="0">
                          <a:latin typeface="Arial "/>
                          <a:cs typeface="Arial" panose="020B0604020202020204" pitchFamily="34" charset="0"/>
                        </a:rPr>
                        <a:t>)</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Old %</a:t>
                      </a:r>
                    </a:p>
                  </a:txBody>
                  <a:tcPr marL="45720" marR="45720" anchor="ctr"/>
                </a:tc>
                <a:tc>
                  <a:txBody>
                    <a:bodyPr/>
                    <a:lstStyle/>
                    <a:p>
                      <a:pPr algn="ctr">
                        <a:lnSpc>
                          <a:spcPct val="107000"/>
                        </a:lnSpc>
                        <a:spcAft>
                          <a:spcPts val="800"/>
                        </a:spcAft>
                      </a:pPr>
                      <a:r>
                        <a:rPr lang="en-GB" sz="800" b="1" kern="1200" dirty="0">
                          <a:solidFill>
                            <a:schemeClr val="lt1"/>
                          </a:solidFill>
                          <a:latin typeface="Arial "/>
                          <a:ea typeface="+mn-ea"/>
                          <a:cs typeface="Arial" panose="020B0604020202020204" pitchFamily="34" charset="0"/>
                        </a:rPr>
                        <a:t>WID</a:t>
                      </a:r>
                      <a:endParaRPr lang="en-GB" sz="800" dirty="0">
                        <a:solidFill>
                          <a:srgbClr val="FF0000"/>
                        </a:solidFill>
                        <a:latin typeface="Arial "/>
                        <a:cs typeface="Arial" panose="020B0604020202020204" pitchFamily="34" charset="0"/>
                      </a:endParaRPr>
                    </a:p>
                  </a:txBody>
                  <a:tcPr marL="45720" marR="45720" anchor="ctr"/>
                </a:tc>
                <a:tc>
                  <a:txBody>
                    <a:bodyPr/>
                    <a:lstStyle/>
                    <a:p>
                      <a:pPr algn="ctr">
                        <a:lnSpc>
                          <a:spcPct val="107000"/>
                        </a:lnSpc>
                        <a:spcAft>
                          <a:spcPts val="800"/>
                        </a:spcAft>
                      </a:pPr>
                      <a:r>
                        <a:rPr lang="en-GB" sz="800" dirty="0">
                          <a:solidFill>
                            <a:srgbClr val="FF0000"/>
                          </a:solidFill>
                          <a:latin typeface="Arial "/>
                          <a:cs typeface="Arial" panose="020B0604020202020204" pitchFamily="34" charset="0"/>
                        </a:rPr>
                        <a:t>New %</a:t>
                      </a:r>
                      <a:endParaRPr lang="en-GB" sz="800" b="1" kern="1200" dirty="0">
                        <a:solidFill>
                          <a:schemeClr val="lt1"/>
                        </a:solidFill>
                        <a:latin typeface="Arial "/>
                        <a:ea typeface="+mn-ea"/>
                        <a:cs typeface="Arial" panose="020B0604020202020204" pitchFamily="34" charset="0"/>
                      </a:endParaRPr>
                    </a:p>
                  </a:txBody>
                  <a:tcPr marL="45720" marR="45720" anchor="ctr"/>
                </a:tc>
                <a:tc>
                  <a:txBody>
                    <a:bodyPr/>
                    <a:lstStyle/>
                    <a:p>
                      <a:pPr algn="ctr">
                        <a:lnSpc>
                          <a:spcPct val="107000"/>
                        </a:lnSpc>
                        <a:spcAft>
                          <a:spcPts val="800"/>
                        </a:spcAft>
                      </a:pPr>
                      <a:r>
                        <a:rPr lang="en-GB" sz="800" dirty="0">
                          <a:solidFill>
                            <a:srgbClr val="FF0000"/>
                          </a:solidFill>
                          <a:latin typeface="Arial "/>
                          <a:cs typeface="Arial" panose="020B0604020202020204" pitchFamily="34" charset="0"/>
                        </a:rPr>
                        <a:t>Change or comment</a:t>
                      </a:r>
                    </a:p>
                  </a:txBody>
                  <a:tcPr marL="45720" marR="45720" anchor="ctr"/>
                </a:tc>
                <a:extLst>
                  <a:ext uri="{0D108BD9-81ED-4DB2-BD59-A6C34878D82A}">
                    <a16:rowId xmlns:a16="http://schemas.microsoft.com/office/drawing/2014/main" val="10000"/>
                  </a:ext>
                </a:extLst>
              </a:tr>
              <a:tr h="253511">
                <a:tc>
                  <a:txBody>
                    <a:bodyPr/>
                    <a:lstStyle/>
                    <a:p>
                      <a:pPr>
                        <a:buNone/>
                      </a:pPr>
                      <a:r>
                        <a:rPr lang="en-US" sz="800" b="0" dirty="0">
                          <a:ln>
                            <a:noFill/>
                          </a:ln>
                          <a:solidFill>
                            <a:schemeClr val="tx1"/>
                          </a:solidFill>
                          <a:effectLst/>
                          <a:uLnTx/>
                          <a:uFillTx/>
                          <a:latin typeface="Arial "/>
                          <a:sym typeface="+mn-ea"/>
                        </a:rPr>
                        <a:t>1070013</a:t>
                      </a:r>
                      <a:endParaRPr lang="en-US" altLang="en-US" sz="800" b="0" dirty="0">
                        <a:ln>
                          <a:noFill/>
                        </a:ln>
                        <a:solidFill>
                          <a:schemeClr val="tx1"/>
                        </a:solidFill>
                        <a:effectLst/>
                        <a:uLnTx/>
                        <a:uFillTx/>
                        <a:latin typeface="Arial "/>
                        <a:sym typeface="+mn-ea"/>
                      </a:endParaRPr>
                    </a:p>
                  </a:txBody>
                  <a:tcPr/>
                </a:tc>
                <a:tc>
                  <a:txBody>
                    <a:bodyPr/>
                    <a:lstStyle/>
                    <a:p>
                      <a:pPr algn="l">
                        <a:buClrTx/>
                        <a:buSzTx/>
                        <a:buFontTx/>
                        <a:buNone/>
                      </a:pPr>
                      <a:r>
                        <a:rPr lang="en-US" sz="800" dirty="0">
                          <a:solidFill>
                            <a:schemeClr val="tx1"/>
                          </a:solidFill>
                          <a:effectLst/>
                          <a:latin typeface="Arial "/>
                          <a:sym typeface="+mn-ea"/>
                        </a:rPr>
                        <a:t>Study on Core Network Enhanced Support for Artificial Intelligence (AI)/Machine Learning (ML)_Ph2</a:t>
                      </a:r>
                    </a:p>
                  </a:txBody>
                  <a:tcPr/>
                </a:tc>
                <a:tc>
                  <a:txBody>
                    <a:bodyPr/>
                    <a:lstStyle/>
                    <a:p>
                      <a:pPr algn="l">
                        <a:buClrTx/>
                        <a:buSzTx/>
                        <a:buFontTx/>
                        <a:buNone/>
                      </a:pPr>
                      <a:r>
                        <a:rPr lang="en-US" altLang="zh-CN" sz="800" dirty="0">
                          <a:solidFill>
                            <a:schemeClr val="tx1"/>
                          </a:solidFill>
                          <a:latin typeface="Arial "/>
                          <a:sym typeface="+mn-ea"/>
                        </a:rPr>
                        <a:t>FS_AIML_CN_Ph2</a:t>
                      </a:r>
                    </a:p>
                  </a:txBody>
                  <a:tcPr/>
                </a:tc>
                <a:tc>
                  <a:txBody>
                    <a:bodyPr/>
                    <a:lstStyle/>
                    <a:p>
                      <a:pPr>
                        <a:buNone/>
                      </a:pPr>
                      <a:r>
                        <a:rPr lang="en-US" altLang="zh-CN" sz="800" dirty="0">
                          <a:solidFill>
                            <a:schemeClr val="tx1"/>
                          </a:solidFill>
                          <a:latin typeface="Arial "/>
                          <a:sym typeface="+mn-ea"/>
                        </a:rPr>
                        <a:t>09/12/2025</a:t>
                      </a:r>
                      <a:endParaRPr lang="zh-CN" altLang="en-US" sz="800" b="0" dirty="0">
                        <a:solidFill>
                          <a:schemeClr val="tx1"/>
                        </a:solidFill>
                        <a:latin typeface="Arial "/>
                      </a:endParaRPr>
                    </a:p>
                  </a:txBody>
                  <a:tcPr/>
                </a:tc>
                <a:tc>
                  <a:txBody>
                    <a:bodyPr/>
                    <a:lstStyle/>
                    <a:p>
                      <a:pPr>
                        <a:buNone/>
                      </a:pPr>
                      <a:r>
                        <a:rPr lang="en-US" altLang="zh-CN" sz="800" b="0" dirty="0" smtClean="0">
                          <a:solidFill>
                            <a:schemeClr val="tx1"/>
                          </a:solidFill>
                          <a:latin typeface="Arial "/>
                        </a:rPr>
                        <a:t>70</a:t>
                      </a:r>
                      <a:endParaRPr lang="en-US" altLang="zh-CN" sz="800" b="0" dirty="0">
                        <a:solidFill>
                          <a:schemeClr val="tx1"/>
                        </a:solidFill>
                        <a:latin typeface="Arial "/>
                      </a:endParaRPr>
                    </a:p>
                  </a:txBody>
                  <a:tcPr/>
                </a:tc>
                <a:tc>
                  <a:txBody>
                    <a:bodyPr/>
                    <a:lstStyle/>
                    <a:p>
                      <a:pPr indent="0">
                        <a:buNone/>
                      </a:pPr>
                      <a:r>
                        <a:rPr lang="en-US" altLang="en-US" sz="800" b="0" u="sng" dirty="0" smtClean="0">
                          <a:solidFill>
                            <a:srgbClr val="0563C1"/>
                          </a:solidFill>
                          <a:latin typeface="等线" panose="02010600030101010101" charset="-122"/>
                          <a:hlinkClick r:id="rId3"/>
                        </a:rPr>
                        <a:t>SP-250810</a:t>
                      </a:r>
                      <a:endParaRPr lang="en-US" altLang="en-US" sz="800" b="0" u="sng" dirty="0">
                        <a:solidFill>
                          <a:srgbClr val="0563C1"/>
                        </a:solidFill>
                        <a:latin typeface="等线" panose="02010600030101010101" charset="-122"/>
                      </a:endParaRPr>
                    </a:p>
                  </a:txBody>
                  <a:tcPr marL="12700" marR="12700" marT="12700"/>
                </a:tc>
                <a:tc>
                  <a:txBody>
                    <a:bodyPr/>
                    <a:lstStyle/>
                    <a:p>
                      <a:pPr>
                        <a:buNone/>
                      </a:pPr>
                      <a:r>
                        <a:rPr lang="en-US" altLang="zh-CN" sz="800" b="0" strike="noStrike" kern="1200" dirty="0" smtClean="0">
                          <a:solidFill>
                            <a:schemeClr val="tx1"/>
                          </a:solidFill>
                          <a:latin typeface="Arial "/>
                          <a:ea typeface="+mn-ea"/>
                          <a:cs typeface="+mn-cs"/>
                        </a:rPr>
                        <a:t>89</a:t>
                      </a:r>
                      <a:endParaRPr lang="en-US" altLang="zh-CN" sz="800" b="0" strike="noStrike" kern="1200" dirty="0">
                        <a:solidFill>
                          <a:schemeClr val="tx1"/>
                        </a:solidFill>
                        <a:latin typeface="Arial "/>
                        <a:ea typeface="+mn-ea"/>
                        <a:cs typeface="+mn-cs"/>
                      </a:endParaRPr>
                    </a:p>
                  </a:txBody>
                  <a:tcPr/>
                </a:tc>
                <a:tc>
                  <a:txBody>
                    <a:bodyPr/>
                    <a:lstStyle/>
                    <a:p>
                      <a:pPr>
                        <a:buNone/>
                      </a:pPr>
                      <a:endParaRPr lang="en-US" altLang="zh-CN" sz="800" b="0" dirty="0">
                        <a:solidFill>
                          <a:srgbClr val="FF0000"/>
                        </a:solidFill>
                        <a:latin typeface="Arial "/>
                      </a:endParaRPr>
                    </a:p>
                  </a:txBody>
                  <a:tcPr/>
                </a:tc>
                <a:extLst>
                  <a:ext uri="{0D108BD9-81ED-4DB2-BD59-A6C34878D82A}">
                    <a16:rowId xmlns:a16="http://schemas.microsoft.com/office/drawing/2014/main" val="1135270158"/>
                  </a:ext>
                </a:extLst>
              </a:tr>
            </a:tbl>
          </a:graphicData>
        </a:graphic>
      </p:graphicFrame>
    </p:spTree>
    <p:extLst>
      <p:ext uri="{BB962C8B-B14F-4D97-AF65-F5344CB8AC3E}">
        <p14:creationId xmlns:p14="http://schemas.microsoft.com/office/powerpoint/2010/main" val="4036050909"/>
      </p:ext>
    </p:extLst>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r>
              <a:rPr lang="en-US" altLang="de-DE" sz="2800" dirty="0">
                <a:solidFill>
                  <a:schemeClr val="tx1"/>
                </a:solidFill>
              </a:rPr>
              <a:t>FS_EnergySys_Ph2</a:t>
            </a:r>
            <a:endParaRPr lang="en-GB" altLang="en-US" sz="2800" dirty="0" smtClean="0">
              <a:solidFill>
                <a:schemeClr val="tx1"/>
              </a:solidFill>
            </a:endParaRPr>
          </a:p>
        </p:txBody>
      </p:sp>
      <p:sp>
        <p:nvSpPr>
          <p:cNvPr id="4" name="Content Placeholder 7"/>
          <p:cNvSpPr txBox="1">
            <a:spLocks/>
          </p:cNvSpPr>
          <p:nvPr/>
        </p:nvSpPr>
        <p:spPr>
          <a:xfrm>
            <a:off x="303213" y="1958975"/>
            <a:ext cx="8250237" cy="290988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200" b="1" kern="0" dirty="0">
                <a:solidFill>
                  <a:prstClr val="black"/>
                </a:solidFill>
              </a:rPr>
              <a:t>Progress since </a:t>
            </a:r>
            <a:r>
              <a:rPr lang="de-DE" altLang="de-DE" sz="1200" b="1" kern="0" dirty="0" smtClean="0">
                <a:solidFill>
                  <a:prstClr val="black"/>
                </a:solidFill>
              </a:rPr>
              <a:t>SA2#108 </a:t>
            </a:r>
          </a:p>
          <a:p>
            <a:pPr lvl="1">
              <a:spcBef>
                <a:spcPts val="0"/>
              </a:spcBef>
              <a:spcAft>
                <a:spcPts val="300"/>
              </a:spcAft>
              <a:defRPr/>
            </a:pPr>
            <a:r>
              <a:rPr lang="en-US" altLang="ko-KR" sz="1100" dirty="0"/>
              <a:t>Approved 8 </a:t>
            </a:r>
            <a:r>
              <a:rPr lang="en-US" altLang="ko-KR" sz="1100" dirty="0" err="1"/>
              <a:t>pCRs</a:t>
            </a:r>
            <a:r>
              <a:rPr lang="en-US" altLang="ko-KR" sz="1100" dirty="0"/>
              <a:t>, complete interim principle and final conclusion per each KI.</a:t>
            </a:r>
          </a:p>
          <a:p>
            <a:pPr lvl="1">
              <a:spcBef>
                <a:spcPts val="0"/>
              </a:spcBef>
              <a:spcAft>
                <a:spcPts val="300"/>
              </a:spcAft>
              <a:defRPr/>
            </a:pPr>
            <a:r>
              <a:rPr lang="en-US" altLang="ko-KR" sz="1100" dirty="0"/>
              <a:t>Approved 3 LSs, one for RAN 2 related to AQP, one to 1 LS to SA5 related to the support of renewable energy and one to SA5 related to </a:t>
            </a:r>
            <a:r>
              <a:rPr lang="en-US" altLang="ko-KR" sz="1100" dirty="0" smtClean="0"/>
              <a:t>charging</a:t>
            </a:r>
          </a:p>
          <a:p>
            <a:pPr lvl="1">
              <a:spcBef>
                <a:spcPts val="0"/>
              </a:spcBef>
              <a:spcAft>
                <a:spcPts val="300"/>
              </a:spcAft>
              <a:defRPr/>
            </a:pPr>
            <a:r>
              <a:rPr lang="de-DE" altLang="de-DE" sz="1100" kern="0" dirty="0">
                <a:solidFill>
                  <a:prstClr val="black"/>
                </a:solidFill>
              </a:rPr>
              <a:t>TR 23.700-67 (v1.2.0) for </a:t>
            </a:r>
            <a:r>
              <a:rPr lang="de-DE" altLang="de-DE" sz="1100" kern="0" dirty="0" smtClean="0">
                <a:solidFill>
                  <a:prstClr val="black"/>
                </a:solidFill>
              </a:rPr>
              <a:t>approval</a:t>
            </a:r>
            <a:endParaRPr lang="de-DE" altLang="de-DE" sz="1100" kern="0" dirty="0">
              <a:solidFill>
                <a:prstClr val="black"/>
              </a:solidFill>
            </a:endParaRPr>
          </a:p>
          <a:p>
            <a:pPr marL="457200" lvl="1" indent="-457200">
              <a:spcBef>
                <a:spcPts val="0"/>
              </a:spcBef>
              <a:spcAft>
                <a:spcPts val="300"/>
              </a:spcAft>
              <a:buBlip>
                <a:blip r:embed="rId3"/>
              </a:buBlip>
            </a:pPr>
            <a:r>
              <a:rPr lang="en-US" altLang="ko-KR" sz="1200" b="1" dirty="0">
                <a:solidFill>
                  <a:prstClr val="black"/>
                </a:solidFill>
              </a:rPr>
              <a:t>Impacts and dependencies on other WGs</a:t>
            </a:r>
            <a:endParaRPr lang="de-DE" altLang="ko-KR" sz="1200" dirty="0">
              <a:solidFill>
                <a:prstClr val="black"/>
              </a:solidFill>
            </a:endParaRPr>
          </a:p>
          <a:p>
            <a:pPr lvl="1">
              <a:spcBef>
                <a:spcPts val="0"/>
              </a:spcBef>
              <a:spcAft>
                <a:spcPts val="300"/>
              </a:spcAft>
              <a:defRPr/>
            </a:pPr>
            <a:r>
              <a:rPr lang="en-US" altLang="zh-CN" sz="1100" dirty="0">
                <a:sym typeface="+mn-ea"/>
              </a:rPr>
              <a:t>Dependency on SA5 related to renewable energy.</a:t>
            </a:r>
          </a:p>
          <a:p>
            <a:pPr lvl="1">
              <a:spcBef>
                <a:spcPts val="0"/>
              </a:spcBef>
              <a:spcAft>
                <a:spcPts val="300"/>
              </a:spcAft>
              <a:defRPr/>
            </a:pPr>
            <a:r>
              <a:rPr lang="en-US" altLang="zh-CN" sz="1100" dirty="0">
                <a:sym typeface="+mn-ea"/>
              </a:rPr>
              <a:t>Dependency on RAN related to AQP</a:t>
            </a:r>
          </a:p>
          <a:p>
            <a:pPr lvl="1">
              <a:spcBef>
                <a:spcPts val="0"/>
              </a:spcBef>
              <a:spcAft>
                <a:spcPts val="300"/>
              </a:spcAft>
              <a:defRPr/>
            </a:pPr>
            <a:r>
              <a:rPr lang="en-US" altLang="zh-CN" sz="1100" dirty="0">
                <a:sym typeface="+mn-ea"/>
              </a:rPr>
              <a:t>Dependency on CT4 related to NF profile </a:t>
            </a:r>
            <a:r>
              <a:rPr lang="en-US" altLang="zh-CN" sz="1100" dirty="0" smtClean="0">
                <a:sym typeface="+mn-ea"/>
              </a:rPr>
              <a:t>enhancement</a:t>
            </a:r>
          </a:p>
          <a:p>
            <a:pPr>
              <a:spcBef>
                <a:spcPts val="0"/>
              </a:spcBef>
              <a:spcAft>
                <a:spcPts val="300"/>
              </a:spcAft>
              <a:defRPr/>
            </a:pPr>
            <a:r>
              <a:rPr lang="de-DE" altLang="zh-CN" sz="1200" b="1" kern="0" dirty="0" smtClean="0">
                <a:solidFill>
                  <a:prstClr val="black"/>
                </a:solidFill>
              </a:rPr>
              <a:t>Contentious </a:t>
            </a:r>
            <a:r>
              <a:rPr lang="de-DE" altLang="zh-CN" sz="1200" b="1" kern="0" dirty="0">
                <a:solidFill>
                  <a:prstClr val="black"/>
                </a:solidFill>
              </a:rPr>
              <a:t>issues</a:t>
            </a:r>
          </a:p>
          <a:p>
            <a:pPr lvl="1"/>
            <a:r>
              <a:rPr lang="en-GB" sz="1100" spc="-20" dirty="0" smtClean="0"/>
              <a:t>None</a:t>
            </a:r>
            <a:endParaRPr lang="en-US" altLang="zh-CN" sz="1100" kern="0" dirty="0">
              <a:solidFill>
                <a:prstClr val="black"/>
              </a:solidFill>
            </a:endParaRPr>
          </a:p>
          <a:p>
            <a:pPr>
              <a:spcBef>
                <a:spcPts val="0"/>
              </a:spcBef>
              <a:spcAft>
                <a:spcPts val="0"/>
              </a:spcAft>
            </a:pPr>
            <a:r>
              <a:rPr lang="de-DE" altLang="zh-CN" sz="1200" b="1" kern="0" dirty="0">
                <a:solidFill>
                  <a:prstClr val="black"/>
                </a:solidFill>
              </a:rPr>
              <a:t>Next </a:t>
            </a:r>
            <a:r>
              <a:rPr lang="de-DE" altLang="zh-CN" sz="1200" b="1" kern="0" dirty="0" smtClean="0">
                <a:solidFill>
                  <a:prstClr val="black"/>
                </a:solidFill>
              </a:rPr>
              <a:t>Steps</a:t>
            </a:r>
            <a:endParaRPr lang="de-DE" altLang="zh-CN" sz="1200" b="1" kern="0" dirty="0">
              <a:solidFill>
                <a:prstClr val="black"/>
              </a:solidFill>
            </a:endParaRPr>
          </a:p>
          <a:p>
            <a:pPr lvl="1">
              <a:spcBef>
                <a:spcPts val="0"/>
              </a:spcBef>
              <a:spcAft>
                <a:spcPts val="300"/>
              </a:spcAft>
            </a:pPr>
            <a:r>
              <a:rPr lang="en-US" altLang="ko-KR" sz="1100" spc="-20" dirty="0">
                <a:sym typeface="+mn-ea"/>
              </a:rPr>
              <a:t>Start normative </a:t>
            </a:r>
            <a:r>
              <a:rPr lang="en-US" altLang="ko-KR" sz="1100" spc="-20" dirty="0" smtClean="0">
                <a:sym typeface="+mn-ea"/>
              </a:rPr>
              <a:t>work</a:t>
            </a:r>
            <a:endParaRPr lang="en-US" altLang="zh-CN" sz="1100" kern="0" dirty="0">
              <a:solidFill>
                <a:prstClr val="black"/>
              </a:solidFill>
            </a:endParaRPr>
          </a:p>
        </p:txBody>
      </p:sp>
      <p:graphicFrame>
        <p:nvGraphicFramePr>
          <p:cNvPr id="5" name="Table 4"/>
          <p:cNvGraphicFramePr>
            <a:graphicFrameLocks noGrp="1"/>
          </p:cNvGraphicFramePr>
          <p:nvPr>
            <p:extLst>
              <p:ext uri="{D42A27DB-BD31-4B8C-83A1-F6EECF244321}">
                <p14:modId xmlns:p14="http://schemas.microsoft.com/office/powerpoint/2010/main" val="2029732791"/>
              </p:ext>
            </p:extLst>
          </p:nvPr>
        </p:nvGraphicFramePr>
        <p:xfrm>
          <a:off x="303213" y="1109663"/>
          <a:ext cx="8250237" cy="605809"/>
        </p:xfrm>
        <a:graphic>
          <a:graphicData uri="http://schemas.openxmlformats.org/drawingml/2006/table">
            <a:tbl>
              <a:tblPr firstRow="1" firstCol="1" bandRow="1">
                <a:tableStyleId>{F5AB1C69-6EDB-4FF4-983F-18BD219EF322}</a:tableStyleId>
              </a:tblPr>
              <a:tblGrid>
                <a:gridCol w="492403">
                  <a:extLst>
                    <a:ext uri="{9D8B030D-6E8A-4147-A177-3AD203B41FA5}">
                      <a16:colId xmlns:a16="http://schemas.microsoft.com/office/drawing/2014/main" val="20000"/>
                    </a:ext>
                  </a:extLst>
                </a:gridCol>
                <a:gridCol w="3046933">
                  <a:extLst>
                    <a:ext uri="{9D8B030D-6E8A-4147-A177-3AD203B41FA5}">
                      <a16:colId xmlns:a16="http://schemas.microsoft.com/office/drawing/2014/main" val="20001"/>
                    </a:ext>
                  </a:extLst>
                </a:gridCol>
                <a:gridCol w="883131">
                  <a:extLst>
                    <a:ext uri="{9D8B030D-6E8A-4147-A177-3AD203B41FA5}">
                      <a16:colId xmlns:a16="http://schemas.microsoft.com/office/drawing/2014/main" val="20002"/>
                    </a:ext>
                  </a:extLst>
                </a:gridCol>
                <a:gridCol w="771410">
                  <a:extLst>
                    <a:ext uri="{9D8B030D-6E8A-4147-A177-3AD203B41FA5}">
                      <a16:colId xmlns:a16="http://schemas.microsoft.com/office/drawing/2014/main" val="20003"/>
                    </a:ext>
                  </a:extLst>
                </a:gridCol>
                <a:gridCol w="451359">
                  <a:extLst>
                    <a:ext uri="{9D8B030D-6E8A-4147-A177-3AD203B41FA5}">
                      <a16:colId xmlns:a16="http://schemas.microsoft.com/office/drawing/2014/main" val="20004"/>
                    </a:ext>
                  </a:extLst>
                </a:gridCol>
                <a:gridCol w="539757">
                  <a:extLst>
                    <a:ext uri="{9D8B030D-6E8A-4147-A177-3AD203B41FA5}">
                      <a16:colId xmlns:a16="http://schemas.microsoft.com/office/drawing/2014/main" val="20005"/>
                    </a:ext>
                  </a:extLst>
                </a:gridCol>
                <a:gridCol w="512395">
                  <a:extLst>
                    <a:ext uri="{9D8B030D-6E8A-4147-A177-3AD203B41FA5}">
                      <a16:colId xmlns:a16="http://schemas.microsoft.com/office/drawing/2014/main" val="20006"/>
                    </a:ext>
                  </a:extLst>
                </a:gridCol>
                <a:gridCol w="1552849">
                  <a:extLst>
                    <a:ext uri="{9D8B030D-6E8A-4147-A177-3AD203B41FA5}">
                      <a16:colId xmlns:a16="http://schemas.microsoft.com/office/drawing/2014/main" val="20007"/>
                    </a:ext>
                  </a:extLst>
                </a:gridCol>
              </a:tblGrid>
              <a:tr h="261327">
                <a:tc>
                  <a:txBody>
                    <a:bodyPr/>
                    <a:lstStyle/>
                    <a:p>
                      <a:pPr algn="ctr">
                        <a:lnSpc>
                          <a:spcPct val="107000"/>
                        </a:lnSpc>
                        <a:spcAft>
                          <a:spcPts val="800"/>
                        </a:spcAft>
                      </a:pPr>
                      <a:r>
                        <a:rPr lang="en-GB" sz="800" dirty="0">
                          <a:latin typeface="Arial "/>
                          <a:cs typeface="Arial" panose="020B0604020202020204" pitchFamily="34" charset="0"/>
                        </a:rPr>
                        <a:t>UID</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Name</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Acronym</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Target (dd/mm/</a:t>
                      </a:r>
                      <a:r>
                        <a:rPr lang="en-GB" sz="800" dirty="0" err="1">
                          <a:latin typeface="Arial "/>
                          <a:cs typeface="Arial" panose="020B0604020202020204" pitchFamily="34" charset="0"/>
                        </a:rPr>
                        <a:t>yyyy</a:t>
                      </a:r>
                      <a:r>
                        <a:rPr lang="en-GB" sz="800" dirty="0">
                          <a:latin typeface="Arial "/>
                          <a:cs typeface="Arial" panose="020B0604020202020204" pitchFamily="34" charset="0"/>
                        </a:rPr>
                        <a:t>)</a:t>
                      </a:r>
                    </a:p>
                  </a:txBody>
                  <a:tcPr marL="45720" marR="45720" anchor="ctr"/>
                </a:tc>
                <a:tc>
                  <a:txBody>
                    <a:bodyPr/>
                    <a:lstStyle/>
                    <a:p>
                      <a:pPr algn="ctr">
                        <a:lnSpc>
                          <a:spcPct val="107000"/>
                        </a:lnSpc>
                        <a:spcAft>
                          <a:spcPts val="800"/>
                        </a:spcAft>
                      </a:pPr>
                      <a:r>
                        <a:rPr lang="en-GB" sz="800" dirty="0">
                          <a:latin typeface="Arial "/>
                          <a:cs typeface="Arial" panose="020B0604020202020204" pitchFamily="34" charset="0"/>
                        </a:rPr>
                        <a:t>Old %</a:t>
                      </a:r>
                    </a:p>
                  </a:txBody>
                  <a:tcPr marL="45720" marR="45720" anchor="ctr"/>
                </a:tc>
                <a:tc>
                  <a:txBody>
                    <a:bodyPr/>
                    <a:lstStyle/>
                    <a:p>
                      <a:pPr algn="ctr">
                        <a:lnSpc>
                          <a:spcPct val="107000"/>
                        </a:lnSpc>
                        <a:spcAft>
                          <a:spcPts val="800"/>
                        </a:spcAft>
                      </a:pPr>
                      <a:r>
                        <a:rPr lang="en-GB" sz="800" b="1" kern="1200" dirty="0">
                          <a:solidFill>
                            <a:schemeClr val="lt1"/>
                          </a:solidFill>
                          <a:latin typeface="Arial "/>
                          <a:ea typeface="+mn-ea"/>
                          <a:cs typeface="Arial" panose="020B0604020202020204" pitchFamily="34" charset="0"/>
                        </a:rPr>
                        <a:t>WID</a:t>
                      </a:r>
                      <a:endParaRPr lang="en-GB" sz="800" dirty="0">
                        <a:solidFill>
                          <a:srgbClr val="FF0000"/>
                        </a:solidFill>
                        <a:latin typeface="Arial "/>
                        <a:cs typeface="Arial" panose="020B0604020202020204" pitchFamily="34" charset="0"/>
                      </a:endParaRPr>
                    </a:p>
                  </a:txBody>
                  <a:tcPr marL="45720" marR="45720" anchor="ctr"/>
                </a:tc>
                <a:tc>
                  <a:txBody>
                    <a:bodyPr/>
                    <a:lstStyle/>
                    <a:p>
                      <a:pPr algn="ctr">
                        <a:lnSpc>
                          <a:spcPct val="107000"/>
                        </a:lnSpc>
                        <a:spcAft>
                          <a:spcPts val="800"/>
                        </a:spcAft>
                      </a:pPr>
                      <a:r>
                        <a:rPr lang="en-GB" sz="800" dirty="0">
                          <a:solidFill>
                            <a:srgbClr val="FF0000"/>
                          </a:solidFill>
                          <a:latin typeface="Arial "/>
                          <a:cs typeface="Arial" panose="020B0604020202020204" pitchFamily="34" charset="0"/>
                        </a:rPr>
                        <a:t>New %</a:t>
                      </a:r>
                      <a:endParaRPr lang="en-GB" sz="800" b="1" kern="1200" dirty="0">
                        <a:solidFill>
                          <a:schemeClr val="lt1"/>
                        </a:solidFill>
                        <a:latin typeface="Arial "/>
                        <a:ea typeface="+mn-ea"/>
                        <a:cs typeface="Arial" panose="020B0604020202020204" pitchFamily="34" charset="0"/>
                      </a:endParaRPr>
                    </a:p>
                  </a:txBody>
                  <a:tcPr marL="45720" marR="45720" anchor="ctr"/>
                </a:tc>
                <a:tc>
                  <a:txBody>
                    <a:bodyPr/>
                    <a:lstStyle/>
                    <a:p>
                      <a:pPr algn="ctr">
                        <a:lnSpc>
                          <a:spcPct val="107000"/>
                        </a:lnSpc>
                        <a:spcAft>
                          <a:spcPts val="800"/>
                        </a:spcAft>
                      </a:pPr>
                      <a:r>
                        <a:rPr lang="en-GB" sz="800" dirty="0">
                          <a:solidFill>
                            <a:srgbClr val="FF0000"/>
                          </a:solidFill>
                          <a:latin typeface="Arial "/>
                          <a:cs typeface="Arial" panose="020B0604020202020204" pitchFamily="34" charset="0"/>
                        </a:rPr>
                        <a:t>Change or comment</a:t>
                      </a:r>
                    </a:p>
                  </a:txBody>
                  <a:tcPr marL="45720" marR="45720" anchor="ctr"/>
                </a:tc>
                <a:extLst>
                  <a:ext uri="{0D108BD9-81ED-4DB2-BD59-A6C34878D82A}">
                    <a16:rowId xmlns:a16="http://schemas.microsoft.com/office/drawing/2014/main" val="10000"/>
                  </a:ext>
                </a:extLst>
              </a:tr>
              <a:tr h="253511">
                <a:tc>
                  <a:txBody>
                    <a:bodyPr/>
                    <a:lstStyle/>
                    <a:p>
                      <a:pPr algn="ctr"/>
                      <a:r>
                        <a:rPr kumimoji="0" lang="en-US" sz="800" b="1" i="0" u="none" strike="noStrike" kern="1200" cap="none" spc="0" normalizeH="0" baseline="0" dirty="0">
                          <a:ln>
                            <a:noFill/>
                          </a:ln>
                          <a:solidFill>
                            <a:prstClr val="white"/>
                          </a:solidFill>
                          <a:effectLst/>
                          <a:uLnTx/>
                          <a:uFillTx/>
                          <a:latin typeface="Arial "/>
                          <a:ea typeface="+mn-ea"/>
                          <a:cs typeface="+mn-cs"/>
                        </a:rPr>
                        <a:t>1070058</a:t>
                      </a:r>
                    </a:p>
                  </a:txBody>
                  <a:tcPr marL="9525" marR="9525" marT="9478" marB="0" anchor="ctr"/>
                </a:tc>
                <a:tc>
                  <a:txBody>
                    <a:bodyPr/>
                    <a:lstStyle/>
                    <a:p>
                      <a:pPr algn="ctr" fontAlgn="t"/>
                      <a:r>
                        <a:rPr lang="en-US" sz="800" b="0" dirty="0">
                          <a:latin typeface="Arial "/>
                        </a:rPr>
                        <a:t> New SID on Energy Efficiency and Energy Saving Phase 2</a:t>
                      </a:r>
                    </a:p>
                  </a:txBody>
                  <a:tcPr marL="9525" marR="9525" marT="9478" marB="0" anchor="ctr"/>
                </a:tc>
                <a:tc>
                  <a:txBody>
                    <a:bodyPr/>
                    <a:lstStyle/>
                    <a:p>
                      <a:pPr algn="ctr" fontAlgn="t"/>
                      <a:r>
                        <a:rPr lang="en-GB" sz="800" dirty="0">
                          <a:latin typeface="Arial "/>
                        </a:rPr>
                        <a:t>FS_EnergySys_Ph2</a:t>
                      </a:r>
                    </a:p>
                  </a:txBody>
                  <a:tcPr marL="9525" marR="9525" marT="9478" marB="0" anchor="ctr"/>
                </a:tc>
                <a:tc>
                  <a:txBody>
                    <a:bodyPr/>
                    <a:lstStyle/>
                    <a:p>
                      <a:pPr algn="ctr" fontAlgn="t"/>
                      <a:r>
                        <a:rPr lang="en-GB" sz="800" dirty="0">
                          <a:latin typeface="Arial "/>
                        </a:rPr>
                        <a:t>12/12/2025</a:t>
                      </a:r>
                    </a:p>
                  </a:txBody>
                  <a:tcPr marL="9525" marR="9525" marT="9478" marB="0" anchor="ctr"/>
                </a:tc>
                <a:tc>
                  <a:txBody>
                    <a:bodyPr/>
                    <a:lstStyle/>
                    <a:p>
                      <a:pPr algn="ctr" fontAlgn="t"/>
                      <a:r>
                        <a:rPr lang="en-GB" sz="800" dirty="0" smtClean="0">
                          <a:latin typeface="Arial "/>
                        </a:rPr>
                        <a:t>85%</a:t>
                      </a:r>
                      <a:endParaRPr lang="en-GB" sz="800" dirty="0">
                        <a:latin typeface="Arial "/>
                      </a:endParaRPr>
                    </a:p>
                  </a:txBody>
                  <a:tcPr marL="9525" marR="9525" marT="9478" marB="0" anchor="ctr"/>
                </a:tc>
                <a:tc>
                  <a:txBody>
                    <a:bodyPr/>
                    <a:lstStyle/>
                    <a:p>
                      <a:pPr algn="ctr" fontAlgn="t"/>
                      <a:r>
                        <a:rPr lang="en-US" sz="800" kern="1200" dirty="0">
                          <a:solidFill>
                            <a:schemeClr val="dk1"/>
                          </a:solidFill>
                          <a:latin typeface="Arial "/>
                          <a:ea typeface="+mn-ea"/>
                          <a:cs typeface="+mn-cs"/>
                          <a:hlinkClick r:id="rId4"/>
                        </a:rPr>
                        <a:t>SP-250417</a:t>
                      </a:r>
                      <a:endParaRPr lang="en-GB" sz="800" kern="1200" dirty="0">
                        <a:solidFill>
                          <a:schemeClr val="dk1"/>
                        </a:solidFill>
                        <a:latin typeface="Arial "/>
                        <a:ea typeface="+mn-ea"/>
                        <a:cs typeface="+mn-cs"/>
                      </a:endParaRPr>
                    </a:p>
                  </a:txBody>
                  <a:tcPr marL="9525" marR="9525" marT="9478" marB="0" anchor="ctr"/>
                </a:tc>
                <a:tc>
                  <a:txBody>
                    <a:bodyPr/>
                    <a:lstStyle/>
                    <a:p>
                      <a:pPr algn="ctr">
                        <a:lnSpc>
                          <a:spcPct val="107000"/>
                        </a:lnSpc>
                        <a:spcAft>
                          <a:spcPts val="800"/>
                        </a:spcAft>
                      </a:pPr>
                      <a:r>
                        <a:rPr lang="en-US" sz="800" dirty="0" smtClean="0">
                          <a:solidFill>
                            <a:srgbClr val="FF0000"/>
                          </a:solidFill>
                          <a:latin typeface="Arial "/>
                        </a:rPr>
                        <a:t>100</a:t>
                      </a:r>
                      <a:r>
                        <a:rPr lang="en-GB" sz="800" dirty="0" smtClean="0">
                          <a:solidFill>
                            <a:srgbClr val="FF0000"/>
                          </a:solidFill>
                          <a:latin typeface="Arial "/>
                        </a:rPr>
                        <a:t>%</a:t>
                      </a:r>
                      <a:endParaRPr lang="en-GB" sz="800" dirty="0">
                        <a:solidFill>
                          <a:srgbClr val="FF0000"/>
                        </a:solidFill>
                        <a:latin typeface="Arial "/>
                      </a:endParaRPr>
                    </a:p>
                  </a:txBody>
                  <a:tcPr marL="36003" marR="36003" marT="0" marB="0" anchor="ctr"/>
                </a:tc>
                <a:tc>
                  <a:txBody>
                    <a:bodyPr/>
                    <a:lstStyle/>
                    <a:p>
                      <a:pPr algn="ctr">
                        <a:lnSpc>
                          <a:spcPct val="107000"/>
                        </a:lnSpc>
                        <a:spcAft>
                          <a:spcPts val="800"/>
                        </a:spcAft>
                      </a:pPr>
                      <a:r>
                        <a:rPr lang="en-GB" sz="800" dirty="0" smtClean="0">
                          <a:solidFill>
                            <a:srgbClr val="FF0000"/>
                          </a:solidFill>
                          <a:latin typeface="Arial "/>
                        </a:rPr>
                        <a:t>Study complete</a:t>
                      </a:r>
                      <a:endParaRPr lang="en-GB" sz="800" dirty="0">
                        <a:solidFill>
                          <a:srgbClr val="FF0000"/>
                        </a:solidFill>
                        <a:latin typeface="Arial "/>
                      </a:endParaRPr>
                    </a:p>
                  </a:txBody>
                  <a:tcPr marL="36003" marR="36003" marT="0" marB="0" anchor="ctr"/>
                </a:tc>
                <a:extLst>
                  <a:ext uri="{0D108BD9-81ED-4DB2-BD59-A6C34878D82A}">
                    <a16:rowId xmlns:a16="http://schemas.microsoft.com/office/drawing/2014/main" val="1135270158"/>
                  </a:ext>
                </a:extLst>
              </a:tr>
            </a:tbl>
          </a:graphicData>
        </a:graphic>
      </p:graphicFrame>
    </p:spTree>
    <p:extLst>
      <p:ext uri="{BB962C8B-B14F-4D97-AF65-F5344CB8AC3E}">
        <p14:creationId xmlns:p14="http://schemas.microsoft.com/office/powerpoint/2010/main" val="1860669955"/>
      </p:ext>
    </p:extLst>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03213" y="133350"/>
            <a:ext cx="6827837" cy="857250"/>
          </a:xfrm>
        </p:spPr>
        <p:txBody>
          <a:bodyPr/>
          <a:lstStyle/>
          <a:p>
            <a:r>
              <a:rPr lang="en-US" altLang="de-DE" sz="2800" dirty="0" smtClean="0">
                <a:solidFill>
                  <a:schemeClr val="tx1"/>
                </a:solidFill>
              </a:rPr>
              <a:t>FS_NG_RTC_Ph3_ARC</a:t>
            </a:r>
            <a:endParaRPr lang="en-GB" altLang="en-US" sz="2800" dirty="0" smtClean="0">
              <a:solidFill>
                <a:schemeClr val="tx1"/>
              </a:solidFill>
            </a:endParaRPr>
          </a:p>
        </p:txBody>
      </p:sp>
      <p:sp>
        <p:nvSpPr>
          <p:cNvPr id="4" name="Content Placeholder 7"/>
          <p:cNvSpPr txBox="1">
            <a:spLocks/>
          </p:cNvSpPr>
          <p:nvPr/>
        </p:nvSpPr>
        <p:spPr>
          <a:xfrm>
            <a:off x="363538" y="1768475"/>
            <a:ext cx="8250237" cy="283015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defRPr/>
            </a:pPr>
            <a:r>
              <a:rPr lang="de-DE" altLang="de-DE" sz="1400" kern="0" dirty="0"/>
              <a:t>Progress since </a:t>
            </a:r>
            <a:r>
              <a:rPr lang="de-DE" altLang="de-DE" sz="1400" kern="0" dirty="0" smtClean="0"/>
              <a:t>SA#109</a:t>
            </a:r>
            <a:endParaRPr lang="de-DE" altLang="de-DE" sz="1400" kern="0" dirty="0"/>
          </a:p>
          <a:p>
            <a:pPr lvl="1">
              <a:spcBef>
                <a:spcPts val="0"/>
              </a:spcBef>
              <a:spcAft>
                <a:spcPts val="200"/>
              </a:spcAft>
              <a:defRPr/>
            </a:pPr>
            <a:r>
              <a:rPr lang="en-US" altLang="de-DE" sz="1100" kern="0" dirty="0"/>
              <a:t>25 p-CR were approved, including:</a:t>
            </a:r>
          </a:p>
          <a:p>
            <a:pPr lvl="2">
              <a:spcBef>
                <a:spcPts val="0"/>
              </a:spcBef>
              <a:spcAft>
                <a:spcPts val="200"/>
              </a:spcAft>
              <a:defRPr/>
            </a:pPr>
            <a:r>
              <a:rPr lang="en-US" altLang="de-DE" sz="1100" kern="0" dirty="0"/>
              <a:t>2 New Solutions to KI#1 and 4 Solution Update to KI#1</a:t>
            </a:r>
          </a:p>
          <a:p>
            <a:pPr lvl="2">
              <a:spcBef>
                <a:spcPts val="0"/>
              </a:spcBef>
              <a:spcAft>
                <a:spcPts val="200"/>
              </a:spcAft>
              <a:defRPr/>
            </a:pPr>
            <a:r>
              <a:rPr lang="en-US" altLang="de-DE" sz="1100" kern="0" dirty="0"/>
              <a:t>4 New Solutions to KI#2 and 3 Solution Update to KI#2</a:t>
            </a:r>
          </a:p>
          <a:p>
            <a:pPr lvl="2">
              <a:spcBef>
                <a:spcPts val="0"/>
              </a:spcBef>
              <a:spcAft>
                <a:spcPts val="200"/>
              </a:spcAft>
              <a:defRPr/>
            </a:pPr>
            <a:r>
              <a:rPr lang="en-US" altLang="de-DE" sz="1100" kern="0" dirty="0"/>
              <a:t>6 New Solutions for KI#3 and 4 Solution Update to KI#3</a:t>
            </a:r>
          </a:p>
          <a:p>
            <a:pPr lvl="1">
              <a:spcBef>
                <a:spcPts val="0"/>
              </a:spcBef>
              <a:spcAft>
                <a:spcPts val="200"/>
              </a:spcAft>
              <a:defRPr/>
            </a:pPr>
            <a:r>
              <a:rPr lang="en-US" altLang="zh-CN" sz="1100" kern="0" dirty="0"/>
              <a:t>TR sent to SA for Information</a:t>
            </a:r>
          </a:p>
          <a:p>
            <a:pPr>
              <a:spcBef>
                <a:spcPts val="0"/>
              </a:spcBef>
              <a:spcAft>
                <a:spcPts val="0"/>
              </a:spcAft>
              <a:defRPr/>
            </a:pPr>
            <a:r>
              <a:rPr lang="en-US" sz="1400" kern="0" dirty="0" smtClean="0"/>
              <a:t>Impacts </a:t>
            </a:r>
            <a:r>
              <a:rPr lang="en-US" sz="1400" kern="0" dirty="0"/>
              <a:t>and dependencies on other </a:t>
            </a:r>
            <a:r>
              <a:rPr lang="en-US" sz="1400" kern="0" dirty="0" smtClean="0"/>
              <a:t>WGs</a:t>
            </a:r>
            <a:endParaRPr lang="de-DE" sz="1400" kern="0" dirty="0"/>
          </a:p>
          <a:p>
            <a:pPr lvl="1">
              <a:spcBef>
                <a:spcPts val="0"/>
              </a:spcBef>
              <a:spcAft>
                <a:spcPts val="450"/>
              </a:spcAft>
              <a:defRPr/>
            </a:pPr>
            <a:r>
              <a:rPr lang="en-US" sz="1050" kern="0" dirty="0"/>
              <a:t>None</a:t>
            </a:r>
          </a:p>
          <a:p>
            <a:pPr>
              <a:spcBef>
                <a:spcPts val="0"/>
              </a:spcBef>
              <a:spcAft>
                <a:spcPts val="0"/>
              </a:spcAft>
              <a:defRPr/>
            </a:pPr>
            <a:r>
              <a:rPr lang="de-DE" sz="1400" kern="0" dirty="0"/>
              <a:t>Outstanding </a:t>
            </a:r>
            <a:r>
              <a:rPr lang="de-DE" sz="1400" kern="0" dirty="0" smtClean="0"/>
              <a:t>issues</a:t>
            </a:r>
            <a:endParaRPr lang="de-DE" sz="1400" kern="0" dirty="0"/>
          </a:p>
          <a:p>
            <a:pPr lvl="1">
              <a:spcBef>
                <a:spcPts val="0"/>
              </a:spcBef>
              <a:spcAft>
                <a:spcPts val="0"/>
              </a:spcAft>
              <a:defRPr/>
            </a:pPr>
            <a:r>
              <a:rPr lang="de-DE" sz="1100" kern="0" dirty="0"/>
              <a:t>None – solutions address all of study key </a:t>
            </a:r>
            <a:r>
              <a:rPr lang="de-DE" sz="1100" kern="0" dirty="0" smtClean="0"/>
              <a:t>issues</a:t>
            </a:r>
            <a:endParaRPr lang="de-DE" sz="1100" kern="0" dirty="0"/>
          </a:p>
          <a:p>
            <a:pPr>
              <a:spcBef>
                <a:spcPts val="0"/>
              </a:spcBef>
              <a:spcAft>
                <a:spcPts val="0"/>
              </a:spcAft>
              <a:defRPr/>
            </a:pPr>
            <a:r>
              <a:rPr lang="de-DE" sz="1400" kern="0" dirty="0"/>
              <a:t>Next </a:t>
            </a:r>
            <a:r>
              <a:rPr lang="de-DE" sz="1400" kern="0" dirty="0" smtClean="0"/>
              <a:t>steps</a:t>
            </a:r>
            <a:endParaRPr lang="de-DE" sz="1400" kern="0" dirty="0"/>
          </a:p>
          <a:p>
            <a:pPr lvl="1">
              <a:defRPr/>
            </a:pPr>
            <a:r>
              <a:rPr lang="en-US" altLang="zh-CN" sz="1050" kern="100" dirty="0">
                <a:ea typeface="Calibri" panose="020F0502020204030204" pitchFamily="34" charset="0"/>
                <a:cs typeface="Calibri" panose="020F0502020204030204" pitchFamily="34" charset="0"/>
              </a:rPr>
              <a:t>Identify and Agree on Conclusions and/or any common principles.</a:t>
            </a:r>
          </a:p>
          <a:p>
            <a:pPr lvl="1">
              <a:defRPr/>
            </a:pPr>
            <a:r>
              <a:rPr lang="en-US" sz="1050" kern="100" dirty="0">
                <a:ea typeface="Calibri" panose="020F0502020204030204" pitchFamily="34" charset="0"/>
                <a:cs typeface="Calibri" panose="020F0502020204030204" pitchFamily="34" charset="0"/>
              </a:rPr>
              <a:t>Prepare to send TR for approval to SA #</a:t>
            </a:r>
            <a:r>
              <a:rPr lang="en-US" sz="1050" kern="100" dirty="0" smtClean="0">
                <a:ea typeface="Calibri" panose="020F0502020204030204" pitchFamily="34" charset="0"/>
                <a:cs typeface="Calibri" panose="020F0502020204030204" pitchFamily="34" charset="0"/>
              </a:rPr>
              <a:t>111</a:t>
            </a:r>
            <a:endParaRPr lang="en-US" sz="1050" kern="0" dirty="0"/>
          </a:p>
        </p:txBody>
      </p:sp>
      <p:graphicFrame>
        <p:nvGraphicFramePr>
          <p:cNvPr id="5" name="Table 4"/>
          <p:cNvGraphicFramePr>
            <a:graphicFrameLocks noGrp="1"/>
          </p:cNvGraphicFramePr>
          <p:nvPr>
            <p:extLst>
              <p:ext uri="{D42A27DB-BD31-4B8C-83A1-F6EECF244321}">
                <p14:modId xmlns:p14="http://schemas.microsoft.com/office/powerpoint/2010/main" val="594124315"/>
              </p:ext>
            </p:extLst>
          </p:nvPr>
        </p:nvGraphicFramePr>
        <p:xfrm>
          <a:off x="303213" y="1109663"/>
          <a:ext cx="8180387" cy="542147"/>
        </p:xfrm>
        <a:graphic>
          <a:graphicData uri="http://schemas.openxmlformats.org/drawingml/2006/table">
            <a:tbl>
              <a:tblPr firstRow="1" firstCol="1" bandRow="1">
                <a:tableStyleId>{F5AB1C69-6EDB-4FF4-983F-18BD219EF322}</a:tableStyleId>
              </a:tblPr>
              <a:tblGrid>
                <a:gridCol w="488234">
                  <a:extLst>
                    <a:ext uri="{9D8B030D-6E8A-4147-A177-3AD203B41FA5}">
                      <a16:colId xmlns:a16="http://schemas.microsoft.com/office/drawing/2014/main" val="20000"/>
                    </a:ext>
                  </a:extLst>
                </a:gridCol>
                <a:gridCol w="3118398">
                  <a:extLst>
                    <a:ext uri="{9D8B030D-6E8A-4147-A177-3AD203B41FA5}">
                      <a16:colId xmlns:a16="http://schemas.microsoft.com/office/drawing/2014/main" val="20001"/>
                    </a:ext>
                  </a:extLst>
                </a:gridCol>
                <a:gridCol w="888596">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21622">
                  <a:extLst>
                    <a:ext uri="{9D8B030D-6E8A-4147-A177-3AD203B41FA5}">
                      <a16:colId xmlns:a16="http://schemas.microsoft.com/office/drawing/2014/main" val="20005"/>
                    </a:ext>
                  </a:extLst>
                </a:gridCol>
                <a:gridCol w="521622">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852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 </a:t>
                      </a:r>
                      <a:r>
                        <a:rPr lang="en-GB" sz="700" dirty="0"/>
                        <a:t>(dd/mm/</a:t>
                      </a:r>
                      <a:r>
                        <a:rPr lang="en-GB" sz="700" dirty="0" err="1"/>
                        <a:t>yyyy</a:t>
                      </a:r>
                      <a:r>
                        <a:rPr lang="en-GB" sz="700" dirty="0"/>
                        <a:t>)</a:t>
                      </a:r>
                      <a:endParaRPr lang="en-GB" sz="900" dirty="0"/>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81225">
                <a:tc>
                  <a:txBody>
                    <a:bodyPr/>
                    <a:lstStyle/>
                    <a:p>
                      <a:pPr algn="ctr" fontAlgn="t"/>
                      <a:r>
                        <a:rPr lang="en-GB" sz="800" b="0" dirty="0">
                          <a:latin typeface="Arial" panose="020B0604020202020204" pitchFamily="34" charset="0"/>
                          <a:cs typeface="Arial" panose="020B0604020202020204" pitchFamily="34" charset="0"/>
                        </a:rPr>
                        <a:t>1080060</a:t>
                      </a:r>
                    </a:p>
                  </a:txBody>
                  <a:tcPr marL="9525" marR="9525" marT="9426" marB="0"/>
                </a:tc>
                <a:tc>
                  <a:txBody>
                    <a:bodyPr/>
                    <a:lstStyle/>
                    <a:p>
                      <a:pPr algn="l" fontAlgn="t"/>
                      <a:r>
                        <a:rPr lang="en-US" sz="800" b="0" dirty="0">
                          <a:latin typeface="Arial" panose="020B0604020202020204" pitchFamily="34" charset="0"/>
                          <a:cs typeface="Arial" panose="020B0604020202020204" pitchFamily="34" charset="0"/>
                        </a:rPr>
                        <a:t>Study on system architecture enhancement for next generation real time communication phase 3</a:t>
                      </a:r>
                      <a:endParaRPr lang="en-GB" sz="800" b="0" dirty="0">
                        <a:latin typeface="Arial" panose="020B0604020202020204" pitchFamily="34" charset="0"/>
                        <a:cs typeface="Arial" panose="020B0604020202020204" pitchFamily="34" charset="0"/>
                      </a:endParaRPr>
                    </a:p>
                  </a:txBody>
                  <a:tcPr marL="9525" marR="9525" marT="9426" marB="0"/>
                </a:tc>
                <a:tc>
                  <a:txBody>
                    <a:bodyPr/>
                    <a:lstStyle/>
                    <a:p>
                      <a:pPr algn="ctr" fontAlgn="t"/>
                      <a:r>
                        <a:rPr lang="en-GB" sz="800" b="0" dirty="0">
                          <a:latin typeface="Arial" panose="020B0604020202020204" pitchFamily="34" charset="0"/>
                          <a:cs typeface="Arial" panose="020B0604020202020204" pitchFamily="34" charset="0"/>
                        </a:rPr>
                        <a:t>FS_NG_RTC_Ph3_ARC</a:t>
                      </a:r>
                    </a:p>
                  </a:txBody>
                  <a:tcPr marL="9525" marR="9525" marT="9426" marB="0"/>
                </a:tc>
                <a:tc>
                  <a:txBody>
                    <a:bodyPr/>
                    <a:lstStyle/>
                    <a:p>
                      <a:pPr algn="ctr" fontAlgn="t"/>
                      <a:r>
                        <a:rPr lang="en-GB" sz="800" b="0" dirty="0">
                          <a:latin typeface="Arial" panose="020B0604020202020204" pitchFamily="34" charset="0"/>
                          <a:cs typeface="Arial" panose="020B0604020202020204" pitchFamily="34" charset="0"/>
                        </a:rPr>
                        <a:t>03/10/2026</a:t>
                      </a:r>
                    </a:p>
                  </a:txBody>
                  <a:tcPr marL="9525" marR="9525" marT="9426" marB="0"/>
                </a:tc>
                <a:tc>
                  <a:txBody>
                    <a:bodyPr/>
                    <a:lstStyle/>
                    <a:p>
                      <a:pPr algn="ctr" fontAlgn="t"/>
                      <a:r>
                        <a:rPr lang="en-GB" sz="800" b="0" dirty="0" smtClean="0">
                          <a:latin typeface="Arial" panose="020B0604020202020204" pitchFamily="34" charset="0"/>
                          <a:cs typeface="Arial" panose="020B0604020202020204" pitchFamily="34" charset="0"/>
                        </a:rPr>
                        <a:t>20</a:t>
                      </a:r>
                      <a:r>
                        <a:rPr lang="en-GB" sz="800" b="0" dirty="0">
                          <a:latin typeface="Arial" panose="020B0604020202020204" pitchFamily="34" charset="0"/>
                          <a:cs typeface="Arial" panose="020B0604020202020204" pitchFamily="34" charset="0"/>
                        </a:rPr>
                        <a:t>%</a:t>
                      </a:r>
                    </a:p>
                  </a:txBody>
                  <a:tcPr marL="9525" marR="9525" marT="9426" marB="0"/>
                </a:tc>
                <a:tc>
                  <a:txBody>
                    <a:bodyPr/>
                    <a:lstStyle/>
                    <a:p>
                      <a:pPr algn="ctr" fontAlgn="t"/>
                      <a:r>
                        <a:rPr lang="en-GB" sz="800" b="0" dirty="0">
                          <a:latin typeface="Arial" panose="020B0604020202020204" pitchFamily="34" charset="0"/>
                          <a:cs typeface="Arial" panose="020B0604020202020204" pitchFamily="34" charset="0"/>
                          <a:hlinkClick r:id="rId3"/>
                        </a:rPr>
                        <a:t>SP-250855</a:t>
                      </a:r>
                      <a:endParaRPr lang="en-GB" sz="800" b="0" dirty="0">
                        <a:latin typeface="Arial" panose="020B0604020202020204" pitchFamily="34" charset="0"/>
                        <a:cs typeface="Arial" panose="020B0604020202020204" pitchFamily="34" charset="0"/>
                      </a:endParaRPr>
                    </a:p>
                  </a:txBody>
                  <a:tcPr marL="9525" marR="9525" marT="9426" marB="0"/>
                </a:tc>
                <a:tc>
                  <a:txBody>
                    <a:bodyPr/>
                    <a:lstStyle/>
                    <a:p>
                      <a:pPr algn="ctr">
                        <a:lnSpc>
                          <a:spcPct val="107000"/>
                        </a:lnSpc>
                        <a:spcAft>
                          <a:spcPts val="800"/>
                        </a:spcAft>
                      </a:pPr>
                      <a:r>
                        <a:rPr lang="en-GB" sz="800" b="0" dirty="0">
                          <a:solidFill>
                            <a:srgbClr val="FF0000"/>
                          </a:solidFill>
                          <a:latin typeface="Arial" panose="020B0604020202020204" pitchFamily="34" charset="0"/>
                          <a:cs typeface="Arial" panose="020B0604020202020204" pitchFamily="34" charset="0"/>
                        </a:rPr>
                        <a:t>8</a:t>
                      </a:r>
                      <a:r>
                        <a:rPr lang="en-GB" sz="800" b="0" dirty="0" smtClean="0">
                          <a:solidFill>
                            <a:srgbClr val="FF0000"/>
                          </a:solidFill>
                          <a:latin typeface="Arial" panose="020B0604020202020204" pitchFamily="34" charset="0"/>
                          <a:cs typeface="Arial" panose="020B0604020202020204" pitchFamily="34" charset="0"/>
                        </a:rPr>
                        <a:t>0</a:t>
                      </a:r>
                      <a:r>
                        <a:rPr lang="en-GB" sz="800" b="0" dirty="0">
                          <a:solidFill>
                            <a:srgbClr val="FF0000"/>
                          </a:solidFill>
                          <a:latin typeface="Arial" panose="020B0604020202020204" pitchFamily="34" charset="0"/>
                          <a:cs typeface="Arial" panose="020B0604020202020204" pitchFamily="34" charset="0"/>
                        </a:rPr>
                        <a:t>%</a:t>
                      </a:r>
                    </a:p>
                  </a:txBody>
                  <a:tcPr marL="36003" marR="36003" marT="0" marB="0" anchor="ctr"/>
                </a:tc>
                <a:tc>
                  <a:txBody>
                    <a:bodyPr/>
                    <a:lstStyle/>
                    <a:p>
                      <a:pPr algn="ctr">
                        <a:lnSpc>
                          <a:spcPct val="107000"/>
                        </a:lnSpc>
                        <a:spcAft>
                          <a:spcPts val="800"/>
                        </a:spcAft>
                      </a:pPr>
                      <a:r>
                        <a:rPr lang="en-GB" sz="800" dirty="0" smtClean="0">
                          <a:solidFill>
                            <a:srgbClr val="FF0000"/>
                          </a:solidFill>
                        </a:rPr>
                        <a:t>Solutions Complete</a:t>
                      </a:r>
                      <a:r>
                        <a:rPr lang="en-GB" sz="800" baseline="0" dirty="0" smtClean="0">
                          <a:solidFill>
                            <a:srgbClr val="FF0000"/>
                          </a:solidFill>
                        </a:rPr>
                        <a:t>, </a:t>
                      </a:r>
                      <a:r>
                        <a:rPr lang="en-GB" sz="800" dirty="0" smtClean="0">
                          <a:solidFill>
                            <a:srgbClr val="FF0000"/>
                          </a:solidFill>
                        </a:rPr>
                        <a:t>TR sent for Information</a:t>
                      </a:r>
                    </a:p>
                  </a:txBody>
                  <a:tcPr marL="36003" marR="36003" marT="0" marB="0" anchor="ct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9795731"/>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DC2B8AB-AB0F-419E-A568-C64E0146C5E6}"/>
              </a:ext>
            </a:extLst>
          </p:cNvPr>
          <p:cNvSpPr>
            <a:spLocks noGrp="1"/>
          </p:cNvSpPr>
          <p:nvPr>
            <p:ph type="title"/>
          </p:nvPr>
        </p:nvSpPr>
        <p:spPr>
          <a:xfrm>
            <a:off x="1143000" y="183174"/>
            <a:ext cx="5712903" cy="339878"/>
          </a:xfrm>
        </p:spPr>
        <p:txBody>
          <a:bodyPr/>
          <a:lstStyle/>
          <a:p>
            <a:r>
              <a:rPr lang="en-US" altLang="de-DE" sz="2800" dirty="0" smtClean="0">
                <a:solidFill>
                  <a:schemeClr val="tx1"/>
                </a:solidFill>
              </a:rPr>
              <a:t>FS_AmbientIoT_Ph2_ARC</a:t>
            </a:r>
            <a:endParaRPr lang="en-US" sz="2800" dirty="0">
              <a:solidFill>
                <a:schemeClr val="tx1"/>
              </a:solidFill>
            </a:endParaRPr>
          </a:p>
        </p:txBody>
      </p:sp>
      <p:sp>
        <p:nvSpPr>
          <p:cNvPr id="8" name="Content Placeholder 7">
            <a:extLst>
              <a:ext uri="{FF2B5EF4-FFF2-40B4-BE49-F238E27FC236}">
                <a16:creationId xmlns:a16="http://schemas.microsoft.com/office/drawing/2014/main" id="{8180F961-59B0-49BC-B742-82548CA8D374}"/>
              </a:ext>
            </a:extLst>
          </p:cNvPr>
          <p:cNvSpPr txBox="1">
            <a:spLocks/>
          </p:cNvSpPr>
          <p:nvPr/>
        </p:nvSpPr>
        <p:spPr bwMode="auto">
          <a:xfrm>
            <a:off x="481680" y="1885386"/>
            <a:ext cx="7283621" cy="27663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noAutofit/>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342900" lvl="1" indent="-342900">
              <a:spcBef>
                <a:spcPts val="0"/>
              </a:spcBef>
              <a:spcAft>
                <a:spcPts val="150"/>
              </a:spcAft>
              <a:buBlip>
                <a:blip r:embed="rId2"/>
              </a:buBlip>
            </a:pPr>
            <a:r>
              <a:rPr lang="en-US" altLang="ko-KR" sz="1200" b="1" kern="0" dirty="0">
                <a:solidFill>
                  <a:prstClr val="black"/>
                </a:solidFill>
              </a:rPr>
              <a:t>Progress since </a:t>
            </a:r>
            <a:r>
              <a:rPr lang="en-US" altLang="ko-KR" sz="1200" b="1" kern="0" dirty="0" smtClean="0">
                <a:solidFill>
                  <a:prstClr val="black"/>
                </a:solidFill>
              </a:rPr>
              <a:t>SA#109</a:t>
            </a:r>
            <a:endParaRPr lang="de-DE" altLang="ko-KR" sz="1200" kern="0" dirty="0">
              <a:solidFill>
                <a:prstClr val="black"/>
              </a:solidFill>
            </a:endParaRPr>
          </a:p>
          <a:p>
            <a:pPr lvl="1">
              <a:spcBef>
                <a:spcPts val="0"/>
              </a:spcBef>
              <a:spcAft>
                <a:spcPts val="200"/>
              </a:spcAft>
            </a:pPr>
            <a:r>
              <a:rPr lang="en-US" altLang="de-DE" sz="900" kern="0" dirty="0"/>
              <a:t>15 new solutions are agreed in SA2#171.</a:t>
            </a:r>
          </a:p>
          <a:p>
            <a:pPr lvl="1">
              <a:spcBef>
                <a:spcPts val="0"/>
              </a:spcBef>
              <a:spcAft>
                <a:spcPts val="200"/>
              </a:spcAft>
            </a:pPr>
            <a:r>
              <a:rPr lang="en-US" altLang="de-DE" sz="900" kern="0" dirty="0"/>
              <a:t>Key</a:t>
            </a:r>
            <a:r>
              <a:rPr lang="zh-CN" altLang="en-US" sz="900" kern="0" dirty="0"/>
              <a:t> </a:t>
            </a:r>
            <a:r>
              <a:rPr lang="en-US" altLang="zh-CN" sz="900" kern="0" dirty="0"/>
              <a:t>issue</a:t>
            </a:r>
            <a:r>
              <a:rPr lang="zh-CN" altLang="en-US" sz="900" kern="0" dirty="0"/>
              <a:t> </a:t>
            </a:r>
            <a:r>
              <a:rPr lang="en-US" altLang="zh-CN" sz="900" kern="0" dirty="0"/>
              <a:t>1:</a:t>
            </a:r>
            <a:r>
              <a:rPr lang="zh-CN" altLang="en-US" sz="900" kern="0" dirty="0"/>
              <a:t> </a:t>
            </a:r>
            <a:r>
              <a:rPr lang="en-US" altLang="zh-CN" sz="900" kern="0" dirty="0"/>
              <a:t>in SA2#171, interim conclusions are agreed and documented in the TR with several editors' notes. In SA2#172, all editor’s notes are discussed using the drafting session and the way forward is endorsed for the work in SA2#173.</a:t>
            </a:r>
          </a:p>
          <a:p>
            <a:pPr lvl="1">
              <a:spcBef>
                <a:spcPts val="0"/>
              </a:spcBef>
              <a:spcAft>
                <a:spcPts val="200"/>
              </a:spcAft>
            </a:pPr>
            <a:r>
              <a:rPr lang="en-US" altLang="zh-CN" sz="900" kern="0" dirty="0"/>
              <a:t>Key issue 2: interim conclusions for “DO-A capable </a:t>
            </a:r>
            <a:r>
              <a:rPr lang="en-US" altLang="zh-CN" sz="900" kern="0" dirty="0" err="1"/>
              <a:t>AIoT</a:t>
            </a:r>
            <a:r>
              <a:rPr lang="en-US" altLang="zh-CN" sz="900" kern="0" dirty="0"/>
              <a:t> Device initial registration” and “DO-A data transfer” are agreed, with several Editor’s notes.</a:t>
            </a:r>
          </a:p>
          <a:p>
            <a:pPr lvl="1">
              <a:spcBef>
                <a:spcPts val="0"/>
              </a:spcBef>
              <a:spcAft>
                <a:spcPts val="200"/>
              </a:spcAft>
            </a:pPr>
            <a:r>
              <a:rPr lang="en-US" altLang="zh-CN" sz="900" kern="0" dirty="0"/>
              <a:t>Study Item is 75% complete and TR 23.700-30 will be sent to SA#110 for information </a:t>
            </a:r>
            <a:endParaRPr lang="en-US" altLang="zh-CN" sz="900" kern="0" dirty="0" smtClean="0"/>
          </a:p>
          <a:p>
            <a:pPr>
              <a:spcBef>
                <a:spcPts val="0"/>
              </a:spcBef>
              <a:spcAft>
                <a:spcPts val="200"/>
              </a:spcAft>
            </a:pPr>
            <a:r>
              <a:rPr lang="en-US" altLang="zh-CN" sz="1200" b="1" dirty="0" smtClean="0">
                <a:solidFill>
                  <a:prstClr val="black"/>
                </a:solidFill>
                <a:latin typeface="Calibri"/>
                <a:ea typeface="+mn-ea"/>
                <a:cs typeface="Arial" panose="020B0604020202020204" pitchFamily="34" charset="0"/>
              </a:rPr>
              <a:t>Impacts </a:t>
            </a:r>
            <a:r>
              <a:rPr lang="en-US" altLang="zh-CN" sz="1200" b="1" dirty="0">
                <a:solidFill>
                  <a:prstClr val="black"/>
                </a:solidFill>
                <a:latin typeface="Calibri"/>
                <a:ea typeface="+mn-ea"/>
                <a:cs typeface="Arial" panose="020B0604020202020204" pitchFamily="34" charset="0"/>
              </a:rPr>
              <a:t>and dependencies on other WGs</a:t>
            </a:r>
            <a:endParaRPr lang="de-DE" altLang="zh-CN" sz="1200" b="1" dirty="0">
              <a:solidFill>
                <a:prstClr val="black"/>
              </a:solidFill>
              <a:latin typeface="Calibri"/>
              <a:ea typeface="+mn-ea"/>
              <a:cs typeface="Arial" panose="020B0604020202020204" pitchFamily="34" charset="0"/>
            </a:endParaRPr>
          </a:p>
          <a:p>
            <a:pPr lvl="1">
              <a:spcBef>
                <a:spcPts val="0"/>
              </a:spcBef>
              <a:spcAft>
                <a:spcPts val="300"/>
              </a:spcAft>
              <a:defRPr/>
            </a:pPr>
            <a:r>
              <a:rPr lang="en-US" altLang="de-DE" sz="900" kern="0" dirty="0">
                <a:solidFill>
                  <a:prstClr val="black"/>
                </a:solidFill>
                <a:sym typeface="+mn-ea"/>
              </a:rPr>
              <a:t>Several interim conclusions indicate coordination with </a:t>
            </a:r>
            <a:r>
              <a:rPr lang="en-US" altLang="de-DE" sz="900" kern="0" dirty="0" smtClean="0">
                <a:solidFill>
                  <a:prstClr val="black"/>
                </a:solidFill>
                <a:sym typeface="+mn-ea"/>
              </a:rPr>
              <a:t>SA3</a:t>
            </a:r>
            <a:endParaRPr lang="en-US" altLang="de-DE" sz="900" dirty="0">
              <a:solidFill>
                <a:prstClr val="black"/>
              </a:solidFill>
              <a:latin typeface="Calibri"/>
              <a:ea typeface="+mn-ea"/>
              <a:cs typeface="Arial" panose="020B0604020202020204" pitchFamily="34" charset="0"/>
              <a:sym typeface="+mn-ea"/>
            </a:endParaRPr>
          </a:p>
          <a:p>
            <a:pPr>
              <a:spcBef>
                <a:spcPts val="0"/>
              </a:spcBef>
              <a:spcAft>
                <a:spcPts val="300"/>
              </a:spcAft>
            </a:pPr>
            <a:r>
              <a:rPr lang="de-DE" altLang="ko-KR" sz="1200" b="1" kern="0" dirty="0"/>
              <a:t>Outstanding issues</a:t>
            </a:r>
          </a:p>
          <a:p>
            <a:pPr lvl="1">
              <a:spcBef>
                <a:spcPts val="0"/>
              </a:spcBef>
              <a:spcAft>
                <a:spcPts val="300"/>
              </a:spcAft>
            </a:pPr>
            <a:r>
              <a:rPr lang="en-US" altLang="ko-KR" sz="900" kern="0" dirty="0"/>
              <a:t>Key issue 1 has already used the 0.5 TU planned in the SID, and not been completed yet. It was agreed there is no need to request additional </a:t>
            </a:r>
            <a:r>
              <a:rPr lang="en-US" altLang="ko-KR" sz="900" kern="0" dirty="0" smtClean="0"/>
              <a:t>TUs</a:t>
            </a:r>
            <a:endParaRPr lang="de-DE" altLang="ko-KR" sz="900" strike="sngStrike" kern="0" dirty="0"/>
          </a:p>
          <a:p>
            <a:pPr>
              <a:spcBef>
                <a:spcPts val="0"/>
              </a:spcBef>
              <a:spcAft>
                <a:spcPts val="300"/>
              </a:spcAft>
            </a:pPr>
            <a:r>
              <a:rPr lang="de-DE" altLang="ko-KR" sz="1200" b="1" kern="0" dirty="0"/>
              <a:t>Next steps</a:t>
            </a:r>
          </a:p>
          <a:p>
            <a:pPr lvl="1">
              <a:spcBef>
                <a:spcPts val="0"/>
              </a:spcBef>
              <a:spcAft>
                <a:spcPts val="400"/>
              </a:spcAft>
              <a:defRPr/>
            </a:pPr>
            <a:r>
              <a:rPr lang="en-US" altLang="zh-CN" sz="900" kern="100" dirty="0">
                <a:latin typeface="Calibri" panose="020F0502020204030204" pitchFamily="34" charset="0"/>
                <a:ea typeface="Calibri" panose="020F0502020204030204" pitchFamily="34" charset="0"/>
                <a:cs typeface="Calibri" panose="020F0502020204030204" pitchFamily="34" charset="0"/>
              </a:rPr>
              <a:t>Key issue 1 conclusion: only one CR (pen-holder: OPPO) will be discussed to finalize the conclusion, based on the endorsement from SA2#172.</a:t>
            </a:r>
          </a:p>
          <a:p>
            <a:pPr lvl="1">
              <a:spcBef>
                <a:spcPts val="0"/>
              </a:spcBef>
              <a:spcAft>
                <a:spcPts val="400"/>
              </a:spcAft>
              <a:defRPr/>
            </a:pPr>
            <a:r>
              <a:rPr lang="en-US" altLang="zh-CN" sz="900" kern="100" dirty="0">
                <a:latin typeface="Calibri" panose="020F0502020204030204" pitchFamily="34" charset="0"/>
                <a:ea typeface="Calibri" panose="020F0502020204030204" pitchFamily="34" charset="0"/>
                <a:cs typeface="Calibri" panose="020F0502020204030204" pitchFamily="34" charset="0"/>
              </a:rPr>
              <a:t>Key issue 2 conclusion: continue and finalize the conclusions (e.g., resolving editor‘s notes, discussing new conclusion aspects)</a:t>
            </a:r>
          </a:p>
        </p:txBody>
      </p:sp>
      <p:graphicFrame>
        <p:nvGraphicFramePr>
          <p:cNvPr id="9" name="Table 4">
            <a:extLst>
              <a:ext uri="{FF2B5EF4-FFF2-40B4-BE49-F238E27FC236}">
                <a16:creationId xmlns:a16="http://schemas.microsoft.com/office/drawing/2014/main" id="{02279047-E947-4B9C-A981-B6DE4C3EA658}"/>
              </a:ext>
            </a:extLst>
          </p:cNvPr>
          <p:cNvGraphicFramePr>
            <a:graphicFrameLocks noGrp="1"/>
          </p:cNvGraphicFramePr>
          <p:nvPr>
            <p:extLst>
              <p:ext uri="{D42A27DB-BD31-4B8C-83A1-F6EECF244321}">
                <p14:modId xmlns:p14="http://schemas.microsoft.com/office/powerpoint/2010/main" val="152817103"/>
              </p:ext>
            </p:extLst>
          </p:nvPr>
        </p:nvGraphicFramePr>
        <p:xfrm>
          <a:off x="481680" y="1039472"/>
          <a:ext cx="7930799" cy="662004"/>
        </p:xfrm>
        <a:graphic>
          <a:graphicData uri="http://schemas.openxmlformats.org/drawingml/2006/table">
            <a:tbl>
              <a:tblPr firstRow="1" firstCol="1" bandRow="1">
                <a:tableStyleId>{F5AB1C69-6EDB-4FF4-983F-18BD219EF322}</a:tableStyleId>
              </a:tblPr>
              <a:tblGrid>
                <a:gridCol w="555393">
                  <a:extLst>
                    <a:ext uri="{9D8B030D-6E8A-4147-A177-3AD203B41FA5}">
                      <a16:colId xmlns:a16="http://schemas.microsoft.com/office/drawing/2014/main" val="20000"/>
                    </a:ext>
                  </a:extLst>
                </a:gridCol>
                <a:gridCol w="2181816">
                  <a:extLst>
                    <a:ext uri="{9D8B030D-6E8A-4147-A177-3AD203B41FA5}">
                      <a16:colId xmlns:a16="http://schemas.microsoft.com/office/drawing/2014/main" val="20001"/>
                    </a:ext>
                  </a:extLst>
                </a:gridCol>
                <a:gridCol w="1370275">
                  <a:extLst>
                    <a:ext uri="{9D8B030D-6E8A-4147-A177-3AD203B41FA5}">
                      <a16:colId xmlns:a16="http://schemas.microsoft.com/office/drawing/2014/main" val="20002"/>
                    </a:ext>
                  </a:extLst>
                </a:gridCol>
                <a:gridCol w="1121851">
                  <a:extLst>
                    <a:ext uri="{9D8B030D-6E8A-4147-A177-3AD203B41FA5}">
                      <a16:colId xmlns:a16="http://schemas.microsoft.com/office/drawing/2014/main" val="20003"/>
                    </a:ext>
                  </a:extLst>
                </a:gridCol>
                <a:gridCol w="512376">
                  <a:extLst>
                    <a:ext uri="{9D8B030D-6E8A-4147-A177-3AD203B41FA5}">
                      <a16:colId xmlns:a16="http://schemas.microsoft.com/office/drawing/2014/main" val="20004"/>
                    </a:ext>
                  </a:extLst>
                </a:gridCol>
                <a:gridCol w="721371">
                  <a:extLst>
                    <a:ext uri="{9D8B030D-6E8A-4147-A177-3AD203B41FA5}">
                      <a16:colId xmlns:a16="http://schemas.microsoft.com/office/drawing/2014/main" val="20005"/>
                    </a:ext>
                  </a:extLst>
                </a:gridCol>
                <a:gridCol w="613203">
                  <a:extLst>
                    <a:ext uri="{9D8B030D-6E8A-4147-A177-3AD203B41FA5}">
                      <a16:colId xmlns:a16="http://schemas.microsoft.com/office/drawing/2014/main" val="20006"/>
                    </a:ext>
                  </a:extLst>
                </a:gridCol>
                <a:gridCol w="854514">
                  <a:extLst>
                    <a:ext uri="{9D8B030D-6E8A-4147-A177-3AD203B41FA5}">
                      <a16:colId xmlns:a16="http://schemas.microsoft.com/office/drawing/2014/main" val="20007"/>
                    </a:ext>
                  </a:extLst>
                </a:gridCol>
              </a:tblGrid>
              <a:tr h="348282">
                <a:tc>
                  <a:txBody>
                    <a:bodyPr/>
                    <a:lstStyle/>
                    <a:p>
                      <a:pPr algn="ctr">
                        <a:lnSpc>
                          <a:spcPct val="107000"/>
                        </a:lnSpc>
                        <a:spcAft>
                          <a:spcPts val="800"/>
                        </a:spcAft>
                      </a:pPr>
                      <a:r>
                        <a:rPr lang="en-GB" sz="900" dirty="0">
                          <a:latin typeface="+mn-lt"/>
                        </a:rPr>
                        <a:t>UID</a:t>
                      </a:r>
                    </a:p>
                  </a:txBody>
                  <a:tcPr marL="27002" marR="27002" marT="0" marB="0" anchor="ctr"/>
                </a:tc>
                <a:tc>
                  <a:txBody>
                    <a:bodyPr/>
                    <a:lstStyle/>
                    <a:p>
                      <a:pPr algn="ctr">
                        <a:lnSpc>
                          <a:spcPct val="107000"/>
                        </a:lnSpc>
                        <a:spcAft>
                          <a:spcPts val="800"/>
                        </a:spcAft>
                      </a:pPr>
                      <a:r>
                        <a:rPr lang="en-GB" sz="900" dirty="0">
                          <a:latin typeface="+mn-lt"/>
                        </a:rPr>
                        <a:t>Name</a:t>
                      </a:r>
                    </a:p>
                  </a:txBody>
                  <a:tcPr marL="27002" marR="27002" marT="0" marB="0" anchor="ctr"/>
                </a:tc>
                <a:tc>
                  <a:txBody>
                    <a:bodyPr/>
                    <a:lstStyle/>
                    <a:p>
                      <a:pPr algn="ctr">
                        <a:lnSpc>
                          <a:spcPct val="107000"/>
                        </a:lnSpc>
                        <a:spcAft>
                          <a:spcPts val="800"/>
                        </a:spcAft>
                      </a:pPr>
                      <a:r>
                        <a:rPr lang="en-GB" sz="900" dirty="0">
                          <a:latin typeface="+mn-lt"/>
                        </a:rPr>
                        <a:t>Acronym</a:t>
                      </a:r>
                    </a:p>
                  </a:txBody>
                  <a:tcPr marL="27002" marR="27002" marT="0" marB="0" anchor="ctr"/>
                </a:tc>
                <a:tc>
                  <a:txBody>
                    <a:bodyPr/>
                    <a:lstStyle/>
                    <a:p>
                      <a:pPr algn="ctr">
                        <a:lnSpc>
                          <a:spcPct val="107000"/>
                        </a:lnSpc>
                        <a:spcAft>
                          <a:spcPts val="800"/>
                        </a:spcAft>
                      </a:pPr>
                      <a:r>
                        <a:rPr lang="en-GB" sz="900" dirty="0">
                          <a:latin typeface="+mn-lt"/>
                        </a:rPr>
                        <a:t>Target (dd/mm/</a:t>
                      </a:r>
                      <a:r>
                        <a:rPr lang="en-GB" sz="900" dirty="0" err="1">
                          <a:latin typeface="+mn-lt"/>
                        </a:rPr>
                        <a:t>yyyy</a:t>
                      </a:r>
                      <a:r>
                        <a:rPr lang="en-GB" sz="900" dirty="0">
                          <a:latin typeface="+mn-lt"/>
                        </a:rPr>
                        <a:t>)</a:t>
                      </a:r>
                    </a:p>
                  </a:txBody>
                  <a:tcPr marL="27002" marR="27002" marT="0" marB="0" anchor="ctr"/>
                </a:tc>
                <a:tc>
                  <a:txBody>
                    <a:bodyPr/>
                    <a:lstStyle/>
                    <a:p>
                      <a:pPr algn="ctr">
                        <a:lnSpc>
                          <a:spcPct val="107000"/>
                        </a:lnSpc>
                        <a:spcAft>
                          <a:spcPts val="800"/>
                        </a:spcAft>
                      </a:pPr>
                      <a:r>
                        <a:rPr lang="en-GB" sz="900" dirty="0">
                          <a:latin typeface="+mn-lt"/>
                        </a:rPr>
                        <a:t>Old %</a:t>
                      </a:r>
                    </a:p>
                  </a:txBody>
                  <a:tcPr marL="27002" marR="27002"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latin typeface="+mn-lt"/>
                      </a:endParaRPr>
                    </a:p>
                  </a:txBody>
                  <a:tcPr marL="27002" marR="27002" marT="0" marB="0" anchor="ctr"/>
                </a:tc>
                <a:tc>
                  <a:txBody>
                    <a:bodyPr/>
                    <a:lstStyle/>
                    <a:p>
                      <a:pPr algn="ctr">
                        <a:lnSpc>
                          <a:spcPct val="107000"/>
                        </a:lnSpc>
                        <a:spcAft>
                          <a:spcPts val="800"/>
                        </a:spcAft>
                      </a:pPr>
                      <a:r>
                        <a:rPr lang="en-GB" sz="900" dirty="0">
                          <a:solidFill>
                            <a:srgbClr val="FF0000"/>
                          </a:solidFill>
                          <a:latin typeface="+mn-lt"/>
                        </a:rPr>
                        <a:t>New %</a:t>
                      </a:r>
                      <a:endParaRPr lang="en-GB" sz="900" b="1" kern="120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900" dirty="0">
                          <a:solidFill>
                            <a:srgbClr val="FF0000"/>
                          </a:solidFill>
                          <a:latin typeface="+mn-lt"/>
                        </a:rPr>
                        <a:t>Change or comment</a:t>
                      </a:r>
                    </a:p>
                  </a:txBody>
                  <a:tcPr marL="27002" marR="27002" marT="0" marB="0" anchor="ctr"/>
                </a:tc>
                <a:extLst>
                  <a:ext uri="{0D108BD9-81ED-4DB2-BD59-A6C34878D82A}">
                    <a16:rowId xmlns:a16="http://schemas.microsoft.com/office/drawing/2014/main" val="10000"/>
                  </a:ext>
                </a:extLst>
              </a:tr>
              <a:tr h="313722">
                <a:tc>
                  <a:txBody>
                    <a:bodyPr/>
                    <a:lstStyle/>
                    <a:p>
                      <a:pPr algn="ctr" fontAlgn="t"/>
                      <a:r>
                        <a:rPr lang="en-GB" sz="900" b="0" i="0" u="none" strike="noStrike" dirty="0">
                          <a:solidFill>
                            <a:srgbClr val="000000"/>
                          </a:solidFill>
                          <a:effectLst/>
                          <a:latin typeface="+mn-lt"/>
                        </a:rPr>
                        <a:t>1080063</a:t>
                      </a:r>
                    </a:p>
                  </a:txBody>
                  <a:tcPr marL="7144" marR="7144" marT="7136" marB="0" anchor="ctr"/>
                </a:tc>
                <a:tc>
                  <a:txBody>
                    <a:bodyPr/>
                    <a:lstStyle/>
                    <a:p>
                      <a:pPr algn="l" fontAlgn="t"/>
                      <a:r>
                        <a:rPr lang="en-US" sz="900" b="0" i="0" u="none" strike="noStrike" dirty="0">
                          <a:solidFill>
                            <a:srgbClr val="000000"/>
                          </a:solidFill>
                          <a:effectLst/>
                          <a:latin typeface="+mn-lt"/>
                        </a:rPr>
                        <a:t>Study on Architecture support of Ambient power-enabled Internet of Things</a:t>
                      </a:r>
                      <a:endParaRPr lang="en-GB" sz="900" b="0" i="0" u="none" strike="noStrike" dirty="0">
                        <a:solidFill>
                          <a:srgbClr val="000000"/>
                        </a:solidFill>
                        <a:effectLst/>
                        <a:latin typeface="+mn-lt"/>
                      </a:endParaRPr>
                    </a:p>
                  </a:txBody>
                  <a:tcPr marL="7144" marR="7144" marT="7136" marB="0" anchor="ctr"/>
                </a:tc>
                <a:tc>
                  <a:txBody>
                    <a:bodyPr/>
                    <a:lstStyle/>
                    <a:p>
                      <a:pPr algn="ctr" fontAlgn="t"/>
                      <a:r>
                        <a:rPr lang="en-GB" sz="900" b="0" i="0" u="none" strike="noStrike" dirty="0">
                          <a:solidFill>
                            <a:srgbClr val="000000"/>
                          </a:solidFill>
                          <a:effectLst/>
                          <a:latin typeface="+mn-lt"/>
                        </a:rPr>
                        <a:t>FS_AmbientIoT_Ph2_ARC</a:t>
                      </a:r>
                    </a:p>
                  </a:txBody>
                  <a:tcPr marL="7144" marR="7144" marT="7136" marB="0" anchor="ctr"/>
                </a:tc>
                <a:tc>
                  <a:txBody>
                    <a:bodyPr/>
                    <a:lstStyle/>
                    <a:p>
                      <a:pPr algn="ctr" fontAlgn="t"/>
                      <a:r>
                        <a:rPr lang="en-GB" sz="900" b="0" i="0" u="none" strike="noStrike" dirty="0">
                          <a:solidFill>
                            <a:srgbClr val="000000"/>
                          </a:solidFill>
                          <a:effectLst/>
                          <a:latin typeface="+mn-lt"/>
                        </a:rPr>
                        <a:t>10/03/2026</a:t>
                      </a:r>
                    </a:p>
                  </a:txBody>
                  <a:tcPr marL="7144" marR="7144" marT="7136" marB="0" anchor="ctr"/>
                </a:tc>
                <a:tc>
                  <a:txBody>
                    <a:bodyPr/>
                    <a:lstStyle/>
                    <a:p>
                      <a:pPr algn="ctr" fontAlgn="t"/>
                      <a:r>
                        <a:rPr lang="en-GB" sz="900" b="0" i="0" u="none" strike="noStrike" dirty="0" smtClean="0">
                          <a:solidFill>
                            <a:srgbClr val="000000"/>
                          </a:solidFill>
                          <a:effectLst/>
                          <a:latin typeface="+mn-lt"/>
                        </a:rPr>
                        <a:t>15%</a:t>
                      </a:r>
                      <a:endParaRPr lang="en-GB" sz="900" b="0" i="0" u="none" strike="noStrike" dirty="0">
                        <a:solidFill>
                          <a:srgbClr val="000000"/>
                        </a:solidFill>
                        <a:effectLst/>
                        <a:latin typeface="+mn-lt"/>
                      </a:endParaRPr>
                    </a:p>
                  </a:txBody>
                  <a:tcPr marL="7144" marR="7144" marT="7136" marB="0" anchor="ctr"/>
                </a:tc>
                <a:tc>
                  <a:txBody>
                    <a:bodyPr/>
                    <a:lstStyle/>
                    <a:p>
                      <a:pPr algn="ctr" fontAlgn="t"/>
                      <a:r>
                        <a:rPr lang="en-GB" sz="900" b="0" i="0" u="sng" strike="noStrike" dirty="0">
                          <a:solidFill>
                            <a:srgbClr val="0563C1"/>
                          </a:solidFill>
                          <a:effectLst/>
                          <a:latin typeface="+mn-lt"/>
                        </a:rPr>
                        <a:t>SP-250834</a:t>
                      </a:r>
                    </a:p>
                  </a:txBody>
                  <a:tcPr marL="7144" marR="7144" marT="7136" marB="0" anchor="ctr"/>
                </a:tc>
                <a:tc>
                  <a:txBody>
                    <a:bodyPr/>
                    <a:lstStyle/>
                    <a:p>
                      <a:pPr algn="ctr"/>
                      <a:r>
                        <a:rPr lang="en-GB" sz="900" kern="1200" dirty="0">
                          <a:solidFill>
                            <a:srgbClr val="FF0000"/>
                          </a:solidFill>
                          <a:latin typeface="+mn-lt"/>
                          <a:ea typeface="+mn-ea"/>
                          <a:cs typeface="+mn-cs"/>
                        </a:rPr>
                        <a:t>7</a:t>
                      </a:r>
                      <a:r>
                        <a:rPr lang="en-GB" sz="900" kern="1200" dirty="0" smtClean="0">
                          <a:solidFill>
                            <a:srgbClr val="FF0000"/>
                          </a:solidFill>
                          <a:latin typeface="+mn-lt"/>
                          <a:ea typeface="+mn-ea"/>
                          <a:cs typeface="+mn-cs"/>
                        </a:rPr>
                        <a:t>5</a:t>
                      </a:r>
                      <a:r>
                        <a:rPr lang="en-GB" sz="900" kern="1200" dirty="0">
                          <a:solidFill>
                            <a:srgbClr val="FF0000"/>
                          </a:solidFill>
                          <a:latin typeface="+mn-lt"/>
                          <a:ea typeface="+mn-ea"/>
                          <a:cs typeface="+mn-cs"/>
                        </a:rPr>
                        <a:t>%</a:t>
                      </a:r>
                    </a:p>
                  </a:txBody>
                  <a:tcPr marL="27002" marR="27002" marT="0" marB="0" anchor="ctr"/>
                </a:tc>
                <a:tc>
                  <a:txBody>
                    <a:bodyPr/>
                    <a:lstStyle/>
                    <a:p>
                      <a:pPr algn="ctr">
                        <a:lnSpc>
                          <a:spcPct val="107000"/>
                        </a:lnSpc>
                        <a:spcAft>
                          <a:spcPts val="800"/>
                        </a:spcAft>
                      </a:pPr>
                      <a:endParaRPr lang="en-GB" sz="900" kern="1200" dirty="0">
                        <a:solidFill>
                          <a:srgbClr val="FF0000"/>
                        </a:solidFill>
                        <a:latin typeface="+mn-lt"/>
                        <a:ea typeface="+mn-ea"/>
                        <a:cs typeface="+mn-cs"/>
                      </a:endParaRPr>
                    </a:p>
                  </a:txBody>
                  <a:tcPr marL="27002" marR="27002" marT="0" marB="0" anchor="ctr"/>
                </a:tc>
                <a:extLst>
                  <a:ext uri="{0D108BD9-81ED-4DB2-BD59-A6C34878D82A}">
                    <a16:rowId xmlns:a16="http://schemas.microsoft.com/office/drawing/2014/main" val="3804685379"/>
                  </a:ext>
                </a:extLst>
              </a:tr>
            </a:tbl>
          </a:graphicData>
        </a:graphic>
      </p:graphicFrame>
    </p:spTree>
    <p:extLst>
      <p:ext uri="{BB962C8B-B14F-4D97-AF65-F5344CB8AC3E}">
        <p14:creationId xmlns:p14="http://schemas.microsoft.com/office/powerpoint/2010/main" val="341221718"/>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extLst>
              <p:ext uri="{D42A27DB-BD31-4B8C-83A1-F6EECF244321}">
                <p14:modId xmlns:p14="http://schemas.microsoft.com/office/powerpoint/2010/main" val="2219959401"/>
              </p:ext>
            </p:extLst>
          </p:nvPr>
        </p:nvGraphicFramePr>
        <p:xfrm>
          <a:off x="128774" y="1096523"/>
          <a:ext cx="8879847" cy="4845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1080062</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Study on Short Message Service to Emergency Response Centre</a:t>
                      </a:r>
                      <a:endParaRPr lang="en-US"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FS_SMS2EC_ARC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12/2025</a:t>
                      </a:r>
                    </a:p>
                  </a:txBody>
                  <a:tcPr marL="9525" marR="9525" marT="9525" marB="0" anchor="ctr"/>
                </a:tc>
                <a:tc>
                  <a:txBody>
                    <a:bodyPr/>
                    <a:lstStyle/>
                    <a:p>
                      <a:pPr algn="ctr" fontAlgn="t"/>
                      <a:r>
                        <a:rPr lang="en-GB" sz="900" b="0" i="0" u="none" strike="noStrike" dirty="0" smtClean="0">
                          <a:solidFill>
                            <a:srgbClr val="000000"/>
                          </a:solidFill>
                          <a:effectLst/>
                          <a:latin typeface="Arial" panose="020B0604020202020204" pitchFamily="34" charset="0"/>
                          <a:cs typeface="Arial" panose="020B0604020202020204" pitchFamily="34" charset="0"/>
                        </a:rPr>
                        <a:t>25%</a:t>
                      </a:r>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SP-2508</a:t>
                      </a:r>
                      <a:r>
                        <a:rPr lang="en-GB" sz="900" b="0" i="0" u="sng" strike="noStrike" dirty="0">
                          <a:solidFill>
                            <a:srgbClr val="0563C1"/>
                          </a:solidFill>
                          <a:effectLst/>
                          <a:latin typeface="Arial" panose="020B0604020202020204" pitchFamily="34" charset="0"/>
                          <a:cs typeface="Arial" panose="020B0604020202020204" pitchFamily="34" charset="0"/>
                        </a:rPr>
                        <a:t>37</a:t>
                      </a:r>
                    </a:p>
                  </a:txBody>
                  <a:tcPr marL="7144" marR="7144" marT="7144" marB="0" anchor="ctr"/>
                </a:tc>
                <a:tc>
                  <a:txBody>
                    <a:bodyPr/>
                    <a:lstStyle/>
                    <a:p>
                      <a:pPr algn="ctr" fontAlgn="t"/>
                      <a:r>
                        <a:rPr lang="en-GB" sz="900" b="0" i="0" u="none" strike="noStrike" dirty="0">
                          <a:solidFill>
                            <a:srgbClr val="FF0000"/>
                          </a:solidFill>
                          <a:effectLst/>
                          <a:latin typeface="Arial" panose="020B0604020202020204" pitchFamily="34" charset="0"/>
                          <a:cs typeface="Arial" panose="020B0604020202020204" pitchFamily="34" charset="0"/>
                        </a:rPr>
                        <a:t>7</a:t>
                      </a:r>
                      <a:r>
                        <a:rPr lang="en-GB" sz="900" b="0" i="0" u="none" strike="noStrike" dirty="0" smtClean="0">
                          <a:solidFill>
                            <a:srgbClr val="FF0000"/>
                          </a:solidFill>
                          <a:effectLst/>
                          <a:latin typeface="Arial" panose="020B0604020202020204" pitchFamily="34" charset="0"/>
                          <a:cs typeface="Arial" panose="020B0604020202020204" pitchFamily="34" charset="0"/>
                        </a:rPr>
                        <a:t>5</a:t>
                      </a:r>
                      <a:r>
                        <a:rPr lang="en-GB" sz="900" b="0" i="0" u="none" strike="noStrike" dirty="0">
                          <a:solidFill>
                            <a:srgbClr val="FF0000"/>
                          </a:solidFill>
                          <a:effectLst/>
                          <a:latin typeface="Arial" panose="020B0604020202020204" pitchFamily="34" charset="0"/>
                          <a:cs typeface="Arial" panose="020B0604020202020204" pitchFamily="34" charset="0"/>
                        </a:rPr>
                        <a:t>%</a:t>
                      </a: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5" y="1720734"/>
            <a:ext cx="8879847" cy="3132117"/>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Progress since </a:t>
            </a:r>
            <a:r>
              <a:rPr lang="de-DE" altLang="de-DE" sz="1600" dirty="0" smtClean="0"/>
              <a:t>SA#109</a:t>
            </a:r>
            <a:endParaRPr lang="de-DE" altLang="de-DE" sz="1600" dirty="0"/>
          </a:p>
          <a:p>
            <a:pPr marL="538163" lvl="1">
              <a:spcBef>
                <a:spcPct val="0"/>
              </a:spcBef>
            </a:pPr>
            <a:r>
              <a:rPr lang="de-DE" altLang="de-DE" sz="1100" dirty="0"/>
              <a:t> </a:t>
            </a:r>
            <a:r>
              <a:rPr lang="en-GB" altLang="de-DE" sz="1100" dirty="0"/>
              <a:t> 45 contributions were submitted, 21 contributions agreed:</a:t>
            </a:r>
          </a:p>
          <a:p>
            <a:pPr marL="1336676" lvl="2">
              <a:spcBef>
                <a:spcPct val="0"/>
              </a:spcBef>
            </a:pPr>
            <a:r>
              <a:rPr lang="en-GB" altLang="de-DE" sz="1100" dirty="0"/>
              <a:t>Additional Architectural Assumptions were agreed</a:t>
            </a:r>
          </a:p>
          <a:p>
            <a:pPr marL="1336676" lvl="2">
              <a:spcBef>
                <a:spcPct val="0"/>
              </a:spcBef>
            </a:pPr>
            <a:r>
              <a:rPr lang="en-GB" altLang="de-DE" sz="1100" dirty="0"/>
              <a:t>New solutions agreed for all Key Issues:</a:t>
            </a:r>
          </a:p>
          <a:p>
            <a:pPr marL="1793876" lvl="3">
              <a:spcBef>
                <a:spcPct val="0"/>
              </a:spcBef>
            </a:pPr>
            <a:r>
              <a:rPr lang="en-GB" altLang="de-DE" sz="1100" dirty="0"/>
              <a:t>KI#1 (Identification of SMS to Emergency Response Centre and Emergency Service Type): 3 new solutions</a:t>
            </a:r>
          </a:p>
          <a:p>
            <a:pPr marL="1793876" lvl="3">
              <a:spcBef>
                <a:spcPct val="0"/>
              </a:spcBef>
            </a:pPr>
            <a:r>
              <a:rPr lang="en-GB" altLang="de-DE" sz="1100" dirty="0"/>
              <a:t>KI#2 (Support of SMS Delivery to Emergency Response Centre via NAS): 4 new solutions</a:t>
            </a:r>
          </a:p>
          <a:p>
            <a:pPr marL="1793876" lvl="3">
              <a:spcBef>
                <a:spcPct val="0"/>
              </a:spcBef>
            </a:pPr>
            <a:r>
              <a:rPr lang="en-GB" altLang="de-DE" sz="1100" dirty="0"/>
              <a:t>4 new solutions covering both KI#1 and KI#2 </a:t>
            </a:r>
          </a:p>
          <a:p>
            <a:pPr marL="1793876" lvl="3">
              <a:spcBef>
                <a:spcPct val="0"/>
              </a:spcBef>
            </a:pPr>
            <a:r>
              <a:rPr lang="en-GB" altLang="de-DE" sz="1100" dirty="0"/>
              <a:t>KI#3 (SMS over IP Routing to Appropriate PSAP): 6 new solutions</a:t>
            </a:r>
          </a:p>
          <a:p>
            <a:pPr marL="1793876" lvl="3">
              <a:spcBef>
                <a:spcPct val="0"/>
              </a:spcBef>
            </a:pPr>
            <a:r>
              <a:rPr lang="en-GB" altLang="de-DE" sz="1100" dirty="0"/>
              <a:t>2 new solutions covering both KI#1 and KI#3</a:t>
            </a:r>
          </a:p>
          <a:p>
            <a:pPr marL="1336676" lvl="2">
              <a:spcBef>
                <a:spcPct val="0"/>
              </a:spcBef>
            </a:pPr>
            <a:r>
              <a:rPr lang="en-GB" altLang="de-DE" sz="1100" dirty="0"/>
              <a:t>Interim conclusions agreed for KI#1 (Identification of SMS to Emergency Response Centre and Emergency Service Type</a:t>
            </a:r>
            <a:r>
              <a:rPr lang="en-GB" altLang="de-DE" sz="1100" dirty="0" smtClean="0"/>
              <a:t>)</a:t>
            </a:r>
            <a:endParaRPr lang="de-DE" altLang="de-DE" sz="1100" dirty="0"/>
          </a:p>
          <a:p>
            <a:pPr>
              <a:spcBef>
                <a:spcPct val="0"/>
              </a:spcBef>
            </a:pPr>
            <a:r>
              <a:rPr lang="en-GB" altLang="en-US" sz="1600" dirty="0"/>
              <a:t>Impacts and dependencies on other </a:t>
            </a:r>
            <a:r>
              <a:rPr lang="en-GB" altLang="en-US" sz="1600" dirty="0" smtClean="0"/>
              <a:t>WGs </a:t>
            </a:r>
            <a:endParaRPr lang="de-DE" altLang="de-DE" sz="1600" dirty="0"/>
          </a:p>
          <a:p>
            <a:pPr marL="538163" lvl="1">
              <a:spcBef>
                <a:spcPct val="0"/>
              </a:spcBef>
            </a:pPr>
            <a:r>
              <a:rPr lang="en-GB" sz="1100" noProof="0" dirty="0"/>
              <a:t> Intra SA: Security aspects to be analysed by </a:t>
            </a:r>
            <a:r>
              <a:rPr lang="en-GB" sz="1100" noProof="0" dirty="0" smtClean="0"/>
              <a:t>SA3</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en-US" altLang="de-DE" sz="1100" dirty="0"/>
              <a:t> None</a:t>
            </a:r>
            <a:r>
              <a:rPr lang="en-GB" altLang="de-DE" sz="1100" dirty="0"/>
              <a:t> </a:t>
            </a:r>
            <a:endParaRPr lang="en-US" altLang="en-US" sz="1100" dirty="0"/>
          </a:p>
          <a:p>
            <a:pPr>
              <a:spcBef>
                <a:spcPct val="0"/>
              </a:spcBef>
            </a:pPr>
            <a:r>
              <a:rPr lang="de-DE" altLang="en-US" sz="1600" dirty="0"/>
              <a:t>Next </a:t>
            </a:r>
            <a:r>
              <a:rPr lang="de-DE" altLang="en-US" sz="1600" dirty="0" smtClean="0"/>
              <a:t>Steps</a:t>
            </a:r>
            <a:endParaRPr lang="de-DE" altLang="en-US" sz="1600" dirty="0"/>
          </a:p>
          <a:p>
            <a:pPr marL="538163" lvl="1">
              <a:spcBef>
                <a:spcPct val="0"/>
              </a:spcBef>
            </a:pPr>
            <a:r>
              <a:rPr lang="de-DE" altLang="de-DE" sz="1100" dirty="0"/>
              <a:t> </a:t>
            </a:r>
            <a:r>
              <a:rPr lang="en-GB" sz="1100" dirty="0"/>
              <a:t>SA2#173: Final conclusions for all Key Issues, WID </a:t>
            </a:r>
            <a:r>
              <a:rPr lang="en-GB" sz="1100" dirty="0" smtClean="0"/>
              <a:t>approval</a:t>
            </a:r>
            <a:endParaRPr lang="en-US" altLang="en-US" sz="1100" dirty="0"/>
          </a:p>
        </p:txBody>
      </p:sp>
      <p:sp>
        <p:nvSpPr>
          <p:cNvPr id="7" name="Title 1">
            <a:extLst>
              <a:ext uri="{FF2B5EF4-FFF2-40B4-BE49-F238E27FC236}">
                <a16:creationId xmlns:a16="http://schemas.microsoft.com/office/drawing/2014/main" id="{CA7E8774-FDCA-045C-A9CF-31E303E18AB5}"/>
              </a:ext>
            </a:extLst>
          </p:cNvPr>
          <p:cNvSpPr>
            <a:spLocks noGrp="1"/>
          </p:cNvSpPr>
          <p:nvPr>
            <p:ph type="title"/>
          </p:nvPr>
        </p:nvSpPr>
        <p:spPr>
          <a:xfrm>
            <a:off x="482910" y="243719"/>
            <a:ext cx="7291602" cy="632637"/>
          </a:xfrm>
        </p:spPr>
        <p:txBody>
          <a:bodyPr/>
          <a:lstStyle/>
          <a:p>
            <a:r>
              <a:rPr lang="en-US" altLang="de-DE" sz="2400" dirty="0">
                <a:solidFill>
                  <a:schemeClr val="tx1"/>
                </a:solidFill>
              </a:rPr>
              <a:t>FS_SMS2EC_ARC</a:t>
            </a:r>
          </a:p>
        </p:txBody>
      </p:sp>
    </p:spTree>
    <p:extLst>
      <p:ext uri="{BB962C8B-B14F-4D97-AF65-F5344CB8AC3E}">
        <p14:creationId xmlns:p14="http://schemas.microsoft.com/office/powerpoint/2010/main" val="1403356278"/>
      </p:ext>
    </p:extLst>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0C91E6-698F-E574-F4A4-8E47CA6B4DD3}"/>
            </a:ext>
          </a:extLst>
        </p:cNvPr>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48F0C265-EC53-F773-D5D3-6087008051CC}"/>
              </a:ext>
            </a:extLst>
          </p:cNvPr>
          <p:cNvGraphicFramePr>
            <a:graphicFrameLocks noGrp="1"/>
          </p:cNvGraphicFramePr>
          <p:nvPr>
            <p:extLst>
              <p:ext uri="{D42A27DB-BD31-4B8C-83A1-F6EECF244321}">
                <p14:modId xmlns:p14="http://schemas.microsoft.com/office/powerpoint/2010/main" val="719436830"/>
              </p:ext>
            </p:extLst>
          </p:nvPr>
        </p:nvGraphicFramePr>
        <p:xfrm>
          <a:off x="128774" y="1096523"/>
          <a:ext cx="8879847" cy="4845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215518">
                  <a:extLst>
                    <a:ext uri="{9D8B030D-6E8A-4147-A177-3AD203B41FA5}">
                      <a16:colId xmlns:a16="http://schemas.microsoft.com/office/drawing/2014/main" val="20001"/>
                    </a:ext>
                  </a:extLst>
                </a:gridCol>
                <a:gridCol w="1074198">
                  <a:extLst>
                    <a:ext uri="{9D8B030D-6E8A-4147-A177-3AD203B41FA5}">
                      <a16:colId xmlns:a16="http://schemas.microsoft.com/office/drawing/2014/main" val="20002"/>
                    </a:ext>
                  </a:extLst>
                </a:gridCol>
                <a:gridCol w="923278">
                  <a:extLst>
                    <a:ext uri="{9D8B030D-6E8A-4147-A177-3AD203B41FA5}">
                      <a16:colId xmlns:a16="http://schemas.microsoft.com/office/drawing/2014/main" val="20003"/>
                    </a:ext>
                  </a:extLst>
                </a:gridCol>
                <a:gridCol w="397348">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rgbClr val="FF0000"/>
                          </a:solidFill>
                        </a:rPr>
                        <a:t>New %</a:t>
                      </a:r>
                      <a:endParaRPr lang="en-GB" sz="900" b="1" kern="1200" dirty="0">
                        <a:solidFill>
                          <a:srgbClr val="FF0000"/>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900" b="0" i="0" u="none" strike="noStrike" kern="1200" dirty="0" smtClean="0">
                          <a:solidFill>
                            <a:schemeClr val="tx1"/>
                          </a:solidFill>
                          <a:effectLst/>
                          <a:latin typeface="Arial" panose="020B0604020202020204" pitchFamily="34" charset="0"/>
                          <a:ea typeface="+mn-ea"/>
                          <a:cs typeface="Arial" panose="020B0604020202020204" pitchFamily="34" charset="0"/>
                        </a:rPr>
                        <a:t>1080061</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kern="1200" dirty="0" smtClean="0">
                          <a:solidFill>
                            <a:schemeClr val="tx1"/>
                          </a:solidFill>
                          <a:effectLst/>
                          <a:latin typeface="Arial" panose="020B0604020202020204" pitchFamily="34" charset="0"/>
                          <a:ea typeface="+mn-ea"/>
                          <a:cs typeface="Arial" panose="020B0604020202020204" pitchFamily="34" charset="0"/>
                        </a:rPr>
                        <a:t>MPS Enhancements for </a:t>
                      </a:r>
                      <a:r>
                        <a:rPr lang="en-GB" sz="900" b="0" i="0" u="none" strike="noStrike" kern="1200" dirty="0" err="1" smtClean="0">
                          <a:solidFill>
                            <a:schemeClr val="tx1"/>
                          </a:solidFill>
                          <a:effectLst/>
                          <a:latin typeface="Arial" panose="020B0604020202020204" pitchFamily="34" charset="0"/>
                          <a:ea typeface="+mn-ea"/>
                          <a:cs typeface="Arial" panose="020B0604020202020204" pitchFamily="34" charset="0"/>
                        </a:rPr>
                        <a:t>IoT</a:t>
                      </a:r>
                      <a:endParaRPr lang="en-GB" sz="900" b="0" i="0" u="none" strike="noStrike" kern="1200" dirty="0" smtClean="0">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t"/>
                      <a:r>
                        <a:rPr lang="en-GB" sz="900" b="0" i="0" u="none" strike="noStrike" kern="1200" dirty="0" smtClean="0">
                          <a:solidFill>
                            <a:schemeClr val="tx1"/>
                          </a:solidFill>
                          <a:effectLst/>
                          <a:latin typeface="Arial" panose="020B0604020202020204" pitchFamily="34" charset="0"/>
                          <a:ea typeface="+mn-ea"/>
                          <a:cs typeface="Arial" panose="020B0604020202020204" pitchFamily="34" charset="0"/>
                        </a:rPr>
                        <a:t>MPS_IOT-ARC</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t"/>
                      <a:r>
                        <a:rPr lang="en-GB" sz="900" b="0" i="0" u="none" strike="noStrike" kern="1200" dirty="0" smtClean="0">
                          <a:solidFill>
                            <a:schemeClr val="tx1"/>
                          </a:solidFill>
                          <a:effectLst/>
                          <a:latin typeface="Arial" panose="020B0604020202020204" pitchFamily="34" charset="0"/>
                          <a:ea typeface="+mn-ea"/>
                          <a:cs typeface="Arial" panose="020B0604020202020204" pitchFamily="34" charset="0"/>
                        </a:rPr>
                        <a:t>September 2026</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t"/>
                      <a:r>
                        <a:rPr lang="en-GB" sz="900" b="0" i="0" u="none" strike="noStrike" kern="1200" dirty="0">
                          <a:solidFill>
                            <a:schemeClr val="tx1"/>
                          </a:solidFill>
                          <a:effectLst/>
                          <a:latin typeface="Arial" panose="020B0604020202020204" pitchFamily="34" charset="0"/>
                          <a:ea typeface="+mn-ea"/>
                          <a:cs typeface="Arial" panose="020B0604020202020204" pitchFamily="34" charset="0"/>
                        </a:rPr>
                        <a:t>0%</a:t>
                      </a:r>
                    </a:p>
                  </a:txBody>
                  <a:tcPr marL="7144" marR="7144" marT="7144" marB="0" anchor="ctr"/>
                </a:tc>
                <a:tc>
                  <a:txBody>
                    <a:bodyPr/>
                    <a:lstStyle/>
                    <a:p>
                      <a:pPr algn="ctr" fontAlgn="t"/>
                      <a:r>
                        <a:rPr lang="en-GB" sz="900" b="0" i="0" u="none" strike="noStrike" kern="1200" dirty="0" smtClean="0">
                          <a:solidFill>
                            <a:schemeClr val="tx1"/>
                          </a:solidFill>
                          <a:effectLst/>
                          <a:latin typeface="Arial" panose="020B0604020202020204" pitchFamily="34" charset="0"/>
                          <a:ea typeface="+mn-ea"/>
                          <a:cs typeface="Arial" panose="020B0604020202020204" pitchFamily="34" charset="0"/>
                        </a:rPr>
                        <a:t>SP-250842</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7144" marR="7144" marT="7144" marB="0" anchor="ctr"/>
                </a:tc>
                <a:tc>
                  <a:txBody>
                    <a:bodyPr/>
                    <a:lstStyle/>
                    <a:p>
                      <a:pPr algn="ctr" fontAlgn="t"/>
                      <a:r>
                        <a:rPr lang="en-GB" sz="900" b="0" i="0" u="none" strike="noStrike" kern="1200" dirty="0" smtClean="0">
                          <a:solidFill>
                            <a:schemeClr val="tx1"/>
                          </a:solidFill>
                          <a:effectLst/>
                          <a:latin typeface="Arial" panose="020B0604020202020204" pitchFamily="34" charset="0"/>
                          <a:ea typeface="+mn-ea"/>
                          <a:cs typeface="Arial" panose="020B0604020202020204" pitchFamily="34" charset="0"/>
                        </a:rPr>
                        <a:t>0%</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27002" marR="27002" marT="0" marB="0" anchor="ctr"/>
                </a:tc>
                <a:tc>
                  <a:txBody>
                    <a:bodyPr/>
                    <a:lstStyle/>
                    <a:p>
                      <a:pPr algn="ctr" fontAlgn="ct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95400F29-A35A-D29C-2C52-8340E5E7ED90}"/>
              </a:ext>
            </a:extLst>
          </p:cNvPr>
          <p:cNvSpPr txBox="1">
            <a:spLocks/>
          </p:cNvSpPr>
          <p:nvPr/>
        </p:nvSpPr>
        <p:spPr>
          <a:xfrm>
            <a:off x="238895" y="1720734"/>
            <a:ext cx="8879847" cy="3132117"/>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600" dirty="0"/>
              <a:t>Progress since </a:t>
            </a:r>
            <a:r>
              <a:rPr lang="de-DE" altLang="de-DE" sz="1600" dirty="0" smtClean="0"/>
              <a:t>SA#109</a:t>
            </a:r>
            <a:endParaRPr lang="de-DE" altLang="de-DE" sz="1600" dirty="0"/>
          </a:p>
          <a:p>
            <a:pPr marL="538163" lvl="1">
              <a:spcBef>
                <a:spcPct val="0"/>
              </a:spcBef>
            </a:pPr>
            <a:r>
              <a:rPr lang="de-DE" altLang="de-DE" sz="1100" dirty="0"/>
              <a:t> </a:t>
            </a:r>
            <a:r>
              <a:rPr lang="en-GB" altLang="de-DE" sz="1100" dirty="0" smtClean="0"/>
              <a:t>Not started</a:t>
            </a:r>
            <a:endParaRPr lang="de-DE" altLang="de-DE" sz="1100" dirty="0"/>
          </a:p>
          <a:p>
            <a:pPr>
              <a:spcBef>
                <a:spcPct val="0"/>
              </a:spcBef>
            </a:pPr>
            <a:r>
              <a:rPr lang="en-GB" altLang="en-US" sz="1600" dirty="0"/>
              <a:t>Impacts and dependencies on other </a:t>
            </a:r>
            <a:r>
              <a:rPr lang="en-GB" altLang="en-US" sz="1600" dirty="0" smtClean="0"/>
              <a:t>WGs </a:t>
            </a:r>
            <a:endParaRPr lang="de-DE" altLang="de-DE" sz="1600" dirty="0"/>
          </a:p>
          <a:p>
            <a:pPr marL="538163" lvl="1">
              <a:spcBef>
                <a:spcPct val="0"/>
              </a:spcBef>
            </a:pPr>
            <a:r>
              <a:rPr lang="en-GB" sz="1100" noProof="0" dirty="0"/>
              <a:t> </a:t>
            </a:r>
            <a:r>
              <a:rPr lang="en-GB" sz="1100" noProof="0" dirty="0" smtClean="0"/>
              <a:t>None</a:t>
            </a:r>
            <a:endParaRPr lang="en-US" altLang="en-US" sz="1100" dirty="0"/>
          </a:p>
          <a:p>
            <a:pPr>
              <a:spcBef>
                <a:spcPct val="0"/>
              </a:spcBef>
            </a:pPr>
            <a:r>
              <a:rPr lang="en-US" altLang="en-US" sz="1600" dirty="0"/>
              <a:t>Controversial Issues</a:t>
            </a:r>
            <a:endParaRPr lang="de-DE" altLang="de-DE" sz="1600" dirty="0"/>
          </a:p>
          <a:p>
            <a:pPr marL="538163" lvl="1">
              <a:spcBef>
                <a:spcPct val="0"/>
              </a:spcBef>
            </a:pPr>
            <a:r>
              <a:rPr lang="en-US" altLang="de-DE" sz="1100" dirty="0"/>
              <a:t> None</a:t>
            </a:r>
            <a:r>
              <a:rPr lang="en-GB" altLang="de-DE" sz="1100" dirty="0"/>
              <a:t> </a:t>
            </a:r>
            <a:endParaRPr lang="en-US" altLang="en-US" sz="1100" dirty="0"/>
          </a:p>
          <a:p>
            <a:pPr>
              <a:spcBef>
                <a:spcPct val="0"/>
              </a:spcBef>
            </a:pPr>
            <a:r>
              <a:rPr lang="de-DE" altLang="en-US" sz="1600" dirty="0"/>
              <a:t>Next </a:t>
            </a:r>
            <a:r>
              <a:rPr lang="de-DE" altLang="en-US" sz="1600" dirty="0" smtClean="0"/>
              <a:t>Steps</a:t>
            </a:r>
            <a:endParaRPr lang="de-DE" altLang="en-US" sz="1600" dirty="0"/>
          </a:p>
          <a:p>
            <a:pPr marL="538163" lvl="1">
              <a:spcBef>
                <a:spcPct val="0"/>
              </a:spcBef>
            </a:pPr>
            <a:r>
              <a:rPr lang="de-DE" altLang="de-DE" sz="1100" dirty="0"/>
              <a:t> </a:t>
            </a:r>
            <a:r>
              <a:rPr lang="de-DE" altLang="de-DE" sz="1100" dirty="0" smtClean="0"/>
              <a:t>Determine if work can start in February</a:t>
            </a:r>
            <a:endParaRPr lang="en-US" altLang="en-US" sz="1100" dirty="0"/>
          </a:p>
        </p:txBody>
      </p:sp>
      <p:sp>
        <p:nvSpPr>
          <p:cNvPr id="7" name="Title 1">
            <a:extLst>
              <a:ext uri="{FF2B5EF4-FFF2-40B4-BE49-F238E27FC236}">
                <a16:creationId xmlns:a16="http://schemas.microsoft.com/office/drawing/2014/main" id="{CA7E8774-FDCA-045C-A9CF-31E303E18AB5}"/>
              </a:ext>
            </a:extLst>
          </p:cNvPr>
          <p:cNvSpPr>
            <a:spLocks noGrp="1"/>
          </p:cNvSpPr>
          <p:nvPr>
            <p:ph type="title"/>
          </p:nvPr>
        </p:nvSpPr>
        <p:spPr>
          <a:xfrm>
            <a:off x="482910" y="243719"/>
            <a:ext cx="7291602" cy="632637"/>
          </a:xfrm>
        </p:spPr>
        <p:txBody>
          <a:bodyPr/>
          <a:lstStyle/>
          <a:p>
            <a:r>
              <a:rPr lang="en-GB" sz="2400" dirty="0" smtClean="0">
                <a:solidFill>
                  <a:schemeClr val="tx1"/>
                </a:solidFill>
                <a:cs typeface="Arial" panose="020B0604020202020204" pitchFamily="34" charset="0"/>
              </a:rPr>
              <a:t>MPS_IOT-ARC</a:t>
            </a:r>
            <a:endParaRPr lang="en-US" altLang="de-DE" sz="2400" dirty="0">
              <a:solidFill>
                <a:schemeClr val="tx1"/>
              </a:solidFill>
            </a:endParaRPr>
          </a:p>
        </p:txBody>
      </p:sp>
    </p:spTree>
    <p:extLst>
      <p:ext uri="{BB962C8B-B14F-4D97-AF65-F5344CB8AC3E}">
        <p14:creationId xmlns:p14="http://schemas.microsoft.com/office/powerpoint/2010/main" val="709291991"/>
      </p:ext>
    </p:extLst>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5BB55-A9F8-9F9F-AEA1-C55D18F8C0E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D2CE4E5B-7507-B6F5-24A5-7BCC56471C34}"/>
              </a:ext>
            </a:extLst>
          </p:cNvPr>
          <p:cNvSpPr>
            <a:spLocks noGrp="1"/>
          </p:cNvSpPr>
          <p:nvPr>
            <p:ph type="title"/>
          </p:nvPr>
        </p:nvSpPr>
        <p:spPr>
          <a:xfrm>
            <a:off x="143693" y="92495"/>
            <a:ext cx="7387892" cy="857250"/>
          </a:xfrm>
        </p:spPr>
        <p:txBody>
          <a:bodyPr/>
          <a:lstStyle/>
          <a:p>
            <a:r>
              <a:rPr lang="en-GB" altLang="en-US" sz="2800" dirty="0" smtClean="0">
                <a:solidFill>
                  <a:schemeClr val="tx1"/>
                </a:solidFill>
              </a:rPr>
              <a:t>FS_6G_ARC</a:t>
            </a:r>
            <a:endParaRPr lang="en-GB" altLang="en-US" sz="2800" dirty="0">
              <a:solidFill>
                <a:schemeClr val="tx1"/>
              </a:solidFill>
            </a:endParaRPr>
          </a:p>
        </p:txBody>
      </p:sp>
      <p:graphicFrame>
        <p:nvGraphicFramePr>
          <p:cNvPr id="2" name="Table 1">
            <a:extLst>
              <a:ext uri="{FF2B5EF4-FFF2-40B4-BE49-F238E27FC236}">
                <a16:creationId xmlns:a16="http://schemas.microsoft.com/office/drawing/2014/main" id="{D921A258-1979-56FF-E7D9-6A4E77AFEEDC}"/>
              </a:ext>
            </a:extLst>
          </p:cNvPr>
          <p:cNvGraphicFramePr>
            <a:graphicFrameLocks noGrp="1"/>
          </p:cNvGraphicFramePr>
          <p:nvPr>
            <p:extLst>
              <p:ext uri="{D42A27DB-BD31-4B8C-83A1-F6EECF244321}">
                <p14:modId xmlns:p14="http://schemas.microsoft.com/office/powerpoint/2010/main" val="2697232421"/>
              </p:ext>
            </p:extLst>
          </p:nvPr>
        </p:nvGraphicFramePr>
        <p:xfrm>
          <a:off x="120461" y="949745"/>
          <a:ext cx="8879847" cy="48450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3465072">
                  <a:extLst>
                    <a:ext uri="{9D8B030D-6E8A-4147-A177-3AD203B41FA5}">
                      <a16:colId xmlns:a16="http://schemas.microsoft.com/office/drawing/2014/main" val="20001"/>
                    </a:ext>
                  </a:extLst>
                </a:gridCol>
                <a:gridCol w="1012584">
                  <a:extLst>
                    <a:ext uri="{9D8B030D-6E8A-4147-A177-3AD203B41FA5}">
                      <a16:colId xmlns:a16="http://schemas.microsoft.com/office/drawing/2014/main" val="20002"/>
                    </a:ext>
                  </a:extLst>
                </a:gridCol>
                <a:gridCol w="672775">
                  <a:extLst>
                    <a:ext uri="{9D8B030D-6E8A-4147-A177-3AD203B41FA5}">
                      <a16:colId xmlns:a16="http://schemas.microsoft.com/office/drawing/2014/main" val="20003"/>
                    </a:ext>
                  </a:extLst>
                </a:gridCol>
                <a:gridCol w="459911">
                  <a:extLst>
                    <a:ext uri="{9D8B030D-6E8A-4147-A177-3AD203B41FA5}">
                      <a16:colId xmlns:a16="http://schemas.microsoft.com/office/drawing/2014/main" val="20004"/>
                    </a:ext>
                  </a:extLst>
                </a:gridCol>
                <a:gridCol w="641181">
                  <a:extLst>
                    <a:ext uri="{9D8B030D-6E8A-4147-A177-3AD203B41FA5}">
                      <a16:colId xmlns:a16="http://schemas.microsoft.com/office/drawing/2014/main" val="20005"/>
                    </a:ext>
                  </a:extLst>
                </a:gridCol>
                <a:gridCol w="430905">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900" b="0" i="0" kern="1200" dirty="0">
                          <a:solidFill>
                            <a:schemeClr val="tx1"/>
                          </a:solidFill>
                          <a:effectLst/>
                          <a:latin typeface="Arial" panose="020B0604020202020204" pitchFamily="34" charset="0"/>
                          <a:ea typeface="+mn-ea"/>
                          <a:cs typeface="Arial" panose="020B0604020202020204" pitchFamily="34" charset="0"/>
                        </a:rPr>
                        <a:t>1080057</a:t>
                      </a:r>
                      <a:endParaRPr lang="en-GB" sz="900" b="0"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45720" marR="45720" anchor="ctr"/>
                </a:tc>
                <a:tc>
                  <a:txBody>
                    <a:bodyPr/>
                    <a:lstStyle/>
                    <a:p>
                      <a:pPr algn="l" fontAlgn="t"/>
                      <a:r>
                        <a:rPr lang="en-GB" sz="900" b="0" i="0" u="none" strike="noStrike" dirty="0">
                          <a:solidFill>
                            <a:schemeClr val="tx1"/>
                          </a:solidFill>
                          <a:effectLst/>
                          <a:latin typeface="Arial" panose="020B0604020202020204" pitchFamily="34" charset="0"/>
                          <a:cs typeface="Arial" panose="020B0604020202020204" pitchFamily="34" charset="0"/>
                        </a:rPr>
                        <a:t>Study on Architecture for 6G System</a:t>
                      </a:r>
                      <a:endParaRPr lang="en-US" sz="900" b="0" i="0" u="none" strike="noStrike" dirty="0">
                        <a:solidFill>
                          <a:schemeClr val="tx1"/>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t"/>
                      <a:r>
                        <a:rPr lang="en-GB" sz="900" b="0" i="0" u="none" strike="noStrike" dirty="0">
                          <a:solidFill>
                            <a:schemeClr val="tx1"/>
                          </a:solidFill>
                          <a:effectLst/>
                          <a:latin typeface="Arial" panose="020B0604020202020204" pitchFamily="34" charset="0"/>
                          <a:cs typeface="Arial" panose="020B0604020202020204" pitchFamily="34" charset="0"/>
                        </a:rPr>
                        <a:t>FS_6G_ARC</a:t>
                      </a:r>
                    </a:p>
                  </a:txBody>
                  <a:tcPr marL="9525" marR="9525" marT="9525" marB="0" anchor="ct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TBD</a:t>
                      </a:r>
                    </a:p>
                  </a:txBody>
                  <a:tcPr marL="9525" marR="9525" marT="9525" marB="0" anchor="ctr"/>
                </a:tc>
                <a:tc>
                  <a:txBody>
                    <a:bodyPr/>
                    <a:lstStyle/>
                    <a:p>
                      <a:pPr algn="ctr" fontAlgn="t"/>
                      <a:r>
                        <a:rPr lang="en-GB" sz="900" b="0" i="0" u="none" strike="noStrike" dirty="0" smtClean="0">
                          <a:solidFill>
                            <a:srgbClr val="000000"/>
                          </a:solidFill>
                          <a:effectLst/>
                          <a:latin typeface="Arial" panose="020B0604020202020204" pitchFamily="34" charset="0"/>
                          <a:cs typeface="Arial" panose="020B0604020202020204" pitchFamily="34" charset="0"/>
                        </a:rPr>
                        <a:t>5%</a:t>
                      </a:r>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GB" sz="900" b="0" i="0" u="sng" strike="noStrike" dirty="0">
                          <a:solidFill>
                            <a:srgbClr val="0563C1"/>
                          </a:solidFill>
                          <a:effectLst/>
                          <a:latin typeface="Arial" panose="020B0604020202020204" pitchFamily="34" charset="0"/>
                          <a:cs typeface="Arial" panose="020B0604020202020204" pitchFamily="34" charset="0"/>
                          <a:hlinkClick r:id="rId2"/>
                        </a:rPr>
                        <a:t>SP-250806</a:t>
                      </a:r>
                      <a:endParaRPr lang="en-GB" sz="900" b="0" i="0" u="sng" strike="noStrike" dirty="0">
                        <a:solidFill>
                          <a:srgbClr val="0563C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t"/>
                      <a:r>
                        <a:rPr lang="en-GB" sz="900" b="0" i="0" u="none" strike="noStrike" dirty="0" smtClean="0">
                          <a:solidFill>
                            <a:srgbClr val="000000"/>
                          </a:solidFill>
                          <a:effectLst/>
                          <a:latin typeface="Arial" panose="020B0604020202020204" pitchFamily="34" charset="0"/>
                          <a:cs typeface="Arial" panose="020B0604020202020204" pitchFamily="34" charset="0"/>
                        </a:rPr>
                        <a:t>20%</a:t>
                      </a:r>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27002" marR="27002" marT="0" marB="0" anchor="ctr"/>
                </a:tc>
                <a:tc>
                  <a:txBody>
                    <a:bodyPr/>
                    <a:lstStyle/>
                    <a:p>
                      <a:pPr algn="ctr" fontAlgn="ctr"/>
                      <a:endParaRPr lang="en-GB" sz="900" b="0" i="0" u="none" strike="noStrike" kern="1200" dirty="0">
                        <a:solidFill>
                          <a:srgbClr val="FF0000"/>
                        </a:solidFill>
                        <a:effectLst/>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690F8196-BAEB-9D0B-1A9C-3652B4B1D248}"/>
              </a:ext>
            </a:extLst>
          </p:cNvPr>
          <p:cNvSpPr txBox="1">
            <a:spLocks/>
          </p:cNvSpPr>
          <p:nvPr/>
        </p:nvSpPr>
        <p:spPr>
          <a:xfrm>
            <a:off x="238896" y="1581028"/>
            <a:ext cx="8761412" cy="3271824"/>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400" b="1" dirty="0"/>
              <a:t>Progress </a:t>
            </a:r>
            <a:r>
              <a:rPr lang="de-DE" altLang="de-DE" sz="1400" b="1" dirty="0" smtClean="0"/>
              <a:t>since SA#109</a:t>
            </a:r>
            <a:endParaRPr lang="de-DE" altLang="de-DE" sz="1400" b="1" dirty="0"/>
          </a:p>
          <a:p>
            <a:pPr marL="538163" lvl="1">
              <a:spcBef>
                <a:spcPct val="0"/>
              </a:spcBef>
            </a:pPr>
            <a:r>
              <a:rPr lang="de-DE" altLang="de-DE" sz="1100" dirty="0"/>
              <a:t>  </a:t>
            </a:r>
            <a:r>
              <a:rPr lang="en-GB" altLang="de-DE" sz="1100" dirty="0"/>
              <a:t>LS from TSG RAN (LS on Early Alignment on Access Stratum security aspects), LS from TSG SA (LS on Guidance on 6G data related work tasks) were postponed.</a:t>
            </a:r>
          </a:p>
          <a:p>
            <a:pPr marL="538163" lvl="1">
              <a:spcBef>
                <a:spcPct val="0"/>
              </a:spcBef>
            </a:pPr>
            <a:r>
              <a:rPr lang="en-GB" altLang="de-DE" sz="1100" dirty="0"/>
              <a:t> Two </a:t>
            </a:r>
            <a:r>
              <a:rPr lang="en-GB" altLang="de-DE" sz="1100" dirty="0" err="1"/>
              <a:t>pCRs</a:t>
            </a:r>
            <a:r>
              <a:rPr lang="en-GB" altLang="de-DE" sz="1100" dirty="0"/>
              <a:t> on Architectural Assumptions and Architectural requirements were approved.</a:t>
            </a:r>
          </a:p>
          <a:p>
            <a:pPr marL="538163" lvl="1">
              <a:spcBef>
                <a:spcPct val="0"/>
              </a:spcBef>
            </a:pPr>
            <a:r>
              <a:rPr lang="en-GB" altLang="de-DE" sz="1100" dirty="0"/>
              <a:t> The consolidated feedback on </a:t>
            </a:r>
            <a:r>
              <a:rPr lang="en-GB" altLang="de-DE" sz="1100" i="1" dirty="0"/>
              <a:t>5G Features for 6G System </a:t>
            </a:r>
            <a:r>
              <a:rPr lang="en-GB" altLang="de-DE" sz="1100" dirty="0"/>
              <a:t>(S2-2511263) was reviewed; the associated </a:t>
            </a:r>
            <a:r>
              <a:rPr lang="en-GB" altLang="de-DE" sz="1100" dirty="0" err="1"/>
              <a:t>pCR</a:t>
            </a:r>
            <a:r>
              <a:rPr lang="en-GB" altLang="de-DE" sz="1100" dirty="0"/>
              <a:t> was noted, with the understanding that the material may be used for future reference if needed.</a:t>
            </a:r>
            <a:endParaRPr lang="en-GB" altLang="de-DE" sz="1100" strike="sngStrike" dirty="0"/>
          </a:p>
          <a:p>
            <a:pPr marL="538163" lvl="1">
              <a:spcBef>
                <a:spcPct val="0"/>
              </a:spcBef>
            </a:pPr>
            <a:r>
              <a:rPr lang="en-GB" altLang="de-DE" sz="1100" dirty="0"/>
              <a:t> One </a:t>
            </a:r>
            <a:r>
              <a:rPr lang="en-GB" altLang="de-DE" sz="1100" dirty="0" err="1"/>
              <a:t>pCR</a:t>
            </a:r>
            <a:r>
              <a:rPr lang="en-GB" altLang="de-DE" sz="1100" dirty="0"/>
              <a:t> related to TR structure update was approved.</a:t>
            </a:r>
          </a:p>
          <a:p>
            <a:pPr marL="538163" lvl="1">
              <a:spcBef>
                <a:spcPct val="0"/>
              </a:spcBef>
            </a:pPr>
            <a:r>
              <a:rPr lang="en-GB" altLang="de-DE" sz="1100" dirty="0"/>
              <a:t> A total of 24 Key Issues (KIs) were approved.</a:t>
            </a:r>
          </a:p>
          <a:p>
            <a:pPr marL="538163" lvl="1">
              <a:spcBef>
                <a:spcPct val="0"/>
              </a:spcBef>
            </a:pPr>
            <a:r>
              <a:rPr lang="en-GB" altLang="de-DE" sz="1100" dirty="0"/>
              <a:t> The SID was updated with the approved scopes for each WT and sub-WT. </a:t>
            </a:r>
            <a:endParaRPr lang="de-DE" altLang="de-DE" sz="1100" dirty="0"/>
          </a:p>
          <a:p>
            <a:pPr>
              <a:spcBef>
                <a:spcPct val="0"/>
              </a:spcBef>
            </a:pPr>
            <a:r>
              <a:rPr lang="en-GB" altLang="en-US" sz="1400" b="1" dirty="0"/>
              <a:t>Impacts and dependencies on other </a:t>
            </a:r>
            <a:r>
              <a:rPr lang="en-GB" altLang="en-US" sz="1400" b="1" dirty="0" smtClean="0"/>
              <a:t>WGs</a:t>
            </a:r>
            <a:endParaRPr lang="de-DE" altLang="de-DE" sz="1400" b="1" dirty="0"/>
          </a:p>
          <a:p>
            <a:pPr marL="538163" lvl="1">
              <a:spcBef>
                <a:spcPct val="0"/>
              </a:spcBef>
            </a:pPr>
            <a:r>
              <a:rPr lang="de-DE" altLang="de-DE" sz="1100" dirty="0"/>
              <a:t> </a:t>
            </a:r>
            <a:r>
              <a:rPr lang="en-GB" altLang="de-DE" sz="1100" dirty="0"/>
              <a:t>Most WTs have impacts and dependencies involving both RAN WGs and other SA WGs</a:t>
            </a:r>
            <a:r>
              <a:rPr lang="de-DE" altLang="de-DE" sz="1100" dirty="0"/>
              <a:t>.</a:t>
            </a:r>
          </a:p>
          <a:p>
            <a:pPr>
              <a:spcBef>
                <a:spcPct val="0"/>
              </a:spcBef>
            </a:pPr>
            <a:r>
              <a:rPr lang="en-US" altLang="en-US" sz="1400" b="1" dirty="0" smtClean="0"/>
              <a:t>Controversial </a:t>
            </a:r>
            <a:r>
              <a:rPr lang="en-US" altLang="en-US" sz="1400" b="1" dirty="0"/>
              <a:t>Issues</a:t>
            </a:r>
            <a:endParaRPr lang="de-DE" altLang="de-DE" sz="1400" b="1" dirty="0"/>
          </a:p>
          <a:p>
            <a:pPr marL="538163" lvl="1">
              <a:spcBef>
                <a:spcPct val="0"/>
              </a:spcBef>
            </a:pPr>
            <a:r>
              <a:rPr lang="de-DE" altLang="de-DE" sz="1100" dirty="0"/>
              <a:t> </a:t>
            </a:r>
            <a:r>
              <a:rPr lang="en-GB" altLang="de-DE" sz="1100" dirty="0" smtClean="0"/>
              <a:t>None</a:t>
            </a:r>
            <a:endParaRPr lang="en-US" altLang="en-US" sz="1100" dirty="0"/>
          </a:p>
          <a:p>
            <a:pPr>
              <a:spcBef>
                <a:spcPct val="0"/>
              </a:spcBef>
            </a:pPr>
            <a:r>
              <a:rPr lang="de-DE" altLang="en-US" sz="1400" b="1" dirty="0"/>
              <a:t>Next </a:t>
            </a:r>
            <a:r>
              <a:rPr lang="de-DE" altLang="en-US" sz="1400" b="1" dirty="0" smtClean="0"/>
              <a:t>Steps</a:t>
            </a:r>
            <a:endParaRPr lang="de-DE" altLang="en-US" sz="1400" b="1" dirty="0"/>
          </a:p>
          <a:p>
            <a:pPr marL="538163" lvl="1">
              <a:spcBef>
                <a:spcPct val="0"/>
              </a:spcBef>
            </a:pPr>
            <a:r>
              <a:rPr lang="de-DE" altLang="de-DE" sz="1100" dirty="0"/>
              <a:t> </a:t>
            </a:r>
            <a:r>
              <a:rPr lang="en-GB" altLang="de-DE" sz="1100" dirty="0"/>
              <a:t>Begin working on solutions for the approved KIs. KI updates will only be allowed at SA2#173 if strictly necessary</a:t>
            </a:r>
            <a:endParaRPr lang="en-US" altLang="en-US" sz="1100" dirty="0"/>
          </a:p>
        </p:txBody>
      </p:sp>
    </p:spTree>
    <p:extLst>
      <p:ext uri="{BB962C8B-B14F-4D97-AF65-F5344CB8AC3E}">
        <p14:creationId xmlns:p14="http://schemas.microsoft.com/office/powerpoint/2010/main" val="287614552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774700" y="171450"/>
            <a:ext cx="6542088" cy="857250"/>
          </a:xfrm>
        </p:spPr>
        <p:txBody>
          <a:bodyPr/>
          <a:lstStyle/>
          <a:p>
            <a:pPr algn="l" eaLnBrk="1" hangingPunct="1"/>
            <a:r>
              <a:rPr lang="de-DE" altLang="de-DE" b="1" smtClean="0">
                <a:solidFill>
                  <a:schemeClr val="tx1"/>
                </a:solidFill>
              </a:rPr>
              <a:t>1) General Aspects (2/7)</a:t>
            </a:r>
          </a:p>
        </p:txBody>
      </p:sp>
      <p:sp>
        <p:nvSpPr>
          <p:cNvPr id="11267" name="Rectangle 3"/>
          <p:cNvSpPr>
            <a:spLocks noGrp="1"/>
          </p:cNvSpPr>
          <p:nvPr>
            <p:ph idx="1"/>
          </p:nvPr>
        </p:nvSpPr>
        <p:spPr>
          <a:xfrm>
            <a:off x="774700" y="1028700"/>
            <a:ext cx="6173788" cy="3690938"/>
          </a:xfrm>
        </p:spPr>
        <p:txBody>
          <a:bodyPr/>
          <a:lstStyle/>
          <a:p>
            <a:pPr eaLnBrk="1" hangingPunct="1">
              <a:defRPr/>
            </a:pPr>
            <a:r>
              <a:rPr lang="en-GB" altLang="ko-KR" sz="1600" b="1" dirty="0">
                <a:latin typeface="Arial" panose="020B0604020202020204" pitchFamily="34" charset="0"/>
                <a:ea typeface="Gulim" panose="020B0600000101010101" pitchFamily="34" charset="-127"/>
                <a:cs typeface="Arial" panose="020B0604020202020204" pitchFamily="34" charset="0"/>
              </a:rPr>
              <a:t>SA2 WG </a:t>
            </a:r>
            <a:r>
              <a:rPr lang="en-GB" altLang="ko-KR" sz="1600" b="1" dirty="0" smtClean="0">
                <a:latin typeface="Arial" panose="020B0604020202020204" pitchFamily="34" charset="0"/>
                <a:ea typeface="Gulim" panose="020B0600000101010101" pitchFamily="34" charset="-127"/>
                <a:cs typeface="Arial" panose="020B0604020202020204" pitchFamily="34" charset="0"/>
              </a:rPr>
              <a:t>leadership</a:t>
            </a:r>
          </a:p>
          <a:p>
            <a:pPr eaLnBrk="1" hangingPunct="1">
              <a:buFont typeface="Arial" panose="020B0604020202020204" pitchFamily="34" charset="0"/>
              <a:buChar char="•"/>
              <a:defRPr/>
            </a:pPr>
            <a:endParaRPr lang="en-GB" altLang="ko-KR" sz="1350" dirty="0">
              <a:latin typeface="Arial" panose="020B0604020202020204" pitchFamily="34" charset="0"/>
              <a:ea typeface="Gulim" panose="020B0600000101010101" pitchFamily="34" charset="-127"/>
              <a:cs typeface="Arial" panose="020B0604020202020204" pitchFamily="34" charset="0"/>
            </a:endParaRPr>
          </a:p>
          <a:p>
            <a:pPr lvl="1" eaLnBrk="1" hangingPunct="1">
              <a:defRPr/>
            </a:pPr>
            <a:r>
              <a:rPr lang="en-GB" altLang="ko-KR" sz="1400" b="1" dirty="0">
                <a:latin typeface="Arial" panose="020B0604020202020204" pitchFamily="34" charset="0"/>
                <a:ea typeface="Gulim" panose="020B0600000101010101" pitchFamily="34" charset="-127"/>
                <a:cs typeface="Arial" panose="020B0604020202020204" pitchFamily="34" charset="0"/>
              </a:rPr>
              <a:t>Chair</a:t>
            </a:r>
            <a:r>
              <a:rPr lang="en-GB" altLang="ko-KR" sz="1400" dirty="0">
                <a:latin typeface="Arial" panose="020B0604020202020204" pitchFamily="34" charset="0"/>
                <a:ea typeface="Gulim" panose="020B0600000101010101" pitchFamily="34" charset="-127"/>
                <a:cs typeface="Arial" panose="020B0604020202020204" pitchFamily="34" charset="0"/>
              </a:rPr>
              <a:t>: Andrew Bennett (Samsung)</a:t>
            </a:r>
          </a:p>
          <a:p>
            <a:pPr lvl="1" eaLnBrk="1" hangingPunct="1">
              <a:defRPr/>
            </a:pPr>
            <a:r>
              <a:rPr lang="en-GB" altLang="ko-KR" sz="1400" b="1" dirty="0">
                <a:latin typeface="Arial" panose="020B0604020202020204" pitchFamily="34" charset="0"/>
                <a:ea typeface="Gulim" panose="020B0600000101010101" pitchFamily="34" charset="-127"/>
                <a:cs typeface="Arial" panose="020B0604020202020204" pitchFamily="34" charset="0"/>
              </a:rPr>
              <a:t>Vice Chairs</a:t>
            </a:r>
            <a:r>
              <a:rPr lang="en-GB" altLang="ko-KR" sz="1400" dirty="0">
                <a:latin typeface="Arial" panose="020B0604020202020204" pitchFamily="34" charset="0"/>
                <a:ea typeface="Gulim" panose="020B0600000101010101" pitchFamily="34" charset="-127"/>
                <a:cs typeface="Arial" panose="020B0604020202020204" pitchFamily="34" charset="0"/>
              </a:rPr>
              <a:t>: Dario Serafino Tonesi (Qualcomm), Wanqiang Zhang (Huawei) </a:t>
            </a:r>
          </a:p>
          <a:p>
            <a:pPr lvl="1" eaLnBrk="1" hangingPunct="1">
              <a:defRPr/>
            </a:pPr>
            <a:r>
              <a:rPr lang="en-GB" altLang="ko-KR" sz="1400" b="1" dirty="0">
                <a:latin typeface="Arial" panose="020B0604020202020204" pitchFamily="34" charset="0"/>
                <a:ea typeface="Gulim" panose="020B0600000101010101" pitchFamily="34" charset="-127"/>
                <a:cs typeface="Arial" panose="020B0604020202020204" pitchFamily="34" charset="0"/>
              </a:rPr>
              <a:t>Secretary</a:t>
            </a:r>
            <a:r>
              <a:rPr lang="en-GB" altLang="ko-KR" sz="1400" dirty="0">
                <a:latin typeface="Arial" panose="020B0604020202020204" pitchFamily="34" charset="0"/>
                <a:ea typeface="Gulim" panose="020B0600000101010101" pitchFamily="34" charset="-127"/>
                <a:cs typeface="Arial" panose="020B0604020202020204" pitchFamily="34" charset="0"/>
              </a:rPr>
              <a:t>: Maurice Pope (MCC)</a:t>
            </a:r>
          </a:p>
          <a:p>
            <a:pPr marL="0" lvl="1" indent="0" eaLnBrk="1" hangingPunct="1">
              <a:buFont typeface="Arial" panose="020B0604020202020204" pitchFamily="34" charset="0"/>
              <a:buNone/>
              <a:defRPr/>
            </a:pPr>
            <a:endParaRPr lang="en-GB" altLang="ko-KR" sz="1350" dirty="0">
              <a:latin typeface="Arial" panose="020B0604020202020204" pitchFamily="34" charset="0"/>
              <a:ea typeface="Gulim" panose="020B0600000101010101" pitchFamily="34" charset="-127"/>
              <a:cs typeface="Arial" panose="020B0604020202020204" pitchFamily="34" charset="0"/>
            </a:endParaRPr>
          </a:p>
          <a:p>
            <a:pPr marL="213122" indent="0" eaLnBrk="1" hangingPunct="1">
              <a:buFontTx/>
              <a:buNone/>
              <a:defRPr/>
            </a:pPr>
            <a:r>
              <a:rPr lang="en-GB" altLang="de-DE" sz="1400" b="1" dirty="0">
                <a:latin typeface="Arial" panose="020B0604020202020204" pitchFamily="34" charset="0"/>
                <a:cs typeface="Arial" panose="020B0604020202020204" pitchFamily="34" charset="0"/>
              </a:rPr>
              <a:t>Many thanks to Maurice Pope, and Vice Chairs </a:t>
            </a:r>
            <a:r>
              <a:rPr lang="en-GB" altLang="de-DE" sz="1400" b="1" dirty="0" err="1">
                <a:latin typeface="Arial" panose="020B0604020202020204" pitchFamily="34" charset="0"/>
                <a:cs typeface="Arial" panose="020B0604020202020204" pitchFamily="34" charset="0"/>
              </a:rPr>
              <a:t>Wanqiang</a:t>
            </a:r>
            <a:r>
              <a:rPr lang="en-GB" altLang="de-DE" sz="1400" b="1" dirty="0">
                <a:latin typeface="Arial" panose="020B0604020202020204" pitchFamily="34" charset="0"/>
                <a:cs typeface="Arial" panose="020B0604020202020204" pitchFamily="34" charset="0"/>
              </a:rPr>
              <a:t> Zhang and Dario Serafino </a:t>
            </a:r>
            <a:r>
              <a:rPr lang="en-GB" altLang="de-DE" sz="1400" b="1" dirty="0" err="1">
                <a:latin typeface="Arial" panose="020B0604020202020204" pitchFamily="34" charset="0"/>
                <a:cs typeface="Arial" panose="020B0604020202020204" pitchFamily="34" charset="0"/>
              </a:rPr>
              <a:t>Tonesi</a:t>
            </a:r>
            <a:r>
              <a:rPr lang="en-GB" altLang="de-DE" sz="1400" b="1" dirty="0">
                <a:latin typeface="Arial" panose="020B0604020202020204" pitchFamily="34" charset="0"/>
                <a:cs typeface="Arial" panose="020B0604020202020204" pitchFamily="34" charset="0"/>
              </a:rPr>
              <a:t>, for their outstanding support during this </a:t>
            </a:r>
            <a:r>
              <a:rPr lang="en-GB" altLang="de-DE" sz="1400" b="1" dirty="0" smtClean="0">
                <a:latin typeface="Arial" panose="020B0604020202020204" pitchFamily="34" charset="0"/>
                <a:cs typeface="Arial" panose="020B0604020202020204" pitchFamily="34" charset="0"/>
              </a:rPr>
              <a:t>quarter</a:t>
            </a:r>
          </a:p>
          <a:p>
            <a:pPr marL="213122" indent="0" eaLnBrk="1" hangingPunct="1">
              <a:buFontTx/>
              <a:buNone/>
              <a:defRPr/>
            </a:pPr>
            <a:r>
              <a:rPr lang="en-GB" altLang="de-DE" sz="1400" b="1" dirty="0" smtClean="0">
                <a:latin typeface="Arial" panose="020B0604020202020204" pitchFamily="34" charset="0"/>
                <a:cs typeface="Arial" panose="020B0604020202020204" pitchFamily="34" charset="0"/>
              </a:rPr>
              <a:t>Particular thanks to </a:t>
            </a:r>
            <a:r>
              <a:rPr lang="en-GB" altLang="de-DE" sz="1400" b="1" dirty="0" err="1" smtClean="0">
                <a:latin typeface="Arial" panose="020B0604020202020204" pitchFamily="34" charset="0"/>
                <a:cs typeface="Arial" panose="020B0604020202020204" pitchFamily="34" charset="0"/>
              </a:rPr>
              <a:t>Yannick</a:t>
            </a:r>
            <a:r>
              <a:rPr lang="en-GB" altLang="de-DE" sz="1400" b="1" dirty="0" smtClean="0">
                <a:latin typeface="Arial" panose="020B0604020202020204" pitchFamily="34" charset="0"/>
                <a:cs typeface="Arial" panose="020B0604020202020204" pitchFamily="34" charset="0"/>
              </a:rPr>
              <a:t> Lair for stepping in to cover Dario’s sessions in SA2#171 when he had to leave the meeting</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5BB55-A9F8-9F9F-AEA1-C55D18F8C0E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D2CE4E5B-7507-B6F5-24A5-7BCC56471C34}"/>
              </a:ext>
            </a:extLst>
          </p:cNvPr>
          <p:cNvSpPr>
            <a:spLocks noGrp="1"/>
          </p:cNvSpPr>
          <p:nvPr>
            <p:ph type="title"/>
          </p:nvPr>
        </p:nvSpPr>
        <p:spPr>
          <a:xfrm>
            <a:off x="143693" y="92495"/>
            <a:ext cx="7387892" cy="857250"/>
          </a:xfrm>
        </p:spPr>
        <p:txBody>
          <a:bodyPr/>
          <a:lstStyle/>
          <a:p>
            <a:r>
              <a:rPr lang="en-US" altLang="zh-CN" sz="2800" dirty="0">
                <a:solidFill>
                  <a:schemeClr val="tx1"/>
                </a:solidFill>
              </a:rPr>
              <a:t>TEI20_5G_ProSe_Ph4-ARC</a:t>
            </a:r>
            <a:endParaRPr lang="en-GB" altLang="en-US" sz="2800" dirty="0">
              <a:solidFill>
                <a:schemeClr val="tx1"/>
              </a:solidFill>
            </a:endParaRPr>
          </a:p>
        </p:txBody>
      </p:sp>
      <p:graphicFrame>
        <p:nvGraphicFramePr>
          <p:cNvPr id="2" name="Table 1">
            <a:extLst>
              <a:ext uri="{FF2B5EF4-FFF2-40B4-BE49-F238E27FC236}">
                <a16:creationId xmlns:a16="http://schemas.microsoft.com/office/drawing/2014/main" id="{D921A258-1979-56FF-E7D9-6A4E77AFEEDC}"/>
              </a:ext>
            </a:extLst>
          </p:cNvPr>
          <p:cNvGraphicFramePr>
            <a:graphicFrameLocks noGrp="1"/>
          </p:cNvGraphicFramePr>
          <p:nvPr>
            <p:extLst>
              <p:ext uri="{D42A27DB-BD31-4B8C-83A1-F6EECF244321}">
                <p14:modId xmlns:p14="http://schemas.microsoft.com/office/powerpoint/2010/main" val="1356396310"/>
              </p:ext>
            </p:extLst>
          </p:nvPr>
        </p:nvGraphicFramePr>
        <p:xfrm>
          <a:off x="120461" y="949745"/>
          <a:ext cx="8879847" cy="484354"/>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2789128">
                  <a:extLst>
                    <a:ext uri="{9D8B030D-6E8A-4147-A177-3AD203B41FA5}">
                      <a16:colId xmlns:a16="http://schemas.microsoft.com/office/drawing/2014/main" val="20001"/>
                    </a:ext>
                  </a:extLst>
                </a:gridCol>
                <a:gridCol w="1641231">
                  <a:extLst>
                    <a:ext uri="{9D8B030D-6E8A-4147-A177-3AD203B41FA5}">
                      <a16:colId xmlns:a16="http://schemas.microsoft.com/office/drawing/2014/main" val="20002"/>
                    </a:ext>
                  </a:extLst>
                </a:gridCol>
                <a:gridCol w="773723">
                  <a:extLst>
                    <a:ext uri="{9D8B030D-6E8A-4147-A177-3AD203B41FA5}">
                      <a16:colId xmlns:a16="http://schemas.microsoft.com/office/drawing/2014/main" val="20003"/>
                    </a:ext>
                  </a:extLst>
                </a:gridCol>
                <a:gridCol w="406260">
                  <a:extLst>
                    <a:ext uri="{9D8B030D-6E8A-4147-A177-3AD203B41FA5}">
                      <a16:colId xmlns:a16="http://schemas.microsoft.com/office/drawing/2014/main" val="20004"/>
                    </a:ext>
                  </a:extLst>
                </a:gridCol>
                <a:gridCol w="672263">
                  <a:extLst>
                    <a:ext uri="{9D8B030D-6E8A-4147-A177-3AD203B41FA5}">
                      <a16:colId xmlns:a16="http://schemas.microsoft.com/office/drawing/2014/main" val="20005"/>
                    </a:ext>
                  </a:extLst>
                </a:gridCol>
                <a:gridCol w="39982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800" b="0" i="0" kern="1200" dirty="0" smtClean="0">
                          <a:solidFill>
                            <a:schemeClr val="tx1"/>
                          </a:solidFill>
                          <a:effectLst/>
                          <a:latin typeface="Arial" panose="020B0604020202020204" pitchFamily="34" charset="0"/>
                          <a:ea typeface="+mn-ea"/>
                          <a:cs typeface="Arial" panose="020B0604020202020204" pitchFamily="34" charset="0"/>
                        </a:rPr>
                        <a:t>1080058</a:t>
                      </a:r>
                    </a:p>
                  </a:txBody>
                  <a:tcPr marL="45720" marR="45720" anchor="ct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800" b="0" dirty="0" smtClean="0">
                          <a:latin typeface="Arial" panose="020B0604020202020204" pitchFamily="34" charset="0"/>
                          <a:cs typeface="Arial" panose="020B0604020202020204" pitchFamily="34" charset="0"/>
                        </a:rPr>
                        <a:t>TEI20_5G </a:t>
                      </a:r>
                      <a:r>
                        <a:rPr lang="en-US" sz="800" b="0" dirty="0" err="1" smtClean="0">
                          <a:latin typeface="Arial" panose="020B0604020202020204" pitchFamily="34" charset="0"/>
                          <a:cs typeface="Arial" panose="020B0604020202020204" pitchFamily="34" charset="0"/>
                        </a:rPr>
                        <a:t>ProSe</a:t>
                      </a:r>
                      <a:r>
                        <a:rPr lang="en-US" sz="800" b="0" dirty="0" smtClean="0">
                          <a:latin typeface="Arial" panose="020B0604020202020204" pitchFamily="34" charset="0"/>
                          <a:cs typeface="Arial" panose="020B0604020202020204" pitchFamily="34" charset="0"/>
                        </a:rPr>
                        <a:t> Phase 4</a:t>
                      </a:r>
                    </a:p>
                  </a:txBody>
                  <a:tcPr marL="9525" marR="9525" marT="9525" marB="0" anchor="ct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TEI20_5G_ProSe_Ph4-ARC</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December</a:t>
                      </a:r>
                      <a:r>
                        <a:rPr lang="en-GB" sz="800" b="0" kern="1200" baseline="0" dirty="0" smtClean="0">
                          <a:solidFill>
                            <a:schemeClr val="dk1"/>
                          </a:solidFill>
                          <a:latin typeface="Arial" panose="020B0604020202020204" pitchFamily="34" charset="0"/>
                          <a:ea typeface="+mn-ea"/>
                          <a:cs typeface="Arial" panose="020B0604020202020204" pitchFamily="34" charset="0"/>
                        </a:rPr>
                        <a:t> 2025</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0%</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7144" marR="7144" marT="7144"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altLang="ko-KR" sz="800" b="0" i="0" u="none" strike="noStrike" kern="1200" dirty="0" smtClean="0">
                          <a:solidFill>
                            <a:schemeClr val="dk1"/>
                          </a:solidFill>
                          <a:effectLst/>
                          <a:latin typeface="Arial" panose="020B0604020202020204" pitchFamily="34" charset="0"/>
                          <a:ea typeface="+mn-ea"/>
                          <a:cs typeface="Arial" panose="020B0604020202020204" pitchFamily="34" charset="0"/>
                        </a:rPr>
                        <a:t>SP-250839</a:t>
                      </a:r>
                      <a:endParaRPr lang="en-GB" sz="800" kern="1200" dirty="0" smtClean="0">
                        <a:solidFill>
                          <a:schemeClr val="dk1"/>
                        </a:solidFill>
                        <a:latin typeface="Arial" panose="020B0604020202020204" pitchFamily="34" charset="0"/>
                        <a:ea typeface="+mn-ea"/>
                        <a:cs typeface="Arial" panose="020B0604020202020204" pitchFamily="34" charset="0"/>
                      </a:endParaRPr>
                    </a:p>
                  </a:txBody>
                  <a:tcPr marL="7144" marR="7144" marT="7144" marB="0" anchor="ct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100%</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27002" marR="27002" marT="0" marB="0" anchor="ctr"/>
                </a:tc>
                <a:tc>
                  <a:txBody>
                    <a:bodyPr/>
                    <a:lstStyle/>
                    <a:p>
                      <a:pPr algn="ctr" fontAlgn="ctr"/>
                      <a:r>
                        <a:rPr lang="en-GB" sz="800" b="0" kern="1200" dirty="0" smtClean="0">
                          <a:solidFill>
                            <a:schemeClr val="dk1"/>
                          </a:solidFill>
                          <a:latin typeface="Arial" panose="020B0604020202020204" pitchFamily="34" charset="0"/>
                          <a:ea typeface="+mn-ea"/>
                          <a:cs typeface="Arial" panose="020B0604020202020204" pitchFamily="34" charset="0"/>
                        </a:rPr>
                        <a:t>Complete</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690F8196-BAEB-9D0B-1A9C-3652B4B1D248}"/>
              </a:ext>
            </a:extLst>
          </p:cNvPr>
          <p:cNvSpPr txBox="1">
            <a:spLocks/>
          </p:cNvSpPr>
          <p:nvPr/>
        </p:nvSpPr>
        <p:spPr>
          <a:xfrm>
            <a:off x="238896" y="1581028"/>
            <a:ext cx="8761412" cy="3271824"/>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200" b="1" dirty="0"/>
              <a:t>Progress </a:t>
            </a:r>
            <a:r>
              <a:rPr lang="de-DE" altLang="de-DE" sz="1200" b="1" dirty="0" smtClean="0"/>
              <a:t>since SA#109</a:t>
            </a:r>
          </a:p>
          <a:p>
            <a:pPr lvl="1">
              <a:spcBef>
                <a:spcPts val="0"/>
              </a:spcBef>
              <a:spcAft>
                <a:spcPts val="0"/>
              </a:spcAft>
            </a:pPr>
            <a:r>
              <a:rPr lang="en-US" altLang="de-DE" sz="1100" dirty="0" smtClean="0"/>
              <a:t> 1 </a:t>
            </a:r>
            <a:r>
              <a:rPr lang="en-US" altLang="de-DE" sz="1100" dirty="0"/>
              <a:t>CR to TS 23.304 has been approved.</a:t>
            </a:r>
          </a:p>
          <a:p>
            <a:pPr lvl="2">
              <a:spcBef>
                <a:spcPts val="0"/>
              </a:spcBef>
              <a:spcAft>
                <a:spcPts val="600"/>
              </a:spcAft>
            </a:pPr>
            <a:r>
              <a:rPr lang="en-US" altLang="de-DE" sz="1100" dirty="0" smtClean="0"/>
              <a:t>Support </a:t>
            </a:r>
            <a:r>
              <a:rPr lang="en-US" altLang="de-DE" sz="1100" dirty="0"/>
              <a:t>for PC5 </a:t>
            </a:r>
            <a:r>
              <a:rPr lang="en-US" altLang="de-DE" sz="1100" dirty="0" err="1"/>
              <a:t>groupcast</a:t>
            </a:r>
            <a:r>
              <a:rPr lang="en-US" altLang="de-DE" sz="1100" dirty="0"/>
              <a:t> mode for MANET multicast for IP based 5G </a:t>
            </a:r>
            <a:r>
              <a:rPr lang="en-US" altLang="de-DE" sz="1100" dirty="0" err="1"/>
              <a:t>ProSe</a:t>
            </a:r>
            <a:r>
              <a:rPr lang="en-US" altLang="de-DE" sz="1100" dirty="0"/>
              <a:t> Layer-3 Multi-hop UE-to-UE </a:t>
            </a:r>
            <a:r>
              <a:rPr lang="en-US" altLang="de-DE" sz="1100" dirty="0" smtClean="0"/>
              <a:t>Relay</a:t>
            </a:r>
            <a:endParaRPr lang="en-US" altLang="de-DE" sz="1100" dirty="0"/>
          </a:p>
          <a:p>
            <a:pPr lvl="1">
              <a:spcBef>
                <a:spcPts val="0"/>
              </a:spcBef>
              <a:spcAft>
                <a:spcPts val="0"/>
              </a:spcAft>
            </a:pPr>
            <a:r>
              <a:rPr lang="en-US" altLang="ko-KR" sz="1100" dirty="0" smtClean="0"/>
              <a:t> 1 </a:t>
            </a:r>
            <a:r>
              <a:rPr lang="en-US" altLang="ko-KR" sz="1100" dirty="0"/>
              <a:t>LS OUT sent to SA WG3 and RAN WG2 (CT WG1 in CC) on MANET multicast support for Layer-3 IP Type UE-to-UE multi-hop </a:t>
            </a:r>
            <a:r>
              <a:rPr lang="en-US" altLang="ko-KR" sz="1100" dirty="0" smtClean="0"/>
              <a:t>Relay</a:t>
            </a:r>
            <a:endParaRPr lang="en-US" altLang="ko-KR" sz="1100" dirty="0"/>
          </a:p>
          <a:p>
            <a:pPr>
              <a:spcBef>
                <a:spcPct val="0"/>
              </a:spcBef>
            </a:pPr>
            <a:r>
              <a:rPr lang="en-GB" altLang="en-US" sz="1200" b="1" dirty="0" smtClean="0"/>
              <a:t>Impacts </a:t>
            </a:r>
            <a:r>
              <a:rPr lang="en-GB" altLang="en-US" sz="1200" b="1" dirty="0"/>
              <a:t>and dependencies on other </a:t>
            </a:r>
            <a:r>
              <a:rPr lang="en-GB" altLang="en-US" sz="1200" b="1" dirty="0" smtClean="0"/>
              <a:t>WGs</a:t>
            </a:r>
          </a:p>
          <a:p>
            <a:pPr lvl="1">
              <a:spcBef>
                <a:spcPts val="0"/>
              </a:spcBef>
              <a:spcAft>
                <a:spcPts val="300"/>
              </a:spcAft>
            </a:pPr>
            <a:r>
              <a:rPr lang="en-US" altLang="de-DE" sz="1100" dirty="0" smtClean="0">
                <a:sym typeface="+mn-ea"/>
              </a:rPr>
              <a:t> This </a:t>
            </a:r>
            <a:r>
              <a:rPr lang="en-US" altLang="de-DE" sz="1100" dirty="0">
                <a:sym typeface="+mn-ea"/>
              </a:rPr>
              <a:t>WI is subject to coordination with RAN WG2 to determine RAN impact.</a:t>
            </a:r>
          </a:p>
          <a:p>
            <a:pPr lvl="1">
              <a:spcBef>
                <a:spcPts val="0"/>
              </a:spcBef>
              <a:spcAft>
                <a:spcPts val="300"/>
              </a:spcAft>
            </a:pPr>
            <a:r>
              <a:rPr lang="en-US" altLang="de-DE" sz="1100" dirty="0" smtClean="0">
                <a:sym typeface="+mn-ea"/>
              </a:rPr>
              <a:t> Security </a:t>
            </a:r>
            <a:r>
              <a:rPr lang="en-US" altLang="de-DE" sz="1100" dirty="0">
                <a:sym typeface="+mn-ea"/>
              </a:rPr>
              <a:t>aspects will be handled by SA WG3</a:t>
            </a:r>
            <a:endParaRPr lang="de-DE" altLang="de-DE" sz="1100" dirty="0"/>
          </a:p>
          <a:p>
            <a:pPr>
              <a:spcBef>
                <a:spcPct val="0"/>
              </a:spcBef>
            </a:pPr>
            <a:r>
              <a:rPr lang="en-US" altLang="en-US" sz="1200" b="1" dirty="0" smtClean="0"/>
              <a:t>Controversial </a:t>
            </a:r>
            <a:r>
              <a:rPr lang="en-US" altLang="en-US" sz="1200" b="1" dirty="0"/>
              <a:t>Issues</a:t>
            </a:r>
            <a:endParaRPr lang="de-DE" altLang="de-DE" sz="1200" b="1" dirty="0"/>
          </a:p>
          <a:p>
            <a:pPr marL="538163" lvl="1">
              <a:spcBef>
                <a:spcPct val="0"/>
              </a:spcBef>
            </a:pPr>
            <a:r>
              <a:rPr lang="de-DE" altLang="de-DE" sz="1100" dirty="0"/>
              <a:t> </a:t>
            </a:r>
            <a:r>
              <a:rPr lang="en-GB" altLang="de-DE" sz="1100" dirty="0" smtClean="0"/>
              <a:t>None</a:t>
            </a:r>
            <a:endParaRPr lang="en-US" altLang="en-US" sz="1100" dirty="0"/>
          </a:p>
          <a:p>
            <a:pPr>
              <a:spcBef>
                <a:spcPct val="0"/>
              </a:spcBef>
            </a:pPr>
            <a:r>
              <a:rPr lang="de-DE" altLang="en-US" sz="1200" b="1" dirty="0"/>
              <a:t>Next </a:t>
            </a:r>
            <a:r>
              <a:rPr lang="de-DE" altLang="en-US" sz="1200" b="1" dirty="0" smtClean="0"/>
              <a:t>Steps</a:t>
            </a:r>
            <a:endParaRPr lang="de-DE" altLang="en-US" sz="1200" b="1" dirty="0"/>
          </a:p>
          <a:p>
            <a:pPr marL="538163" lvl="1">
              <a:spcBef>
                <a:spcPct val="0"/>
              </a:spcBef>
            </a:pPr>
            <a:r>
              <a:rPr lang="de-DE" altLang="de-DE" sz="1100" dirty="0"/>
              <a:t> </a:t>
            </a:r>
            <a:r>
              <a:rPr lang="de-DE" altLang="de-DE" sz="1100" dirty="0" smtClean="0"/>
              <a:t>None</a:t>
            </a:r>
            <a:endParaRPr lang="en-US" altLang="en-US" sz="1100" dirty="0"/>
          </a:p>
        </p:txBody>
      </p:sp>
    </p:spTree>
    <p:extLst>
      <p:ext uri="{BB962C8B-B14F-4D97-AF65-F5344CB8AC3E}">
        <p14:creationId xmlns:p14="http://schemas.microsoft.com/office/powerpoint/2010/main" val="291431179"/>
      </p:ext>
    </p:extLst>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5BB55-A9F8-9F9F-AEA1-C55D18F8C0E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D2CE4E5B-7507-B6F5-24A5-7BCC56471C34}"/>
              </a:ext>
            </a:extLst>
          </p:cNvPr>
          <p:cNvSpPr>
            <a:spLocks noGrp="1"/>
          </p:cNvSpPr>
          <p:nvPr>
            <p:ph type="title"/>
          </p:nvPr>
        </p:nvSpPr>
        <p:spPr>
          <a:xfrm>
            <a:off x="143693" y="92495"/>
            <a:ext cx="7387892" cy="857250"/>
          </a:xfrm>
        </p:spPr>
        <p:txBody>
          <a:bodyPr/>
          <a:lstStyle/>
          <a:p>
            <a:r>
              <a:rPr lang="en-US" altLang="zh-CN" sz="2800" dirty="0">
                <a:solidFill>
                  <a:schemeClr val="tx1"/>
                </a:solidFill>
              </a:rPr>
              <a:t>TEI20_NEPS</a:t>
            </a:r>
            <a:endParaRPr lang="en-GB" altLang="en-US" sz="2800" dirty="0">
              <a:solidFill>
                <a:schemeClr val="tx1"/>
              </a:solidFill>
            </a:endParaRPr>
          </a:p>
        </p:txBody>
      </p:sp>
      <p:graphicFrame>
        <p:nvGraphicFramePr>
          <p:cNvPr id="2" name="Table 1">
            <a:extLst>
              <a:ext uri="{FF2B5EF4-FFF2-40B4-BE49-F238E27FC236}">
                <a16:creationId xmlns:a16="http://schemas.microsoft.com/office/drawing/2014/main" id="{D921A258-1979-56FF-E7D9-6A4E77AFEEDC}"/>
              </a:ext>
            </a:extLst>
          </p:cNvPr>
          <p:cNvGraphicFramePr>
            <a:graphicFrameLocks noGrp="1"/>
          </p:cNvGraphicFramePr>
          <p:nvPr>
            <p:extLst>
              <p:ext uri="{D42A27DB-BD31-4B8C-83A1-F6EECF244321}">
                <p14:modId xmlns:p14="http://schemas.microsoft.com/office/powerpoint/2010/main" val="778922971"/>
              </p:ext>
            </p:extLst>
          </p:nvPr>
        </p:nvGraphicFramePr>
        <p:xfrm>
          <a:off x="120461" y="949745"/>
          <a:ext cx="8879847" cy="484354"/>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2789128">
                  <a:extLst>
                    <a:ext uri="{9D8B030D-6E8A-4147-A177-3AD203B41FA5}">
                      <a16:colId xmlns:a16="http://schemas.microsoft.com/office/drawing/2014/main" val="20001"/>
                    </a:ext>
                  </a:extLst>
                </a:gridCol>
                <a:gridCol w="1641231">
                  <a:extLst>
                    <a:ext uri="{9D8B030D-6E8A-4147-A177-3AD203B41FA5}">
                      <a16:colId xmlns:a16="http://schemas.microsoft.com/office/drawing/2014/main" val="20002"/>
                    </a:ext>
                  </a:extLst>
                </a:gridCol>
                <a:gridCol w="773723">
                  <a:extLst>
                    <a:ext uri="{9D8B030D-6E8A-4147-A177-3AD203B41FA5}">
                      <a16:colId xmlns:a16="http://schemas.microsoft.com/office/drawing/2014/main" val="20003"/>
                    </a:ext>
                  </a:extLst>
                </a:gridCol>
                <a:gridCol w="406260">
                  <a:extLst>
                    <a:ext uri="{9D8B030D-6E8A-4147-A177-3AD203B41FA5}">
                      <a16:colId xmlns:a16="http://schemas.microsoft.com/office/drawing/2014/main" val="20004"/>
                    </a:ext>
                  </a:extLst>
                </a:gridCol>
                <a:gridCol w="672263">
                  <a:extLst>
                    <a:ext uri="{9D8B030D-6E8A-4147-A177-3AD203B41FA5}">
                      <a16:colId xmlns:a16="http://schemas.microsoft.com/office/drawing/2014/main" val="20005"/>
                    </a:ext>
                  </a:extLst>
                </a:gridCol>
                <a:gridCol w="39982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fr-FR" sz="800" b="0" i="0" kern="1200" dirty="0" smtClean="0">
                          <a:solidFill>
                            <a:schemeClr val="tx1"/>
                          </a:solidFill>
                          <a:effectLst/>
                          <a:latin typeface="Arial" panose="020B0604020202020204" pitchFamily="34" charset="0"/>
                          <a:ea typeface="+mn-ea"/>
                          <a:cs typeface="Arial" panose="020B0604020202020204" pitchFamily="34" charset="0"/>
                        </a:rPr>
                        <a:t>1090005</a:t>
                      </a:r>
                    </a:p>
                  </a:txBody>
                  <a:tcPr marL="45720" marR="45720" anchor="ctr"/>
                </a:tc>
                <a:tc>
                  <a:txBody>
                    <a:bodyPr/>
                    <a:lstStyle/>
                    <a:p>
                      <a:pPr algn="l" fontAlgn="t"/>
                      <a:r>
                        <a:rPr lang="en-GB" sz="800" b="0" i="0" u="none" strike="noStrike" dirty="0" smtClean="0">
                          <a:solidFill>
                            <a:srgbClr val="000000"/>
                          </a:solidFill>
                          <a:effectLst/>
                          <a:latin typeface="Arial" panose="020B0604020202020204" pitchFamily="34" charset="0"/>
                          <a:cs typeface="Arial" panose="020B0604020202020204" pitchFamily="34" charset="0"/>
                        </a:rPr>
                        <a:t>Support of NSSAA in EPS</a:t>
                      </a:r>
                      <a:endParaRPr lang="en-GB" sz="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t"/>
                      <a:r>
                        <a:rPr lang="en-GB" sz="800" b="0" i="0" u="none" strike="noStrike" dirty="0" smtClean="0">
                          <a:solidFill>
                            <a:srgbClr val="000000"/>
                          </a:solidFill>
                          <a:effectLst/>
                          <a:latin typeface="Arial" panose="020B0604020202020204" pitchFamily="34" charset="0"/>
                          <a:cs typeface="Arial" panose="020B0604020202020204" pitchFamily="34" charset="0"/>
                        </a:rPr>
                        <a:t>TEI20_NEPS</a:t>
                      </a:r>
                      <a:endParaRPr lang="en-GB" sz="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December</a:t>
                      </a:r>
                      <a:r>
                        <a:rPr lang="en-GB" sz="800" b="0" kern="1200" baseline="0" dirty="0" smtClean="0">
                          <a:solidFill>
                            <a:schemeClr val="dk1"/>
                          </a:solidFill>
                          <a:latin typeface="Arial" panose="020B0604020202020204" pitchFamily="34" charset="0"/>
                          <a:ea typeface="+mn-ea"/>
                          <a:cs typeface="Arial" panose="020B0604020202020204" pitchFamily="34" charset="0"/>
                        </a:rPr>
                        <a:t> 2025</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0%</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7144" marR="7144" marT="7144"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altLang="ko-KR" sz="800" b="0" i="0" u="none" strike="noStrike" kern="1200" dirty="0" smtClean="0">
                          <a:solidFill>
                            <a:schemeClr val="dk1"/>
                          </a:solidFill>
                          <a:effectLst/>
                          <a:latin typeface="Arial" panose="020B0604020202020204" pitchFamily="34" charset="0"/>
                          <a:ea typeface="+mn-ea"/>
                          <a:cs typeface="Arial" panose="020B0604020202020204" pitchFamily="34" charset="0"/>
                        </a:rPr>
                        <a:t>SP-251210</a:t>
                      </a:r>
                    </a:p>
                  </a:txBody>
                  <a:tcPr marL="7144" marR="7144" marT="7144" marB="0" anchor="ct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100%</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27002" marR="27002" marT="0" marB="0" anchor="ctr"/>
                </a:tc>
                <a:tc>
                  <a:txBody>
                    <a:bodyPr/>
                    <a:lstStyle/>
                    <a:p>
                      <a:pPr algn="ctr" fontAlgn="ctr"/>
                      <a:r>
                        <a:rPr lang="en-GB" sz="800" b="0" kern="1200" dirty="0" smtClean="0">
                          <a:solidFill>
                            <a:schemeClr val="dk1"/>
                          </a:solidFill>
                          <a:latin typeface="Arial" panose="020B0604020202020204" pitchFamily="34" charset="0"/>
                          <a:ea typeface="+mn-ea"/>
                          <a:cs typeface="Arial" panose="020B0604020202020204" pitchFamily="34" charset="0"/>
                        </a:rPr>
                        <a:t>Work completed at SA2#172</a:t>
                      </a: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690F8196-BAEB-9D0B-1A9C-3652B4B1D248}"/>
              </a:ext>
            </a:extLst>
          </p:cNvPr>
          <p:cNvSpPr txBox="1">
            <a:spLocks/>
          </p:cNvSpPr>
          <p:nvPr/>
        </p:nvSpPr>
        <p:spPr>
          <a:xfrm>
            <a:off x="238896" y="1581028"/>
            <a:ext cx="8761412" cy="3271824"/>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200" b="1" dirty="0"/>
              <a:t>Progress </a:t>
            </a:r>
            <a:r>
              <a:rPr lang="de-DE" altLang="de-DE" sz="1200" b="1" dirty="0" smtClean="0"/>
              <a:t>since SA#109</a:t>
            </a:r>
          </a:p>
          <a:p>
            <a:pPr lvl="1">
              <a:spcBef>
                <a:spcPts val="0"/>
              </a:spcBef>
              <a:spcAft>
                <a:spcPts val="0"/>
              </a:spcAft>
              <a:defRPr/>
            </a:pPr>
            <a:r>
              <a:rPr lang="en-US" altLang="de-DE" sz="1050" kern="0" dirty="0" smtClean="0"/>
              <a:t> Two </a:t>
            </a:r>
            <a:r>
              <a:rPr lang="en-US" altLang="de-DE" sz="1050" kern="0" dirty="0"/>
              <a:t>CRs (one for 23.501 and one for 23.502) were agreed at SA2#171,</a:t>
            </a:r>
          </a:p>
          <a:p>
            <a:pPr lvl="1">
              <a:spcBef>
                <a:spcPts val="0"/>
              </a:spcBef>
              <a:spcAft>
                <a:spcPts val="0"/>
              </a:spcAft>
              <a:defRPr/>
            </a:pPr>
            <a:r>
              <a:rPr lang="en-US" altLang="de-DE" sz="1050" kern="0" dirty="0" smtClean="0"/>
              <a:t> Revisions </a:t>
            </a:r>
            <a:r>
              <a:rPr lang="en-US" altLang="de-DE" sz="1050" kern="0" dirty="0"/>
              <a:t>of agreed CRs at SA2#171 were further agreed at SA2#172 </a:t>
            </a:r>
          </a:p>
          <a:p>
            <a:pPr lvl="2">
              <a:spcBef>
                <a:spcPts val="0"/>
              </a:spcBef>
              <a:spcAft>
                <a:spcPts val="0"/>
              </a:spcAft>
              <a:defRPr/>
            </a:pPr>
            <a:r>
              <a:rPr lang="en-US" altLang="de-DE" sz="1000" kern="0" dirty="0" smtClean="0"/>
              <a:t>Added the support for NSSAA over EPS and work is now complete</a:t>
            </a:r>
            <a:endParaRPr lang="en-US" altLang="zh-CN" sz="1000" kern="0" dirty="0" smtClean="0"/>
          </a:p>
          <a:p>
            <a:pPr>
              <a:spcBef>
                <a:spcPct val="0"/>
              </a:spcBef>
            </a:pPr>
            <a:r>
              <a:rPr lang="en-GB" altLang="en-US" sz="1200" b="1" dirty="0" smtClean="0"/>
              <a:t>Impacts and dependencies on other WGs</a:t>
            </a:r>
          </a:p>
          <a:p>
            <a:pPr lvl="1">
              <a:spcBef>
                <a:spcPts val="0"/>
              </a:spcBef>
              <a:spcAft>
                <a:spcPts val="300"/>
              </a:spcAft>
              <a:defRPr/>
            </a:pPr>
            <a:r>
              <a:rPr lang="en-US" altLang="de-DE" sz="1100" dirty="0" smtClean="0">
                <a:sym typeface="+mn-ea"/>
              </a:rPr>
              <a:t> </a:t>
            </a:r>
            <a:r>
              <a:rPr lang="en-US" sz="1100" dirty="0"/>
              <a:t>CT1 to define the Pending indicator in PCO, the indication of the support of the NSSAA over EPC indicator in PCO and a UE MM Core Network capability indication of support of the feature.  Align stage three text to the stage two CRs where needed in CT1 </a:t>
            </a:r>
            <a:r>
              <a:rPr lang="en-US" sz="1100" dirty="0" smtClean="0"/>
              <a:t>specifications</a:t>
            </a:r>
            <a:endParaRPr lang="en-US" altLang="zh-CN" sz="1100" dirty="0">
              <a:solidFill>
                <a:prstClr val="black"/>
              </a:solidFill>
              <a:sym typeface="+mn-ea"/>
            </a:endParaRPr>
          </a:p>
          <a:p>
            <a:pPr>
              <a:spcBef>
                <a:spcPct val="0"/>
              </a:spcBef>
            </a:pPr>
            <a:r>
              <a:rPr lang="en-US" altLang="en-US" sz="1200" b="1" dirty="0" smtClean="0"/>
              <a:t>Controversial </a:t>
            </a:r>
            <a:r>
              <a:rPr lang="en-US" altLang="en-US" sz="1200" b="1" dirty="0"/>
              <a:t>Issues</a:t>
            </a:r>
            <a:endParaRPr lang="de-DE" altLang="de-DE" sz="1200" b="1" dirty="0"/>
          </a:p>
          <a:p>
            <a:pPr marL="538163" lvl="1">
              <a:spcBef>
                <a:spcPct val="0"/>
              </a:spcBef>
            </a:pPr>
            <a:r>
              <a:rPr lang="de-DE" altLang="de-DE" sz="1100" dirty="0"/>
              <a:t> </a:t>
            </a:r>
            <a:r>
              <a:rPr lang="en-GB" altLang="de-DE" sz="1100" dirty="0" smtClean="0"/>
              <a:t>None</a:t>
            </a:r>
            <a:endParaRPr lang="en-US" altLang="en-US" sz="1100" dirty="0"/>
          </a:p>
          <a:p>
            <a:pPr>
              <a:spcBef>
                <a:spcPct val="0"/>
              </a:spcBef>
            </a:pPr>
            <a:r>
              <a:rPr lang="de-DE" altLang="en-US" sz="1200" b="1" dirty="0"/>
              <a:t>Next </a:t>
            </a:r>
            <a:r>
              <a:rPr lang="de-DE" altLang="en-US" sz="1200" b="1" dirty="0" smtClean="0"/>
              <a:t>Steps</a:t>
            </a:r>
            <a:endParaRPr lang="de-DE" altLang="en-US" sz="1200" b="1" dirty="0"/>
          </a:p>
          <a:p>
            <a:pPr marL="538163" lvl="1">
              <a:spcBef>
                <a:spcPct val="0"/>
              </a:spcBef>
            </a:pPr>
            <a:r>
              <a:rPr lang="de-DE" altLang="de-DE" sz="1100" dirty="0"/>
              <a:t> </a:t>
            </a:r>
            <a:r>
              <a:rPr lang="de-DE" altLang="de-DE" sz="1100" dirty="0" smtClean="0"/>
              <a:t>None</a:t>
            </a:r>
            <a:endParaRPr lang="en-US" altLang="en-US" sz="1100" dirty="0"/>
          </a:p>
        </p:txBody>
      </p:sp>
    </p:spTree>
    <p:extLst>
      <p:ext uri="{BB962C8B-B14F-4D97-AF65-F5344CB8AC3E}">
        <p14:creationId xmlns:p14="http://schemas.microsoft.com/office/powerpoint/2010/main" val="527185198"/>
      </p:ext>
    </p:extLst>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5BB55-A9F8-9F9F-AEA1-C55D18F8C0E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D2CE4E5B-7507-B6F5-24A5-7BCC56471C34}"/>
              </a:ext>
            </a:extLst>
          </p:cNvPr>
          <p:cNvSpPr>
            <a:spLocks noGrp="1"/>
          </p:cNvSpPr>
          <p:nvPr>
            <p:ph type="title"/>
          </p:nvPr>
        </p:nvSpPr>
        <p:spPr>
          <a:xfrm>
            <a:off x="143693" y="92495"/>
            <a:ext cx="7387892" cy="857250"/>
          </a:xfrm>
        </p:spPr>
        <p:txBody>
          <a:bodyPr/>
          <a:lstStyle/>
          <a:p>
            <a:r>
              <a:rPr lang="en-US" altLang="zh-CN" sz="2800" dirty="0">
                <a:solidFill>
                  <a:schemeClr val="tx1"/>
                </a:solidFill>
              </a:rPr>
              <a:t>TEI20_NetShare_Ph2-ARC</a:t>
            </a:r>
            <a:endParaRPr lang="en-GB" altLang="en-US" sz="2800" dirty="0">
              <a:solidFill>
                <a:schemeClr val="tx1"/>
              </a:solidFill>
            </a:endParaRPr>
          </a:p>
        </p:txBody>
      </p:sp>
      <p:graphicFrame>
        <p:nvGraphicFramePr>
          <p:cNvPr id="2" name="Table 1">
            <a:extLst>
              <a:ext uri="{FF2B5EF4-FFF2-40B4-BE49-F238E27FC236}">
                <a16:creationId xmlns:a16="http://schemas.microsoft.com/office/drawing/2014/main" id="{D921A258-1979-56FF-E7D9-6A4E77AFEEDC}"/>
              </a:ext>
            </a:extLst>
          </p:cNvPr>
          <p:cNvGraphicFramePr>
            <a:graphicFrameLocks noGrp="1"/>
          </p:cNvGraphicFramePr>
          <p:nvPr>
            <p:extLst>
              <p:ext uri="{D42A27DB-BD31-4B8C-83A1-F6EECF244321}">
                <p14:modId xmlns:p14="http://schemas.microsoft.com/office/powerpoint/2010/main" val="3393361427"/>
              </p:ext>
            </p:extLst>
          </p:nvPr>
        </p:nvGraphicFramePr>
        <p:xfrm>
          <a:off x="120461" y="949745"/>
          <a:ext cx="8879847" cy="484354"/>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2789128">
                  <a:extLst>
                    <a:ext uri="{9D8B030D-6E8A-4147-A177-3AD203B41FA5}">
                      <a16:colId xmlns:a16="http://schemas.microsoft.com/office/drawing/2014/main" val="20001"/>
                    </a:ext>
                  </a:extLst>
                </a:gridCol>
                <a:gridCol w="1641231">
                  <a:extLst>
                    <a:ext uri="{9D8B030D-6E8A-4147-A177-3AD203B41FA5}">
                      <a16:colId xmlns:a16="http://schemas.microsoft.com/office/drawing/2014/main" val="20002"/>
                    </a:ext>
                  </a:extLst>
                </a:gridCol>
                <a:gridCol w="773723">
                  <a:extLst>
                    <a:ext uri="{9D8B030D-6E8A-4147-A177-3AD203B41FA5}">
                      <a16:colId xmlns:a16="http://schemas.microsoft.com/office/drawing/2014/main" val="20003"/>
                    </a:ext>
                  </a:extLst>
                </a:gridCol>
                <a:gridCol w="406260">
                  <a:extLst>
                    <a:ext uri="{9D8B030D-6E8A-4147-A177-3AD203B41FA5}">
                      <a16:colId xmlns:a16="http://schemas.microsoft.com/office/drawing/2014/main" val="20004"/>
                    </a:ext>
                  </a:extLst>
                </a:gridCol>
                <a:gridCol w="672263">
                  <a:extLst>
                    <a:ext uri="{9D8B030D-6E8A-4147-A177-3AD203B41FA5}">
                      <a16:colId xmlns:a16="http://schemas.microsoft.com/office/drawing/2014/main" val="20005"/>
                    </a:ext>
                  </a:extLst>
                </a:gridCol>
                <a:gridCol w="39982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r>
                        <a:rPr lang="en-US" sz="800" b="0" dirty="0">
                          <a:solidFill>
                            <a:schemeClr val="tx1"/>
                          </a:solidFill>
                          <a:latin typeface="Arial" panose="020B0604020202020204" pitchFamily="34" charset="0"/>
                          <a:cs typeface="Arial" panose="020B0604020202020204" pitchFamily="34" charset="0"/>
                        </a:rPr>
                        <a:t>1080059</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Indirect Network Sharing Phase2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8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TEI20_NetShare_Ph2-ARC</a:t>
                      </a:r>
                    </a:p>
                  </a:txBody>
                  <a:tcP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December</a:t>
                      </a:r>
                      <a:r>
                        <a:rPr lang="en-GB" sz="800" b="0" kern="1200" baseline="0" dirty="0" smtClean="0">
                          <a:solidFill>
                            <a:schemeClr val="dk1"/>
                          </a:solidFill>
                          <a:latin typeface="Arial" panose="020B0604020202020204" pitchFamily="34" charset="0"/>
                          <a:ea typeface="+mn-ea"/>
                          <a:cs typeface="Arial" panose="020B0604020202020204" pitchFamily="34" charset="0"/>
                        </a:rPr>
                        <a:t> 2025</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0%</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7144" marR="7144" marT="7144"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GB" sz="800" b="0"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rPr>
                        <a:t>SP-250838</a:t>
                      </a:r>
                      <a:endParaRPr kumimoji="0" lang="en-GB" sz="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7144" marR="7144" marT="7144" marB="0" anchor="ct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100%</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27002" marR="27002" marT="0" marB="0" anchor="ctr"/>
                </a:tc>
                <a:tc>
                  <a:txBody>
                    <a:bodyPr/>
                    <a:lstStyle/>
                    <a:p>
                      <a:pPr algn="ctr" fontAlgn="ctr"/>
                      <a:r>
                        <a:rPr lang="en-GB" sz="800" b="0" kern="1200" dirty="0" smtClean="0">
                          <a:solidFill>
                            <a:schemeClr val="dk1"/>
                          </a:solidFill>
                          <a:latin typeface="Arial" panose="020B0604020202020204" pitchFamily="34" charset="0"/>
                          <a:ea typeface="+mn-ea"/>
                          <a:cs typeface="Arial" panose="020B0604020202020204" pitchFamily="34" charset="0"/>
                        </a:rPr>
                        <a:t>Work completed at SA2#172</a:t>
                      </a: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690F8196-BAEB-9D0B-1A9C-3652B4B1D248}"/>
              </a:ext>
            </a:extLst>
          </p:cNvPr>
          <p:cNvSpPr txBox="1">
            <a:spLocks/>
          </p:cNvSpPr>
          <p:nvPr/>
        </p:nvSpPr>
        <p:spPr>
          <a:xfrm>
            <a:off x="238896" y="1581028"/>
            <a:ext cx="8761412" cy="3271824"/>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200" b="1" dirty="0"/>
              <a:t>Progress </a:t>
            </a:r>
            <a:r>
              <a:rPr lang="de-DE" altLang="de-DE" sz="1200" b="1" dirty="0" smtClean="0"/>
              <a:t>since SA#109</a:t>
            </a:r>
          </a:p>
          <a:p>
            <a:pPr lvl="1">
              <a:spcBef>
                <a:spcPts val="0"/>
              </a:spcBef>
              <a:spcAft>
                <a:spcPts val="0"/>
              </a:spcAft>
            </a:pPr>
            <a:r>
              <a:rPr lang="en-US" altLang="zh-CN" sz="1100" dirty="0"/>
              <a:t> 13 CRs proposed in SA2#171 and 10 CRs proposed in SA2#172</a:t>
            </a:r>
          </a:p>
          <a:p>
            <a:pPr lvl="1">
              <a:spcBef>
                <a:spcPts val="0"/>
              </a:spcBef>
              <a:spcAft>
                <a:spcPts val="0"/>
              </a:spcAft>
            </a:pPr>
            <a:r>
              <a:rPr lang="en-US" altLang="zh-CN" sz="1100" dirty="0"/>
              <a:t> 8 CRs approved</a:t>
            </a:r>
          </a:p>
          <a:p>
            <a:pPr lvl="1">
              <a:spcBef>
                <a:spcPts val="0"/>
              </a:spcBef>
              <a:spcAft>
                <a:spcPts val="0"/>
              </a:spcAft>
            </a:pPr>
            <a:r>
              <a:rPr lang="en-US" altLang="zh-CN" sz="1100" dirty="0"/>
              <a:t> 100% completion</a:t>
            </a:r>
            <a:endParaRPr lang="de-DE" altLang="de-DE" sz="1100" dirty="0"/>
          </a:p>
          <a:p>
            <a:pPr>
              <a:spcBef>
                <a:spcPct val="0"/>
              </a:spcBef>
            </a:pPr>
            <a:r>
              <a:rPr lang="en-GB" altLang="en-US" sz="1200" b="1" dirty="0" smtClean="0"/>
              <a:t>Impacts and dependencies on other WGs</a:t>
            </a:r>
          </a:p>
          <a:p>
            <a:pPr>
              <a:spcBef>
                <a:spcPct val="0"/>
              </a:spcBef>
            </a:pPr>
            <a:r>
              <a:rPr lang="en-US" altLang="en-US" sz="1200" b="1" dirty="0" smtClean="0"/>
              <a:t>Controversial </a:t>
            </a:r>
            <a:r>
              <a:rPr lang="en-US" altLang="en-US" sz="1200" b="1" dirty="0"/>
              <a:t>Issues</a:t>
            </a:r>
            <a:endParaRPr lang="de-DE" altLang="de-DE" sz="1200" b="1" dirty="0"/>
          </a:p>
          <a:p>
            <a:pPr marL="538163" lvl="1">
              <a:spcBef>
                <a:spcPct val="0"/>
              </a:spcBef>
            </a:pPr>
            <a:r>
              <a:rPr lang="de-DE" altLang="de-DE" sz="1100" dirty="0"/>
              <a:t> </a:t>
            </a:r>
            <a:r>
              <a:rPr lang="en-GB" altLang="de-DE" sz="1100" dirty="0" smtClean="0"/>
              <a:t>None</a:t>
            </a:r>
            <a:endParaRPr lang="en-US" altLang="en-US" sz="1100" dirty="0"/>
          </a:p>
          <a:p>
            <a:pPr>
              <a:spcBef>
                <a:spcPct val="0"/>
              </a:spcBef>
            </a:pPr>
            <a:r>
              <a:rPr lang="de-DE" altLang="en-US" sz="1200" b="1" dirty="0"/>
              <a:t>Next </a:t>
            </a:r>
            <a:r>
              <a:rPr lang="de-DE" altLang="en-US" sz="1200" b="1" dirty="0" smtClean="0"/>
              <a:t>Steps</a:t>
            </a:r>
            <a:endParaRPr lang="de-DE" altLang="en-US" sz="1200" b="1" dirty="0"/>
          </a:p>
          <a:p>
            <a:pPr marL="538163" lvl="1">
              <a:spcBef>
                <a:spcPct val="0"/>
              </a:spcBef>
            </a:pPr>
            <a:r>
              <a:rPr lang="de-DE" altLang="de-DE" sz="1100" dirty="0"/>
              <a:t> </a:t>
            </a:r>
            <a:r>
              <a:rPr lang="de-DE" altLang="de-DE" sz="1100" dirty="0" smtClean="0"/>
              <a:t>None</a:t>
            </a:r>
            <a:endParaRPr lang="en-US" altLang="en-US" sz="1100" dirty="0"/>
          </a:p>
        </p:txBody>
      </p:sp>
    </p:spTree>
    <p:extLst>
      <p:ext uri="{BB962C8B-B14F-4D97-AF65-F5344CB8AC3E}">
        <p14:creationId xmlns:p14="http://schemas.microsoft.com/office/powerpoint/2010/main" val="4218963286"/>
      </p:ext>
    </p:extLst>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5BB55-A9F8-9F9F-AEA1-C55D18F8C0E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D2CE4E5B-7507-B6F5-24A5-7BCC56471C34}"/>
              </a:ext>
            </a:extLst>
          </p:cNvPr>
          <p:cNvSpPr>
            <a:spLocks noGrp="1"/>
          </p:cNvSpPr>
          <p:nvPr>
            <p:ph type="title"/>
          </p:nvPr>
        </p:nvSpPr>
        <p:spPr>
          <a:xfrm>
            <a:off x="143693" y="92495"/>
            <a:ext cx="7387892" cy="857250"/>
          </a:xfrm>
        </p:spPr>
        <p:txBody>
          <a:bodyPr/>
          <a:lstStyle/>
          <a:p>
            <a:r>
              <a:rPr lang="en-US" altLang="zh-CN" sz="2800" dirty="0" smtClean="0">
                <a:solidFill>
                  <a:schemeClr val="tx1"/>
                </a:solidFill>
              </a:rPr>
              <a:t>TEI20_Eth4MWAB</a:t>
            </a:r>
            <a:endParaRPr lang="en-GB" altLang="en-US" sz="2800" dirty="0">
              <a:solidFill>
                <a:schemeClr val="tx1"/>
              </a:solidFill>
            </a:endParaRPr>
          </a:p>
        </p:txBody>
      </p:sp>
      <p:graphicFrame>
        <p:nvGraphicFramePr>
          <p:cNvPr id="2" name="Table 1">
            <a:extLst>
              <a:ext uri="{FF2B5EF4-FFF2-40B4-BE49-F238E27FC236}">
                <a16:creationId xmlns:a16="http://schemas.microsoft.com/office/drawing/2014/main" id="{D921A258-1979-56FF-E7D9-6A4E77AFEEDC}"/>
              </a:ext>
            </a:extLst>
          </p:cNvPr>
          <p:cNvGraphicFramePr>
            <a:graphicFrameLocks noGrp="1"/>
          </p:cNvGraphicFramePr>
          <p:nvPr>
            <p:extLst>
              <p:ext uri="{D42A27DB-BD31-4B8C-83A1-F6EECF244321}">
                <p14:modId xmlns:p14="http://schemas.microsoft.com/office/powerpoint/2010/main" val="1784419925"/>
              </p:ext>
            </p:extLst>
          </p:nvPr>
        </p:nvGraphicFramePr>
        <p:xfrm>
          <a:off x="120461" y="949745"/>
          <a:ext cx="8879847" cy="484354"/>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2938923">
                  <a:extLst>
                    <a:ext uri="{9D8B030D-6E8A-4147-A177-3AD203B41FA5}">
                      <a16:colId xmlns:a16="http://schemas.microsoft.com/office/drawing/2014/main" val="20001"/>
                    </a:ext>
                  </a:extLst>
                </a:gridCol>
                <a:gridCol w="1491436">
                  <a:extLst>
                    <a:ext uri="{9D8B030D-6E8A-4147-A177-3AD203B41FA5}">
                      <a16:colId xmlns:a16="http://schemas.microsoft.com/office/drawing/2014/main" val="20002"/>
                    </a:ext>
                  </a:extLst>
                </a:gridCol>
                <a:gridCol w="773723">
                  <a:extLst>
                    <a:ext uri="{9D8B030D-6E8A-4147-A177-3AD203B41FA5}">
                      <a16:colId xmlns:a16="http://schemas.microsoft.com/office/drawing/2014/main" val="20003"/>
                    </a:ext>
                  </a:extLst>
                </a:gridCol>
                <a:gridCol w="406260">
                  <a:extLst>
                    <a:ext uri="{9D8B030D-6E8A-4147-A177-3AD203B41FA5}">
                      <a16:colId xmlns:a16="http://schemas.microsoft.com/office/drawing/2014/main" val="20004"/>
                    </a:ext>
                  </a:extLst>
                </a:gridCol>
                <a:gridCol w="672263">
                  <a:extLst>
                    <a:ext uri="{9D8B030D-6E8A-4147-A177-3AD203B41FA5}">
                      <a16:colId xmlns:a16="http://schemas.microsoft.com/office/drawing/2014/main" val="20005"/>
                    </a:ext>
                  </a:extLst>
                </a:gridCol>
                <a:gridCol w="39982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l" fontAlgn="t"/>
                      <a:r>
                        <a:rPr lang="en-GB" sz="800" b="0" i="0" u="none" strike="noStrike" dirty="0">
                          <a:solidFill>
                            <a:srgbClr val="000000"/>
                          </a:solidFill>
                          <a:effectLst/>
                          <a:latin typeface="Arial" panose="020B0604020202020204" pitchFamily="34" charset="0"/>
                        </a:rPr>
                        <a:t>1090004</a:t>
                      </a:r>
                    </a:p>
                  </a:txBody>
                  <a:tcPr marL="45720" marR="45720"/>
                </a:tc>
                <a:tc>
                  <a:txBody>
                    <a:bodyPr/>
                    <a:lstStyle/>
                    <a:p>
                      <a:pPr algn="l" fontAlgn="t"/>
                      <a:r>
                        <a:rPr lang="en-US" sz="800" b="0" i="0" u="none" strike="noStrike" dirty="0">
                          <a:solidFill>
                            <a:srgbClr val="000000"/>
                          </a:solidFill>
                          <a:effectLst/>
                          <a:latin typeface="Arial" panose="020B0604020202020204" pitchFamily="34" charset="0"/>
                        </a:rPr>
                        <a:t>Support for Ethernet PDU session for backhauling of MWAB</a:t>
                      </a:r>
                      <a:endParaRPr lang="en-GB" sz="800" b="0" i="0" u="none" strike="noStrike" dirty="0">
                        <a:solidFill>
                          <a:srgbClr val="000000"/>
                        </a:solidFill>
                        <a:effectLst/>
                        <a:latin typeface="Arial" panose="020B0604020202020204" pitchFamily="34" charset="0"/>
                      </a:endParaRPr>
                    </a:p>
                  </a:txBody>
                  <a:tcPr marL="45720" marR="45720"/>
                </a:tc>
                <a:tc>
                  <a:txBody>
                    <a:bodyPr/>
                    <a:lstStyle/>
                    <a:p>
                      <a:pPr algn="l" fontAlgn="t"/>
                      <a:r>
                        <a:rPr lang="en-GB" sz="800" b="0" i="0" u="none" strike="noStrike" dirty="0">
                          <a:solidFill>
                            <a:srgbClr val="000000"/>
                          </a:solidFill>
                          <a:effectLst/>
                          <a:latin typeface="Arial" panose="020B0604020202020204" pitchFamily="34" charset="0"/>
                        </a:rPr>
                        <a:t>TEI20_Eth4MWAB</a:t>
                      </a:r>
                    </a:p>
                  </a:txBody>
                  <a:tcPr marL="45720" marR="45720"/>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March</a:t>
                      </a:r>
                      <a:r>
                        <a:rPr lang="en-GB" sz="800" b="0" kern="1200" baseline="0" dirty="0" smtClean="0">
                          <a:solidFill>
                            <a:schemeClr val="dk1"/>
                          </a:solidFill>
                          <a:latin typeface="Arial" panose="020B0604020202020204" pitchFamily="34" charset="0"/>
                          <a:ea typeface="+mn-ea"/>
                          <a:cs typeface="Arial" panose="020B0604020202020204" pitchFamily="34" charset="0"/>
                        </a:rPr>
                        <a:t> 2026</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45720" marR="45720" anchor="ct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0%</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45720" marR="4572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altLang="ko-KR" sz="800" b="0" i="0" u="none" strike="noStrike" kern="1200" dirty="0" smtClean="0">
                          <a:solidFill>
                            <a:schemeClr val="dk1"/>
                          </a:solidFill>
                          <a:effectLst/>
                          <a:latin typeface="Arial" panose="020B0604020202020204" pitchFamily="34" charset="0"/>
                          <a:ea typeface="+mn-ea"/>
                          <a:cs typeface="Arial" panose="020B0604020202020204" pitchFamily="34" charset="0"/>
                        </a:rPr>
                        <a:t>SP-251209</a:t>
                      </a:r>
                    </a:p>
                  </a:txBody>
                  <a:tcPr marL="45720" marR="45720" anchor="ct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100%</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45720" marR="45720" anchor="ctr"/>
                </a:tc>
                <a:tc>
                  <a:txBody>
                    <a:bodyPr/>
                    <a:lstStyle/>
                    <a:p>
                      <a:pPr algn="ctr" fontAlgn="ctr"/>
                      <a:r>
                        <a:rPr lang="en-GB" sz="800" b="0" kern="1200" dirty="0" smtClean="0">
                          <a:solidFill>
                            <a:schemeClr val="dk1"/>
                          </a:solidFill>
                          <a:latin typeface="Arial" panose="020B0604020202020204" pitchFamily="34" charset="0"/>
                          <a:ea typeface="+mn-ea"/>
                          <a:cs typeface="Arial" panose="020B0604020202020204" pitchFamily="34" charset="0"/>
                        </a:rPr>
                        <a:t>Work completed at SA2#172</a:t>
                      </a:r>
                    </a:p>
                  </a:txBody>
                  <a:tcPr marL="45720" marR="4572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690F8196-BAEB-9D0B-1A9C-3652B4B1D248}"/>
              </a:ext>
            </a:extLst>
          </p:cNvPr>
          <p:cNvSpPr txBox="1">
            <a:spLocks/>
          </p:cNvSpPr>
          <p:nvPr/>
        </p:nvSpPr>
        <p:spPr>
          <a:xfrm>
            <a:off x="238896" y="1581028"/>
            <a:ext cx="8761412" cy="3271824"/>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200" b="1" dirty="0"/>
              <a:t>Progress </a:t>
            </a:r>
            <a:r>
              <a:rPr lang="de-DE" altLang="de-DE" sz="1200" b="1" dirty="0" smtClean="0"/>
              <a:t>since SA#109</a:t>
            </a:r>
          </a:p>
          <a:p>
            <a:pPr lvl="1">
              <a:spcBef>
                <a:spcPts val="0"/>
              </a:spcBef>
              <a:spcAft>
                <a:spcPts val="0"/>
              </a:spcAft>
              <a:defRPr/>
            </a:pPr>
            <a:r>
              <a:rPr lang="en-US" altLang="de-DE" sz="1050" kern="0" dirty="0" smtClean="0"/>
              <a:t> 1 </a:t>
            </a:r>
            <a:r>
              <a:rPr lang="en-US" altLang="de-DE" sz="1050" kern="0" dirty="0"/>
              <a:t>CRs to TS 23.501 were agreed,</a:t>
            </a:r>
          </a:p>
          <a:p>
            <a:pPr lvl="2">
              <a:spcBef>
                <a:spcPts val="0"/>
              </a:spcBef>
              <a:spcAft>
                <a:spcPts val="0"/>
              </a:spcAft>
              <a:defRPr/>
            </a:pPr>
            <a:r>
              <a:rPr lang="en-US" altLang="de-DE" sz="1000" kern="0" dirty="0"/>
              <a:t>Added the support of Ethernet PDU Session for MWAB </a:t>
            </a:r>
            <a:r>
              <a:rPr lang="en-US" altLang="de-DE" sz="1000" kern="0" dirty="0" smtClean="0"/>
              <a:t>backhauling</a:t>
            </a:r>
            <a:endParaRPr lang="de-DE" altLang="de-DE" sz="1200" dirty="0" smtClean="0"/>
          </a:p>
          <a:p>
            <a:pPr>
              <a:spcBef>
                <a:spcPct val="0"/>
              </a:spcBef>
            </a:pPr>
            <a:r>
              <a:rPr lang="en-GB" altLang="en-US" sz="1200" b="1" dirty="0" smtClean="0"/>
              <a:t>Impacts and dependencies on other WGs</a:t>
            </a:r>
          </a:p>
          <a:p>
            <a:pPr lvl="1">
              <a:spcBef>
                <a:spcPct val="0"/>
              </a:spcBef>
            </a:pPr>
            <a:r>
              <a:rPr lang="en-GB" altLang="en-US" sz="800" b="1" dirty="0" smtClean="0"/>
              <a:t> </a:t>
            </a:r>
            <a:r>
              <a:rPr lang="en-GB" altLang="en-US" sz="1050" kern="0" dirty="0"/>
              <a:t>None</a:t>
            </a:r>
          </a:p>
          <a:p>
            <a:pPr>
              <a:spcBef>
                <a:spcPct val="0"/>
              </a:spcBef>
            </a:pPr>
            <a:r>
              <a:rPr lang="en-US" altLang="en-US" sz="1200" b="1" dirty="0" smtClean="0"/>
              <a:t>Controversial </a:t>
            </a:r>
            <a:r>
              <a:rPr lang="en-US" altLang="en-US" sz="1200" b="1" dirty="0"/>
              <a:t>Issues</a:t>
            </a:r>
            <a:endParaRPr lang="de-DE" altLang="de-DE" sz="1200" b="1" dirty="0"/>
          </a:p>
          <a:p>
            <a:pPr marL="538163" lvl="1">
              <a:spcBef>
                <a:spcPct val="0"/>
              </a:spcBef>
            </a:pPr>
            <a:r>
              <a:rPr lang="de-DE" altLang="de-DE" sz="1100" dirty="0"/>
              <a:t> </a:t>
            </a:r>
            <a:r>
              <a:rPr lang="en-GB" altLang="de-DE" sz="1100" dirty="0" smtClean="0"/>
              <a:t>None</a:t>
            </a:r>
            <a:endParaRPr lang="en-US" altLang="en-US" sz="1100" dirty="0"/>
          </a:p>
          <a:p>
            <a:pPr>
              <a:spcBef>
                <a:spcPct val="0"/>
              </a:spcBef>
            </a:pPr>
            <a:r>
              <a:rPr lang="de-DE" altLang="en-US" sz="1200" b="1" dirty="0"/>
              <a:t>Next </a:t>
            </a:r>
            <a:r>
              <a:rPr lang="de-DE" altLang="en-US" sz="1200" b="1" dirty="0" smtClean="0"/>
              <a:t>Steps</a:t>
            </a:r>
            <a:endParaRPr lang="de-DE" altLang="en-US" sz="1200" b="1" dirty="0"/>
          </a:p>
          <a:p>
            <a:pPr marL="538163" lvl="1">
              <a:spcBef>
                <a:spcPct val="0"/>
              </a:spcBef>
            </a:pPr>
            <a:r>
              <a:rPr lang="de-DE" altLang="de-DE" sz="1100" dirty="0"/>
              <a:t> </a:t>
            </a:r>
            <a:r>
              <a:rPr lang="de-DE" altLang="de-DE" sz="1100" dirty="0" smtClean="0"/>
              <a:t>None</a:t>
            </a:r>
            <a:endParaRPr lang="en-US" altLang="en-US" sz="1100" dirty="0"/>
          </a:p>
        </p:txBody>
      </p:sp>
    </p:spTree>
    <p:extLst>
      <p:ext uri="{BB962C8B-B14F-4D97-AF65-F5344CB8AC3E}">
        <p14:creationId xmlns:p14="http://schemas.microsoft.com/office/powerpoint/2010/main" val="3030520637"/>
      </p:ext>
    </p:extLst>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5BB55-A9F8-9F9F-AEA1-C55D18F8C0E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D2CE4E5B-7507-B6F5-24A5-7BCC56471C34}"/>
              </a:ext>
            </a:extLst>
          </p:cNvPr>
          <p:cNvSpPr>
            <a:spLocks noGrp="1"/>
          </p:cNvSpPr>
          <p:nvPr>
            <p:ph type="title"/>
          </p:nvPr>
        </p:nvSpPr>
        <p:spPr>
          <a:xfrm>
            <a:off x="143693" y="92495"/>
            <a:ext cx="7387892" cy="857250"/>
          </a:xfrm>
        </p:spPr>
        <p:txBody>
          <a:bodyPr/>
          <a:lstStyle/>
          <a:p>
            <a:r>
              <a:rPr lang="en-US" altLang="zh-CN" sz="2800" dirty="0">
                <a:solidFill>
                  <a:schemeClr val="tx1"/>
                </a:solidFill>
              </a:rPr>
              <a:t>TEI20_NRLTEREST</a:t>
            </a:r>
            <a:endParaRPr lang="en-GB" altLang="en-US" sz="2800" dirty="0">
              <a:solidFill>
                <a:schemeClr val="tx1"/>
              </a:solidFill>
            </a:endParaRPr>
          </a:p>
        </p:txBody>
      </p:sp>
      <p:graphicFrame>
        <p:nvGraphicFramePr>
          <p:cNvPr id="2" name="Table 1">
            <a:extLst>
              <a:ext uri="{FF2B5EF4-FFF2-40B4-BE49-F238E27FC236}">
                <a16:creationId xmlns:a16="http://schemas.microsoft.com/office/drawing/2014/main" id="{D921A258-1979-56FF-E7D9-6A4E77AFEEDC}"/>
              </a:ext>
            </a:extLst>
          </p:cNvPr>
          <p:cNvGraphicFramePr>
            <a:graphicFrameLocks noGrp="1"/>
          </p:cNvGraphicFramePr>
          <p:nvPr>
            <p:extLst>
              <p:ext uri="{D42A27DB-BD31-4B8C-83A1-F6EECF244321}">
                <p14:modId xmlns:p14="http://schemas.microsoft.com/office/powerpoint/2010/main" val="3462747890"/>
              </p:ext>
            </p:extLst>
          </p:nvPr>
        </p:nvGraphicFramePr>
        <p:xfrm>
          <a:off x="120461" y="949745"/>
          <a:ext cx="8879847" cy="484354"/>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2789128">
                  <a:extLst>
                    <a:ext uri="{9D8B030D-6E8A-4147-A177-3AD203B41FA5}">
                      <a16:colId xmlns:a16="http://schemas.microsoft.com/office/drawing/2014/main" val="20001"/>
                    </a:ext>
                  </a:extLst>
                </a:gridCol>
                <a:gridCol w="1641231">
                  <a:extLst>
                    <a:ext uri="{9D8B030D-6E8A-4147-A177-3AD203B41FA5}">
                      <a16:colId xmlns:a16="http://schemas.microsoft.com/office/drawing/2014/main" val="20002"/>
                    </a:ext>
                  </a:extLst>
                </a:gridCol>
                <a:gridCol w="773723">
                  <a:extLst>
                    <a:ext uri="{9D8B030D-6E8A-4147-A177-3AD203B41FA5}">
                      <a16:colId xmlns:a16="http://schemas.microsoft.com/office/drawing/2014/main" val="20003"/>
                    </a:ext>
                  </a:extLst>
                </a:gridCol>
                <a:gridCol w="406260">
                  <a:extLst>
                    <a:ext uri="{9D8B030D-6E8A-4147-A177-3AD203B41FA5}">
                      <a16:colId xmlns:a16="http://schemas.microsoft.com/office/drawing/2014/main" val="20004"/>
                    </a:ext>
                  </a:extLst>
                </a:gridCol>
                <a:gridCol w="672263">
                  <a:extLst>
                    <a:ext uri="{9D8B030D-6E8A-4147-A177-3AD203B41FA5}">
                      <a16:colId xmlns:a16="http://schemas.microsoft.com/office/drawing/2014/main" val="20005"/>
                    </a:ext>
                  </a:extLst>
                </a:gridCol>
                <a:gridCol w="39982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r>
                        <a:rPr lang="en-US" sz="800" b="0" dirty="0">
                          <a:solidFill>
                            <a:schemeClr val="tx1"/>
                          </a:solidFill>
                          <a:latin typeface="Arial" panose="020B0604020202020204" pitchFamily="34" charset="0"/>
                          <a:cs typeface="Arial" panose="020B0604020202020204" pitchFamily="34" charset="0"/>
                        </a:rPr>
                        <a:t>1090003</a:t>
                      </a:r>
                    </a:p>
                  </a:txBody>
                  <a:tcPr/>
                </a:tc>
                <a:tc>
                  <a:txBody>
                    <a:bodyPr/>
                    <a:lstStyle/>
                    <a:p>
                      <a:pPr algn="l" fontAlgn="t"/>
                      <a:r>
                        <a:rPr lang="en-GB" sz="800" b="0" i="0" u="none" strike="noStrike" dirty="0">
                          <a:solidFill>
                            <a:srgbClr val="000000"/>
                          </a:solidFill>
                          <a:effectLst/>
                          <a:latin typeface="Arial" panose="020B0604020202020204" pitchFamily="34" charset="0"/>
                          <a:cs typeface="Arial" panose="020B0604020202020204" pitchFamily="34" charset="0"/>
                        </a:rPr>
                        <a:t>NR to LTE mobility restriction</a:t>
                      </a:r>
                    </a:p>
                  </a:txBody>
                  <a:tcPr/>
                </a:tc>
                <a:tc>
                  <a:txBody>
                    <a:bodyPr/>
                    <a:lstStyle/>
                    <a:p>
                      <a:pPr algn="l" fontAlgn="t"/>
                      <a:r>
                        <a:rPr lang="en-GB" sz="800" b="0" i="0" u="none" strike="noStrike" dirty="0">
                          <a:solidFill>
                            <a:srgbClr val="000000"/>
                          </a:solidFill>
                          <a:effectLst/>
                          <a:latin typeface="Arial" panose="020B0604020202020204" pitchFamily="34" charset="0"/>
                          <a:cs typeface="Arial" panose="020B0604020202020204" pitchFamily="34" charset="0"/>
                        </a:rPr>
                        <a:t>TEI20_NRLTEREST</a:t>
                      </a:r>
                    </a:p>
                  </a:txBody>
                  <a:tcP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December</a:t>
                      </a:r>
                      <a:r>
                        <a:rPr lang="en-GB" sz="800" b="0" kern="1200" baseline="0" dirty="0" smtClean="0">
                          <a:solidFill>
                            <a:schemeClr val="dk1"/>
                          </a:solidFill>
                          <a:latin typeface="Arial" panose="020B0604020202020204" pitchFamily="34" charset="0"/>
                          <a:ea typeface="+mn-ea"/>
                          <a:cs typeface="Arial" panose="020B0604020202020204" pitchFamily="34" charset="0"/>
                        </a:rPr>
                        <a:t> 2025</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0%</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7144" marR="7144" marT="7144" marB="0" anchor="ct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US" altLang="ko-KR" sz="800" b="0" i="0" u="none" strike="noStrike" kern="1200" dirty="0" smtClean="0">
                          <a:solidFill>
                            <a:schemeClr val="dk1"/>
                          </a:solidFill>
                          <a:effectLst/>
                          <a:latin typeface="Arial" panose="020B0604020202020204" pitchFamily="34" charset="0"/>
                          <a:ea typeface="+mn-ea"/>
                          <a:cs typeface="Arial" panose="020B0604020202020204" pitchFamily="34" charset="0"/>
                        </a:rPr>
                        <a:t>SP-251208</a:t>
                      </a:r>
                    </a:p>
                  </a:txBody>
                  <a:tcPr marL="7144" marR="7144" marT="7144" marB="0" anchor="ct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100%</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27002" marR="27002" marT="0" marB="0" anchor="ctr"/>
                </a:tc>
                <a:tc>
                  <a:txBody>
                    <a:bodyPr/>
                    <a:lstStyle/>
                    <a:p>
                      <a:pPr algn="ctr" fontAlgn="ctr"/>
                      <a:r>
                        <a:rPr lang="en-GB" sz="800" b="0" kern="1200" dirty="0" smtClean="0">
                          <a:solidFill>
                            <a:schemeClr val="dk1"/>
                          </a:solidFill>
                          <a:latin typeface="Arial" panose="020B0604020202020204" pitchFamily="34" charset="0"/>
                          <a:ea typeface="+mn-ea"/>
                          <a:cs typeface="Arial" panose="020B0604020202020204" pitchFamily="34" charset="0"/>
                        </a:rPr>
                        <a:t>Work completed at SA2#172</a:t>
                      </a: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690F8196-BAEB-9D0B-1A9C-3652B4B1D248}"/>
              </a:ext>
            </a:extLst>
          </p:cNvPr>
          <p:cNvSpPr txBox="1">
            <a:spLocks/>
          </p:cNvSpPr>
          <p:nvPr/>
        </p:nvSpPr>
        <p:spPr>
          <a:xfrm>
            <a:off x="238896" y="1581028"/>
            <a:ext cx="8761412" cy="3271824"/>
          </a:xfrm>
          <a:prstGeom prst="rect">
            <a:avLst/>
          </a:prstGeom>
        </p:spPr>
        <p:txBody>
          <a:bodyPr/>
          <a:lstStyle>
            <a:lvl1pPr marL="341313" indent="-341313">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200" b="1" dirty="0"/>
              <a:t>Progress </a:t>
            </a:r>
            <a:r>
              <a:rPr lang="de-DE" altLang="de-DE" sz="1200" b="1" dirty="0" smtClean="0"/>
              <a:t>since SA#109</a:t>
            </a:r>
          </a:p>
          <a:p>
            <a:pPr lvl="1">
              <a:spcBef>
                <a:spcPts val="0"/>
              </a:spcBef>
              <a:spcAft>
                <a:spcPts val="0"/>
              </a:spcAft>
              <a:defRPr/>
            </a:pPr>
            <a:r>
              <a:rPr lang="en-US" altLang="de-DE" sz="1400" kern="0" dirty="0" smtClean="0"/>
              <a:t> </a:t>
            </a:r>
            <a:r>
              <a:rPr lang="en-US" altLang="de-DE" sz="1000" kern="0" dirty="0" smtClean="0"/>
              <a:t>1 </a:t>
            </a:r>
            <a:r>
              <a:rPr lang="en-US" altLang="de-DE" sz="1000" kern="0" dirty="0"/>
              <a:t>CR to TS 23.501 was agreed,</a:t>
            </a:r>
          </a:p>
          <a:p>
            <a:pPr lvl="2">
              <a:spcBef>
                <a:spcPts val="0"/>
              </a:spcBef>
              <a:spcAft>
                <a:spcPts val="0"/>
              </a:spcAft>
              <a:defRPr/>
            </a:pPr>
            <a:r>
              <a:rPr lang="en-GB" altLang="de-DE" sz="1000" kern="0" dirty="0"/>
              <a:t>CR on Inclusion of Forbidden EPS Areas in mobility restriction for NR to LTE mobility</a:t>
            </a:r>
            <a:r>
              <a:rPr lang="en-US" altLang="de-DE" sz="1000" kern="0" dirty="0"/>
              <a:t>.</a:t>
            </a:r>
          </a:p>
          <a:p>
            <a:pPr lvl="2">
              <a:spcBef>
                <a:spcPts val="0"/>
              </a:spcBef>
              <a:spcAft>
                <a:spcPts val="0"/>
              </a:spcAft>
              <a:defRPr/>
            </a:pPr>
            <a:r>
              <a:rPr lang="en-GB" altLang="zh-CN" sz="1000" kern="0" dirty="0"/>
              <a:t>This TEI20 WI is completed.</a:t>
            </a:r>
          </a:p>
          <a:p>
            <a:pPr lvl="1">
              <a:spcBef>
                <a:spcPts val="0"/>
              </a:spcBef>
              <a:spcAft>
                <a:spcPts val="0"/>
              </a:spcAft>
              <a:defRPr/>
            </a:pPr>
            <a:r>
              <a:rPr lang="en-GB" altLang="zh-CN" sz="1000" kern="0" dirty="0" smtClean="0"/>
              <a:t> 1 </a:t>
            </a:r>
            <a:r>
              <a:rPr lang="en-GB" altLang="zh-CN" sz="1000" kern="0" dirty="0"/>
              <a:t>LS out to RAN WG3 and CT WG4 was </a:t>
            </a:r>
            <a:r>
              <a:rPr lang="en-GB" altLang="zh-CN" sz="1000" kern="0" dirty="0" smtClean="0"/>
              <a:t>agreed</a:t>
            </a:r>
            <a:endParaRPr lang="de-DE" altLang="de-DE" sz="1000" b="1" dirty="0" smtClean="0"/>
          </a:p>
          <a:p>
            <a:pPr>
              <a:spcBef>
                <a:spcPct val="0"/>
              </a:spcBef>
            </a:pPr>
            <a:r>
              <a:rPr lang="en-GB" altLang="en-US" sz="1200" b="1" dirty="0" smtClean="0"/>
              <a:t>Impacts and dependencies on other WGs</a:t>
            </a:r>
          </a:p>
          <a:p>
            <a:pPr lvl="1">
              <a:spcBef>
                <a:spcPct val="0"/>
              </a:spcBef>
            </a:pPr>
            <a:r>
              <a:rPr lang="en-GB" altLang="en-US" sz="800" b="1" dirty="0" smtClean="0"/>
              <a:t> </a:t>
            </a:r>
            <a:r>
              <a:rPr lang="en-GB" altLang="en-US" sz="1000" dirty="0" smtClean="0"/>
              <a:t>None</a:t>
            </a:r>
          </a:p>
          <a:p>
            <a:pPr>
              <a:spcBef>
                <a:spcPct val="0"/>
              </a:spcBef>
            </a:pPr>
            <a:r>
              <a:rPr lang="en-US" altLang="en-US" sz="1200" b="1" dirty="0" smtClean="0"/>
              <a:t>Controversial </a:t>
            </a:r>
            <a:r>
              <a:rPr lang="en-US" altLang="en-US" sz="1200" b="1" dirty="0"/>
              <a:t>Issues</a:t>
            </a:r>
            <a:endParaRPr lang="de-DE" altLang="de-DE" sz="1200" b="1" dirty="0"/>
          </a:p>
          <a:p>
            <a:pPr marL="538163" lvl="1">
              <a:spcBef>
                <a:spcPct val="0"/>
              </a:spcBef>
            </a:pPr>
            <a:r>
              <a:rPr lang="de-DE" altLang="de-DE" sz="1100" dirty="0"/>
              <a:t> </a:t>
            </a:r>
            <a:r>
              <a:rPr lang="en-GB" altLang="de-DE" sz="1050" dirty="0" smtClean="0"/>
              <a:t>None</a:t>
            </a:r>
            <a:endParaRPr lang="en-US" altLang="en-US" sz="1050" dirty="0"/>
          </a:p>
          <a:p>
            <a:pPr>
              <a:spcBef>
                <a:spcPct val="0"/>
              </a:spcBef>
            </a:pPr>
            <a:r>
              <a:rPr lang="de-DE" altLang="en-US" sz="1200" b="1" dirty="0"/>
              <a:t>Next </a:t>
            </a:r>
            <a:r>
              <a:rPr lang="de-DE" altLang="en-US" sz="1200" b="1" dirty="0" smtClean="0"/>
              <a:t>Steps</a:t>
            </a:r>
            <a:endParaRPr lang="de-DE" altLang="en-US" sz="1200" b="1" dirty="0"/>
          </a:p>
          <a:p>
            <a:pPr marL="538163" lvl="1">
              <a:spcBef>
                <a:spcPct val="0"/>
              </a:spcBef>
            </a:pPr>
            <a:r>
              <a:rPr lang="de-DE" altLang="de-DE" sz="1100" dirty="0"/>
              <a:t> </a:t>
            </a:r>
            <a:r>
              <a:rPr lang="de-DE" altLang="de-DE" sz="1050" dirty="0" smtClean="0"/>
              <a:t>None</a:t>
            </a:r>
            <a:endParaRPr lang="en-US" altLang="en-US" sz="1050" dirty="0"/>
          </a:p>
        </p:txBody>
      </p:sp>
    </p:spTree>
    <p:extLst>
      <p:ext uri="{BB962C8B-B14F-4D97-AF65-F5344CB8AC3E}">
        <p14:creationId xmlns:p14="http://schemas.microsoft.com/office/powerpoint/2010/main" val="2008106312"/>
      </p:ext>
    </p:extLst>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05BB55-A9F8-9F9F-AEA1-C55D18F8C0EB}"/>
            </a:ext>
          </a:extLst>
        </p:cNvPr>
        <p:cNvGrpSpPr/>
        <p:nvPr/>
      </p:nvGrpSpPr>
      <p:grpSpPr>
        <a:xfrm>
          <a:off x="0" y="0"/>
          <a:ext cx="0" cy="0"/>
          <a:chOff x="0" y="0"/>
          <a:chExt cx="0" cy="0"/>
        </a:xfrm>
      </p:grpSpPr>
      <p:sp>
        <p:nvSpPr>
          <p:cNvPr id="25602" name="Title 1">
            <a:extLst>
              <a:ext uri="{FF2B5EF4-FFF2-40B4-BE49-F238E27FC236}">
                <a16:creationId xmlns:a16="http://schemas.microsoft.com/office/drawing/2014/main" id="{D2CE4E5B-7507-B6F5-24A5-7BCC56471C34}"/>
              </a:ext>
            </a:extLst>
          </p:cNvPr>
          <p:cNvSpPr>
            <a:spLocks noGrp="1"/>
          </p:cNvSpPr>
          <p:nvPr>
            <p:ph type="title"/>
          </p:nvPr>
        </p:nvSpPr>
        <p:spPr>
          <a:xfrm>
            <a:off x="143693" y="92495"/>
            <a:ext cx="7387892" cy="857250"/>
          </a:xfrm>
        </p:spPr>
        <p:txBody>
          <a:bodyPr/>
          <a:lstStyle/>
          <a:p>
            <a:r>
              <a:rPr lang="en-US" altLang="zh-CN" sz="2800" dirty="0">
                <a:solidFill>
                  <a:schemeClr val="tx1"/>
                </a:solidFill>
              </a:rPr>
              <a:t>TEI20_MACSUB</a:t>
            </a:r>
            <a:endParaRPr lang="en-GB" altLang="en-US" sz="2800" dirty="0">
              <a:solidFill>
                <a:schemeClr val="tx1"/>
              </a:solidFill>
            </a:endParaRPr>
          </a:p>
        </p:txBody>
      </p:sp>
      <p:graphicFrame>
        <p:nvGraphicFramePr>
          <p:cNvPr id="2" name="Table 1">
            <a:extLst>
              <a:ext uri="{FF2B5EF4-FFF2-40B4-BE49-F238E27FC236}">
                <a16:creationId xmlns:a16="http://schemas.microsoft.com/office/drawing/2014/main" id="{D921A258-1979-56FF-E7D9-6A4E77AFEEDC}"/>
              </a:ext>
            </a:extLst>
          </p:cNvPr>
          <p:cNvGraphicFramePr>
            <a:graphicFrameLocks noGrp="1"/>
          </p:cNvGraphicFramePr>
          <p:nvPr>
            <p:extLst>
              <p:ext uri="{D42A27DB-BD31-4B8C-83A1-F6EECF244321}">
                <p14:modId xmlns:p14="http://schemas.microsoft.com/office/powerpoint/2010/main" val="961939828"/>
              </p:ext>
            </p:extLst>
          </p:nvPr>
        </p:nvGraphicFramePr>
        <p:xfrm>
          <a:off x="120461" y="949745"/>
          <a:ext cx="8879847" cy="591185"/>
        </p:xfrm>
        <a:graphic>
          <a:graphicData uri="http://schemas.openxmlformats.org/drawingml/2006/table">
            <a:tbl>
              <a:tblPr firstRow="1" firstCol="1" bandRow="1">
                <a:tableStyleId>{F5AB1C69-6EDB-4FF4-983F-18BD219EF322}</a:tableStyleId>
              </a:tblPr>
              <a:tblGrid>
                <a:gridCol w="615149">
                  <a:extLst>
                    <a:ext uri="{9D8B030D-6E8A-4147-A177-3AD203B41FA5}">
                      <a16:colId xmlns:a16="http://schemas.microsoft.com/office/drawing/2014/main" val="20000"/>
                    </a:ext>
                  </a:extLst>
                </a:gridCol>
                <a:gridCol w="2789128">
                  <a:extLst>
                    <a:ext uri="{9D8B030D-6E8A-4147-A177-3AD203B41FA5}">
                      <a16:colId xmlns:a16="http://schemas.microsoft.com/office/drawing/2014/main" val="20001"/>
                    </a:ext>
                  </a:extLst>
                </a:gridCol>
                <a:gridCol w="1641231">
                  <a:extLst>
                    <a:ext uri="{9D8B030D-6E8A-4147-A177-3AD203B41FA5}">
                      <a16:colId xmlns:a16="http://schemas.microsoft.com/office/drawing/2014/main" val="20002"/>
                    </a:ext>
                  </a:extLst>
                </a:gridCol>
                <a:gridCol w="773723">
                  <a:extLst>
                    <a:ext uri="{9D8B030D-6E8A-4147-A177-3AD203B41FA5}">
                      <a16:colId xmlns:a16="http://schemas.microsoft.com/office/drawing/2014/main" val="20003"/>
                    </a:ext>
                  </a:extLst>
                </a:gridCol>
                <a:gridCol w="406260">
                  <a:extLst>
                    <a:ext uri="{9D8B030D-6E8A-4147-A177-3AD203B41FA5}">
                      <a16:colId xmlns:a16="http://schemas.microsoft.com/office/drawing/2014/main" val="20004"/>
                    </a:ext>
                  </a:extLst>
                </a:gridCol>
                <a:gridCol w="672263">
                  <a:extLst>
                    <a:ext uri="{9D8B030D-6E8A-4147-A177-3AD203B41FA5}">
                      <a16:colId xmlns:a16="http://schemas.microsoft.com/office/drawing/2014/main" val="20005"/>
                    </a:ext>
                  </a:extLst>
                </a:gridCol>
                <a:gridCol w="399823">
                  <a:extLst>
                    <a:ext uri="{9D8B030D-6E8A-4147-A177-3AD203B41FA5}">
                      <a16:colId xmlns:a16="http://schemas.microsoft.com/office/drawing/2014/main" val="20006"/>
                    </a:ext>
                  </a:extLst>
                </a:gridCol>
                <a:gridCol w="1582270">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dirty="0"/>
                        <a:t>UID</a:t>
                      </a:r>
                    </a:p>
                  </a:txBody>
                  <a:tcPr marL="36003" marR="36003" marT="0" marB="0" anchor="ctr"/>
                </a:tc>
                <a:tc>
                  <a:txBody>
                    <a:bodyPr/>
                    <a:lstStyle/>
                    <a:p>
                      <a:pPr algn="ctr">
                        <a:lnSpc>
                          <a:spcPct val="107000"/>
                        </a:lnSpc>
                        <a:spcAft>
                          <a:spcPts val="800"/>
                        </a:spcAft>
                      </a:pPr>
                      <a:r>
                        <a:rPr lang="en-GB" sz="900" dirty="0"/>
                        <a:t>Name</a:t>
                      </a:r>
                    </a:p>
                  </a:txBody>
                  <a:tcPr marL="36003" marR="36003" marT="0" marB="0" anchor="ctr"/>
                </a:tc>
                <a:tc>
                  <a:txBody>
                    <a:bodyPr/>
                    <a:lstStyle/>
                    <a:p>
                      <a:pPr algn="ctr">
                        <a:lnSpc>
                          <a:spcPct val="107000"/>
                        </a:lnSpc>
                        <a:spcAft>
                          <a:spcPts val="800"/>
                        </a:spcAft>
                      </a:pPr>
                      <a:r>
                        <a:rPr lang="en-GB" sz="900" dirty="0"/>
                        <a:t>Acronym</a:t>
                      </a:r>
                    </a:p>
                  </a:txBody>
                  <a:tcPr marL="36003" marR="36003" marT="0" marB="0" anchor="ctr"/>
                </a:tc>
                <a:tc>
                  <a:txBody>
                    <a:bodyPr/>
                    <a:lstStyle/>
                    <a:p>
                      <a:pPr algn="ctr">
                        <a:lnSpc>
                          <a:spcPct val="107000"/>
                        </a:lnSpc>
                        <a:spcAft>
                          <a:spcPts val="800"/>
                        </a:spcAft>
                      </a:pPr>
                      <a:r>
                        <a:rPr lang="en-GB" sz="900" dirty="0"/>
                        <a:t>Target</a:t>
                      </a:r>
                    </a:p>
                  </a:txBody>
                  <a:tcPr marL="36003" marR="36003" marT="0" marB="0" anchor="ctr"/>
                </a:tc>
                <a:tc>
                  <a:txBody>
                    <a:bodyPr/>
                    <a:lstStyle/>
                    <a:p>
                      <a:pPr algn="ctr">
                        <a:lnSpc>
                          <a:spcPct val="107000"/>
                        </a:lnSpc>
                        <a:spcAft>
                          <a:spcPts val="800"/>
                        </a:spcAft>
                      </a:pPr>
                      <a:r>
                        <a:rPr lang="en-GB" sz="900" dirty="0"/>
                        <a:t>Old %</a:t>
                      </a:r>
                    </a:p>
                  </a:txBody>
                  <a:tcPr marL="36003" marR="36003" marT="0" marB="0" anchor="ctr"/>
                </a:tc>
                <a:tc>
                  <a:txBody>
                    <a:bodyPr/>
                    <a:lstStyle/>
                    <a:p>
                      <a:pPr algn="ctr">
                        <a:lnSpc>
                          <a:spcPct val="107000"/>
                        </a:lnSpc>
                        <a:spcAft>
                          <a:spcPts val="800"/>
                        </a:spcAft>
                      </a:pPr>
                      <a:r>
                        <a:rPr lang="en-GB" sz="900" b="1" kern="1200" dirty="0">
                          <a:solidFill>
                            <a:schemeClr val="lt1"/>
                          </a:solidFill>
                          <a:latin typeface="+mn-lt"/>
                          <a:ea typeface="+mn-ea"/>
                          <a:cs typeface="+mn-cs"/>
                        </a:rPr>
                        <a:t>WID</a:t>
                      </a:r>
                      <a:endParaRPr lang="en-GB" sz="900" dirty="0">
                        <a:solidFill>
                          <a:srgbClr val="FF0000"/>
                        </a:solidFill>
                      </a:endParaRPr>
                    </a:p>
                  </a:txBody>
                  <a:tcPr marL="36003" marR="36003" marT="0" marB="0" anchor="ctr"/>
                </a:tc>
                <a:tc>
                  <a:txBody>
                    <a:bodyPr/>
                    <a:lstStyle/>
                    <a:p>
                      <a:pPr algn="ctr">
                        <a:lnSpc>
                          <a:spcPct val="107000"/>
                        </a:lnSpc>
                        <a:spcAft>
                          <a:spcPts val="800"/>
                        </a:spcAft>
                      </a:pPr>
                      <a:r>
                        <a:rPr lang="en-GB" sz="900" dirty="0">
                          <a:solidFill>
                            <a:schemeClr val="bg1"/>
                          </a:solidFill>
                        </a:rPr>
                        <a:t>New %</a:t>
                      </a:r>
                      <a:endParaRPr lang="en-GB" sz="900" b="1" kern="1200" dirty="0">
                        <a:solidFill>
                          <a:schemeClr val="bg1"/>
                        </a:solidFill>
                        <a:latin typeface="+mn-lt"/>
                        <a:ea typeface="+mn-ea"/>
                        <a:cs typeface="+mn-cs"/>
                      </a:endParaRPr>
                    </a:p>
                  </a:txBody>
                  <a:tcPr marL="36003" marR="36003" marT="0" marB="0" anchor="ctr"/>
                </a:tc>
                <a:tc>
                  <a:txBody>
                    <a:bodyPr/>
                    <a:lstStyle/>
                    <a:p>
                      <a:pPr algn="ctr">
                        <a:lnSpc>
                          <a:spcPct val="107000"/>
                        </a:lnSpc>
                        <a:spcAft>
                          <a:spcPts val="800"/>
                        </a:spcAft>
                      </a:pPr>
                      <a:r>
                        <a:rPr lang="en-GB" sz="900" dirty="0">
                          <a:solidFill>
                            <a:schemeClr val="bg1"/>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r>
                        <a:rPr lang="en-US" sz="800" b="1" dirty="0">
                          <a:solidFill>
                            <a:schemeClr val="tx1"/>
                          </a:solidFill>
                          <a:latin typeface="Arial" panose="020B0604020202020204" pitchFamily="34" charset="0"/>
                          <a:cs typeface="Arial" panose="020B0604020202020204" pitchFamily="34" charset="0"/>
                        </a:rPr>
                        <a:t>1090008</a:t>
                      </a:r>
                    </a:p>
                  </a:txBody>
                  <a:tcPr/>
                </a:tc>
                <a:tc>
                  <a:txBody>
                    <a:bodyPr/>
                    <a:lstStyle/>
                    <a:p>
                      <a:pPr algn="l" fontAlgn="t"/>
                      <a:r>
                        <a:rPr lang="en-US" sz="800" b="0" i="0" u="none" strike="noStrike" dirty="0">
                          <a:solidFill>
                            <a:srgbClr val="000000"/>
                          </a:solidFill>
                          <a:effectLst/>
                          <a:latin typeface="Arial" panose="020B0604020202020204" pitchFamily="34" charset="0"/>
                          <a:cs typeface="Arial" panose="020B0604020202020204" pitchFamily="34" charset="0"/>
                        </a:rPr>
                        <a:t>Providing per-subscriber Allowed MAC address from UDM</a:t>
                      </a:r>
                      <a:endParaRPr lang="en-GB" sz="800" b="0" i="0" u="none" strike="noStrike" dirty="0">
                        <a:solidFill>
                          <a:srgbClr val="000000"/>
                        </a:solidFill>
                        <a:effectLst/>
                        <a:latin typeface="Arial" panose="020B0604020202020204" pitchFamily="34" charset="0"/>
                        <a:cs typeface="Arial" panose="020B0604020202020204" pitchFamily="34" charset="0"/>
                      </a:endParaRPr>
                    </a:p>
                  </a:txBody>
                  <a:tcPr/>
                </a:tc>
                <a:tc>
                  <a:txBody>
                    <a:bodyPr/>
                    <a:lstStyle/>
                    <a:p>
                      <a:pPr algn="l" fontAlgn="t"/>
                      <a:r>
                        <a:rPr lang="en-GB" sz="800" b="0" i="0" u="none" strike="noStrike" dirty="0" smtClean="0">
                          <a:solidFill>
                            <a:srgbClr val="000000"/>
                          </a:solidFill>
                          <a:effectLst/>
                          <a:latin typeface="Arial" panose="020B0604020202020204" pitchFamily="34" charset="0"/>
                          <a:cs typeface="Arial" panose="020B0604020202020204" pitchFamily="34" charset="0"/>
                        </a:rPr>
                        <a:t>TEI20_MACSUB</a:t>
                      </a:r>
                      <a:endParaRPr lang="en-GB" sz="8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December</a:t>
                      </a:r>
                      <a:r>
                        <a:rPr lang="en-GB" sz="800" b="0" kern="1200" baseline="0" dirty="0" smtClean="0">
                          <a:solidFill>
                            <a:schemeClr val="dk1"/>
                          </a:solidFill>
                          <a:latin typeface="Arial" panose="020B0604020202020204" pitchFamily="34" charset="0"/>
                          <a:ea typeface="+mn-ea"/>
                          <a:cs typeface="Arial" panose="020B0604020202020204" pitchFamily="34" charset="0"/>
                        </a:rPr>
                        <a:t> 2025</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9525" marR="9525" marT="9525" marB="0" anchor="ct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0%</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7144" marR="7144" marT="7144" marB="0" anchor="ct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GB" sz="800" b="1" i="0" u="none" strike="noStrike" kern="1200" cap="none" spc="0" normalizeH="0" baseline="0" noProof="0" dirty="0" smtClean="0">
                          <a:ln>
                            <a:noFill/>
                          </a:ln>
                          <a:solidFill>
                            <a:schemeClr val="tx1"/>
                          </a:solidFill>
                          <a:effectLst/>
                          <a:uLnTx/>
                          <a:uFillTx/>
                          <a:latin typeface="Arial" panose="020B0604020202020204" pitchFamily="34" charset="0"/>
                          <a:ea typeface="+mn-ea"/>
                          <a:cs typeface="Arial" panose="020B0604020202020204" pitchFamily="34" charset="0"/>
                          <a:hlinkClick r:id="rId2"/>
                        </a:rPr>
                        <a:t>SP-251213</a:t>
                      </a:r>
                      <a:endParaRPr kumimoji="0" lang="en-GB" sz="800" b="1"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endParaRPr>
                    </a:p>
                  </a:txBody>
                  <a:tcPr marL="7144" marR="7144" marT="7144" marB="0" anchor="ctr"/>
                </a:tc>
                <a:tc>
                  <a:txBody>
                    <a:bodyPr/>
                    <a:lstStyle/>
                    <a:p>
                      <a:pPr algn="ctr" fontAlgn="t"/>
                      <a:r>
                        <a:rPr lang="en-GB" sz="800" b="0" kern="1200" dirty="0" smtClean="0">
                          <a:solidFill>
                            <a:schemeClr val="dk1"/>
                          </a:solidFill>
                          <a:latin typeface="Arial" panose="020B0604020202020204" pitchFamily="34" charset="0"/>
                          <a:ea typeface="+mn-ea"/>
                          <a:cs typeface="Arial" panose="020B0604020202020204" pitchFamily="34" charset="0"/>
                        </a:rPr>
                        <a:t>100%</a:t>
                      </a:r>
                      <a:endParaRPr lang="en-GB" sz="800" b="0" kern="1200" dirty="0">
                        <a:solidFill>
                          <a:schemeClr val="dk1"/>
                        </a:solidFill>
                        <a:latin typeface="Arial" panose="020B0604020202020204" pitchFamily="34" charset="0"/>
                        <a:ea typeface="+mn-ea"/>
                        <a:cs typeface="Arial" panose="020B0604020202020204" pitchFamily="34" charset="0"/>
                      </a:endParaRPr>
                    </a:p>
                  </a:txBody>
                  <a:tcPr marL="27002" marR="27002" marT="0" marB="0" anchor="ctr"/>
                </a:tc>
                <a:tc>
                  <a:txBody>
                    <a:bodyPr/>
                    <a:lstStyle/>
                    <a:p>
                      <a:pPr algn="ctr" fontAlgn="ctr"/>
                      <a:r>
                        <a:rPr lang="en-GB" sz="800" b="0" kern="1200" dirty="0" smtClean="0">
                          <a:solidFill>
                            <a:schemeClr val="dk1"/>
                          </a:solidFill>
                          <a:latin typeface="Arial" panose="020B0604020202020204" pitchFamily="34" charset="0"/>
                          <a:ea typeface="+mn-ea"/>
                          <a:cs typeface="Arial" panose="020B0604020202020204" pitchFamily="34" charset="0"/>
                        </a:rPr>
                        <a:t>Complete</a:t>
                      </a:r>
                    </a:p>
                  </a:txBody>
                  <a:tcPr marL="9525" marR="9525" marT="9519" marB="0" anchor="ctr"/>
                </a:tc>
                <a:extLst>
                  <a:ext uri="{0D108BD9-81ED-4DB2-BD59-A6C34878D82A}">
                    <a16:rowId xmlns:a16="http://schemas.microsoft.com/office/drawing/2014/main" val="901366789"/>
                  </a:ext>
                </a:extLst>
              </a:tr>
            </a:tbl>
          </a:graphicData>
        </a:graphic>
      </p:graphicFrame>
      <p:sp>
        <p:nvSpPr>
          <p:cNvPr id="3" name="Content Placeholder 7">
            <a:extLst>
              <a:ext uri="{FF2B5EF4-FFF2-40B4-BE49-F238E27FC236}">
                <a16:creationId xmlns:a16="http://schemas.microsoft.com/office/drawing/2014/main" id="{690F8196-BAEB-9D0B-1A9C-3652B4B1D248}"/>
              </a:ext>
            </a:extLst>
          </p:cNvPr>
          <p:cNvSpPr txBox="1">
            <a:spLocks/>
          </p:cNvSpPr>
          <p:nvPr/>
        </p:nvSpPr>
        <p:spPr>
          <a:xfrm>
            <a:off x="238896" y="1581028"/>
            <a:ext cx="8761412" cy="3271824"/>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pPr>
            <a:r>
              <a:rPr lang="de-DE" altLang="de-DE" sz="1200" b="1" dirty="0"/>
              <a:t>Progress </a:t>
            </a:r>
            <a:r>
              <a:rPr lang="de-DE" altLang="de-DE" sz="1200" b="1" dirty="0" smtClean="0"/>
              <a:t>since SA#109</a:t>
            </a:r>
          </a:p>
          <a:p>
            <a:pPr lvl="1">
              <a:spcBef>
                <a:spcPts val="0"/>
              </a:spcBef>
              <a:spcAft>
                <a:spcPts val="0"/>
              </a:spcAft>
              <a:defRPr/>
            </a:pPr>
            <a:r>
              <a:rPr lang="en-US" altLang="de-DE" sz="1050" kern="0" dirty="0" smtClean="0"/>
              <a:t> Two </a:t>
            </a:r>
            <a:r>
              <a:rPr lang="en-US" altLang="de-DE" sz="1050" kern="0" dirty="0"/>
              <a:t>CRs (one for 23.501 and one for 23.502) were agreed,</a:t>
            </a:r>
          </a:p>
          <a:p>
            <a:pPr lvl="2">
              <a:spcBef>
                <a:spcPts val="0"/>
              </a:spcBef>
              <a:spcAft>
                <a:spcPts val="0"/>
              </a:spcAft>
              <a:defRPr/>
            </a:pPr>
            <a:r>
              <a:rPr lang="en-US" altLang="de-DE" sz="1000" kern="0" dirty="0"/>
              <a:t>Added the support for providing per-subscriber Allowed MAC address from UDM</a:t>
            </a:r>
            <a:endParaRPr lang="de-DE" altLang="de-DE" sz="1200" b="1" dirty="0" smtClean="0"/>
          </a:p>
          <a:p>
            <a:pPr>
              <a:spcBef>
                <a:spcPct val="0"/>
              </a:spcBef>
            </a:pPr>
            <a:r>
              <a:rPr lang="en-GB" altLang="en-US" sz="1200" b="1" dirty="0" smtClean="0"/>
              <a:t>Impacts and dependencies on other WGs</a:t>
            </a:r>
          </a:p>
          <a:p>
            <a:pPr>
              <a:spcBef>
                <a:spcPct val="0"/>
              </a:spcBef>
            </a:pPr>
            <a:r>
              <a:rPr lang="en-US" altLang="en-US" sz="1200" b="1" dirty="0" smtClean="0"/>
              <a:t>Controversial </a:t>
            </a:r>
            <a:r>
              <a:rPr lang="en-US" altLang="en-US" sz="1200" b="1" dirty="0"/>
              <a:t>Issues</a:t>
            </a:r>
            <a:endParaRPr lang="de-DE" altLang="de-DE" sz="1200" b="1" dirty="0"/>
          </a:p>
          <a:p>
            <a:pPr marL="538163" lvl="1">
              <a:spcBef>
                <a:spcPct val="0"/>
              </a:spcBef>
            </a:pPr>
            <a:r>
              <a:rPr lang="de-DE" altLang="de-DE" sz="1100" dirty="0"/>
              <a:t> </a:t>
            </a:r>
            <a:r>
              <a:rPr lang="en-GB" altLang="de-DE" sz="1100" dirty="0" smtClean="0"/>
              <a:t>None</a:t>
            </a:r>
            <a:endParaRPr lang="en-US" altLang="en-US" sz="1100" dirty="0"/>
          </a:p>
          <a:p>
            <a:pPr>
              <a:spcBef>
                <a:spcPct val="0"/>
              </a:spcBef>
            </a:pPr>
            <a:r>
              <a:rPr lang="de-DE" altLang="en-US" sz="1200" b="1" dirty="0"/>
              <a:t>Next </a:t>
            </a:r>
            <a:r>
              <a:rPr lang="de-DE" altLang="en-US" sz="1200" b="1" dirty="0" smtClean="0"/>
              <a:t>Steps</a:t>
            </a:r>
            <a:endParaRPr lang="de-DE" altLang="en-US" sz="1200" b="1" dirty="0"/>
          </a:p>
          <a:p>
            <a:pPr marL="538163" lvl="1">
              <a:spcBef>
                <a:spcPct val="0"/>
              </a:spcBef>
            </a:pPr>
            <a:r>
              <a:rPr lang="de-DE" altLang="de-DE" sz="1100" dirty="0"/>
              <a:t> </a:t>
            </a:r>
            <a:r>
              <a:rPr lang="de-DE" altLang="de-DE" sz="1100" dirty="0" smtClean="0"/>
              <a:t>None</a:t>
            </a:r>
            <a:endParaRPr lang="en-US" altLang="en-US" sz="1100" dirty="0"/>
          </a:p>
        </p:txBody>
      </p:sp>
    </p:spTree>
    <p:extLst>
      <p:ext uri="{BB962C8B-B14F-4D97-AF65-F5344CB8AC3E}">
        <p14:creationId xmlns:p14="http://schemas.microsoft.com/office/powerpoint/2010/main" val="634341987"/>
      </p:ext>
    </p:extLst>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SA#109, </a:t>
            </a:r>
            <a:r>
              <a:rPr lang="en-GB" sz="1500"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dirty="0"/>
              <a:t>2.2) Rel-17 Work and Maintenance</a:t>
            </a:r>
          </a:p>
          <a:p>
            <a:pPr lvl="1" eaLnBrk="1" hangingPunct="1">
              <a:defRPr/>
            </a:pPr>
            <a:r>
              <a:rPr lang="en-GB" sz="1350" dirty="0"/>
              <a:t>2.3) Rel-18 Work and Maintenance</a:t>
            </a:r>
          </a:p>
          <a:p>
            <a:pPr lvl="1" eaLnBrk="1" hangingPunct="1">
              <a:defRPr/>
            </a:pPr>
            <a:r>
              <a:rPr lang="en-GB" sz="1350" dirty="0"/>
              <a:t>2.4) Rel-19 Work and Maintenance</a:t>
            </a:r>
          </a:p>
          <a:p>
            <a:pPr lvl="1" eaLnBrk="1" hangingPunct="1">
              <a:defRPr/>
            </a:pPr>
            <a:r>
              <a:rPr lang="en-GB" sz="1350" dirty="0"/>
              <a:t>2.5) Rel-20 Work and Maintenance</a:t>
            </a:r>
          </a:p>
          <a:p>
            <a:pPr lvl="1" eaLnBrk="1" hangingPunct="1">
              <a:defRPr/>
            </a:pPr>
            <a:r>
              <a:rPr lang="en-GB" sz="1350" b="1" dirty="0"/>
              <a:t>2.6)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pPr algn="l" eaLnBrk="1" hangingPunct="1"/>
            <a:r>
              <a:rPr lang="de-DE" altLang="de-DE" sz="2000" b="1" dirty="0" smtClean="0">
                <a:solidFill>
                  <a:schemeClr val="tx1"/>
                </a:solidFill>
              </a:rPr>
              <a:t>2.7) IETF </a:t>
            </a:r>
            <a:r>
              <a:rPr lang="en-GB" altLang="de-DE" sz="2000" b="1" dirty="0" smtClean="0">
                <a:solidFill>
                  <a:schemeClr val="tx1"/>
                </a:solidFill>
              </a:rPr>
              <a:t>and External SDO Normative Reference Update</a:t>
            </a:r>
            <a:endParaRPr lang="de-DE" altLang="de-DE" sz="2000" b="1" dirty="0" smtClean="0">
              <a:solidFill>
                <a:schemeClr val="tx1"/>
              </a:solidFill>
            </a:endParaRPr>
          </a:p>
        </p:txBody>
      </p:sp>
      <p:sp>
        <p:nvSpPr>
          <p:cNvPr id="55299" name="Content Placeholder 1"/>
          <p:cNvSpPr>
            <a:spLocks noGrp="1"/>
          </p:cNvSpPr>
          <p:nvPr>
            <p:ph idx="1"/>
          </p:nvPr>
        </p:nvSpPr>
        <p:spPr/>
        <p:txBody>
          <a:bodyPr/>
          <a:lstStyle/>
          <a:p>
            <a:pPr marL="341313" indent="-341313"/>
            <a:endParaRPr lang="de-DE" altLang="en-US" sz="1800" smtClean="0"/>
          </a:p>
          <a:p>
            <a:pPr marL="341313" indent="-341313" eaLnBrk="1" hangingPunct="1"/>
            <a:endParaRPr lang="en-US" altLang="de-DE" sz="1800" smtClean="0"/>
          </a:p>
          <a:p>
            <a:pPr marL="341313" indent="-341313">
              <a:buFontTx/>
              <a:buNone/>
            </a:pPr>
            <a:endParaRPr lang="en-US" altLang="de-DE" smtClean="0"/>
          </a:p>
          <a:p>
            <a:pPr marL="341313" indent="-341313" eaLnBrk="1" hangingPunct="1">
              <a:buFontTx/>
              <a:buNone/>
            </a:pPr>
            <a:endParaRPr lang="en-US" altLang="de-DE" smtClean="0"/>
          </a:p>
          <a:p>
            <a:pPr marL="341313" indent="-341313" eaLnBrk="1" hangingPunct="1"/>
            <a:endParaRPr lang="en-GB" altLang="de-DE" smtClean="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96900" y="1289050"/>
            <a:ext cx="6172200"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sz="1600" kern="0" dirty="0" smtClean="0"/>
              <a:t>None</a:t>
            </a:r>
            <a:endParaRPr lang="en-US" sz="1600" kern="0" dirty="0"/>
          </a:p>
          <a:p>
            <a:pPr eaLnBrk="1" hangingPunct="1">
              <a:defRPr/>
            </a:pPr>
            <a:endParaRPr lang="en-GB" sz="1200" kern="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SA#109, </a:t>
            </a:r>
            <a:r>
              <a:rPr lang="en-GB" sz="1500"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dirty="0"/>
              <a:t>2.2) Rel-17 Work and Maintenance</a:t>
            </a:r>
          </a:p>
          <a:p>
            <a:pPr lvl="1" eaLnBrk="1" hangingPunct="1">
              <a:defRPr/>
            </a:pPr>
            <a:r>
              <a:rPr lang="en-GB" sz="1350" dirty="0"/>
              <a:t>2.3) Rel-18 Work and Maintenance</a:t>
            </a:r>
          </a:p>
          <a:p>
            <a:pPr lvl="1" eaLnBrk="1" hangingPunct="1">
              <a:defRPr/>
            </a:pPr>
            <a:r>
              <a:rPr lang="en-GB" sz="1350" dirty="0"/>
              <a:t>2.4) Rel-19 Work and Maintenance</a:t>
            </a:r>
          </a:p>
          <a:p>
            <a:pPr lvl="1" eaLnBrk="1" hangingPunct="1">
              <a:defRPr/>
            </a:pPr>
            <a:r>
              <a:rPr lang="en-GB" sz="1350" dirty="0"/>
              <a:t>2.5) Rel-20 Work and Maintenance</a:t>
            </a:r>
          </a:p>
          <a:p>
            <a:pPr lvl="1" eaLnBrk="1" hangingPunct="1">
              <a:defRPr/>
            </a:pPr>
            <a:r>
              <a:rPr lang="en-GB" sz="1350" dirty="0"/>
              <a:t>2.6) IETF Dependency Update</a:t>
            </a:r>
          </a:p>
          <a:p>
            <a:pPr eaLnBrk="1" hangingPunct="1">
              <a:defRPr/>
            </a:pPr>
            <a:r>
              <a:rPr lang="en-GB" sz="1500" b="1" dirty="0"/>
              <a:t> 3) SA2 Work Planning</a:t>
            </a:r>
          </a:p>
          <a:p>
            <a:pPr eaLnBrk="1" hangingPunct="1">
              <a:defRPr/>
            </a:pPr>
            <a:r>
              <a:rPr lang="en-GB" sz="1500"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708025" y="66675"/>
            <a:ext cx="6708028" cy="857250"/>
          </a:xfrm>
        </p:spPr>
        <p:txBody>
          <a:bodyPr/>
          <a:lstStyle/>
          <a:p>
            <a:pPr algn="l" eaLnBrk="1" hangingPunct="1"/>
            <a:r>
              <a:rPr lang="en-US" altLang="en-US" sz="2400" b="1" dirty="0" smtClean="0">
                <a:solidFill>
                  <a:schemeClr val="tx1"/>
                </a:solidFill>
              </a:rPr>
              <a:t>3) SA2 Work Planning: Rel-20 5G Advanced</a:t>
            </a:r>
          </a:p>
        </p:txBody>
      </p:sp>
      <p:sp>
        <p:nvSpPr>
          <p:cNvPr id="57347" name="Rectangle 3"/>
          <p:cNvSpPr>
            <a:spLocks noGrp="1"/>
          </p:cNvSpPr>
          <p:nvPr>
            <p:ph type="body" idx="1"/>
          </p:nvPr>
        </p:nvSpPr>
        <p:spPr>
          <a:xfrm>
            <a:off x="708023" y="1024656"/>
            <a:ext cx="7607545" cy="1276834"/>
          </a:xfrm>
        </p:spPr>
        <p:txBody>
          <a:bodyPr/>
          <a:lstStyle/>
          <a:p>
            <a:pPr eaLnBrk="1" hangingPunct="1">
              <a:spcBef>
                <a:spcPts val="225"/>
              </a:spcBef>
              <a:defRPr/>
            </a:pPr>
            <a:r>
              <a:rPr lang="en-US" sz="1600" dirty="0"/>
              <a:t>Summary of status of </a:t>
            </a:r>
            <a:r>
              <a:rPr lang="en-US" sz="1600" dirty="0" smtClean="0"/>
              <a:t>5G Advanced Rel-20 work and study items (excluding TEI20</a:t>
            </a:r>
            <a:r>
              <a:rPr lang="en-US" sz="1400" dirty="0" smtClean="0"/>
              <a:t>)</a:t>
            </a:r>
            <a:endParaRPr lang="en-US" sz="1400" dirty="0"/>
          </a:p>
          <a:p>
            <a:pPr eaLnBrk="1" hangingPunct="1">
              <a:spcBef>
                <a:spcPts val="225"/>
              </a:spcBef>
              <a:defRPr/>
            </a:pPr>
            <a:r>
              <a:rPr lang="en-US" sz="1600" dirty="0" smtClean="0"/>
              <a:t>Overview of the plan for these items in February and going forward</a:t>
            </a:r>
            <a:endParaRPr lang="en-US" sz="1600" dirty="0"/>
          </a:p>
          <a:p>
            <a:pPr eaLnBrk="1" hangingPunct="1">
              <a:spcBef>
                <a:spcPts val="225"/>
              </a:spcBef>
              <a:defRPr/>
            </a:pPr>
            <a:endParaRPr lang="en-US" sz="1350" dirty="0"/>
          </a:p>
          <a:p>
            <a:pPr eaLnBrk="1" hangingPunct="1">
              <a:spcBef>
                <a:spcPts val="225"/>
              </a:spcBef>
              <a:defRPr/>
            </a:pPr>
            <a:endParaRPr lang="en-US" sz="1350" dirty="0"/>
          </a:p>
          <a:p>
            <a:pPr marL="0" indent="0" eaLnBrk="1" hangingPunct="1">
              <a:spcBef>
                <a:spcPts val="225"/>
              </a:spcBef>
              <a:buFontTx/>
              <a:buNone/>
              <a:defRPr/>
            </a:pPr>
            <a:endParaRPr lang="en-US" sz="1350" dirty="0"/>
          </a:p>
        </p:txBody>
      </p:sp>
      <p:graphicFrame>
        <p:nvGraphicFramePr>
          <p:cNvPr id="6" name="Table 5"/>
          <p:cNvGraphicFramePr>
            <a:graphicFrameLocks noGrp="1"/>
          </p:cNvGraphicFramePr>
          <p:nvPr>
            <p:extLst>
              <p:ext uri="{D42A27DB-BD31-4B8C-83A1-F6EECF244321}">
                <p14:modId xmlns:p14="http://schemas.microsoft.com/office/powerpoint/2010/main" val="3146439606"/>
              </p:ext>
            </p:extLst>
          </p:nvPr>
        </p:nvGraphicFramePr>
        <p:xfrm>
          <a:off x="419424" y="1692499"/>
          <a:ext cx="8148841" cy="3282194"/>
        </p:xfrm>
        <a:graphic>
          <a:graphicData uri="http://schemas.openxmlformats.org/drawingml/2006/table">
            <a:tbl>
              <a:tblPr/>
              <a:tblGrid>
                <a:gridCol w="1222739">
                  <a:extLst>
                    <a:ext uri="{9D8B030D-6E8A-4147-A177-3AD203B41FA5}">
                      <a16:colId xmlns:a16="http://schemas.microsoft.com/office/drawing/2014/main" val="1622767971"/>
                    </a:ext>
                  </a:extLst>
                </a:gridCol>
                <a:gridCol w="677703">
                  <a:extLst>
                    <a:ext uri="{9D8B030D-6E8A-4147-A177-3AD203B41FA5}">
                      <a16:colId xmlns:a16="http://schemas.microsoft.com/office/drawing/2014/main" val="1024630920"/>
                    </a:ext>
                  </a:extLst>
                </a:gridCol>
                <a:gridCol w="651934">
                  <a:extLst>
                    <a:ext uri="{9D8B030D-6E8A-4147-A177-3AD203B41FA5}">
                      <a16:colId xmlns:a16="http://schemas.microsoft.com/office/drawing/2014/main" val="4063985536"/>
                    </a:ext>
                  </a:extLst>
                </a:gridCol>
                <a:gridCol w="411938">
                  <a:extLst>
                    <a:ext uri="{9D8B030D-6E8A-4147-A177-3AD203B41FA5}">
                      <a16:colId xmlns:a16="http://schemas.microsoft.com/office/drawing/2014/main" val="2809129228"/>
                    </a:ext>
                  </a:extLst>
                </a:gridCol>
                <a:gridCol w="604062">
                  <a:extLst>
                    <a:ext uri="{9D8B030D-6E8A-4147-A177-3AD203B41FA5}">
                      <a16:colId xmlns:a16="http://schemas.microsoft.com/office/drawing/2014/main" val="1187397245"/>
                    </a:ext>
                  </a:extLst>
                </a:gridCol>
                <a:gridCol w="4580465">
                  <a:extLst>
                    <a:ext uri="{9D8B030D-6E8A-4147-A177-3AD203B41FA5}">
                      <a16:colId xmlns:a16="http://schemas.microsoft.com/office/drawing/2014/main" val="281893620"/>
                    </a:ext>
                  </a:extLst>
                </a:gridCol>
              </a:tblGrid>
              <a:tr h="655772">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 </a:t>
                      </a:r>
                      <a:r>
                        <a:rPr lang="en-GB" sz="900" b="0" i="0" u="none" strike="noStrike" kern="1200" dirty="0" smtClean="0">
                          <a:solidFill>
                            <a:srgbClr val="000000"/>
                          </a:solidFill>
                          <a:effectLst/>
                          <a:latin typeface="Arial" panose="020B0604020202020204" pitchFamily="34" charset="0"/>
                          <a:ea typeface="+mn-ea"/>
                          <a:cs typeface="Arial" panose="020B0604020202020204" pitchFamily="34" charset="0"/>
                        </a:rPr>
                        <a:t>Item</a:t>
                      </a:r>
                      <a:endParaRPr lang="en-GB" sz="9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t"/>
                      <a:r>
                        <a:rPr lang="en-GB" sz="900" b="0" i="0" u="none" strike="noStrike" dirty="0" smtClean="0">
                          <a:solidFill>
                            <a:srgbClr val="000000"/>
                          </a:solidFill>
                          <a:effectLst/>
                          <a:latin typeface="Arial" panose="020B0604020202020204" pitchFamily="34" charset="0"/>
                          <a:cs typeface="Arial" panose="020B0604020202020204" pitchFamily="34" charset="0"/>
                        </a:rPr>
                        <a:t>TU estimates</a:t>
                      </a:r>
                    </a:p>
                    <a:p>
                      <a:pPr algn="ctr" fontAlgn="t"/>
                      <a:r>
                        <a:rPr lang="en-GB" sz="900" b="0" i="0" u="none" strike="noStrike" dirty="0" smtClean="0">
                          <a:solidFill>
                            <a:srgbClr val="000000"/>
                          </a:solidFill>
                          <a:effectLst/>
                          <a:latin typeface="Arial" panose="020B0604020202020204" pitchFamily="34" charset="0"/>
                          <a:cs typeface="Arial" panose="020B0604020202020204" pitchFamily="34" charset="0"/>
                        </a:rPr>
                        <a:t>( S + N)</a:t>
                      </a:r>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900" b="0" i="0" u="none" strike="noStrike" dirty="0" smtClean="0">
                          <a:solidFill>
                            <a:srgbClr val="000000"/>
                          </a:solidFill>
                          <a:effectLst/>
                          <a:latin typeface="Arial" panose="020B0604020202020204" pitchFamily="34" charset="0"/>
                          <a:cs typeface="Arial" panose="020B0604020202020204" pitchFamily="34" charset="0"/>
                        </a:rPr>
                        <a:t>Remaining</a:t>
                      </a:r>
                      <a:r>
                        <a:rPr lang="en-GB" sz="900" b="0" i="0" u="none" strike="noStrike" baseline="0" dirty="0" smtClean="0">
                          <a:solidFill>
                            <a:srgbClr val="000000"/>
                          </a:solidFill>
                          <a:effectLst/>
                          <a:latin typeface="Arial" panose="020B0604020202020204" pitchFamily="34" charset="0"/>
                          <a:cs typeface="Arial" panose="020B0604020202020204" pitchFamily="34" charset="0"/>
                        </a:rPr>
                        <a:t> planned TU’s</a:t>
                      </a:r>
                    </a:p>
                    <a:p>
                      <a:pPr algn="ctr" fontAlgn="t"/>
                      <a:r>
                        <a:rPr lang="en-GB" sz="900" b="0" i="0" u="none" strike="noStrike" baseline="0" dirty="0" smtClean="0">
                          <a:solidFill>
                            <a:srgbClr val="000000"/>
                          </a:solidFill>
                          <a:effectLst/>
                          <a:latin typeface="Arial" panose="020B0604020202020204" pitchFamily="34" charset="0"/>
                          <a:cs typeface="Arial" panose="020B0604020202020204" pitchFamily="34" charset="0"/>
                        </a:rPr>
                        <a:t>(S + N)</a:t>
                      </a:r>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Study </a:t>
                      </a:r>
                      <a:r>
                        <a:rPr lang="en-GB" sz="900" b="0" i="0" u="none" strike="noStrike" dirty="0" smtClean="0">
                          <a:solidFill>
                            <a:srgbClr val="000000"/>
                          </a:solidFill>
                          <a:effectLst/>
                          <a:latin typeface="Arial" panose="020B0604020202020204" pitchFamily="34" charset="0"/>
                          <a:cs typeface="Arial" panose="020B0604020202020204" pitchFamily="34" charset="0"/>
                        </a:rPr>
                        <a:t>Item status</a:t>
                      </a:r>
                      <a:endParaRPr lang="en-GB" sz="900" b="0" i="0" u="none" strike="noStrike" dirty="0">
                        <a:solidFill>
                          <a:srgbClr val="000000"/>
                        </a:solidFill>
                        <a:effectLst/>
                        <a:latin typeface="Arial" panose="020B0604020202020204" pitchFamily="34" charset="0"/>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900" b="0" i="0" u="none" strike="noStrike" dirty="0">
                          <a:solidFill>
                            <a:srgbClr val="000000"/>
                          </a:solidFill>
                          <a:effectLst/>
                          <a:latin typeface="Arial" panose="020B0604020202020204" pitchFamily="34" charset="0"/>
                          <a:cs typeface="Arial" panose="020B0604020202020204" pitchFamily="34" charset="0"/>
                        </a:rPr>
                        <a:t>Work Item status</a:t>
                      </a: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900" b="0" i="0" u="none" strike="noStrike" dirty="0">
                          <a:solidFill>
                            <a:srgbClr val="000000"/>
                          </a:solidFill>
                          <a:effectLst/>
                          <a:latin typeface="Arial" panose="020B0604020202020204" pitchFamily="34" charset="0"/>
                          <a:cs typeface="Arial" panose="020B0604020202020204" pitchFamily="34" charset="0"/>
                        </a:rPr>
                        <a:t>Comment</a:t>
                      </a: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313247254"/>
                  </a:ext>
                </a:extLst>
              </a:tr>
              <a:tr h="369252">
                <a:tc>
                  <a:txBody>
                    <a:bodyPr/>
                    <a:lstStyle/>
                    <a:p>
                      <a:pPr algn="l" fontAlgn="t"/>
                      <a:r>
                        <a:rPr lang="en-GB" sz="900" b="1" i="0" u="none" strike="noStrike" dirty="0" smtClean="0">
                          <a:solidFill>
                            <a:srgbClr val="000000"/>
                          </a:solidFill>
                          <a:effectLst/>
                          <a:latin typeface="+mn-lt"/>
                          <a:cs typeface="Arial" panose="020B0604020202020204" pitchFamily="34" charset="0"/>
                        </a:rPr>
                        <a:t>FS_5GSAT_Ph4_ARC</a:t>
                      </a:r>
                      <a:endParaRPr lang="en-GB" sz="900" b="1" i="0" u="none" strike="noStrike" dirty="0">
                        <a:solidFill>
                          <a:srgbClr val="000000"/>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6.5 + 6.5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1 + 5.5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85%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rgbClr val="000000"/>
                          </a:solidFill>
                          <a:effectLst/>
                          <a:latin typeface="+mn-lt"/>
                          <a:cs typeface="Arial" panose="020B0604020202020204" pitchFamily="34" charset="0"/>
                        </a:rPr>
                        <a:t>N/A</a:t>
                      </a:r>
                      <a:endParaRPr lang="en-GB" sz="900" b="0" i="0" u="none" strike="noStrike" dirty="0">
                        <a:solidFill>
                          <a:srgbClr val="000000"/>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900" b="0" i="0" u="none" strike="noStrike" dirty="0" smtClean="0">
                          <a:solidFill>
                            <a:srgbClr val="000000"/>
                          </a:solidFill>
                          <a:effectLst/>
                          <a:latin typeface="+mn-lt"/>
                          <a:cs typeface="Arial" panose="020B0604020202020204" pitchFamily="34" charset="0"/>
                        </a:rPr>
                        <a:t>5GSAT_Ph4-ARCH WID approved</a:t>
                      </a:r>
                      <a:r>
                        <a:rPr lang="en-GB" sz="900" b="0" i="0" u="none" strike="noStrike" baseline="0" dirty="0" smtClean="0">
                          <a:solidFill>
                            <a:srgbClr val="000000"/>
                          </a:solidFill>
                          <a:effectLst/>
                          <a:latin typeface="+mn-lt"/>
                          <a:cs typeface="Arial" panose="020B0604020202020204" pitchFamily="34" charset="0"/>
                        </a:rPr>
                        <a:t> by SA2 with 1 objective</a:t>
                      </a:r>
                      <a:endParaRPr lang="en-GB" sz="900" b="0" i="0" u="none" strike="noStrike" dirty="0">
                        <a:solidFill>
                          <a:srgbClr val="000000"/>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70495829"/>
                  </a:ext>
                </a:extLst>
              </a:tr>
              <a:tr h="369252">
                <a:tc>
                  <a:txBody>
                    <a:bodyPr/>
                    <a:lstStyle/>
                    <a:p>
                      <a:pPr algn="l" fontAlgn="t"/>
                      <a:r>
                        <a:rPr lang="en-GB" sz="900" b="1" i="0" u="none" strike="noStrike" dirty="0" err="1" smtClean="0">
                          <a:solidFill>
                            <a:srgbClr val="000000"/>
                          </a:solidFill>
                          <a:effectLst/>
                          <a:latin typeface="+mn-lt"/>
                          <a:cs typeface="Arial" panose="020B0604020202020204" pitchFamily="34" charset="0"/>
                        </a:rPr>
                        <a:t>FS_Sensing_ARC</a:t>
                      </a:r>
                      <a:endParaRPr lang="en-GB" sz="900" b="1" i="0" u="none" strike="noStrike" dirty="0">
                        <a:solidFill>
                          <a:srgbClr val="000000"/>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7 + 5.5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0.5 + 5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93%</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srgbClr val="000000"/>
                          </a:solidFill>
                          <a:effectLst/>
                          <a:uLnTx/>
                          <a:uFillTx/>
                          <a:latin typeface="+mn-lt"/>
                          <a:ea typeface="+mn-ea"/>
                          <a:cs typeface="Arial" panose="020B0604020202020204" pitchFamily="34" charset="0"/>
                        </a:rPr>
                        <a:t>N/A</a:t>
                      </a:r>
                      <a:endParaRPr kumimoji="0" lang="en-GB" sz="9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srgbClr val="000000"/>
                          </a:solidFill>
                          <a:effectLst/>
                          <a:uLnTx/>
                          <a:uFillTx/>
                          <a:latin typeface="+mn-lt"/>
                          <a:ea typeface="+mn-ea"/>
                          <a:cs typeface="Arial" panose="020B0604020202020204" pitchFamily="34" charset="0"/>
                        </a:rPr>
                        <a:t>A WID was not approved by SA2. Incomplete aspects of the study will continue in SA2#173 (0.5 TU’s) but work will also start on normative draft P-CRs (1 TU)</a:t>
                      </a:r>
                      <a:endParaRPr kumimoji="0" lang="en-GB" sz="9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13284250"/>
                  </a:ext>
                </a:extLst>
              </a:tr>
              <a:tr h="369252">
                <a:tc>
                  <a:txBody>
                    <a:bodyPr/>
                    <a:lstStyle/>
                    <a:p>
                      <a:pPr algn="l" fontAlgn="t"/>
                      <a:r>
                        <a:rPr lang="en-GB" sz="900" b="1" i="0" u="none" strike="noStrike" dirty="0" smtClean="0">
                          <a:solidFill>
                            <a:schemeClr val="tx1"/>
                          </a:solidFill>
                          <a:effectLst/>
                          <a:latin typeface="+mn-lt"/>
                          <a:cs typeface="Arial" panose="020B0604020202020204" pitchFamily="34" charset="0"/>
                        </a:rPr>
                        <a:t>FS_AIML_CN_Ph2</a:t>
                      </a:r>
                      <a:endParaRPr lang="en-GB" sz="900" b="1"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5 + 5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0 + 5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89%</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schemeClr val="tx1"/>
                          </a:solidFill>
                          <a:effectLst/>
                          <a:uLnTx/>
                          <a:uFillTx/>
                          <a:latin typeface="+mn-lt"/>
                          <a:ea typeface="+mn-ea"/>
                          <a:cs typeface="Arial" panose="020B0604020202020204" pitchFamily="34" charset="0"/>
                        </a:rPr>
                        <a:t>N/A</a:t>
                      </a:r>
                      <a:endParaRPr kumimoji="0" lang="en-GB" sz="9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altLang="zh-CN" sz="900" kern="100" dirty="0" smtClean="0">
                          <a:latin typeface="Calibri" panose="020F0502020204030204" pitchFamily="34" charset="0"/>
                          <a:cs typeface="Times New Roman" panose="02020603050405020304" pitchFamily="18" charset="0"/>
                        </a:rPr>
                        <a:t>For KI#1, wait for RAN/RAN2 response </a:t>
                      </a:r>
                      <a:r>
                        <a:rPr lang="en-GB" sz="900" kern="100" dirty="0" smtClean="0">
                          <a:latin typeface="Calibri" panose="020F0502020204030204" pitchFamily="34" charset="0"/>
                          <a:cs typeface="Times New Roman" panose="02020603050405020304" pitchFamily="18" charset="0"/>
                        </a:rPr>
                        <a:t>providing feedback on whether Option 2 UP is selected, normative work</a:t>
                      </a:r>
                      <a:r>
                        <a:rPr lang="en-GB" sz="900" kern="100" baseline="0" dirty="0" smtClean="0">
                          <a:latin typeface="Calibri" panose="020F0502020204030204" pitchFamily="34" charset="0"/>
                          <a:cs typeface="Times New Roman" panose="02020603050405020304" pitchFamily="18" charset="0"/>
                        </a:rPr>
                        <a:t> for KI#2 can start</a:t>
                      </a:r>
                      <a:endParaRPr kumimoji="0" lang="en-GB" sz="900" b="0" i="0" u="none" strike="noStrike" kern="1200" cap="none" spc="0" normalizeH="0" baseline="0" noProof="0" dirty="0">
                        <a:ln>
                          <a:noFill/>
                        </a:ln>
                        <a:solidFill>
                          <a:srgbClr val="FF0000"/>
                        </a:solidFill>
                        <a:effectLst/>
                        <a:uLnTx/>
                        <a:uFillTx/>
                        <a:latin typeface="+mn-lt"/>
                        <a:ea typeface="+mn-ea"/>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685880324"/>
                  </a:ext>
                </a:extLst>
              </a:tr>
              <a:tr h="241434">
                <a:tc>
                  <a:txBody>
                    <a:bodyPr/>
                    <a:lstStyle/>
                    <a:p>
                      <a:pPr algn="l" fontAlgn="t"/>
                      <a:r>
                        <a:rPr lang="en-GB" sz="900" b="1" i="0" u="none" strike="noStrike" dirty="0" smtClean="0">
                          <a:solidFill>
                            <a:schemeClr val="tx1"/>
                          </a:solidFill>
                          <a:effectLst/>
                          <a:latin typeface="+mn-lt"/>
                          <a:cs typeface="Arial" panose="020B0604020202020204" pitchFamily="34" charset="0"/>
                        </a:rPr>
                        <a:t>FS_EnergySys_Ph2</a:t>
                      </a:r>
                      <a:endParaRPr lang="en-GB" sz="900" b="1"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6 + 6</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0 + 6</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100%</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schemeClr val="tx1"/>
                          </a:solidFill>
                          <a:effectLst/>
                          <a:uLnTx/>
                          <a:uFillTx/>
                          <a:latin typeface="+mn-lt"/>
                          <a:ea typeface="+mn-ea"/>
                          <a:cs typeface="Arial" panose="020B0604020202020204" pitchFamily="34" charset="0"/>
                        </a:rPr>
                        <a:t>N/A</a:t>
                      </a:r>
                      <a:endParaRPr kumimoji="0" lang="en-GB" sz="9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sz="900" b="0" i="0" u="none" strike="noStrike" dirty="0" smtClean="0">
                          <a:solidFill>
                            <a:schemeClr val="tx1"/>
                          </a:solidFill>
                          <a:effectLst/>
                          <a:latin typeface="+mn-lt"/>
                          <a:cs typeface="Arial" panose="020B0604020202020204" pitchFamily="34" charset="0"/>
                        </a:rPr>
                        <a:t>EnergySys_Ph2 WID approved by</a:t>
                      </a:r>
                      <a:r>
                        <a:rPr lang="en-GB" sz="900" b="0" i="0" u="none" strike="noStrike" baseline="0" dirty="0" smtClean="0">
                          <a:solidFill>
                            <a:schemeClr val="tx1"/>
                          </a:solidFill>
                          <a:effectLst/>
                          <a:latin typeface="+mn-lt"/>
                          <a:cs typeface="Arial" panose="020B0604020202020204" pitchFamily="34" charset="0"/>
                        </a:rPr>
                        <a:t> SA2 with 3 work tasks</a:t>
                      </a:r>
                      <a:endParaRPr lang="en-GB" sz="900" b="0" i="0" u="none" strike="noStrike" dirty="0" smtClean="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0083241"/>
                  </a:ext>
                </a:extLst>
              </a:tr>
              <a:tr h="369252">
                <a:tc>
                  <a:txBody>
                    <a:bodyPr/>
                    <a:lstStyle/>
                    <a:p>
                      <a:pPr algn="l" fontAlgn="t"/>
                      <a:r>
                        <a:rPr lang="en-GB" sz="900" b="1" i="0" u="none" strike="noStrike" dirty="0" smtClean="0">
                          <a:solidFill>
                            <a:srgbClr val="000000"/>
                          </a:solidFill>
                          <a:effectLst/>
                          <a:latin typeface="+mn-lt"/>
                          <a:cs typeface="Arial" panose="020B0604020202020204" pitchFamily="34" charset="0"/>
                        </a:rPr>
                        <a:t>FS_AmbientIoT_Ph2_ARC</a:t>
                      </a:r>
                      <a:endParaRPr lang="en-GB" sz="900" b="1" i="0" u="none" strike="noStrike" dirty="0">
                        <a:solidFill>
                          <a:srgbClr val="000000"/>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4.5 + 4.5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1 + 4.5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75%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srgbClr val="000000"/>
                          </a:solidFill>
                          <a:effectLst/>
                          <a:uLnTx/>
                          <a:uFillTx/>
                          <a:latin typeface="+mn-lt"/>
                          <a:ea typeface="+mn-ea"/>
                          <a:cs typeface="Arial" panose="020B0604020202020204" pitchFamily="34" charset="0"/>
                        </a:rPr>
                        <a:t>N/A</a:t>
                      </a:r>
                      <a:endParaRPr kumimoji="0" lang="en-GB" sz="9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900" b="0" i="0" u="none" strike="noStrike" dirty="0" smtClean="0">
                          <a:solidFill>
                            <a:srgbClr val="000000"/>
                          </a:solidFill>
                          <a:effectLst/>
                          <a:latin typeface="+mn-lt"/>
                          <a:cs typeface="Arial" panose="020B0604020202020204" pitchFamily="34" charset="0"/>
                        </a:rPr>
                        <a:t>TR sent for information</a:t>
                      </a:r>
                      <a:endParaRPr lang="en-GB" sz="900" b="0" i="0" u="none" strike="noStrike" dirty="0">
                        <a:solidFill>
                          <a:srgbClr val="000000"/>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79661006"/>
                  </a:ext>
                </a:extLst>
              </a:tr>
              <a:tr h="241434">
                <a:tc>
                  <a:txBody>
                    <a:bodyPr/>
                    <a:lstStyle/>
                    <a:p>
                      <a:pPr algn="l" fontAlgn="t"/>
                      <a:r>
                        <a:rPr lang="en-GB" sz="900" b="1" i="0" u="none" strike="noStrike" dirty="0" smtClean="0">
                          <a:solidFill>
                            <a:srgbClr val="000000"/>
                          </a:solidFill>
                          <a:effectLst/>
                          <a:latin typeface="+mn-lt"/>
                          <a:cs typeface="Arial" panose="020B0604020202020204" pitchFamily="34" charset="0"/>
                        </a:rPr>
                        <a:t>FS_NG_RTC_Ph3_ARC</a:t>
                      </a:r>
                      <a:endParaRPr lang="en-GB" sz="900" b="1" i="0" u="none" strike="noStrike" dirty="0">
                        <a:solidFill>
                          <a:srgbClr val="000000"/>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4 + 3.5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1</a:t>
                      </a:r>
                      <a:r>
                        <a:rPr lang="en-GB" sz="900" b="0" i="0" u="none" strike="noStrike" baseline="0" dirty="0" smtClean="0">
                          <a:solidFill>
                            <a:schemeClr val="tx1"/>
                          </a:solidFill>
                          <a:effectLst/>
                          <a:latin typeface="+mn-lt"/>
                          <a:cs typeface="Arial" panose="020B0604020202020204" pitchFamily="34" charset="0"/>
                        </a:rPr>
                        <a:t> + 4.5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80%</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smtClean="0">
                          <a:ln>
                            <a:noFill/>
                          </a:ln>
                          <a:solidFill>
                            <a:srgbClr val="000000"/>
                          </a:solidFill>
                          <a:effectLst/>
                          <a:uLnTx/>
                          <a:uFillTx/>
                          <a:latin typeface="+mn-lt"/>
                          <a:ea typeface="+mn-ea"/>
                          <a:cs typeface="Arial" panose="020B0604020202020204" pitchFamily="34" charset="0"/>
                        </a:rPr>
                        <a:t>N/A</a:t>
                      </a:r>
                      <a:endParaRPr kumimoji="0" lang="en-GB" sz="9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900" b="0" i="0" u="none" strike="noStrike" dirty="0" smtClean="0">
                          <a:solidFill>
                            <a:srgbClr val="000000"/>
                          </a:solidFill>
                          <a:effectLst/>
                          <a:latin typeface="+mn-lt"/>
                          <a:cs typeface="Arial" panose="020B0604020202020204" pitchFamily="34" charset="0"/>
                        </a:rPr>
                        <a:t>TR sent for information, solutions complete</a:t>
                      </a:r>
                      <a:endParaRPr lang="en-GB" sz="900" b="0" i="0" u="none" strike="noStrike" dirty="0">
                        <a:solidFill>
                          <a:srgbClr val="000000"/>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798462236"/>
                  </a:ext>
                </a:extLst>
              </a:tr>
              <a:tr h="241434">
                <a:tc>
                  <a:txBody>
                    <a:bodyPr/>
                    <a:lstStyle/>
                    <a:p>
                      <a:pPr algn="l" fontAlgn="t"/>
                      <a:r>
                        <a:rPr lang="en-GB" sz="900" b="1" i="0" u="none" strike="noStrike" dirty="0" smtClean="0">
                          <a:solidFill>
                            <a:schemeClr val="tx1"/>
                          </a:solidFill>
                          <a:effectLst/>
                          <a:latin typeface="+mn-lt"/>
                          <a:cs typeface="Arial" panose="020B0604020202020204" pitchFamily="34" charset="0"/>
                        </a:rPr>
                        <a:t>FS_SMS2EC_ARC</a:t>
                      </a:r>
                      <a:endParaRPr lang="en-GB" sz="900" b="1"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4 + 3.5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1 + 4.5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75%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schemeClr val="tx1"/>
                          </a:solidFill>
                          <a:effectLst/>
                          <a:uLnTx/>
                          <a:uFillTx/>
                          <a:latin typeface="+mn-lt"/>
                          <a:ea typeface="+mn-ea"/>
                          <a:cs typeface="Arial" panose="020B0604020202020204" pitchFamily="34" charset="0"/>
                        </a:rPr>
                        <a:t>N/A</a:t>
                      </a:r>
                      <a:endParaRPr kumimoji="0" lang="en-GB" sz="900" b="0" i="0" u="none" strike="noStrike" kern="1200" cap="none" spc="0" normalizeH="0" baseline="0" noProof="0" dirty="0">
                        <a:ln>
                          <a:noFill/>
                        </a:ln>
                        <a:solidFill>
                          <a:schemeClr val="tx1"/>
                        </a:solidFill>
                        <a:effectLst/>
                        <a:uLnTx/>
                        <a:uFillTx/>
                        <a:latin typeface="+mn-lt"/>
                        <a:ea typeface="+mn-ea"/>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900" b="0" i="0" u="none" strike="noStrike" dirty="0" smtClean="0">
                          <a:solidFill>
                            <a:schemeClr val="tx1"/>
                          </a:solidFill>
                          <a:effectLst/>
                          <a:latin typeface="+mn-lt"/>
                          <a:cs typeface="Arial" panose="020B0604020202020204" pitchFamily="34" charset="0"/>
                        </a:rPr>
                        <a:t>TR</a:t>
                      </a:r>
                      <a:r>
                        <a:rPr lang="en-GB" sz="900" b="0" i="0" u="none" strike="noStrike" baseline="0" dirty="0" smtClean="0">
                          <a:solidFill>
                            <a:schemeClr val="tx1"/>
                          </a:solidFill>
                          <a:effectLst/>
                          <a:latin typeface="+mn-lt"/>
                          <a:cs typeface="Arial" panose="020B0604020202020204" pitchFamily="34" charset="0"/>
                        </a:rPr>
                        <a:t> sent for information</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94482824"/>
                  </a:ext>
                </a:extLst>
              </a:tr>
              <a:tr h="276422">
                <a:tc>
                  <a:txBody>
                    <a:bodyPr/>
                    <a:lstStyle/>
                    <a:p>
                      <a:pPr algn="l" fontAlgn="t"/>
                      <a:r>
                        <a:rPr lang="en-GB" sz="900" b="1" i="0" u="none" strike="noStrike" dirty="0" smtClean="0">
                          <a:solidFill>
                            <a:srgbClr val="000000"/>
                          </a:solidFill>
                          <a:effectLst/>
                          <a:latin typeface="+mn-lt"/>
                          <a:cs typeface="Arial" panose="020B0604020202020204" pitchFamily="34" charset="0"/>
                        </a:rPr>
                        <a:t>MPS_IOT-ARC</a:t>
                      </a:r>
                      <a:endParaRPr lang="en-GB" sz="900" b="1" i="0" u="none" strike="noStrike" dirty="0">
                        <a:solidFill>
                          <a:srgbClr val="000000"/>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0 + 2.5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0 + 2.5</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900" b="0" i="0" u="none" strike="noStrike" dirty="0" smtClean="0">
                          <a:solidFill>
                            <a:schemeClr val="tx1"/>
                          </a:solidFill>
                          <a:effectLst/>
                          <a:latin typeface="+mn-lt"/>
                          <a:cs typeface="Arial" panose="020B0604020202020204" pitchFamily="34" charset="0"/>
                        </a:rPr>
                        <a:t>N/A</a:t>
                      </a:r>
                      <a:endParaRPr lang="en-GB" sz="900" b="0" i="0" u="none" strike="noStrike" dirty="0">
                        <a:solidFill>
                          <a:schemeClr val="tx1"/>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900" b="0" i="0" u="none" strike="noStrike" kern="1200" cap="none" spc="0" normalizeH="0" baseline="0" noProof="0" dirty="0" smtClean="0">
                          <a:ln>
                            <a:noFill/>
                          </a:ln>
                          <a:solidFill>
                            <a:srgbClr val="000000"/>
                          </a:solidFill>
                          <a:effectLst/>
                          <a:uLnTx/>
                          <a:uFillTx/>
                          <a:latin typeface="+mn-lt"/>
                          <a:ea typeface="+mn-ea"/>
                          <a:cs typeface="Arial" panose="020B0604020202020204" pitchFamily="34" charset="0"/>
                        </a:rPr>
                        <a:t>0%</a:t>
                      </a:r>
                      <a:endParaRPr kumimoji="0" lang="en-GB" sz="900" b="0" i="0" u="none" strike="noStrike" kern="1200" cap="none" spc="0" normalizeH="0" baseline="0" noProof="0" dirty="0">
                        <a:ln>
                          <a:noFill/>
                        </a:ln>
                        <a:solidFill>
                          <a:srgbClr val="000000"/>
                        </a:solidFill>
                        <a:effectLst/>
                        <a:uLnTx/>
                        <a:uFillTx/>
                        <a:latin typeface="+mn-lt"/>
                        <a:ea typeface="+mn-ea"/>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r>
                        <a:rPr lang="en-GB" sz="900" b="0" i="0" u="none" strike="noStrike" dirty="0" smtClean="0">
                          <a:solidFill>
                            <a:srgbClr val="000000"/>
                          </a:solidFill>
                          <a:effectLst/>
                          <a:latin typeface="+mn-lt"/>
                          <a:cs typeface="Arial" panose="020B0604020202020204" pitchFamily="34" charset="0"/>
                        </a:rPr>
                        <a:t>Was planned to start in November 2025, not yet started as there was</a:t>
                      </a:r>
                      <a:r>
                        <a:rPr lang="en-GB" sz="900" b="0" i="0" u="none" strike="noStrike" baseline="0" dirty="0" smtClean="0">
                          <a:solidFill>
                            <a:srgbClr val="000000"/>
                          </a:solidFill>
                          <a:effectLst/>
                          <a:latin typeface="+mn-lt"/>
                          <a:cs typeface="Arial" panose="020B0604020202020204" pitchFamily="34" charset="0"/>
                        </a:rPr>
                        <a:t> no input</a:t>
                      </a:r>
                      <a:endParaRPr lang="en-GB" sz="900" b="0" i="0" u="none" strike="noStrike" dirty="0">
                        <a:solidFill>
                          <a:srgbClr val="000000"/>
                        </a:solidFill>
                        <a:effectLst/>
                        <a:latin typeface="+mn-lt"/>
                        <a:cs typeface="Arial" panose="020B0604020202020204" pitchFamily="34" charset="0"/>
                      </a:endParaRPr>
                    </a:p>
                  </a:txBody>
                  <a:tcPr marL="48000" marR="48000" marT="60960" marB="6096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48523352"/>
                  </a:ext>
                </a:extLst>
              </a:tr>
            </a:tbl>
          </a:graphicData>
        </a:graphic>
      </p:graphicFrame>
    </p:spTree>
    <p:extLst>
      <p:ext uri="{BB962C8B-B14F-4D97-AF65-F5344CB8AC3E}">
        <p14:creationId xmlns:p14="http://schemas.microsoft.com/office/powerpoint/2010/main" val="1549886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7238" y="69850"/>
            <a:ext cx="5849937" cy="857250"/>
          </a:xfrm>
        </p:spPr>
        <p:txBody>
          <a:bodyPr/>
          <a:lstStyle/>
          <a:p>
            <a:pPr algn="l"/>
            <a:r>
              <a:rPr lang="de-DE" altLang="de-DE" b="1">
                <a:solidFill>
                  <a:schemeClr val="tx1"/>
                </a:solidFill>
              </a:rPr>
              <a:t>1) General Aspects (3/7)</a:t>
            </a:r>
          </a:p>
        </p:txBody>
      </p:sp>
      <p:sp>
        <p:nvSpPr>
          <p:cNvPr id="9219" name="Content Placeholder 2"/>
          <p:cNvSpPr>
            <a:spLocks noGrp="1"/>
          </p:cNvSpPr>
          <p:nvPr>
            <p:ph idx="1"/>
          </p:nvPr>
        </p:nvSpPr>
        <p:spPr>
          <a:xfrm>
            <a:off x="757238" y="687378"/>
            <a:ext cx="7629524" cy="3771110"/>
          </a:xfrm>
        </p:spPr>
        <p:txBody>
          <a:bodyPr/>
          <a:lstStyle/>
          <a:p>
            <a:pPr marL="341313" indent="-341313">
              <a:lnSpc>
                <a:spcPct val="80000"/>
              </a:lnSpc>
              <a:buFontTx/>
              <a:buNone/>
            </a:pPr>
            <a:endParaRPr lang="en-US" altLang="ko-KR" sz="700" b="1" dirty="0">
              <a:latin typeface="Arial" panose="020B0604020202020204" pitchFamily="34" charset="0"/>
              <a:ea typeface="Gulim"/>
              <a:cs typeface="Gulim"/>
            </a:endParaRPr>
          </a:p>
          <a:p>
            <a:pPr marL="341313" indent="-341313">
              <a:lnSpc>
                <a:spcPct val="80000"/>
              </a:lnSpc>
              <a:buFontTx/>
              <a:buNone/>
            </a:pPr>
            <a:r>
              <a:rPr lang="en-GB" altLang="ko-KR" sz="2000" u="sng" dirty="0">
                <a:latin typeface="Arial" panose="020B0604020202020204" pitchFamily="34" charset="0"/>
                <a:ea typeface="Gulim"/>
                <a:cs typeface="Gulim"/>
              </a:rPr>
              <a:t>Statistics</a:t>
            </a:r>
            <a:r>
              <a:rPr lang="en-US" altLang="de-DE" sz="2000" u="sng" dirty="0">
                <a:latin typeface="Arial" panose="020B0604020202020204" pitchFamily="34" charset="0"/>
              </a:rPr>
              <a:t> at SA WG2 #171</a:t>
            </a:r>
            <a:r>
              <a:rPr lang="en-US" altLang="de-DE" sz="1400" u="sng" dirty="0">
                <a:latin typeface="Arial" panose="020B0604020202020204" pitchFamily="34" charset="0"/>
              </a:rPr>
              <a:t> </a:t>
            </a:r>
            <a:r>
              <a:rPr lang="en-US" altLang="de-DE" sz="1000" u="sng" dirty="0">
                <a:latin typeface="Arial" panose="020B0604020202020204" pitchFamily="34" charset="0"/>
              </a:rPr>
              <a:t>(</a:t>
            </a:r>
            <a:r>
              <a:rPr lang="en-GB" altLang="de-DE" sz="1000" u="sng" dirty="0">
                <a:latin typeface="Arial" panose="020B0604020202020204" pitchFamily="34" charset="0"/>
              </a:rPr>
              <a:t>13 – 17 October 2025, Wuhan, China</a:t>
            </a:r>
            <a:r>
              <a:rPr lang="en-US" altLang="de-DE" sz="1000" u="sng" dirty="0">
                <a:latin typeface="Arial" panose="020B0604020202020204" pitchFamily="34" charset="0"/>
              </a:rPr>
              <a:t>)</a:t>
            </a:r>
            <a:r>
              <a:rPr lang="en-US" altLang="de-DE" sz="1050" u="sng" dirty="0">
                <a:latin typeface="Arial" panose="020B0604020202020204" pitchFamily="34" charset="0"/>
              </a:rPr>
              <a:t>:</a:t>
            </a:r>
            <a:endParaRPr lang="en-US" altLang="de-DE" sz="1400" u="sng" dirty="0">
              <a:latin typeface="Arial" panose="020B0604020202020204" pitchFamily="34" charset="0"/>
            </a:endParaRPr>
          </a:p>
          <a:p>
            <a:pPr marL="341313" indent="-341313">
              <a:lnSpc>
                <a:spcPct val="80000"/>
              </a:lnSpc>
            </a:pPr>
            <a:r>
              <a:rPr lang="en-GB" altLang="ko-KR" sz="1400" dirty="0">
                <a:solidFill>
                  <a:srgbClr val="FF0000"/>
                </a:solidFill>
                <a:latin typeface="Arial" panose="020B0604020202020204" pitchFamily="34" charset="0"/>
                <a:ea typeface="Gulim"/>
                <a:cs typeface="Gulim"/>
              </a:rPr>
              <a:t>269 </a:t>
            </a:r>
            <a:r>
              <a:rPr lang="en-GB" altLang="ko-KR" sz="1400" dirty="0">
                <a:solidFill>
                  <a:srgbClr val="000000"/>
                </a:solidFill>
                <a:latin typeface="Arial" panose="020B0604020202020204" pitchFamily="34" charset="0"/>
                <a:ea typeface="Gulim"/>
                <a:cs typeface="Gulim"/>
              </a:rPr>
              <a:t>delegates ‘attended’ (</a:t>
            </a:r>
            <a:r>
              <a:rPr lang="en-GB" altLang="ko-KR" sz="1400" i="1" dirty="0">
                <a:solidFill>
                  <a:srgbClr val="000000"/>
                </a:solidFill>
                <a:latin typeface="Arial" panose="020B0604020202020204" pitchFamily="34" charset="0"/>
                <a:ea typeface="Gulim"/>
                <a:cs typeface="Gulim"/>
              </a:rPr>
              <a:t>checked-in</a:t>
            </a:r>
            <a:r>
              <a:rPr lang="en-GB" altLang="ko-KR" sz="1400" dirty="0">
                <a:solidFill>
                  <a:srgbClr val="000000"/>
                </a:solidFill>
                <a:latin typeface="Arial" panose="020B0604020202020204" pitchFamily="34" charset="0"/>
                <a:ea typeface="Gulim"/>
                <a:cs typeface="Gulim"/>
              </a:rPr>
              <a:t>) at </a:t>
            </a:r>
            <a:r>
              <a:rPr lang="en-GB" altLang="ko-KR" sz="1400" dirty="0">
                <a:solidFill>
                  <a:srgbClr val="FF0000"/>
                </a:solidFill>
                <a:latin typeface="Arial" panose="020B0604020202020204" pitchFamily="34" charset="0"/>
                <a:ea typeface="Gulim"/>
                <a:cs typeface="Gulim"/>
              </a:rPr>
              <a:t>SA WG2 #171</a:t>
            </a:r>
            <a:br>
              <a:rPr lang="en-GB" altLang="ko-KR" sz="1400" dirty="0">
                <a:solidFill>
                  <a:srgbClr val="FF0000"/>
                </a:solidFill>
                <a:latin typeface="Arial" panose="020B0604020202020204" pitchFamily="34" charset="0"/>
                <a:ea typeface="Gulim"/>
                <a:cs typeface="Gulim"/>
              </a:rPr>
            </a:br>
            <a:r>
              <a:rPr lang="en-GB" altLang="ko-KR" sz="1400" dirty="0">
                <a:solidFill>
                  <a:srgbClr val="FF0000"/>
                </a:solidFill>
                <a:latin typeface="Arial" panose="020B0604020202020204" pitchFamily="34" charset="0"/>
                <a:ea typeface="Gulim"/>
                <a:cs typeface="Gulim"/>
              </a:rPr>
              <a:t>112</a:t>
            </a:r>
            <a:r>
              <a:rPr lang="en-GB" altLang="ko-KR" sz="1400" dirty="0">
                <a:latin typeface="Arial" panose="020B0604020202020204" pitchFamily="34" charset="0"/>
                <a:ea typeface="Gulim"/>
                <a:cs typeface="Gulim"/>
              </a:rPr>
              <a:t> registered for the on-line broadcast</a:t>
            </a:r>
          </a:p>
          <a:p>
            <a:pPr lvl="1">
              <a:lnSpc>
                <a:spcPct val="80000"/>
              </a:lnSpc>
            </a:pPr>
            <a:r>
              <a:rPr lang="en-US" altLang="ko-KR" sz="1050" dirty="0">
                <a:solidFill>
                  <a:srgbClr val="FF0000"/>
                </a:solidFill>
                <a:latin typeface="Arial" panose="020B0604020202020204" pitchFamily="34" charset="0"/>
                <a:ea typeface="Gulim"/>
                <a:cs typeface="Arial" panose="020B0604020202020204" pitchFamily="34" charset="0"/>
              </a:rPr>
              <a:t>1624</a:t>
            </a:r>
            <a:r>
              <a:rPr lang="en-US" altLang="ko-KR" sz="1050" dirty="0">
                <a:latin typeface="Arial" panose="020B0604020202020204" pitchFamily="34" charset="0"/>
                <a:ea typeface="Gulim"/>
                <a:cs typeface="Arial" panose="020B0604020202020204" pitchFamily="34" charset="0"/>
              </a:rPr>
              <a:t> documents (including revisions)</a:t>
            </a:r>
            <a:r>
              <a:rPr lang="en-US" altLang="ko-KR" sz="1050" dirty="0">
                <a:latin typeface="Arial" panose="020B0604020202020204" pitchFamily="34" charset="0"/>
                <a:ea typeface="Gulim"/>
                <a:cs typeface="Gulim"/>
              </a:rPr>
              <a:t>, (</a:t>
            </a:r>
            <a:r>
              <a:rPr lang="en-GB" altLang="ko-KR" sz="1050" dirty="0">
                <a:solidFill>
                  <a:srgbClr val="2A6EA8"/>
                </a:solidFill>
                <a:latin typeface="Arial" panose="020B0604020202020204" pitchFamily="34" charset="0"/>
                <a:ea typeface="Gulim"/>
                <a:cs typeface="Gulim"/>
              </a:rPr>
              <a:t>606 </a:t>
            </a:r>
            <a:r>
              <a:rPr lang="en-US" altLang="ko-KR" sz="1050" dirty="0">
                <a:solidFill>
                  <a:srgbClr val="2A6EA8"/>
                </a:solidFill>
                <a:latin typeface="Arial" panose="020B0604020202020204" pitchFamily="34" charset="0"/>
                <a:ea typeface="Gulim"/>
                <a:cs typeface="Gulim"/>
              </a:rPr>
              <a:t>documents were not handled</a:t>
            </a:r>
            <a:r>
              <a:rPr lang="en-US" altLang="ko-KR" sz="1050" dirty="0">
                <a:latin typeface="Arial" panose="020B0604020202020204" pitchFamily="34" charset="0"/>
                <a:ea typeface="Gulim"/>
                <a:cs typeface="Gulim"/>
              </a:rPr>
              <a:t>) including:</a:t>
            </a:r>
          </a:p>
          <a:p>
            <a:pPr lvl="2">
              <a:lnSpc>
                <a:spcPct val="80000"/>
              </a:lnSpc>
            </a:pPr>
            <a:r>
              <a:rPr lang="en-GB" altLang="ko-KR" sz="1000" dirty="0">
                <a:solidFill>
                  <a:srgbClr val="FF0000"/>
                </a:solidFill>
                <a:latin typeface="Arial" panose="020B0604020202020204" pitchFamily="34" charset="0"/>
                <a:ea typeface="Gulim"/>
                <a:cs typeface="Gulim"/>
              </a:rPr>
              <a:t>544</a:t>
            </a:r>
            <a:r>
              <a:rPr lang="en-GB" altLang="ko-KR" sz="1000" dirty="0">
                <a:solidFill>
                  <a:srgbClr val="000000"/>
                </a:solidFill>
                <a:latin typeface="Arial" panose="020B0604020202020204" pitchFamily="34" charset="0"/>
                <a:ea typeface="Gulim"/>
                <a:cs typeface="Gulim"/>
              </a:rPr>
              <a:t> </a:t>
            </a:r>
            <a:r>
              <a:rPr lang="en-US" altLang="ko-KR" sz="1000" dirty="0">
                <a:latin typeface="Arial" panose="020B0604020202020204" pitchFamily="34" charset="0"/>
                <a:ea typeface="Gulim"/>
                <a:cs typeface="Gulim"/>
              </a:rPr>
              <a:t>CRs (including revisions)</a:t>
            </a:r>
          </a:p>
          <a:p>
            <a:pPr lvl="2">
              <a:lnSpc>
                <a:spcPct val="80000"/>
              </a:lnSpc>
            </a:pPr>
            <a:r>
              <a:rPr lang="en-US" altLang="ko-KR" sz="1000" dirty="0">
                <a:latin typeface="Arial" panose="020B0604020202020204" pitchFamily="34" charset="0"/>
                <a:ea typeface="Gulim"/>
                <a:cs typeface="Gulim"/>
              </a:rPr>
              <a:t>  </a:t>
            </a:r>
            <a:r>
              <a:rPr lang="en-US" altLang="ko-KR" sz="1000" dirty="0">
                <a:solidFill>
                  <a:srgbClr val="FF0000"/>
                </a:solidFill>
                <a:latin typeface="Arial" panose="020B0604020202020204" pitchFamily="34" charset="0"/>
                <a:ea typeface="Gulim"/>
                <a:cs typeface="Gulim"/>
              </a:rPr>
              <a:t>62</a:t>
            </a:r>
            <a:r>
              <a:rPr lang="en-US" altLang="ko-KR" sz="1000" dirty="0">
                <a:latin typeface="Arial" panose="020B0604020202020204" pitchFamily="34" charset="0"/>
                <a:ea typeface="Gulim"/>
                <a:cs typeface="Gulim"/>
              </a:rPr>
              <a:t> Incoming LSs, of which </a:t>
            </a:r>
            <a:r>
              <a:rPr lang="en-GB" altLang="ko-KR" sz="1000" dirty="0">
                <a:solidFill>
                  <a:srgbClr val="FF0000"/>
                </a:solidFill>
                <a:latin typeface="Arial" panose="020B0604020202020204" pitchFamily="34" charset="0"/>
                <a:ea typeface="Gulim"/>
                <a:cs typeface="Gulim"/>
              </a:rPr>
              <a:t>14</a:t>
            </a:r>
            <a:r>
              <a:rPr lang="en-GB" altLang="ko-KR" sz="1000" dirty="0">
                <a:solidFill>
                  <a:srgbClr val="000000"/>
                </a:solidFill>
                <a:latin typeface="Arial" panose="020B0604020202020204" pitchFamily="34" charset="0"/>
                <a:ea typeface="Gulim"/>
                <a:cs typeface="Gulim"/>
              </a:rPr>
              <a:t> </a:t>
            </a:r>
            <a:r>
              <a:rPr lang="en-US" altLang="ko-KR" sz="1000" dirty="0">
                <a:latin typeface="Arial" panose="020B0604020202020204" pitchFamily="34" charset="0"/>
                <a:ea typeface="Gulim"/>
                <a:cs typeface="Gulim"/>
              </a:rPr>
              <a:t>were postponed</a:t>
            </a:r>
          </a:p>
          <a:p>
            <a:pPr lvl="2">
              <a:lnSpc>
                <a:spcPct val="80000"/>
              </a:lnSpc>
            </a:pPr>
            <a:r>
              <a:rPr lang="de-DE" altLang="ko-KR" sz="1000" dirty="0">
                <a:solidFill>
                  <a:srgbClr val="FF0000"/>
                </a:solidFill>
                <a:latin typeface="Arial" panose="020B0604020202020204" pitchFamily="34" charset="0"/>
                <a:ea typeface="Gulim"/>
                <a:cs typeface="Gulim"/>
              </a:rPr>
              <a:t>  16</a:t>
            </a:r>
            <a:r>
              <a:rPr lang="de-DE" altLang="ko-KR" sz="1000" dirty="0">
                <a:latin typeface="Arial" panose="020B0604020202020204" pitchFamily="34" charset="0"/>
                <a:ea typeface="Gulim"/>
                <a:cs typeface="Gulim"/>
              </a:rPr>
              <a:t> </a:t>
            </a:r>
            <a:r>
              <a:rPr lang="en-US" altLang="ko-KR" sz="1000" dirty="0">
                <a:latin typeface="Arial" panose="020B0604020202020204" pitchFamily="34" charset="0"/>
                <a:ea typeface="Gulim"/>
                <a:cs typeface="Gulim"/>
              </a:rPr>
              <a:t>Outgoing LSs Approved</a:t>
            </a:r>
          </a:p>
          <a:p>
            <a:pPr lvl="1">
              <a:lnSpc>
                <a:spcPct val="80000"/>
              </a:lnSpc>
            </a:pPr>
            <a:r>
              <a:rPr lang="en-GB" altLang="ko-KR" sz="1050" dirty="0">
                <a:solidFill>
                  <a:srgbClr val="000000"/>
                </a:solidFill>
                <a:latin typeface="Arial" panose="020B0604020202020204" pitchFamily="34" charset="0"/>
                <a:ea typeface="Gulim"/>
                <a:cs typeface="Gulim"/>
              </a:rPr>
              <a:t>  </a:t>
            </a:r>
            <a:r>
              <a:rPr lang="en-GB" altLang="ko-KR" sz="1050" dirty="0">
                <a:solidFill>
                  <a:srgbClr val="FF0000"/>
                </a:solidFill>
                <a:latin typeface="Arial" panose="020B0604020202020204" pitchFamily="34" charset="0"/>
                <a:ea typeface="Gulim"/>
                <a:cs typeface="Gulim"/>
              </a:rPr>
              <a:t>44</a:t>
            </a:r>
            <a:r>
              <a:rPr lang="en-GB" altLang="ko-KR" sz="1050" dirty="0">
                <a:solidFill>
                  <a:srgbClr val="000000"/>
                </a:solidFill>
                <a:latin typeface="Arial" panose="020B0604020202020204" pitchFamily="34" charset="0"/>
                <a:ea typeface="Gulim"/>
                <a:cs typeface="Gulim"/>
              </a:rPr>
              <a:t> other </a:t>
            </a:r>
            <a:r>
              <a:rPr lang="en-US" altLang="ko-KR" sz="1050" dirty="0">
                <a:latin typeface="Arial" panose="020B0604020202020204" pitchFamily="34" charset="0"/>
                <a:ea typeface="Gulim"/>
                <a:cs typeface="Gulim"/>
              </a:rPr>
              <a:t>documents postponed</a:t>
            </a:r>
          </a:p>
          <a:p>
            <a:pPr marL="341313" indent="-341313">
              <a:lnSpc>
                <a:spcPct val="80000"/>
              </a:lnSpc>
            </a:pPr>
            <a:r>
              <a:rPr lang="en-US" altLang="ko-KR" sz="1400" dirty="0">
                <a:latin typeface="Arial" panose="020B0604020202020204" pitchFamily="34" charset="0"/>
                <a:ea typeface="Gulim"/>
                <a:cs typeface="Gulim"/>
              </a:rPr>
              <a:t> Total CRs agreed: </a:t>
            </a:r>
            <a:r>
              <a:rPr lang="de-DE" altLang="ko-KR" sz="1400" dirty="0">
                <a:solidFill>
                  <a:srgbClr val="FF0000"/>
                </a:solidFill>
                <a:latin typeface="Arial" panose="020B0604020202020204" pitchFamily="34" charset="0"/>
                <a:ea typeface="Gulim"/>
                <a:cs typeface="Gulim"/>
              </a:rPr>
              <a:t>120 </a:t>
            </a:r>
            <a:r>
              <a:rPr lang="en-US" altLang="ko-KR" sz="1050" dirty="0">
                <a:latin typeface="Arial" panose="020B0604020202020204" pitchFamily="34" charset="0"/>
                <a:ea typeface="Gulim"/>
                <a:cs typeface="Gulim"/>
              </a:rPr>
              <a:t>(</a:t>
            </a:r>
            <a:r>
              <a:rPr lang="en-GB" altLang="ko-KR" sz="1050" dirty="0">
                <a:solidFill>
                  <a:srgbClr val="2A6EA8"/>
                </a:solidFill>
                <a:latin typeface="Arial" panose="020B0604020202020204" pitchFamily="34" charset="0"/>
                <a:ea typeface="Gulim"/>
                <a:cs typeface="Gulim"/>
              </a:rPr>
              <a:t>of which, 15 </a:t>
            </a:r>
            <a:r>
              <a:rPr lang="en-US" altLang="ko-KR" sz="1050" dirty="0">
                <a:solidFill>
                  <a:srgbClr val="2A6EA8"/>
                </a:solidFill>
                <a:latin typeface="Arial" panose="020B0604020202020204" pitchFamily="34" charset="0"/>
                <a:ea typeface="Gulim"/>
                <a:cs typeface="Gulim"/>
              </a:rPr>
              <a:t>CRs were further revised and agreed at SA2#172</a:t>
            </a:r>
            <a:r>
              <a:rPr lang="en-US" altLang="ko-KR" sz="1050" dirty="0">
                <a:latin typeface="Arial" panose="020B0604020202020204" pitchFamily="34" charset="0"/>
                <a:ea typeface="Gulim"/>
                <a:cs typeface="Gulim"/>
              </a:rPr>
              <a:t>)</a:t>
            </a:r>
            <a:endParaRPr lang="de-DE" altLang="ko-KR" sz="800" dirty="0">
              <a:solidFill>
                <a:srgbClr val="FF0000"/>
              </a:solidFill>
              <a:latin typeface="Arial" panose="020B0604020202020204" pitchFamily="34" charset="0"/>
              <a:ea typeface="Gulim"/>
              <a:cs typeface="Gulim"/>
            </a:endParaRPr>
          </a:p>
          <a:p>
            <a:pPr marL="341313" indent="-341313">
              <a:lnSpc>
                <a:spcPct val="80000"/>
              </a:lnSpc>
              <a:buFontTx/>
              <a:buNone/>
            </a:pPr>
            <a:endParaRPr lang="en-US" altLang="ko-KR" sz="1050" b="1" dirty="0">
              <a:latin typeface="Arial" panose="020B0604020202020204" pitchFamily="34" charset="0"/>
              <a:ea typeface="Gulim"/>
              <a:cs typeface="Gulim"/>
            </a:endParaRPr>
          </a:p>
          <a:p>
            <a:pPr marL="341313" indent="-341313">
              <a:lnSpc>
                <a:spcPct val="80000"/>
              </a:lnSpc>
              <a:buNone/>
            </a:pPr>
            <a:r>
              <a:rPr lang="en-GB" altLang="ko-KR" sz="2000" u="sng" dirty="0">
                <a:latin typeface="Arial" panose="020B0604020202020204" pitchFamily="34" charset="0"/>
                <a:ea typeface="Gulim"/>
                <a:cs typeface="Gulim"/>
              </a:rPr>
              <a:t>Statistics</a:t>
            </a:r>
            <a:r>
              <a:rPr lang="en-US" altLang="de-DE" sz="2000" u="sng" dirty="0">
                <a:latin typeface="Arial" panose="020B0604020202020204" pitchFamily="34" charset="0"/>
              </a:rPr>
              <a:t> at SA WG2 #172</a:t>
            </a:r>
            <a:r>
              <a:rPr lang="en-US" altLang="de-DE" sz="1400" u="sng" dirty="0">
                <a:latin typeface="Arial" panose="020B0604020202020204" pitchFamily="34" charset="0"/>
              </a:rPr>
              <a:t> </a:t>
            </a:r>
            <a:r>
              <a:rPr lang="en-US" altLang="de-DE" sz="1000" u="sng" dirty="0">
                <a:latin typeface="Arial" panose="020B0604020202020204" pitchFamily="34" charset="0"/>
              </a:rPr>
              <a:t>(</a:t>
            </a:r>
            <a:r>
              <a:rPr lang="en-GB" altLang="de-DE" sz="1000" u="sng" dirty="0">
                <a:latin typeface="Arial" panose="020B0604020202020204" pitchFamily="34" charset="0"/>
              </a:rPr>
              <a:t>17 - 21 November 2025, Dallas, USA</a:t>
            </a:r>
            <a:r>
              <a:rPr lang="en-US" altLang="de-DE" sz="1000" u="sng" dirty="0">
                <a:latin typeface="Arial" panose="020B0604020202020204" pitchFamily="34" charset="0"/>
              </a:rPr>
              <a:t>)</a:t>
            </a:r>
            <a:r>
              <a:rPr lang="en-US" altLang="de-DE" sz="1050" u="sng" dirty="0">
                <a:latin typeface="Arial" panose="020B0604020202020204" pitchFamily="34" charset="0"/>
              </a:rPr>
              <a:t>:</a:t>
            </a:r>
            <a:endParaRPr lang="en-US" altLang="de-DE" sz="1400" u="sng" dirty="0">
              <a:latin typeface="Arial" panose="020B0604020202020204" pitchFamily="34" charset="0"/>
            </a:endParaRPr>
          </a:p>
          <a:p>
            <a:pPr marL="341313" indent="-341313">
              <a:lnSpc>
                <a:spcPct val="80000"/>
              </a:lnSpc>
            </a:pPr>
            <a:r>
              <a:rPr lang="en-GB" altLang="ko-KR" sz="1400" dirty="0">
                <a:solidFill>
                  <a:srgbClr val="FF0000"/>
                </a:solidFill>
                <a:latin typeface="Arial" panose="020B0604020202020204" pitchFamily="34" charset="0"/>
                <a:ea typeface="Gulim"/>
                <a:cs typeface="Gulim"/>
              </a:rPr>
              <a:t>356 </a:t>
            </a:r>
            <a:r>
              <a:rPr lang="en-GB" altLang="ko-KR" sz="1400" dirty="0">
                <a:solidFill>
                  <a:srgbClr val="000000"/>
                </a:solidFill>
                <a:latin typeface="Arial" panose="020B0604020202020204" pitchFamily="34" charset="0"/>
                <a:ea typeface="Gulim"/>
                <a:cs typeface="Gulim"/>
              </a:rPr>
              <a:t>delegates ‘attended’ (</a:t>
            </a:r>
            <a:r>
              <a:rPr lang="en-GB" altLang="ko-KR" sz="1400" i="1" dirty="0">
                <a:solidFill>
                  <a:srgbClr val="000000"/>
                </a:solidFill>
                <a:latin typeface="Arial" panose="020B0604020202020204" pitchFamily="34" charset="0"/>
                <a:ea typeface="Gulim"/>
                <a:cs typeface="Gulim"/>
              </a:rPr>
              <a:t>checked-in</a:t>
            </a:r>
            <a:r>
              <a:rPr lang="en-GB" altLang="ko-KR" sz="1400" dirty="0">
                <a:solidFill>
                  <a:srgbClr val="000000"/>
                </a:solidFill>
                <a:latin typeface="Arial" panose="020B0604020202020204" pitchFamily="34" charset="0"/>
                <a:ea typeface="Gulim"/>
                <a:cs typeface="Gulim"/>
              </a:rPr>
              <a:t>) at </a:t>
            </a:r>
            <a:r>
              <a:rPr lang="en-GB" altLang="ko-KR" sz="1400" dirty="0">
                <a:solidFill>
                  <a:srgbClr val="FF0000"/>
                </a:solidFill>
                <a:latin typeface="Arial" panose="020B0604020202020204" pitchFamily="34" charset="0"/>
                <a:ea typeface="Gulim"/>
                <a:cs typeface="Gulim"/>
              </a:rPr>
              <a:t>SA WG2 #172</a:t>
            </a:r>
            <a:br>
              <a:rPr lang="en-GB" altLang="ko-KR" sz="1400" dirty="0">
                <a:solidFill>
                  <a:srgbClr val="FF0000"/>
                </a:solidFill>
                <a:latin typeface="Arial" panose="020B0604020202020204" pitchFamily="34" charset="0"/>
                <a:ea typeface="Gulim"/>
                <a:cs typeface="Gulim"/>
              </a:rPr>
            </a:br>
            <a:r>
              <a:rPr lang="en-GB" altLang="ko-KR" sz="1400" dirty="0">
                <a:solidFill>
                  <a:srgbClr val="FF0000"/>
                </a:solidFill>
                <a:latin typeface="Arial" panose="020B0604020202020204" pitchFamily="34" charset="0"/>
                <a:ea typeface="Gulim"/>
                <a:cs typeface="Gulim"/>
              </a:rPr>
              <a:t>114</a:t>
            </a:r>
            <a:r>
              <a:rPr lang="en-GB" altLang="ko-KR" sz="1400" dirty="0">
                <a:latin typeface="Arial" panose="020B0604020202020204" pitchFamily="34" charset="0"/>
                <a:ea typeface="Gulim"/>
                <a:cs typeface="Gulim"/>
              </a:rPr>
              <a:t> registered for the on-line broadcast</a:t>
            </a:r>
          </a:p>
          <a:p>
            <a:pPr lvl="1">
              <a:lnSpc>
                <a:spcPct val="80000"/>
              </a:lnSpc>
            </a:pPr>
            <a:r>
              <a:rPr lang="en-US" altLang="ko-KR" sz="1050" dirty="0">
                <a:solidFill>
                  <a:srgbClr val="FF0000"/>
                </a:solidFill>
                <a:latin typeface="Arial" panose="020B0604020202020204" pitchFamily="34" charset="0"/>
                <a:ea typeface="Gulim"/>
                <a:cs typeface="Arial" panose="020B0604020202020204" pitchFamily="34" charset="0"/>
              </a:rPr>
              <a:t>1405</a:t>
            </a:r>
            <a:r>
              <a:rPr lang="en-US" altLang="ko-KR" sz="1050" dirty="0">
                <a:latin typeface="Arial" panose="020B0604020202020204" pitchFamily="34" charset="0"/>
                <a:ea typeface="Gulim"/>
                <a:cs typeface="Arial" panose="020B0604020202020204" pitchFamily="34" charset="0"/>
              </a:rPr>
              <a:t> documents (including revisions)</a:t>
            </a:r>
            <a:r>
              <a:rPr lang="en-US" altLang="ko-KR" sz="1050" dirty="0">
                <a:latin typeface="Arial" panose="020B0604020202020204" pitchFamily="34" charset="0"/>
                <a:ea typeface="Gulim"/>
                <a:cs typeface="Gulim"/>
              </a:rPr>
              <a:t>, (</a:t>
            </a:r>
            <a:r>
              <a:rPr lang="en-GB" altLang="ko-KR" sz="1050" dirty="0">
                <a:solidFill>
                  <a:srgbClr val="2A6EA8"/>
                </a:solidFill>
                <a:latin typeface="Arial" panose="020B0604020202020204" pitchFamily="34" charset="0"/>
                <a:ea typeface="Gulim"/>
                <a:cs typeface="Gulim"/>
              </a:rPr>
              <a:t>622 </a:t>
            </a:r>
            <a:r>
              <a:rPr lang="en-US" altLang="ko-KR" sz="1050" dirty="0">
                <a:solidFill>
                  <a:srgbClr val="2A6EA8"/>
                </a:solidFill>
                <a:latin typeface="Arial" panose="020B0604020202020204" pitchFamily="34" charset="0"/>
                <a:ea typeface="Gulim"/>
                <a:cs typeface="Gulim"/>
              </a:rPr>
              <a:t>documents were not handled</a:t>
            </a:r>
            <a:r>
              <a:rPr lang="en-US" altLang="ko-KR" sz="1050" dirty="0">
                <a:latin typeface="Arial" panose="020B0604020202020204" pitchFamily="34" charset="0"/>
                <a:ea typeface="Gulim"/>
                <a:cs typeface="Gulim"/>
              </a:rPr>
              <a:t>) including:</a:t>
            </a:r>
          </a:p>
          <a:p>
            <a:pPr lvl="2">
              <a:lnSpc>
                <a:spcPct val="80000"/>
              </a:lnSpc>
            </a:pPr>
            <a:r>
              <a:rPr lang="en-GB" altLang="ko-KR" sz="1000" dirty="0">
                <a:solidFill>
                  <a:srgbClr val="FF0000"/>
                </a:solidFill>
                <a:latin typeface="Arial" panose="020B0604020202020204" pitchFamily="34" charset="0"/>
                <a:ea typeface="Gulim"/>
                <a:cs typeface="Gulim"/>
              </a:rPr>
              <a:t>329</a:t>
            </a:r>
            <a:r>
              <a:rPr lang="en-GB" altLang="ko-KR" sz="1000" dirty="0">
                <a:solidFill>
                  <a:srgbClr val="000000"/>
                </a:solidFill>
                <a:latin typeface="Arial" panose="020B0604020202020204" pitchFamily="34" charset="0"/>
                <a:ea typeface="Gulim"/>
                <a:cs typeface="Gulim"/>
              </a:rPr>
              <a:t> </a:t>
            </a:r>
            <a:r>
              <a:rPr lang="en-US" altLang="ko-KR" sz="1000" dirty="0">
                <a:latin typeface="Arial" panose="020B0604020202020204" pitchFamily="34" charset="0"/>
                <a:ea typeface="Gulim"/>
                <a:cs typeface="Gulim"/>
              </a:rPr>
              <a:t>CRs (including revisions)</a:t>
            </a:r>
          </a:p>
          <a:p>
            <a:pPr lvl="2">
              <a:lnSpc>
                <a:spcPct val="80000"/>
              </a:lnSpc>
            </a:pPr>
            <a:r>
              <a:rPr lang="en-US" altLang="ko-KR" sz="1000" dirty="0">
                <a:latin typeface="Arial" panose="020B0604020202020204" pitchFamily="34" charset="0"/>
                <a:ea typeface="Gulim"/>
                <a:cs typeface="Gulim"/>
              </a:rPr>
              <a:t>  </a:t>
            </a:r>
            <a:r>
              <a:rPr lang="en-US" altLang="ko-KR" sz="1000" dirty="0">
                <a:solidFill>
                  <a:srgbClr val="FF0000"/>
                </a:solidFill>
                <a:latin typeface="Arial" panose="020B0604020202020204" pitchFamily="34" charset="0"/>
                <a:ea typeface="Gulim"/>
                <a:cs typeface="Gulim"/>
              </a:rPr>
              <a:t>59</a:t>
            </a:r>
            <a:r>
              <a:rPr lang="en-US" altLang="ko-KR" sz="1000" dirty="0">
                <a:latin typeface="Arial" panose="020B0604020202020204" pitchFamily="34" charset="0"/>
                <a:ea typeface="Gulim"/>
                <a:cs typeface="Gulim"/>
              </a:rPr>
              <a:t> Incoming LSs, of which </a:t>
            </a:r>
            <a:r>
              <a:rPr lang="en-GB" altLang="ko-KR" sz="1000" dirty="0">
                <a:solidFill>
                  <a:srgbClr val="FF0000"/>
                </a:solidFill>
                <a:latin typeface="Arial" panose="020B0604020202020204" pitchFamily="34" charset="0"/>
                <a:ea typeface="Gulim"/>
                <a:cs typeface="Gulim"/>
              </a:rPr>
              <a:t>10</a:t>
            </a:r>
            <a:r>
              <a:rPr lang="en-GB" altLang="ko-KR" sz="1000" dirty="0">
                <a:solidFill>
                  <a:srgbClr val="000000"/>
                </a:solidFill>
                <a:latin typeface="Arial" panose="020B0604020202020204" pitchFamily="34" charset="0"/>
                <a:ea typeface="Gulim"/>
                <a:cs typeface="Gulim"/>
              </a:rPr>
              <a:t> </a:t>
            </a:r>
            <a:r>
              <a:rPr lang="en-US" altLang="ko-KR" sz="1000" dirty="0">
                <a:latin typeface="Arial" panose="020B0604020202020204" pitchFamily="34" charset="0"/>
                <a:ea typeface="Gulim"/>
                <a:cs typeface="Gulim"/>
              </a:rPr>
              <a:t>were postponed</a:t>
            </a:r>
          </a:p>
          <a:p>
            <a:pPr lvl="2">
              <a:lnSpc>
                <a:spcPct val="80000"/>
              </a:lnSpc>
            </a:pPr>
            <a:r>
              <a:rPr lang="de-DE" altLang="ko-KR" sz="1000" dirty="0">
                <a:solidFill>
                  <a:srgbClr val="FF0000"/>
                </a:solidFill>
                <a:latin typeface="Arial" panose="020B0604020202020204" pitchFamily="34" charset="0"/>
                <a:ea typeface="Gulim"/>
                <a:cs typeface="Gulim"/>
              </a:rPr>
              <a:t>  24</a:t>
            </a:r>
            <a:r>
              <a:rPr lang="de-DE" altLang="ko-KR" sz="1000" dirty="0">
                <a:latin typeface="Arial" panose="020B0604020202020204" pitchFamily="34" charset="0"/>
                <a:ea typeface="Gulim"/>
                <a:cs typeface="Gulim"/>
              </a:rPr>
              <a:t> </a:t>
            </a:r>
            <a:r>
              <a:rPr lang="en-US" altLang="ko-KR" sz="1000" dirty="0">
                <a:latin typeface="Arial" panose="020B0604020202020204" pitchFamily="34" charset="0"/>
                <a:ea typeface="Gulim"/>
                <a:cs typeface="Gulim"/>
              </a:rPr>
              <a:t>Outgoing LSs Approved</a:t>
            </a:r>
          </a:p>
          <a:p>
            <a:pPr lvl="1">
              <a:lnSpc>
                <a:spcPct val="80000"/>
              </a:lnSpc>
            </a:pPr>
            <a:r>
              <a:rPr lang="en-GB" altLang="ko-KR" sz="1050" dirty="0">
                <a:solidFill>
                  <a:srgbClr val="000000"/>
                </a:solidFill>
                <a:latin typeface="Arial" panose="020B0604020202020204" pitchFamily="34" charset="0"/>
                <a:ea typeface="Gulim"/>
                <a:cs typeface="Gulim"/>
              </a:rPr>
              <a:t>  </a:t>
            </a:r>
            <a:r>
              <a:rPr lang="en-GB" altLang="ko-KR" sz="1050" dirty="0">
                <a:solidFill>
                  <a:srgbClr val="FF0000"/>
                </a:solidFill>
                <a:latin typeface="Arial" panose="020B0604020202020204" pitchFamily="34" charset="0"/>
                <a:ea typeface="Gulim"/>
                <a:cs typeface="Gulim"/>
              </a:rPr>
              <a:t>15</a:t>
            </a:r>
            <a:r>
              <a:rPr lang="en-GB" altLang="ko-KR" sz="1050" dirty="0">
                <a:solidFill>
                  <a:srgbClr val="000000"/>
                </a:solidFill>
                <a:latin typeface="Arial" panose="020B0604020202020204" pitchFamily="34" charset="0"/>
                <a:ea typeface="Gulim"/>
                <a:cs typeface="Gulim"/>
              </a:rPr>
              <a:t> other </a:t>
            </a:r>
            <a:r>
              <a:rPr lang="en-US" altLang="ko-KR" sz="1050" dirty="0">
                <a:latin typeface="Arial" panose="020B0604020202020204" pitchFamily="34" charset="0"/>
                <a:ea typeface="Gulim"/>
                <a:cs typeface="Gulim"/>
              </a:rPr>
              <a:t>documents postponed</a:t>
            </a:r>
          </a:p>
          <a:p>
            <a:pPr marL="341313" indent="-341313">
              <a:lnSpc>
                <a:spcPct val="80000"/>
              </a:lnSpc>
            </a:pPr>
            <a:r>
              <a:rPr lang="en-US" altLang="ko-KR" sz="1400" dirty="0">
                <a:latin typeface="Arial" panose="020B0604020202020204" pitchFamily="34" charset="0"/>
                <a:ea typeface="Gulim"/>
                <a:cs typeface="Gulim"/>
              </a:rPr>
              <a:t> Total CRs agreed: </a:t>
            </a:r>
            <a:r>
              <a:rPr lang="de-DE" altLang="ko-KR" sz="1400" dirty="0">
                <a:solidFill>
                  <a:srgbClr val="FF0000"/>
                </a:solidFill>
                <a:latin typeface="Arial" panose="020B0604020202020204" pitchFamily="34" charset="0"/>
                <a:ea typeface="Gulim"/>
                <a:cs typeface="Gulim"/>
              </a:rPr>
              <a:t>69</a:t>
            </a:r>
            <a:endParaRPr lang="en-US" altLang="ko-KR" sz="1100" b="1" dirty="0">
              <a:latin typeface="Arial" panose="020B0604020202020204" pitchFamily="34" charset="0"/>
              <a:ea typeface="Gulim"/>
              <a:cs typeface="Gulim"/>
            </a:endParaRPr>
          </a:p>
        </p:txBody>
      </p:sp>
      <p:sp>
        <p:nvSpPr>
          <p:cNvPr id="6" name="Rectangle 4"/>
          <p:cNvSpPr>
            <a:spLocks noChangeArrowheads="1"/>
          </p:cNvSpPr>
          <p:nvPr/>
        </p:nvSpPr>
        <p:spPr bwMode="auto">
          <a:xfrm>
            <a:off x="757237" y="4513263"/>
            <a:ext cx="7485425" cy="258532"/>
          </a:xfrm>
          <a:prstGeom prst="rect">
            <a:avLst/>
          </a:prstGeom>
          <a:noFill/>
          <a:ln>
            <a:noFill/>
          </a:ln>
        </p:spPr>
        <p:txBody>
          <a:bodyPr wrap="square">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defRPr/>
            </a:pPr>
            <a:r>
              <a:rPr lang="en-GB" altLang="ko-KR" sz="1350" dirty="0">
                <a:solidFill>
                  <a:srgbClr val="FF0000"/>
                </a:solidFill>
                <a:ea typeface="Gulim" panose="020B0600000101010101" pitchFamily="34" charset="-127"/>
              </a:rPr>
              <a:t>984 Subscribers</a:t>
            </a:r>
            <a:r>
              <a:rPr lang="en-GB" altLang="ko-KR" sz="1350" dirty="0">
                <a:solidFill>
                  <a:srgbClr val="000000"/>
                </a:solidFill>
                <a:ea typeface="Gulim" panose="020B0600000101010101" pitchFamily="34" charset="-127"/>
              </a:rPr>
              <a:t> </a:t>
            </a:r>
            <a:r>
              <a:rPr lang="en-GB" altLang="ko-KR" sz="1350" dirty="0">
                <a:ea typeface="Gulim" panose="020B0600000101010101" pitchFamily="34" charset="-127"/>
              </a:rPr>
              <a:t>registered on the SA WG2</a:t>
            </a:r>
            <a:r>
              <a:rPr lang="en-US" altLang="de-DE" sz="1350" dirty="0">
                <a:ea typeface="Gulim" panose="020B0600000101010101" pitchFamily="34" charset="-127"/>
              </a:rPr>
              <a:t> </a:t>
            </a:r>
            <a:r>
              <a:rPr lang="en-GB" altLang="ko-KR" sz="1350" dirty="0">
                <a:ea typeface="Gulim" panose="020B0600000101010101" pitchFamily="34" charset="-127"/>
              </a:rPr>
              <a:t>e-mail reflector</a:t>
            </a:r>
            <a:r>
              <a:rPr lang="en-US" altLang="de-DE" sz="1350" dirty="0">
                <a:ea typeface="Gulim" panose="020B0600000101010101" pitchFamily="34" charset="-127"/>
              </a:rPr>
              <a:t> on 28 November 2025</a:t>
            </a:r>
          </a:p>
        </p:txBody>
      </p:sp>
    </p:spTree>
    <p:extLst>
      <p:ext uri="{BB962C8B-B14F-4D97-AF65-F5344CB8AC3E}">
        <p14:creationId xmlns:p14="http://schemas.microsoft.com/office/powerpoint/2010/main" val="6671110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a:xfrm>
            <a:off x="715963" y="66675"/>
            <a:ext cx="6445413" cy="857250"/>
          </a:xfrm>
        </p:spPr>
        <p:txBody>
          <a:bodyPr/>
          <a:lstStyle/>
          <a:p>
            <a:pPr algn="l" eaLnBrk="1" hangingPunct="1"/>
            <a:r>
              <a:rPr lang="en-US" altLang="en-US" sz="2400" b="1" dirty="0" smtClean="0">
                <a:solidFill>
                  <a:schemeClr val="tx1"/>
                </a:solidFill>
              </a:rPr>
              <a:t>3) SA2 Work Planning: Rel-20 6G</a:t>
            </a:r>
          </a:p>
        </p:txBody>
      </p:sp>
      <p:sp>
        <p:nvSpPr>
          <p:cNvPr id="58371" name="Rectangle 3"/>
          <p:cNvSpPr>
            <a:spLocks noGrp="1"/>
          </p:cNvSpPr>
          <p:nvPr>
            <p:ph type="body" idx="1"/>
          </p:nvPr>
        </p:nvSpPr>
        <p:spPr>
          <a:xfrm>
            <a:off x="715963" y="1017345"/>
            <a:ext cx="6731000" cy="3502025"/>
          </a:xfrm>
        </p:spPr>
        <p:txBody>
          <a:bodyPr/>
          <a:lstStyle/>
          <a:p>
            <a:pPr marL="341313" indent="-341313" eaLnBrk="1" hangingPunct="1">
              <a:spcBef>
                <a:spcPts val="225"/>
              </a:spcBef>
            </a:pPr>
            <a:r>
              <a:rPr lang="en-GB" altLang="en-US" sz="1400" dirty="0" smtClean="0"/>
              <a:t>The Work Tasks have been updated and Key Issues agreed</a:t>
            </a:r>
          </a:p>
          <a:p>
            <a:pPr marL="341313" indent="-341313" eaLnBrk="1" hangingPunct="1">
              <a:spcBef>
                <a:spcPts val="225"/>
              </a:spcBef>
            </a:pPr>
            <a:r>
              <a:rPr lang="en-GB" altLang="en-US" sz="1400" dirty="0" smtClean="0"/>
              <a:t>The SID has been updated</a:t>
            </a:r>
          </a:p>
          <a:p>
            <a:pPr marL="341313" indent="-341313" eaLnBrk="1" hangingPunct="1">
              <a:spcBef>
                <a:spcPts val="225"/>
              </a:spcBef>
            </a:pPr>
            <a:r>
              <a:rPr lang="en-GB" altLang="en-US" sz="1400" dirty="0" smtClean="0"/>
              <a:t>The target of updating Work Tasks and agreeing Key Issues by December 2025 has therefore been achieved</a:t>
            </a:r>
          </a:p>
          <a:p>
            <a:pPr marL="341313" indent="-341313" eaLnBrk="1" hangingPunct="1">
              <a:spcBef>
                <a:spcPts val="225"/>
              </a:spcBef>
            </a:pPr>
            <a:r>
              <a:rPr lang="en-GB" altLang="en-US" sz="1400" dirty="0" smtClean="0"/>
              <a:t>The TU estimates per Work Task and overall TU estimate have not been determined and SA2 do not plan to do so</a:t>
            </a:r>
          </a:p>
          <a:p>
            <a:pPr marL="739815" lvl="1" indent="-341313" eaLnBrk="1" hangingPunct="1">
              <a:spcBef>
                <a:spcPts val="225"/>
              </a:spcBef>
            </a:pPr>
            <a:r>
              <a:rPr lang="en-GB" altLang="en-US" sz="1200" dirty="0" smtClean="0"/>
              <a:t>Instead the planning of the work will need to ensure the work completes using the TU’s previously decided by SA</a:t>
            </a:r>
          </a:p>
          <a:p>
            <a:pPr marL="341313" indent="-341313" eaLnBrk="1" hangingPunct="1">
              <a:spcBef>
                <a:spcPts val="225"/>
              </a:spcBef>
            </a:pPr>
            <a:r>
              <a:rPr lang="en-GB" altLang="en-US" sz="1400" dirty="0" smtClean="0"/>
              <a:t>It is therefore essential that session planning maximises the number of sessions and this will require some 6G topics to run in parallel with other 6G topics, and in parallel with maintenance and/or other Rel-20 work</a:t>
            </a:r>
          </a:p>
          <a:p>
            <a:pPr marL="341313" indent="-341313" eaLnBrk="1" hangingPunct="1">
              <a:spcBef>
                <a:spcPts val="225"/>
              </a:spcBef>
            </a:pPr>
            <a:r>
              <a:rPr lang="en-GB" altLang="en-US" sz="1400" dirty="0" smtClean="0"/>
              <a:t>A baseline session plan will be discussed in an SA2 Work Planning call in January</a:t>
            </a:r>
          </a:p>
          <a:p>
            <a:pPr marL="341313" indent="-341313" eaLnBrk="1" hangingPunct="1">
              <a:spcBef>
                <a:spcPts val="225"/>
              </a:spcBef>
            </a:pPr>
            <a:r>
              <a:rPr lang="en-GB" altLang="en-US" sz="1400" dirty="0" smtClean="0"/>
              <a:t>SA2 should also investigate changes to the current study item methodology in order to maximise the utility of each session</a:t>
            </a:r>
          </a:p>
        </p:txBody>
      </p:sp>
    </p:spTree>
    <p:extLst>
      <p:ext uri="{BB962C8B-B14F-4D97-AF65-F5344CB8AC3E}">
        <p14:creationId xmlns:p14="http://schemas.microsoft.com/office/powerpoint/2010/main" val="223646810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a:xfrm>
            <a:off x="715963" y="66675"/>
            <a:ext cx="6445413" cy="857250"/>
          </a:xfrm>
        </p:spPr>
        <p:txBody>
          <a:bodyPr/>
          <a:lstStyle/>
          <a:p>
            <a:pPr algn="l" eaLnBrk="1" hangingPunct="1"/>
            <a:r>
              <a:rPr lang="en-US" altLang="en-US" sz="2400" b="1" dirty="0" smtClean="0">
                <a:solidFill>
                  <a:schemeClr val="tx1"/>
                </a:solidFill>
              </a:rPr>
              <a:t>3) SA2 Work Planning: </a:t>
            </a:r>
            <a:r>
              <a:rPr lang="en-US" altLang="en-US" sz="2400" b="1" dirty="0">
                <a:solidFill>
                  <a:schemeClr val="tx1"/>
                </a:solidFill>
              </a:rPr>
              <a:t>Rel-20 </a:t>
            </a:r>
            <a:r>
              <a:rPr lang="en-US" altLang="en-US" sz="2400" b="1" dirty="0" smtClean="0">
                <a:solidFill>
                  <a:schemeClr val="tx1"/>
                </a:solidFill>
              </a:rPr>
              <a:t>6G</a:t>
            </a:r>
          </a:p>
        </p:txBody>
      </p:sp>
      <p:sp>
        <p:nvSpPr>
          <p:cNvPr id="58371" name="Rectangle 3"/>
          <p:cNvSpPr>
            <a:spLocks noGrp="1"/>
          </p:cNvSpPr>
          <p:nvPr>
            <p:ph type="body" idx="1"/>
          </p:nvPr>
        </p:nvSpPr>
        <p:spPr>
          <a:xfrm>
            <a:off x="715963" y="1017345"/>
            <a:ext cx="7430510" cy="3502025"/>
          </a:xfrm>
        </p:spPr>
        <p:txBody>
          <a:bodyPr/>
          <a:lstStyle/>
          <a:p>
            <a:pPr marL="341313" indent="-341313" eaLnBrk="1" hangingPunct="1">
              <a:spcBef>
                <a:spcPts val="225"/>
              </a:spcBef>
            </a:pPr>
            <a:r>
              <a:rPr lang="en-GB" altLang="en-US" sz="1800" dirty="0" smtClean="0"/>
              <a:t>A high level plan for the whole study period was endorsed in </a:t>
            </a:r>
            <a:r>
              <a:rPr lang="en-GB" altLang="en-US" sz="1800" dirty="0"/>
              <a:t>SA2#170 </a:t>
            </a:r>
            <a:r>
              <a:rPr lang="en-GB" altLang="en-US" sz="1800" dirty="0" smtClean="0"/>
              <a:t>(S2-2508138)</a:t>
            </a:r>
          </a:p>
          <a:p>
            <a:pPr marL="739815" lvl="1" indent="-341313" eaLnBrk="1" hangingPunct="1">
              <a:spcBef>
                <a:spcPts val="225"/>
              </a:spcBef>
            </a:pPr>
            <a:r>
              <a:rPr lang="en-GB" altLang="en-US" sz="1400" dirty="0" smtClean="0">
                <a:hlinkClick r:id="rId2"/>
              </a:rPr>
              <a:t>https</a:t>
            </a:r>
            <a:r>
              <a:rPr lang="en-GB" altLang="en-US" sz="1400" dirty="0">
                <a:hlinkClick r:id="rId2"/>
              </a:rPr>
              <a:t>://</a:t>
            </a:r>
            <a:r>
              <a:rPr lang="en-GB" altLang="en-US" sz="1400" dirty="0" smtClean="0">
                <a:hlinkClick r:id="rId2"/>
              </a:rPr>
              <a:t>www.3gpp.org/ftp/tsg_sa/WG2_Arch/TSGS2_170_Goteborg_2025-08/Docs/S2-2508138.zip</a:t>
            </a:r>
            <a:r>
              <a:rPr lang="en-GB" altLang="en-US" sz="1400" dirty="0" smtClean="0"/>
              <a:t> </a:t>
            </a:r>
          </a:p>
          <a:p>
            <a:pPr marL="341313" indent="-341313" eaLnBrk="1" hangingPunct="1">
              <a:spcBef>
                <a:spcPts val="225"/>
              </a:spcBef>
            </a:pPr>
            <a:r>
              <a:rPr lang="en-GB" sz="1800" dirty="0" smtClean="0"/>
              <a:t>“Day 1” 5G features to be supported </a:t>
            </a:r>
            <a:endParaRPr lang="en-GB" sz="1800" dirty="0"/>
          </a:p>
          <a:p>
            <a:pPr marL="739815" lvl="1" indent="-341313" eaLnBrk="1" hangingPunct="1">
              <a:spcBef>
                <a:spcPts val="225"/>
              </a:spcBef>
            </a:pPr>
            <a:r>
              <a:rPr lang="en-GB" sz="1400" dirty="0" smtClean="0"/>
              <a:t>5G </a:t>
            </a:r>
            <a:r>
              <a:rPr lang="en-GB" sz="1400" dirty="0"/>
              <a:t>features </a:t>
            </a:r>
            <a:r>
              <a:rPr lang="en-GB" sz="1400" dirty="0" smtClean="0"/>
              <a:t>are to be supported in the </a:t>
            </a:r>
            <a:r>
              <a:rPr lang="en-GB" sz="1400" dirty="0"/>
              <a:t>first release of </a:t>
            </a:r>
            <a:r>
              <a:rPr lang="en-GB" sz="1400" dirty="0" smtClean="0"/>
              <a:t>the 6G specifications </a:t>
            </a:r>
          </a:p>
          <a:p>
            <a:pPr marL="739815" lvl="1" indent="-341313" eaLnBrk="1" hangingPunct="1">
              <a:spcBef>
                <a:spcPts val="225"/>
              </a:spcBef>
            </a:pPr>
            <a:r>
              <a:rPr lang="en-GB" sz="1400" dirty="0" smtClean="0"/>
              <a:t>A moderated discussion completed on 31</a:t>
            </a:r>
            <a:r>
              <a:rPr lang="en-GB" sz="1400" baseline="30000" dirty="0" smtClean="0"/>
              <a:t>st</a:t>
            </a:r>
            <a:r>
              <a:rPr lang="en-GB" sz="1400" dirty="0" smtClean="0"/>
              <a:t> October and a proposal submitted by the moderator to SA2#172 (November 2025)</a:t>
            </a:r>
          </a:p>
          <a:p>
            <a:pPr marL="739815" lvl="1" indent="-341313" eaLnBrk="1" hangingPunct="1">
              <a:spcBef>
                <a:spcPts val="225"/>
              </a:spcBef>
            </a:pPr>
            <a:r>
              <a:rPr lang="en-GB" sz="1400" dirty="0" smtClean="0"/>
              <a:t>Consensus couldn’t be reach on the set of features to be supported</a:t>
            </a:r>
          </a:p>
          <a:p>
            <a:pPr marL="739815" lvl="1" indent="-341313" eaLnBrk="1" hangingPunct="1">
              <a:spcBef>
                <a:spcPts val="225"/>
              </a:spcBef>
            </a:pPr>
            <a:r>
              <a:rPr lang="en-GB" sz="1400" dirty="0" smtClean="0"/>
              <a:t>But the raw data from the moderated discussion (summary of company inputs) has been captured </a:t>
            </a:r>
            <a:r>
              <a:rPr lang="en-GB" sz="1400" dirty="0"/>
              <a:t>in S2-2511263</a:t>
            </a:r>
          </a:p>
        </p:txBody>
      </p:sp>
    </p:spTree>
    <p:extLst>
      <p:ext uri="{BB962C8B-B14F-4D97-AF65-F5344CB8AC3E}">
        <p14:creationId xmlns:p14="http://schemas.microsoft.com/office/powerpoint/2010/main" val="14758876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a:xfrm>
            <a:off x="715963" y="66675"/>
            <a:ext cx="6626131" cy="857250"/>
          </a:xfrm>
        </p:spPr>
        <p:txBody>
          <a:bodyPr/>
          <a:lstStyle/>
          <a:p>
            <a:pPr algn="l" eaLnBrk="1" hangingPunct="1"/>
            <a:r>
              <a:rPr lang="en-US" altLang="en-US" sz="2400" b="1" dirty="0" smtClean="0">
                <a:solidFill>
                  <a:schemeClr val="tx1"/>
                </a:solidFill>
              </a:rPr>
              <a:t>3) SA2 Work Planning: TEI20 (5G Advanced)</a:t>
            </a:r>
          </a:p>
        </p:txBody>
      </p:sp>
      <p:sp>
        <p:nvSpPr>
          <p:cNvPr id="58371" name="Rectangle 3"/>
          <p:cNvSpPr>
            <a:spLocks noGrp="1"/>
          </p:cNvSpPr>
          <p:nvPr>
            <p:ph type="body" idx="1"/>
          </p:nvPr>
        </p:nvSpPr>
        <p:spPr>
          <a:xfrm>
            <a:off x="715963" y="1017345"/>
            <a:ext cx="6731000" cy="3502025"/>
          </a:xfrm>
        </p:spPr>
        <p:txBody>
          <a:bodyPr/>
          <a:lstStyle/>
          <a:p>
            <a:pPr marL="341313" indent="-341313" eaLnBrk="1" hangingPunct="1">
              <a:spcBef>
                <a:spcPts val="225"/>
              </a:spcBef>
            </a:pPr>
            <a:r>
              <a:rPr lang="en-GB" sz="1600" dirty="0" smtClean="0"/>
              <a:t>9 SA Approved items (7 approved by SA2, 2 by SA) have a planned total of 7.5 TU’s</a:t>
            </a:r>
          </a:p>
          <a:p>
            <a:pPr marL="341313" indent="-341313" eaLnBrk="1" hangingPunct="1">
              <a:spcBef>
                <a:spcPts val="225"/>
              </a:spcBef>
            </a:pPr>
            <a:r>
              <a:rPr lang="en-GB" sz="1600" dirty="0" smtClean="0"/>
              <a:t>6 of these 9 have completed</a:t>
            </a:r>
          </a:p>
          <a:p>
            <a:pPr marL="341313" indent="-341313" eaLnBrk="1" hangingPunct="1">
              <a:spcBef>
                <a:spcPts val="225"/>
              </a:spcBef>
            </a:pPr>
            <a:r>
              <a:rPr lang="en-GB" sz="1600" dirty="0" smtClean="0"/>
              <a:t>The remaining 3 are scheduled for Q1 2026</a:t>
            </a:r>
          </a:p>
          <a:p>
            <a:pPr marL="341313" indent="-341313" eaLnBrk="1" hangingPunct="1">
              <a:spcBef>
                <a:spcPts val="225"/>
              </a:spcBef>
            </a:pPr>
            <a:r>
              <a:rPr lang="en-GB" sz="1600" dirty="0" smtClean="0"/>
              <a:t>Submission of TEI20 proposals “For Information” was invited for SA2#172 (November 2025)</a:t>
            </a:r>
          </a:p>
          <a:p>
            <a:pPr marL="739815" lvl="1" indent="-341313" eaLnBrk="1" hangingPunct="1">
              <a:spcBef>
                <a:spcPts val="225"/>
              </a:spcBef>
            </a:pPr>
            <a:r>
              <a:rPr lang="en-GB" sz="1400" dirty="0" smtClean="0"/>
              <a:t>11 proposals were received</a:t>
            </a:r>
          </a:p>
          <a:p>
            <a:pPr marL="341313" indent="-341313" eaLnBrk="1" hangingPunct="1">
              <a:spcBef>
                <a:spcPts val="225"/>
              </a:spcBef>
            </a:pPr>
            <a:r>
              <a:rPr lang="en-GB" sz="1600" dirty="0" smtClean="0"/>
              <a:t>TEI20 proposals will be discussed again in SA2#173 (February 2026)</a:t>
            </a:r>
          </a:p>
        </p:txBody>
      </p:sp>
    </p:spTree>
    <p:extLst>
      <p:ext uri="{BB962C8B-B14F-4D97-AF65-F5344CB8AC3E}">
        <p14:creationId xmlns:p14="http://schemas.microsoft.com/office/powerpoint/2010/main" val="153172693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a:xfrm>
            <a:off x="715963" y="66675"/>
            <a:ext cx="6881870" cy="857250"/>
          </a:xfrm>
        </p:spPr>
        <p:txBody>
          <a:bodyPr/>
          <a:lstStyle/>
          <a:p>
            <a:pPr algn="l" eaLnBrk="1" hangingPunct="1"/>
            <a:r>
              <a:rPr lang="en-US" altLang="en-US" sz="2400" b="1" dirty="0" smtClean="0">
                <a:solidFill>
                  <a:schemeClr val="tx1"/>
                </a:solidFill>
              </a:rPr>
              <a:t>3) SA2 Work Planning: Additional</a:t>
            </a:r>
          </a:p>
        </p:txBody>
      </p:sp>
      <p:sp>
        <p:nvSpPr>
          <p:cNvPr id="58371" name="Rectangle 3"/>
          <p:cNvSpPr>
            <a:spLocks noGrp="1"/>
          </p:cNvSpPr>
          <p:nvPr>
            <p:ph type="body" idx="1"/>
          </p:nvPr>
        </p:nvSpPr>
        <p:spPr>
          <a:xfrm>
            <a:off x="715963" y="1017345"/>
            <a:ext cx="6731000" cy="3502025"/>
          </a:xfrm>
        </p:spPr>
        <p:txBody>
          <a:bodyPr/>
          <a:lstStyle/>
          <a:p>
            <a:pPr marL="341313" indent="-341313" eaLnBrk="1" hangingPunct="1">
              <a:spcBef>
                <a:spcPts val="225"/>
              </a:spcBef>
            </a:pPr>
            <a:r>
              <a:rPr lang="en-GB" sz="1400" dirty="0" smtClean="0"/>
              <a:t>A new Study </a:t>
            </a:r>
            <a:r>
              <a:rPr lang="en-GB" sz="1400" dirty="0"/>
              <a:t>on IMS Architecture </a:t>
            </a:r>
            <a:r>
              <a:rPr lang="en-GB" sz="1400" dirty="0" smtClean="0"/>
              <a:t>Enhancement has been discussed over a number of meetings and via calls and email discussions</a:t>
            </a:r>
          </a:p>
          <a:p>
            <a:pPr marL="739815" lvl="1" indent="-341313" eaLnBrk="1" hangingPunct="1">
              <a:spcBef>
                <a:spcPts val="225"/>
              </a:spcBef>
            </a:pPr>
            <a:r>
              <a:rPr lang="en-GB" sz="1100" dirty="0" smtClean="0"/>
              <a:t>A SID was endorsed by SA2 in SA2#172 (November 2025)</a:t>
            </a:r>
          </a:p>
          <a:p>
            <a:pPr marL="1139865" lvl="2" indent="-341313" eaLnBrk="1" hangingPunct="1">
              <a:spcBef>
                <a:spcPts val="225"/>
              </a:spcBef>
            </a:pPr>
            <a:r>
              <a:rPr lang="en-GB" sz="1000" dirty="0" smtClean="0"/>
              <a:t>WT-1: Study </a:t>
            </a:r>
            <a:r>
              <a:rPr lang="en-GB" sz="1000" dirty="0"/>
              <a:t>whether and how to optimise the interaction between AS(s) and CSCF for triggering of AS and simplify AS </a:t>
            </a:r>
            <a:r>
              <a:rPr lang="en-GB" sz="1000" dirty="0" smtClean="0"/>
              <a:t>chaining (TU estimates TBD)</a:t>
            </a:r>
          </a:p>
          <a:p>
            <a:pPr marL="1139865" lvl="2" indent="-341313" eaLnBrk="1" hangingPunct="1">
              <a:spcBef>
                <a:spcPts val="225"/>
              </a:spcBef>
            </a:pPr>
            <a:r>
              <a:rPr lang="en-GB" sz="1000" dirty="0" smtClean="0"/>
              <a:t>WT-2: Whether </a:t>
            </a:r>
            <a:r>
              <a:rPr lang="en-GB" sz="1000" dirty="0"/>
              <a:t>and how to support/enable following new capabilities for the new services as defined in </a:t>
            </a:r>
            <a:r>
              <a:rPr lang="en-GB" sz="1000" dirty="0" smtClean="0"/>
              <a:t>SA1 (5 + 5 TU’s)</a:t>
            </a:r>
          </a:p>
          <a:p>
            <a:pPr marL="739815" lvl="1" indent="-341313" eaLnBrk="1" hangingPunct="1">
              <a:spcBef>
                <a:spcPts val="225"/>
              </a:spcBef>
            </a:pPr>
            <a:r>
              <a:rPr lang="en-GB" sz="1100" dirty="0" smtClean="0"/>
              <a:t>A note is included in the SID that: </a:t>
            </a:r>
            <a:r>
              <a:rPr lang="en-GB" sz="1100" dirty="0"/>
              <a:t>W</a:t>
            </a:r>
            <a:r>
              <a:rPr lang="en-GB" sz="1100" dirty="0" smtClean="0"/>
              <a:t>ork </a:t>
            </a:r>
            <a:r>
              <a:rPr lang="en-GB" sz="1100" dirty="0"/>
              <a:t>on WT-1 can only start after SA#114 (Dec </a:t>
            </a:r>
            <a:r>
              <a:rPr lang="en-GB" sz="1100" dirty="0" smtClean="0"/>
              <a:t>2026). A decision </a:t>
            </a:r>
            <a:r>
              <a:rPr lang="en-GB" sz="1100" dirty="0"/>
              <a:t>about WT-1 will be taken at SA#114 (Dec 2026</a:t>
            </a:r>
            <a:r>
              <a:rPr lang="en-GB" sz="1100" dirty="0" smtClean="0"/>
              <a:t>)</a:t>
            </a:r>
          </a:p>
          <a:p>
            <a:pPr marL="739815" lvl="1" indent="-341313" eaLnBrk="1" hangingPunct="1">
              <a:spcBef>
                <a:spcPts val="225"/>
              </a:spcBef>
            </a:pPr>
            <a:r>
              <a:rPr lang="en-GB" sz="1100" dirty="0" smtClean="0"/>
              <a:t>A note is included in the SID that: </a:t>
            </a:r>
          </a:p>
          <a:p>
            <a:pPr marL="1139865" lvl="2" indent="-341313" eaLnBrk="1" hangingPunct="1">
              <a:spcBef>
                <a:spcPts val="225"/>
              </a:spcBef>
            </a:pPr>
            <a:r>
              <a:rPr lang="en-GB" sz="1000" dirty="0" smtClean="0"/>
              <a:t>It </a:t>
            </a:r>
            <a:r>
              <a:rPr lang="en-GB" sz="1000" dirty="0"/>
              <a:t>is expected that Rel-20 will be study only and normative work will be done in a following release. The timeline for study and normative work will be decided at SA#110 (Dec 2025</a:t>
            </a:r>
            <a:r>
              <a:rPr lang="en-GB" sz="1000" dirty="0" smtClean="0"/>
              <a:t>)</a:t>
            </a:r>
          </a:p>
          <a:p>
            <a:pPr marL="739815" lvl="1" indent="-341313" eaLnBrk="1" hangingPunct="1">
              <a:spcBef>
                <a:spcPts val="225"/>
              </a:spcBef>
            </a:pPr>
            <a:r>
              <a:rPr lang="en-GB" sz="1100" dirty="0" smtClean="0"/>
              <a:t>TU’s would need to be taken from SA2’s buffer</a:t>
            </a:r>
          </a:p>
          <a:p>
            <a:pPr marL="739815" lvl="1" indent="-341313" eaLnBrk="1" hangingPunct="1">
              <a:spcBef>
                <a:spcPts val="225"/>
              </a:spcBef>
            </a:pPr>
            <a:r>
              <a:rPr lang="en-GB" sz="1100" dirty="0" smtClean="0"/>
              <a:t>SA needs to discuss when the study needs to complete</a:t>
            </a:r>
          </a:p>
        </p:txBody>
      </p:sp>
    </p:spTree>
    <p:extLst>
      <p:ext uri="{BB962C8B-B14F-4D97-AF65-F5344CB8AC3E}">
        <p14:creationId xmlns:p14="http://schemas.microsoft.com/office/powerpoint/2010/main" val="1860072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p:cNvSpPr>
          <p:nvPr>
            <p:ph type="title"/>
          </p:nvPr>
        </p:nvSpPr>
        <p:spPr>
          <a:xfrm>
            <a:off x="715963" y="66675"/>
            <a:ext cx="6626131" cy="857250"/>
          </a:xfrm>
        </p:spPr>
        <p:txBody>
          <a:bodyPr/>
          <a:lstStyle/>
          <a:p>
            <a:pPr algn="l" eaLnBrk="1" hangingPunct="1"/>
            <a:r>
              <a:rPr lang="en-US" altLang="en-US" sz="2800" b="1" dirty="0" smtClean="0">
                <a:solidFill>
                  <a:schemeClr val="tx1"/>
                </a:solidFill>
              </a:rPr>
              <a:t>3) SA2 Work Planning: TEI20 (5G Advanced)</a:t>
            </a:r>
          </a:p>
        </p:txBody>
      </p:sp>
      <p:sp>
        <p:nvSpPr>
          <p:cNvPr id="58371" name="Rectangle 3"/>
          <p:cNvSpPr>
            <a:spLocks noGrp="1"/>
          </p:cNvSpPr>
          <p:nvPr>
            <p:ph type="body" idx="1"/>
          </p:nvPr>
        </p:nvSpPr>
        <p:spPr>
          <a:xfrm>
            <a:off x="715963" y="1017345"/>
            <a:ext cx="6731000" cy="3502025"/>
          </a:xfrm>
        </p:spPr>
        <p:txBody>
          <a:bodyPr/>
          <a:lstStyle/>
          <a:p>
            <a:pPr marL="341313" indent="-341313" eaLnBrk="1" hangingPunct="1">
              <a:spcBef>
                <a:spcPts val="225"/>
              </a:spcBef>
            </a:pPr>
            <a:r>
              <a:rPr lang="en-GB" sz="1600" dirty="0" smtClean="0"/>
              <a:t>Summary of status of TEI20 items</a:t>
            </a:r>
            <a:endParaRPr lang="en-GB" sz="1400" dirty="0"/>
          </a:p>
        </p:txBody>
      </p:sp>
      <p:graphicFrame>
        <p:nvGraphicFramePr>
          <p:cNvPr id="5" name="Table 4"/>
          <p:cNvGraphicFramePr>
            <a:graphicFrameLocks noGrp="1"/>
          </p:cNvGraphicFramePr>
          <p:nvPr>
            <p:extLst>
              <p:ext uri="{D42A27DB-BD31-4B8C-83A1-F6EECF244321}">
                <p14:modId xmlns:p14="http://schemas.microsoft.com/office/powerpoint/2010/main" val="197026400"/>
              </p:ext>
            </p:extLst>
          </p:nvPr>
        </p:nvGraphicFramePr>
        <p:xfrm>
          <a:off x="970810" y="1422400"/>
          <a:ext cx="6277154" cy="2743200"/>
        </p:xfrm>
        <a:graphic>
          <a:graphicData uri="http://schemas.openxmlformats.org/drawingml/2006/table">
            <a:tbl>
              <a:tblPr/>
              <a:tblGrid>
                <a:gridCol w="1577408">
                  <a:extLst>
                    <a:ext uri="{9D8B030D-6E8A-4147-A177-3AD203B41FA5}">
                      <a16:colId xmlns:a16="http://schemas.microsoft.com/office/drawing/2014/main" val="1622767971"/>
                    </a:ext>
                  </a:extLst>
                </a:gridCol>
                <a:gridCol w="598394">
                  <a:extLst>
                    <a:ext uri="{9D8B030D-6E8A-4147-A177-3AD203B41FA5}">
                      <a16:colId xmlns:a16="http://schemas.microsoft.com/office/drawing/2014/main" val="2815758288"/>
                    </a:ext>
                  </a:extLst>
                </a:gridCol>
                <a:gridCol w="571500">
                  <a:extLst>
                    <a:ext uri="{9D8B030D-6E8A-4147-A177-3AD203B41FA5}">
                      <a16:colId xmlns:a16="http://schemas.microsoft.com/office/drawing/2014/main" val="1187397245"/>
                    </a:ext>
                  </a:extLst>
                </a:gridCol>
                <a:gridCol w="3529852">
                  <a:extLst>
                    <a:ext uri="{9D8B030D-6E8A-4147-A177-3AD203B41FA5}">
                      <a16:colId xmlns:a16="http://schemas.microsoft.com/office/drawing/2014/main" val="281893620"/>
                    </a:ext>
                  </a:extLst>
                </a:gridCol>
              </a:tblGrid>
              <a:tr h="372600">
                <a:tc>
                  <a:txBody>
                    <a:bodyPr/>
                    <a:lstStyle/>
                    <a:p>
                      <a:pPr algn="l" fontAlgn="t"/>
                      <a:r>
                        <a:rPr lang="en-GB" sz="1000" b="1" i="0" u="none" strike="noStrike" dirty="0">
                          <a:solidFill>
                            <a:srgbClr val="000000"/>
                          </a:solidFill>
                          <a:effectLst/>
                          <a:latin typeface="+mn-lt"/>
                          <a:cs typeface="Arial" panose="020B0604020202020204" pitchFamily="34" charset="0"/>
                        </a:rPr>
                        <a:t> </a:t>
                      </a:r>
                      <a:r>
                        <a:rPr lang="en-GB" sz="1000" b="1" i="0" u="none" strike="noStrike" kern="1200" dirty="0" smtClean="0">
                          <a:solidFill>
                            <a:srgbClr val="000000"/>
                          </a:solidFill>
                          <a:effectLst/>
                          <a:latin typeface="+mn-lt"/>
                          <a:ea typeface="+mn-ea"/>
                          <a:cs typeface="Arial" panose="020B0604020202020204" pitchFamily="34" charset="0"/>
                        </a:rPr>
                        <a:t>Item</a:t>
                      </a:r>
                      <a:endParaRPr lang="en-GB" sz="1000" b="1" i="0" u="none" strike="noStrike" kern="1200" dirty="0">
                        <a:solidFill>
                          <a:srgbClr val="000000"/>
                        </a:solidFill>
                        <a:effectLst/>
                        <a:latin typeface="+mn-lt"/>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ctr" fontAlgn="t"/>
                      <a:r>
                        <a:rPr lang="en-GB" sz="1000" b="1" i="0" u="none" strike="noStrike" dirty="0" smtClean="0">
                          <a:solidFill>
                            <a:srgbClr val="000000"/>
                          </a:solidFill>
                          <a:effectLst/>
                          <a:latin typeface="+mn-lt"/>
                          <a:cs typeface="Arial" panose="020B0604020202020204" pitchFamily="34" charset="0"/>
                        </a:rPr>
                        <a:t>Work Item TU estimate</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t"/>
                      <a:r>
                        <a:rPr lang="en-GB" sz="1000" b="1" i="0" u="none" strike="noStrike" dirty="0">
                          <a:solidFill>
                            <a:srgbClr val="000000"/>
                          </a:solidFill>
                          <a:effectLst/>
                          <a:latin typeface="+mn-lt"/>
                          <a:cs typeface="Arial" panose="020B0604020202020204" pitchFamily="34" charset="0"/>
                        </a:rPr>
                        <a:t>Work Item status</a:t>
                      </a: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t"/>
                      <a:r>
                        <a:rPr lang="en-GB" sz="1000" b="1" i="0" u="none" strike="noStrike" dirty="0">
                          <a:solidFill>
                            <a:srgbClr val="000000"/>
                          </a:solidFill>
                          <a:effectLst/>
                          <a:latin typeface="+mn-lt"/>
                          <a:cs typeface="Arial" panose="020B0604020202020204" pitchFamily="34" charset="0"/>
                        </a:rPr>
                        <a:t>Comment</a:t>
                      </a: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313247254"/>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TEI20_NetShare_Ph2-ARC</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2.0</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chemeClr val="tx1"/>
                          </a:solidFill>
                          <a:effectLst/>
                          <a:uLnTx/>
                          <a:uFillTx/>
                          <a:latin typeface="Calibri"/>
                          <a:ea typeface="+mn-ea"/>
                          <a:cs typeface="Arial" panose="020B0604020202020204" pitchFamily="34" charset="0"/>
                        </a:rPr>
                        <a:t>100%</a:t>
                      </a:r>
                      <a:endParaRPr kumimoji="0" lang="en-GB" sz="1000" b="0" i="0" u="none" strike="noStrike" kern="1200" cap="none" spc="0" normalizeH="0" baseline="0" noProof="0" dirty="0">
                        <a:ln>
                          <a:noFill/>
                        </a:ln>
                        <a:solidFill>
                          <a:schemeClr val="tx1"/>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chemeClr val="tx1"/>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970495829"/>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TEI20_5G_ProSe_Ph4-ARC</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1.5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chemeClr val="tx1"/>
                          </a:solidFill>
                          <a:effectLst/>
                          <a:uLnTx/>
                          <a:uFillTx/>
                          <a:latin typeface="Calibri"/>
                          <a:ea typeface="+mn-ea"/>
                          <a:cs typeface="Arial" panose="020B0604020202020204" pitchFamily="34" charset="0"/>
                        </a:rPr>
                        <a:t>100%</a:t>
                      </a:r>
                      <a:endParaRPr kumimoji="0" lang="en-GB" sz="1000" b="0" i="0" u="none" strike="noStrike" kern="1200" cap="none" spc="0" normalizeH="0" baseline="0" noProof="0" dirty="0">
                        <a:ln>
                          <a:noFill/>
                        </a:ln>
                        <a:solidFill>
                          <a:schemeClr val="tx1"/>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chemeClr val="tx1"/>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13284250"/>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 Metrics</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0.5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chemeClr val="tx1"/>
                          </a:solidFill>
                          <a:effectLst/>
                          <a:uLnTx/>
                          <a:uFillTx/>
                          <a:latin typeface="Calibri"/>
                          <a:ea typeface="+mn-ea"/>
                          <a:cs typeface="Arial" panose="020B0604020202020204" pitchFamily="34" charset="0"/>
                        </a:rPr>
                        <a:t>0%</a:t>
                      </a:r>
                      <a:endParaRPr kumimoji="0" lang="en-GB" sz="1000" b="0" i="0" u="none" strike="noStrike" kern="1200" cap="none" spc="0" normalizeH="0" baseline="0" noProof="0" dirty="0">
                        <a:ln>
                          <a:noFill/>
                        </a:ln>
                        <a:solidFill>
                          <a:schemeClr val="tx1"/>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chemeClr val="tx1"/>
                          </a:solidFill>
                          <a:effectLst/>
                          <a:uLnTx/>
                          <a:uFillTx/>
                          <a:latin typeface="Calibri"/>
                          <a:ea typeface="+mn-ea"/>
                          <a:cs typeface="Arial" panose="020B0604020202020204" pitchFamily="34" charset="0"/>
                        </a:rPr>
                        <a:t>Planned to complete in Q1 2026</a:t>
                      </a:r>
                      <a:endParaRPr kumimoji="0" lang="en-GB" sz="1000" b="0" i="0" u="none" strike="noStrike" kern="1200" cap="none" spc="0" normalizeH="0" baseline="0" noProof="0" dirty="0">
                        <a:ln>
                          <a:noFill/>
                        </a:ln>
                        <a:solidFill>
                          <a:schemeClr val="tx1"/>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685880324"/>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TEI20_Eth4MWAB</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0.5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chemeClr val="tx1"/>
                          </a:solidFill>
                          <a:effectLst/>
                          <a:uLnTx/>
                          <a:uFillTx/>
                          <a:latin typeface="Calibri"/>
                          <a:ea typeface="+mn-ea"/>
                          <a:cs typeface="Arial" panose="020B0604020202020204" pitchFamily="34" charset="0"/>
                        </a:rPr>
                        <a:t>100%</a:t>
                      </a:r>
                      <a:endParaRPr kumimoji="0" lang="en-GB" sz="1000" b="0" i="0" u="none" strike="noStrike" kern="1200" cap="none" spc="0" normalizeH="0" baseline="0" noProof="0" dirty="0">
                        <a:ln>
                          <a:noFill/>
                        </a:ln>
                        <a:solidFill>
                          <a:schemeClr val="tx1"/>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chemeClr val="tx1"/>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40083241"/>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TEI20_DAMP</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0.5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chemeClr val="tx1"/>
                          </a:solidFill>
                          <a:effectLst/>
                          <a:uLnTx/>
                          <a:uFillTx/>
                          <a:latin typeface="Calibri"/>
                          <a:ea typeface="+mn-ea"/>
                          <a:cs typeface="Arial" panose="020B0604020202020204" pitchFamily="34" charset="0"/>
                        </a:rPr>
                        <a:t>0%</a:t>
                      </a:r>
                      <a:endParaRPr kumimoji="0" lang="en-GB" sz="1000" b="0" i="0" u="none" strike="noStrike" kern="1200" cap="none" spc="0" normalizeH="0" baseline="0" noProof="0" dirty="0">
                        <a:ln>
                          <a:noFill/>
                        </a:ln>
                        <a:solidFill>
                          <a:schemeClr val="tx1"/>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chemeClr val="tx1"/>
                          </a:solidFill>
                          <a:effectLst/>
                          <a:uLnTx/>
                          <a:uFillTx/>
                          <a:latin typeface="Calibri"/>
                          <a:ea typeface="+mn-ea"/>
                          <a:cs typeface="Arial" panose="020B0604020202020204" pitchFamily="34" charset="0"/>
                        </a:rPr>
                        <a:t>Planned to complete in Q1 2026</a:t>
                      </a:r>
                      <a:endParaRPr kumimoji="0" lang="en-GB" sz="1000" b="0" i="0" u="none" strike="noStrike" kern="1200" cap="none" spc="0" normalizeH="0" baseline="0" noProof="0" dirty="0">
                        <a:ln>
                          <a:noFill/>
                        </a:ln>
                        <a:solidFill>
                          <a:schemeClr val="tx1"/>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079661006"/>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TEI20_DNU</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0.5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chemeClr val="tx1"/>
                          </a:solidFill>
                          <a:effectLst/>
                          <a:uLnTx/>
                          <a:uFillTx/>
                          <a:latin typeface="Calibri"/>
                          <a:ea typeface="+mn-ea"/>
                          <a:cs typeface="Arial" panose="020B0604020202020204" pitchFamily="34" charset="0"/>
                        </a:rPr>
                        <a:t>0%</a:t>
                      </a:r>
                      <a:endParaRPr kumimoji="0" lang="en-GB" sz="1000" b="0" i="0" u="none" strike="noStrike" kern="1200" cap="none" spc="0" normalizeH="0" baseline="0" noProof="0" dirty="0">
                        <a:ln>
                          <a:noFill/>
                        </a:ln>
                        <a:solidFill>
                          <a:schemeClr val="tx1"/>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chemeClr val="tx1"/>
                          </a:solidFill>
                          <a:effectLst/>
                          <a:uLnTx/>
                          <a:uFillTx/>
                          <a:latin typeface="Calibri"/>
                          <a:ea typeface="+mn-ea"/>
                          <a:cs typeface="Arial" panose="020B0604020202020204" pitchFamily="34" charset="0"/>
                        </a:rPr>
                        <a:t>Planned to complete in Q1 2026</a:t>
                      </a:r>
                      <a:endParaRPr kumimoji="0" lang="en-GB" sz="1000" b="0" i="0" u="none" strike="noStrike" kern="1200" cap="none" spc="0" normalizeH="0" baseline="0" noProof="0" dirty="0">
                        <a:ln>
                          <a:noFill/>
                        </a:ln>
                        <a:solidFill>
                          <a:schemeClr val="tx1"/>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798462236"/>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TEI20_NRLTEREST</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0.5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chemeClr val="tx1"/>
                          </a:solidFill>
                          <a:effectLst/>
                          <a:uLnTx/>
                          <a:uFillTx/>
                          <a:latin typeface="Calibri"/>
                          <a:ea typeface="+mn-ea"/>
                          <a:cs typeface="Arial" panose="020B0604020202020204" pitchFamily="34" charset="0"/>
                        </a:rPr>
                        <a:t>100%</a:t>
                      </a:r>
                      <a:endParaRPr kumimoji="0" lang="en-GB" sz="1000" b="0" i="0" u="none" strike="noStrike" kern="1200" cap="none" spc="0" normalizeH="0" baseline="0" noProof="0" dirty="0">
                        <a:ln>
                          <a:noFill/>
                        </a:ln>
                        <a:solidFill>
                          <a:schemeClr val="tx1"/>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chemeClr val="tx1"/>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94482824"/>
                  </a:ext>
                </a:extLst>
              </a:tr>
              <a:tr h="207000">
                <a:tc>
                  <a:txBody>
                    <a:bodyPr/>
                    <a:lstStyle/>
                    <a:p>
                      <a:pPr algn="l" fontAlgn="t"/>
                      <a:r>
                        <a:rPr lang="en-GB" sz="1000" b="1" i="0" u="none" strike="noStrike" dirty="0" smtClean="0">
                          <a:solidFill>
                            <a:srgbClr val="000000"/>
                          </a:solidFill>
                          <a:effectLst/>
                          <a:latin typeface="+mn-lt"/>
                          <a:cs typeface="Arial" panose="020B0604020202020204" pitchFamily="34" charset="0"/>
                        </a:rPr>
                        <a:t>TEI20_MACSUB</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0.5</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chemeClr val="tx1"/>
                          </a:solidFill>
                          <a:effectLst/>
                          <a:uLnTx/>
                          <a:uFillTx/>
                          <a:latin typeface="Calibri"/>
                          <a:ea typeface="+mn-ea"/>
                          <a:cs typeface="Arial" panose="020B0604020202020204" pitchFamily="34" charset="0"/>
                        </a:rPr>
                        <a:t>100%</a:t>
                      </a:r>
                      <a:endParaRPr kumimoji="0" lang="en-GB" sz="1000" b="0" i="0" u="none" strike="noStrike" kern="1200" cap="none" spc="0" normalizeH="0" baseline="0" noProof="0" dirty="0">
                        <a:ln>
                          <a:noFill/>
                        </a:ln>
                        <a:solidFill>
                          <a:schemeClr val="tx1"/>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t"/>
                      <a:endParaRPr lang="en-GB" sz="1000" b="0" i="0" u="none" strike="noStrike" dirty="0">
                        <a:solidFill>
                          <a:schemeClr val="tx1"/>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448523352"/>
                  </a:ext>
                </a:extLst>
              </a:tr>
              <a:tr h="206502">
                <a:tc>
                  <a:txBody>
                    <a:bodyPr/>
                    <a:lstStyle/>
                    <a:p>
                      <a:pPr algn="l" fontAlgn="t"/>
                      <a:r>
                        <a:rPr lang="en-GB" sz="1000" b="1" i="0" u="none" strike="noStrike" dirty="0" smtClean="0">
                          <a:solidFill>
                            <a:srgbClr val="000000"/>
                          </a:solidFill>
                          <a:effectLst/>
                          <a:latin typeface="+mn-lt"/>
                          <a:cs typeface="Arial" panose="020B0604020202020204" pitchFamily="34" charset="0"/>
                        </a:rPr>
                        <a:t>TEI20_NEPS</a:t>
                      </a:r>
                      <a:endParaRPr lang="en-GB" sz="1000" b="1"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GB" sz="1000" b="0" i="0" u="none" strike="noStrike" dirty="0" smtClean="0">
                          <a:solidFill>
                            <a:srgbClr val="000000"/>
                          </a:solidFill>
                          <a:effectLst/>
                          <a:latin typeface="+mn-lt"/>
                          <a:cs typeface="Arial" panose="020B0604020202020204" pitchFamily="34" charset="0"/>
                        </a:rPr>
                        <a:t>1.0</a:t>
                      </a:r>
                      <a:endParaRPr lang="en-GB" sz="1000" b="0" i="0" u="none" strike="noStrike" dirty="0">
                        <a:solidFill>
                          <a:srgbClr val="000000"/>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schemeClr val="tx1"/>
                          </a:solidFill>
                          <a:effectLst/>
                          <a:uLnTx/>
                          <a:uFillTx/>
                          <a:latin typeface="Calibri"/>
                          <a:ea typeface="+mn-ea"/>
                          <a:cs typeface="Arial" panose="020B0604020202020204" pitchFamily="34" charset="0"/>
                        </a:rPr>
                        <a:t>100%</a:t>
                      </a:r>
                      <a:endParaRPr kumimoji="0" lang="en-GB" sz="1000" b="0" i="0" u="none" strike="noStrike" kern="1200" cap="none" spc="0" normalizeH="0" baseline="0" noProof="0" dirty="0">
                        <a:ln>
                          <a:noFill/>
                        </a:ln>
                        <a:solidFill>
                          <a:schemeClr val="tx1"/>
                        </a:solidFill>
                        <a:effectLst/>
                        <a:uLnTx/>
                        <a:uFillTx/>
                        <a:latin typeface="Calibri"/>
                        <a:ea typeface="+mn-ea"/>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endParaRPr lang="en-GB" sz="1000" b="0" i="0" u="none" strike="noStrike" dirty="0" smtClean="0">
                        <a:solidFill>
                          <a:schemeClr val="tx1"/>
                        </a:solidFill>
                        <a:effectLst/>
                        <a:latin typeface="+mn-lt"/>
                        <a:cs typeface="Arial" panose="020B0604020202020204" pitchFamily="34" charset="0"/>
                      </a:endParaRPr>
                    </a:p>
                  </a:txBody>
                  <a:tcPr marL="36000" marR="3600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643671386"/>
                  </a:ext>
                </a:extLst>
              </a:tr>
            </a:tbl>
          </a:graphicData>
        </a:graphic>
      </p:graphicFrame>
    </p:spTree>
    <p:extLst>
      <p:ext uri="{BB962C8B-B14F-4D97-AF65-F5344CB8AC3E}">
        <p14:creationId xmlns:p14="http://schemas.microsoft.com/office/powerpoint/2010/main" val="36992338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SA#109, </a:t>
            </a:r>
            <a:r>
              <a:rPr lang="en-GB" sz="1500"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dirty="0"/>
              <a:t>2.2) Rel-17 Work and Maintenance</a:t>
            </a:r>
          </a:p>
          <a:p>
            <a:pPr lvl="1" eaLnBrk="1" hangingPunct="1">
              <a:defRPr/>
            </a:pPr>
            <a:r>
              <a:rPr lang="en-GB" sz="1350" dirty="0"/>
              <a:t>2.3) Rel-18 Work and Maintenance</a:t>
            </a:r>
          </a:p>
          <a:p>
            <a:pPr lvl="1" eaLnBrk="1" hangingPunct="1">
              <a:defRPr/>
            </a:pPr>
            <a:r>
              <a:rPr lang="en-GB" sz="1350" dirty="0"/>
              <a:t>2.4) Rel-19 Work and Maintenance</a:t>
            </a:r>
          </a:p>
          <a:p>
            <a:pPr lvl="1" eaLnBrk="1" hangingPunct="1">
              <a:defRPr/>
            </a:pPr>
            <a:r>
              <a:rPr lang="en-GB" sz="1350" dirty="0"/>
              <a:t>2.5) Rel-20 Work and Maintenance</a:t>
            </a:r>
          </a:p>
          <a:p>
            <a:pPr lvl="1" eaLnBrk="1" hangingPunct="1">
              <a:defRPr/>
            </a:pPr>
            <a:r>
              <a:rPr lang="en-GB" sz="1350" dirty="0"/>
              <a:t>2.6) IETF Dependency Update</a:t>
            </a:r>
          </a:p>
          <a:p>
            <a:pPr eaLnBrk="1" hangingPunct="1">
              <a:defRPr/>
            </a:pPr>
            <a:r>
              <a:rPr lang="en-GB" sz="1500" dirty="0"/>
              <a:t> 3) SA2 Work Planning</a:t>
            </a:r>
          </a:p>
          <a:p>
            <a:pPr eaLnBrk="1" hangingPunct="1">
              <a:defRPr/>
            </a:pPr>
            <a:r>
              <a:rPr lang="en-GB" sz="1500" b="1" dirty="0"/>
              <a:t> 4) Documents for Information and Approval</a:t>
            </a:r>
          </a:p>
          <a:p>
            <a:pPr eaLnBrk="1" hangingPunct="1">
              <a:defRPr/>
            </a:pPr>
            <a:r>
              <a:rPr lang="en-GB" sz="1500" dirty="0"/>
              <a:t> 5) Collected Items requiring action from SA</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pPr algn="l" eaLnBrk="1" hangingPunct="1"/>
            <a:r>
              <a:rPr lang="en-GB" altLang="de-DE" sz="2400" b="1" dirty="0" smtClean="0">
                <a:solidFill>
                  <a:schemeClr val="tx1"/>
                </a:solidFill>
              </a:rPr>
              <a:t>4) Documents for Information and Approval (1/4)</a:t>
            </a:r>
            <a:endParaRPr lang="en-GB" altLang="de-DE" sz="2400" b="1" i="1" dirty="0" smtClean="0">
              <a:solidFill>
                <a:schemeClr val="tx1"/>
              </a:solidFill>
            </a:endParaRPr>
          </a:p>
        </p:txBody>
      </p:sp>
      <p:sp>
        <p:nvSpPr>
          <p:cNvPr id="49155" name="Content Placeholder 2"/>
          <p:cNvSpPr>
            <a:spLocks noGrp="1"/>
          </p:cNvSpPr>
          <p:nvPr>
            <p:ph idx="1"/>
          </p:nvPr>
        </p:nvSpPr>
        <p:spPr>
          <a:xfrm>
            <a:off x="590550" y="1162050"/>
            <a:ext cx="6256338" cy="382588"/>
          </a:xfrm>
        </p:spPr>
        <p:txBody>
          <a:bodyPr/>
          <a:lstStyle/>
          <a:p>
            <a:pPr eaLnBrk="1" hangingPunct="1">
              <a:defRPr/>
            </a:pPr>
            <a:r>
              <a:rPr lang="de-DE" altLang="de-DE" sz="1800" dirty="0"/>
              <a:t>Revised SID/WID for </a:t>
            </a:r>
            <a:r>
              <a:rPr lang="de-DE" altLang="de-DE" sz="1800" b="1" dirty="0"/>
              <a:t>Approval</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2" name="Table 1">
            <a:extLst>
              <a:ext uri="{FF2B5EF4-FFF2-40B4-BE49-F238E27FC236}">
                <a16:creationId xmlns:a16="http://schemas.microsoft.com/office/drawing/2014/main" id="{FEDC4EE3-08A3-4DA0-B034-E78751B22555}"/>
              </a:ext>
            </a:extLst>
          </p:cNvPr>
          <p:cNvGraphicFramePr>
            <a:graphicFrameLocks noGrp="1"/>
          </p:cNvGraphicFramePr>
          <p:nvPr>
            <p:extLst>
              <p:ext uri="{D42A27DB-BD31-4B8C-83A1-F6EECF244321}">
                <p14:modId xmlns:p14="http://schemas.microsoft.com/office/powerpoint/2010/main" val="3905814454"/>
              </p:ext>
            </p:extLst>
          </p:nvPr>
        </p:nvGraphicFramePr>
        <p:xfrm>
          <a:off x="698500" y="1698625"/>
          <a:ext cx="5835651" cy="471134"/>
        </p:xfrm>
        <a:graphic>
          <a:graphicData uri="http://schemas.openxmlformats.org/drawingml/2006/table">
            <a:tbl>
              <a:tblPr firstRow="1" firstCol="1" bandRow="1"/>
              <a:tblGrid>
                <a:gridCol w="981558">
                  <a:extLst>
                    <a:ext uri="{9D8B030D-6E8A-4147-A177-3AD203B41FA5}">
                      <a16:colId xmlns:a16="http://schemas.microsoft.com/office/drawing/2014/main" val="1465809038"/>
                    </a:ext>
                  </a:extLst>
                </a:gridCol>
                <a:gridCol w="996911">
                  <a:extLst>
                    <a:ext uri="{9D8B030D-6E8A-4147-A177-3AD203B41FA5}">
                      <a16:colId xmlns:a16="http://schemas.microsoft.com/office/drawing/2014/main" val="2428840547"/>
                    </a:ext>
                  </a:extLst>
                </a:gridCol>
                <a:gridCol w="2425203">
                  <a:extLst>
                    <a:ext uri="{9D8B030D-6E8A-4147-A177-3AD203B41FA5}">
                      <a16:colId xmlns:a16="http://schemas.microsoft.com/office/drawing/2014/main" val="3960836769"/>
                    </a:ext>
                  </a:extLst>
                </a:gridCol>
                <a:gridCol w="1431979">
                  <a:extLst>
                    <a:ext uri="{9D8B030D-6E8A-4147-A177-3AD203B41FA5}">
                      <a16:colId xmlns:a16="http://schemas.microsoft.com/office/drawing/2014/main" val="4267240105"/>
                    </a:ext>
                  </a:extLst>
                </a:gridCol>
              </a:tblGrid>
              <a:tr h="125558">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1000" b="1" dirty="0" smtClean="0">
                          <a:effectLst/>
                          <a:latin typeface="Arial" panose="020B0604020202020204" pitchFamily="34" charset="0"/>
                          <a:ea typeface="Calibri" panose="020F0502020204030204" pitchFamily="34" charset="0"/>
                          <a:cs typeface="Arial" panose="020B0604020202020204" pitchFamily="34" charset="0"/>
                        </a:rPr>
                        <a:t>TSG SA#</a:t>
                      </a: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Arial" panose="020B0604020202020204" pitchFamily="34" charset="0"/>
                          <a:cs typeface="Arial" panose="020B0604020202020204" pitchFamily="34" charset="0"/>
                        </a:rPr>
                        <a:t>Type</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Arial" panose="020B0604020202020204" pitchFamily="34" charset="0"/>
                          <a:cs typeface="Arial" panose="020B0604020202020204" pitchFamily="34" charset="0"/>
                        </a:rPr>
                        <a:t>Title</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1000" b="1" dirty="0" smtClean="0">
                          <a:solidFill>
                            <a:schemeClr val="tx1"/>
                          </a:solidFill>
                          <a:effectLst/>
                          <a:latin typeface="Arial" panose="020B0604020202020204" pitchFamily="34" charset="0"/>
                          <a:cs typeface="Arial" panose="020B0604020202020204" pitchFamily="34" charset="0"/>
                        </a:rPr>
                        <a:t>Acronym</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292" marB="3429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250150">
                <a:tc>
                  <a:txBody>
                    <a:bodyPr/>
                    <a:lstStyle/>
                    <a:p>
                      <a:pPr hangingPunct="0">
                        <a:spcAft>
                          <a:spcPts val="0"/>
                        </a:spcAft>
                        <a:tabLst>
                          <a:tab pos="180340" algn="l"/>
                        </a:tabLst>
                      </a:pPr>
                      <a:r>
                        <a:rPr lang="en-GB" sz="1000" kern="1200" dirty="0" smtClean="0">
                          <a:solidFill>
                            <a:schemeClr val="tx1"/>
                          </a:solidFill>
                          <a:effectLst/>
                          <a:latin typeface="Arial" panose="020B0604020202020204" pitchFamily="34" charset="0"/>
                          <a:ea typeface="+mn-ea"/>
                          <a:cs typeface="Arial" panose="020B0604020202020204" pitchFamily="34" charset="0"/>
                        </a:rPr>
                        <a:t>SP-251341</a:t>
                      </a:r>
                      <a:endParaRPr lang="en-GB" sz="1000" kern="120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kern="1200" dirty="0" err="1" smtClean="0">
                          <a:solidFill>
                            <a:schemeClr val="tx1"/>
                          </a:solidFill>
                          <a:effectLst/>
                          <a:latin typeface="Arial" panose="020B0604020202020204" pitchFamily="34" charset="0"/>
                          <a:ea typeface="+mn-ea"/>
                          <a:cs typeface="Arial" panose="020B0604020202020204" pitchFamily="34" charset="0"/>
                        </a:rPr>
                        <a:t>SID_Revised</a:t>
                      </a:r>
                      <a:endParaRPr lang="en-GB" sz="1000" dirty="0">
                        <a:effectLst/>
                        <a:latin typeface="Arial" panose="020B0604020202020204" pitchFamily="34" charset="0"/>
                        <a:ea typeface="Arial" panose="020B0604020202020204" pitchFamily="34" charset="0"/>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dirty="0" smtClean="0">
                          <a:effectLst/>
                          <a:latin typeface="Arial" panose="020B0604020202020204" pitchFamily="34" charset="0"/>
                          <a:ea typeface="Arial" panose="020B0604020202020204" pitchFamily="34" charset="0"/>
                          <a:cs typeface="Arial" panose="020B0604020202020204" pitchFamily="34" charset="0"/>
                        </a:rPr>
                        <a:t>Study on Architecture for 6G System</a:t>
                      </a:r>
                      <a:endParaRPr lang="en-GB" sz="1000" dirty="0">
                        <a:effectLst/>
                        <a:latin typeface="Arial" panose="020B0604020202020204" pitchFamily="34" charset="0"/>
                        <a:ea typeface="Arial" panose="020B0604020202020204" pitchFamily="34" charset="0"/>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FS_6G_ARC</a:t>
                      </a:r>
                      <a:endParaRPr lang="en-GB" sz="1000" kern="120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pPr algn="l" eaLnBrk="1" hangingPunct="1"/>
            <a:r>
              <a:rPr lang="en-GB" altLang="de-DE" sz="2400" b="1" dirty="0" smtClean="0">
                <a:solidFill>
                  <a:schemeClr val="tx1"/>
                </a:solidFill>
              </a:rPr>
              <a:t>4) Documents for Information and Approval (2/4)</a:t>
            </a:r>
            <a:endParaRPr lang="en-GB" altLang="de-DE" sz="2400" b="1" i="1" dirty="0" smtClean="0">
              <a:solidFill>
                <a:schemeClr val="tx1"/>
              </a:solidFill>
            </a:endParaRPr>
          </a:p>
        </p:txBody>
      </p:sp>
      <p:sp>
        <p:nvSpPr>
          <p:cNvPr id="49155" name="Content Placeholder 2"/>
          <p:cNvSpPr>
            <a:spLocks noGrp="1"/>
          </p:cNvSpPr>
          <p:nvPr>
            <p:ph idx="1"/>
          </p:nvPr>
        </p:nvSpPr>
        <p:spPr>
          <a:xfrm>
            <a:off x="590550" y="1162050"/>
            <a:ext cx="6256338" cy="382588"/>
          </a:xfrm>
        </p:spPr>
        <p:txBody>
          <a:bodyPr/>
          <a:lstStyle/>
          <a:p>
            <a:pPr eaLnBrk="1" hangingPunct="1">
              <a:defRPr/>
            </a:pPr>
            <a:r>
              <a:rPr lang="de-DE" altLang="de-DE" sz="1800" dirty="0" smtClean="0"/>
              <a:t>New </a:t>
            </a:r>
            <a:r>
              <a:rPr lang="de-DE" altLang="de-DE" sz="1800" dirty="0"/>
              <a:t>SID/WID for </a:t>
            </a:r>
            <a:r>
              <a:rPr lang="de-DE" altLang="de-DE" sz="1800" b="1" dirty="0"/>
              <a:t>Approval</a:t>
            </a:r>
            <a:endParaRPr lang="de-DE" sz="1500" b="1"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dirty="0"/>
          </a:p>
          <a:p>
            <a:pPr eaLnBrk="1" hangingPunct="1">
              <a:defRPr/>
            </a:pPr>
            <a:endParaRPr lang="de-DE" altLang="de-DE" sz="1650" dirty="0">
              <a:solidFill>
                <a:srgbClr val="FF0000"/>
              </a:solidFill>
            </a:endParaRPr>
          </a:p>
        </p:txBody>
      </p:sp>
      <p:graphicFrame>
        <p:nvGraphicFramePr>
          <p:cNvPr id="2" name="Table 1">
            <a:extLst>
              <a:ext uri="{FF2B5EF4-FFF2-40B4-BE49-F238E27FC236}">
                <a16:creationId xmlns:a16="http://schemas.microsoft.com/office/drawing/2014/main" id="{FEDC4EE3-08A3-4DA0-B034-E78751B22555}"/>
              </a:ext>
            </a:extLst>
          </p:cNvPr>
          <p:cNvGraphicFramePr>
            <a:graphicFrameLocks noGrp="1"/>
          </p:cNvGraphicFramePr>
          <p:nvPr>
            <p:extLst>
              <p:ext uri="{D42A27DB-BD31-4B8C-83A1-F6EECF244321}">
                <p14:modId xmlns:p14="http://schemas.microsoft.com/office/powerpoint/2010/main" val="2338415965"/>
              </p:ext>
            </p:extLst>
          </p:nvPr>
        </p:nvGraphicFramePr>
        <p:xfrm>
          <a:off x="698499" y="1762125"/>
          <a:ext cx="6455833" cy="1350245"/>
        </p:xfrm>
        <a:graphic>
          <a:graphicData uri="http://schemas.openxmlformats.org/drawingml/2006/table">
            <a:tbl>
              <a:tblPr firstRow="1" firstCol="1" bandRow="1"/>
              <a:tblGrid>
                <a:gridCol w="902286">
                  <a:extLst>
                    <a:ext uri="{9D8B030D-6E8A-4147-A177-3AD203B41FA5}">
                      <a16:colId xmlns:a16="http://schemas.microsoft.com/office/drawing/2014/main" val="1465809038"/>
                    </a:ext>
                  </a:extLst>
                </a:gridCol>
                <a:gridCol w="844559">
                  <a:extLst>
                    <a:ext uri="{9D8B030D-6E8A-4147-A177-3AD203B41FA5}">
                      <a16:colId xmlns:a16="http://schemas.microsoft.com/office/drawing/2014/main" val="2428840547"/>
                    </a:ext>
                  </a:extLst>
                </a:gridCol>
                <a:gridCol w="3124826">
                  <a:extLst>
                    <a:ext uri="{9D8B030D-6E8A-4147-A177-3AD203B41FA5}">
                      <a16:colId xmlns:a16="http://schemas.microsoft.com/office/drawing/2014/main" val="3960836769"/>
                    </a:ext>
                  </a:extLst>
                </a:gridCol>
                <a:gridCol w="1584162">
                  <a:extLst>
                    <a:ext uri="{9D8B030D-6E8A-4147-A177-3AD203B41FA5}">
                      <a16:colId xmlns:a16="http://schemas.microsoft.com/office/drawing/2014/main" val="4267240105"/>
                    </a:ext>
                  </a:extLst>
                </a:gridCol>
              </a:tblGrid>
              <a:tr h="206054">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US" sz="1000" b="1" dirty="0" smtClean="0">
                          <a:effectLst/>
                          <a:latin typeface="Arial" panose="020B0604020202020204" pitchFamily="34" charset="0"/>
                          <a:ea typeface="Calibri" panose="020F0502020204030204" pitchFamily="34" charset="0"/>
                          <a:cs typeface="Arial" panose="020B0604020202020204" pitchFamily="34" charset="0"/>
                        </a:rPr>
                        <a:t>TSG SA#</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Arial" panose="020B0604020202020204" pitchFamily="34" charset="0"/>
                          <a:cs typeface="Arial" panose="020B0604020202020204" pitchFamily="34" charset="0"/>
                        </a:rPr>
                        <a:t>Type</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dirty="0">
                          <a:solidFill>
                            <a:schemeClr val="tx1"/>
                          </a:solidFill>
                          <a:effectLst/>
                          <a:latin typeface="Arial" panose="020B0604020202020204" pitchFamily="34" charset="0"/>
                          <a:cs typeface="Arial" panose="020B0604020202020204" pitchFamily="34" charset="0"/>
                        </a:rPr>
                        <a:t>Title</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1000" b="1" dirty="0" smtClean="0">
                          <a:solidFill>
                            <a:schemeClr val="tx1"/>
                          </a:solidFill>
                          <a:effectLst/>
                          <a:latin typeface="Arial" panose="020B0604020202020204" pitchFamily="34" charset="0"/>
                          <a:cs typeface="Arial" panose="020B0604020202020204" pitchFamily="34" charset="0"/>
                        </a:rPr>
                        <a:t>Acronym</a:t>
                      </a:r>
                      <a:endParaRPr lang="en-US" sz="1000" b="1"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294009">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SP-251342</a:t>
                      </a:r>
                      <a:endParaRPr lang="en-GB" sz="1000" dirty="0">
                        <a:effectLst/>
                        <a:latin typeface="Arial" panose="020B0604020202020204" pitchFamily="34" charset="0"/>
                        <a:ea typeface="Arial" panose="020B0604020202020204" pitchFamily="34" charset="0"/>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Arial" panose="020B0604020202020204" pitchFamily="34" charset="0"/>
                          <a:cs typeface="Arial" panose="020B0604020202020204" pitchFamily="34" charset="0"/>
                        </a:rPr>
                        <a:t>WID_NEW</a:t>
                      </a:r>
                      <a:endParaRPr lang="en-GB" sz="1000" kern="1200" dirty="0">
                        <a:solidFill>
                          <a:schemeClr val="tx1"/>
                        </a:solidFill>
                        <a:effectLst/>
                        <a:latin typeface="Arial" panose="020B0604020202020204" pitchFamily="34" charset="0"/>
                        <a:ea typeface="Arial" panose="020B0604020202020204" pitchFamily="34" charset="0"/>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dirty="0" smtClean="0">
                          <a:effectLst/>
                          <a:latin typeface="Arial" panose="020B0604020202020204" pitchFamily="34" charset="0"/>
                          <a:ea typeface="Arial" panose="020B0604020202020204" pitchFamily="34" charset="0"/>
                          <a:cs typeface="Arial" panose="020B0604020202020204" pitchFamily="34" charset="0"/>
                        </a:rPr>
                        <a:t>Core Network Enhanced Support for Artificial Intelligence (AI) / Machine Learning (ML) Phase 2</a:t>
                      </a:r>
                      <a:endParaRPr lang="en-GB" sz="1000" dirty="0">
                        <a:effectLst/>
                        <a:latin typeface="Arial" panose="020B0604020202020204" pitchFamily="34" charset="0"/>
                        <a:ea typeface="Arial" panose="020B0604020202020204" pitchFamily="34" charset="0"/>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000" u="none" dirty="0" smtClean="0">
                          <a:solidFill>
                            <a:schemeClr val="tx1"/>
                          </a:solidFill>
                          <a:effectLst/>
                          <a:latin typeface="Arial" panose="020B0604020202020204" pitchFamily="34" charset="0"/>
                          <a:ea typeface="Aptos"/>
                          <a:cs typeface="Arial" panose="020B0604020202020204" pitchFamily="34" charset="0"/>
                        </a:rPr>
                        <a:t>AIML_CN_Ph2</a:t>
                      </a:r>
                      <a:endParaRPr lang="en-US" sz="1000" u="none" dirty="0">
                        <a:solidFill>
                          <a:schemeClr val="tx1"/>
                        </a:solidFill>
                        <a:effectLst/>
                        <a:latin typeface="Arial" panose="020B0604020202020204" pitchFamily="34" charset="0"/>
                        <a:ea typeface="Aptos"/>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294009">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SP-251343</a:t>
                      </a:r>
                      <a:endParaRPr lang="en-GB" sz="1000" dirty="0">
                        <a:effectLst/>
                        <a:latin typeface="Arial" panose="020B0604020202020204" pitchFamily="34" charset="0"/>
                        <a:ea typeface="Arial" panose="020B0604020202020204" pitchFamily="34" charset="0"/>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prstClr val="black"/>
                          </a:solidFill>
                          <a:effectLst/>
                          <a:uLnTx/>
                          <a:uFillTx/>
                          <a:latin typeface="Arial" panose="020B0604020202020204" pitchFamily="34" charset="0"/>
                          <a:ea typeface="Arial" panose="020B0604020202020204" pitchFamily="34" charset="0"/>
                          <a:cs typeface="Arial" panose="020B0604020202020204" pitchFamily="34" charset="0"/>
                        </a:rPr>
                        <a:t>WID_NEW</a:t>
                      </a: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dirty="0" smtClean="0">
                          <a:effectLst/>
                          <a:latin typeface="Arial" panose="020B0604020202020204" pitchFamily="34" charset="0"/>
                          <a:ea typeface="Arial" panose="020B0604020202020204" pitchFamily="34" charset="0"/>
                          <a:cs typeface="Arial" panose="020B0604020202020204" pitchFamily="34" charset="0"/>
                        </a:rPr>
                        <a:t>Energy Efficiency and Energy Saving Phase2</a:t>
                      </a:r>
                      <a:endParaRPr lang="en-GB" sz="1000" dirty="0">
                        <a:effectLst/>
                        <a:latin typeface="Arial" panose="020B0604020202020204" pitchFamily="34" charset="0"/>
                        <a:ea typeface="Arial" panose="020B0604020202020204" pitchFamily="34" charset="0"/>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lang="en-US" sz="1000" u="none" dirty="0" smtClean="0">
                          <a:solidFill>
                            <a:schemeClr val="tx1"/>
                          </a:solidFill>
                          <a:effectLst/>
                          <a:latin typeface="Arial" panose="020B0604020202020204" pitchFamily="34" charset="0"/>
                          <a:ea typeface="Aptos"/>
                          <a:cs typeface="Arial" panose="020B0604020202020204" pitchFamily="34" charset="0"/>
                        </a:rPr>
                        <a:t>EnergySys_Ph2</a:t>
                      </a: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2869429"/>
                  </a:ext>
                </a:extLst>
              </a:tr>
              <a:tr h="294009">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SP-251344</a:t>
                      </a:r>
                      <a:endParaRPr lang="en-GB" sz="1000" dirty="0">
                        <a:effectLst/>
                        <a:latin typeface="Arial" panose="020B0604020202020204" pitchFamily="34" charset="0"/>
                        <a:ea typeface="Arial" panose="020B0604020202020204" pitchFamily="34" charset="0"/>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kumimoji="0" lang="en-GB" sz="1000" b="0" i="0" u="none" strike="noStrike" kern="1200" cap="none" spc="0" normalizeH="0" baseline="0" noProof="0" dirty="0" smtClean="0">
                          <a:ln>
                            <a:noFill/>
                          </a:ln>
                          <a:solidFill>
                            <a:prstClr val="black"/>
                          </a:solidFill>
                          <a:effectLst/>
                          <a:uLnTx/>
                          <a:uFillTx/>
                          <a:latin typeface="Arial" panose="020B0604020202020204" pitchFamily="34" charset="0"/>
                          <a:ea typeface="Arial" panose="020B0604020202020204" pitchFamily="34" charset="0"/>
                          <a:cs typeface="Arial" panose="020B0604020202020204" pitchFamily="34" charset="0"/>
                        </a:rPr>
                        <a:t>WID_NEW</a:t>
                      </a: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dirty="0" smtClean="0">
                          <a:effectLst/>
                          <a:latin typeface="Arial" panose="020B0604020202020204" pitchFamily="34" charset="0"/>
                          <a:ea typeface="Arial" panose="020B0604020202020204" pitchFamily="34" charset="0"/>
                          <a:cs typeface="Arial" panose="020B0604020202020204" pitchFamily="34" charset="0"/>
                        </a:rPr>
                        <a:t>Integration of satellite components in the 5G architecture Phase 4</a:t>
                      </a:r>
                      <a:endParaRPr lang="en-GB" sz="1000" dirty="0">
                        <a:effectLst/>
                        <a:latin typeface="Arial" panose="020B0604020202020204" pitchFamily="34" charset="0"/>
                        <a:ea typeface="Arial" panose="020B0604020202020204" pitchFamily="34" charset="0"/>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lang="en-US" sz="1000" u="none" dirty="0" smtClean="0">
                          <a:solidFill>
                            <a:schemeClr val="tx1"/>
                          </a:solidFill>
                          <a:effectLst/>
                          <a:latin typeface="Arial" panose="020B0604020202020204" pitchFamily="34" charset="0"/>
                          <a:ea typeface="Aptos"/>
                          <a:cs typeface="Arial" panose="020B0604020202020204" pitchFamily="34" charset="0"/>
                        </a:rPr>
                        <a:t>5GSAT_Ph4_ARC</a:t>
                      </a: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9766837"/>
                  </a:ext>
                </a:extLst>
              </a:tr>
            </a:tbl>
          </a:graphicData>
        </a:graphic>
      </p:graphicFrame>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pPr algn="l" eaLnBrk="1" hangingPunct="1"/>
            <a:r>
              <a:rPr lang="en-GB" altLang="de-DE" sz="2400" b="1" dirty="0" smtClean="0">
                <a:solidFill>
                  <a:schemeClr val="tx1"/>
                </a:solidFill>
              </a:rPr>
              <a:t>4) Documents for Information and Approval (3/4)</a:t>
            </a:r>
            <a:endParaRPr lang="en-GB" altLang="de-DE" sz="2400" b="1" i="1" dirty="0" smtClean="0">
              <a:solidFill>
                <a:schemeClr val="tx1"/>
              </a:solidFill>
            </a:endParaRPr>
          </a:p>
        </p:txBody>
      </p:sp>
      <p:sp>
        <p:nvSpPr>
          <p:cNvPr id="49155" name="Content Placeholder 2"/>
          <p:cNvSpPr>
            <a:spLocks noGrp="1"/>
          </p:cNvSpPr>
          <p:nvPr>
            <p:ph idx="1"/>
          </p:nvPr>
        </p:nvSpPr>
        <p:spPr>
          <a:xfrm>
            <a:off x="488950" y="1208088"/>
            <a:ext cx="6256338" cy="382587"/>
          </a:xfrm>
        </p:spPr>
        <p:txBody>
          <a:bodyPr/>
          <a:lstStyle/>
          <a:p>
            <a:pPr eaLnBrk="1" hangingPunct="1">
              <a:defRPr/>
            </a:pPr>
            <a:r>
              <a:rPr lang="de-DE" altLang="de-DE" sz="1800" dirty="0"/>
              <a:t>TSs/TRs for </a:t>
            </a:r>
            <a:r>
              <a:rPr lang="de-DE" altLang="de-DE" sz="1800" b="1" dirty="0"/>
              <a:t>Approval</a:t>
            </a:r>
          </a:p>
          <a:p>
            <a:pPr marL="342900" lvl="1" indent="0" eaLnBrk="1" hangingPunct="1">
              <a:buFont typeface="Arial" panose="020B0604020202020204" pitchFamily="34" charset="0"/>
              <a:buNone/>
              <a:defRPr/>
            </a:pPr>
            <a:endParaRPr lang="de-DE" sz="1200"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defRPr/>
            </a:pPr>
            <a:endParaRPr lang="en-GB" altLang="zh-CN" sz="1200" dirty="0"/>
          </a:p>
          <a:p>
            <a:pPr lvl="1">
              <a:defRPr/>
            </a:pPr>
            <a:endParaRPr lang="en-GB" sz="1200" dirty="0"/>
          </a:p>
          <a:p>
            <a:pPr eaLnBrk="1" hangingPunct="1">
              <a:defRPr/>
            </a:pPr>
            <a:endParaRPr lang="de-DE" altLang="de-DE" sz="1650" dirty="0">
              <a:solidFill>
                <a:srgbClr val="FF0000"/>
              </a:solidFill>
            </a:endParaRPr>
          </a:p>
        </p:txBody>
      </p:sp>
      <p:graphicFrame>
        <p:nvGraphicFramePr>
          <p:cNvPr id="7" name="Table 6">
            <a:extLst>
              <a:ext uri="{FF2B5EF4-FFF2-40B4-BE49-F238E27FC236}">
                <a16:creationId xmlns:a16="http://schemas.microsoft.com/office/drawing/2014/main" id="{B837F80A-F90D-4B51-9D41-D358A7F3034F}"/>
              </a:ext>
            </a:extLst>
          </p:cNvPr>
          <p:cNvGraphicFramePr>
            <a:graphicFrameLocks noGrp="1"/>
          </p:cNvGraphicFramePr>
          <p:nvPr>
            <p:extLst>
              <p:ext uri="{D42A27DB-BD31-4B8C-83A1-F6EECF244321}">
                <p14:modId xmlns:p14="http://schemas.microsoft.com/office/powerpoint/2010/main" val="815876138"/>
              </p:ext>
            </p:extLst>
          </p:nvPr>
        </p:nvGraphicFramePr>
        <p:xfrm>
          <a:off x="585788" y="1590675"/>
          <a:ext cx="7294187" cy="1037201"/>
        </p:xfrm>
        <a:graphic>
          <a:graphicData uri="http://schemas.openxmlformats.org/drawingml/2006/table">
            <a:tbl>
              <a:tblPr firstRow="1" firstCol="1" bandRow="1"/>
              <a:tblGrid>
                <a:gridCol w="1337271">
                  <a:extLst>
                    <a:ext uri="{9D8B030D-6E8A-4147-A177-3AD203B41FA5}">
                      <a16:colId xmlns:a16="http://schemas.microsoft.com/office/drawing/2014/main" val="2601585300"/>
                    </a:ext>
                  </a:extLst>
                </a:gridCol>
                <a:gridCol w="3427065">
                  <a:extLst>
                    <a:ext uri="{9D8B030D-6E8A-4147-A177-3AD203B41FA5}">
                      <a16:colId xmlns:a16="http://schemas.microsoft.com/office/drawing/2014/main" val="2630789846"/>
                    </a:ext>
                  </a:extLst>
                </a:gridCol>
                <a:gridCol w="527201">
                  <a:extLst>
                    <a:ext uri="{9D8B030D-6E8A-4147-A177-3AD203B41FA5}">
                      <a16:colId xmlns:a16="http://schemas.microsoft.com/office/drawing/2014/main" val="312034925"/>
                    </a:ext>
                  </a:extLst>
                </a:gridCol>
                <a:gridCol w="693804">
                  <a:extLst>
                    <a:ext uri="{9D8B030D-6E8A-4147-A177-3AD203B41FA5}">
                      <a16:colId xmlns:a16="http://schemas.microsoft.com/office/drawing/2014/main" val="1699507725"/>
                    </a:ext>
                  </a:extLst>
                </a:gridCol>
                <a:gridCol w="1308846">
                  <a:extLst>
                    <a:ext uri="{9D8B030D-6E8A-4147-A177-3AD203B41FA5}">
                      <a16:colId xmlns:a16="http://schemas.microsoft.com/office/drawing/2014/main" val="1427777541"/>
                    </a:ext>
                  </a:extLst>
                </a:gridCol>
              </a:tblGrid>
              <a:tr h="258003">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TSG SA#</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smtClean="0">
                          <a:effectLst/>
                          <a:latin typeface="Arial" panose="020B0604020202020204" pitchFamily="34" charset="0"/>
                          <a:ea typeface="Calibri" panose="020F0502020204030204" pitchFamily="34" charset="0"/>
                          <a:cs typeface="Arial" panose="020B0604020202020204" pitchFamily="34" charset="0"/>
                        </a:rPr>
                        <a:t>TR/TS</a:t>
                      </a:r>
                      <a:endParaRPr lang="en-US" sz="1000" b="1" dirty="0">
                        <a:effectLst/>
                        <a:latin typeface="Arial" panose="020B0604020202020204" pitchFamily="34" charset="0"/>
                        <a:ea typeface="Calibri" panose="020F0502020204030204" pitchFamily="34" charset="0"/>
                        <a:cs typeface="Arial" panose="020B0604020202020204" pitchFamily="34" charset="0"/>
                      </a:endParaRP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WI </a:t>
                      </a:r>
                      <a:r>
                        <a:rPr lang="en-US" sz="1000" b="1" dirty="0" smtClean="0">
                          <a:effectLst/>
                          <a:latin typeface="Arial" panose="020B0604020202020204" pitchFamily="34" charset="0"/>
                          <a:ea typeface="Calibri" panose="020F0502020204030204" pitchFamily="34" charset="0"/>
                          <a:cs typeface="Arial" panose="020B0604020202020204" pitchFamily="34" charset="0"/>
                        </a:rPr>
                        <a:t>Acronym</a:t>
                      </a:r>
                      <a:endParaRPr lang="en-US" sz="1000" b="1" dirty="0">
                        <a:effectLst/>
                        <a:latin typeface="Arial" panose="020B0604020202020204" pitchFamily="34" charset="0"/>
                        <a:ea typeface="Calibri" panose="020F0502020204030204" pitchFamily="34" charset="0"/>
                        <a:cs typeface="Arial" panose="020B0604020202020204" pitchFamily="34" charset="0"/>
                      </a:endParaRP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93489">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SP-251346</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Study on Architecture Enhancement to support Integrated Sensing and Communication</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Rel-20</a:t>
                      </a: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23.700-14</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000" kern="1200" dirty="0" err="1" smtClean="0">
                          <a:solidFill>
                            <a:schemeClr val="tx1"/>
                          </a:solidFill>
                          <a:effectLst/>
                          <a:latin typeface="Arial" panose="020B0604020202020204" pitchFamily="34" charset="0"/>
                          <a:ea typeface="+mn-ea"/>
                          <a:cs typeface="Arial" panose="020B0604020202020204" pitchFamily="34" charset="0"/>
                        </a:rPr>
                        <a:t>FS_Sensing_ARC</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93489">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SP-251351</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dirty="0" smtClean="0">
                          <a:effectLst/>
                          <a:latin typeface="Arial" panose="020B0604020202020204" pitchFamily="34" charset="0"/>
                          <a:ea typeface="Arial" panose="020B0604020202020204" pitchFamily="34" charset="0"/>
                        </a:rPr>
                        <a:t>Study on Energy Efficiency and Energy Saving Phase 2</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US" sz="1000" kern="1200" noProof="0" dirty="0" smtClean="0">
                          <a:solidFill>
                            <a:schemeClr val="tx1"/>
                          </a:solidFill>
                          <a:effectLst/>
                          <a:latin typeface="Arial" panose="020B0604020202020204" pitchFamily="34" charset="0"/>
                          <a:ea typeface="+mn-ea"/>
                          <a:cs typeface="Arial" panose="020B0604020202020204" pitchFamily="34" charset="0"/>
                        </a:rPr>
                        <a:t>Rel-20</a:t>
                      </a:r>
                      <a:endParaRPr lang="en-US" sz="1000" kern="1200" noProof="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23.700-67</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000" kern="1200" dirty="0" smtClean="0">
                          <a:solidFill>
                            <a:schemeClr val="tx1"/>
                          </a:solidFill>
                          <a:effectLst/>
                          <a:latin typeface="Arial" panose="020B0604020202020204" pitchFamily="34" charset="0"/>
                          <a:ea typeface="+mn-ea"/>
                          <a:cs typeface="Arial" panose="020B0604020202020204" pitchFamily="34" charset="0"/>
                        </a:rPr>
                        <a:t>FS_EnergySys_Ph2</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2860668"/>
                  </a:ext>
                </a:extLst>
              </a:tr>
            </a:tbl>
          </a:graphicData>
        </a:graphic>
      </p:graphicFrame>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pPr algn="l" eaLnBrk="1" hangingPunct="1"/>
            <a:r>
              <a:rPr lang="en-GB" altLang="de-DE" sz="2400" b="1" dirty="0" smtClean="0">
                <a:solidFill>
                  <a:schemeClr val="tx1"/>
                </a:solidFill>
              </a:rPr>
              <a:t>4) Documents for Information and Approval (4/4)</a:t>
            </a:r>
            <a:endParaRPr lang="en-GB" altLang="de-DE" sz="2400" b="1" i="1" dirty="0" smtClean="0">
              <a:solidFill>
                <a:schemeClr val="tx1"/>
              </a:solidFill>
            </a:endParaRPr>
          </a:p>
        </p:txBody>
      </p:sp>
      <p:sp>
        <p:nvSpPr>
          <p:cNvPr id="49155" name="Content Placeholder 2"/>
          <p:cNvSpPr>
            <a:spLocks noGrp="1"/>
          </p:cNvSpPr>
          <p:nvPr>
            <p:ph idx="1"/>
          </p:nvPr>
        </p:nvSpPr>
        <p:spPr>
          <a:xfrm>
            <a:off x="488950" y="1208088"/>
            <a:ext cx="6256338" cy="382587"/>
          </a:xfrm>
        </p:spPr>
        <p:txBody>
          <a:bodyPr/>
          <a:lstStyle/>
          <a:p>
            <a:pPr eaLnBrk="1" hangingPunct="1">
              <a:defRPr/>
            </a:pPr>
            <a:r>
              <a:rPr lang="de-DE" altLang="de-DE" sz="1800" dirty="0"/>
              <a:t>TSs/TRs for </a:t>
            </a:r>
            <a:r>
              <a:rPr lang="de-DE" altLang="de-DE" sz="1800" b="1" dirty="0" smtClean="0"/>
              <a:t>Information</a:t>
            </a:r>
            <a:endParaRPr lang="de-DE" altLang="de-DE" sz="1800" b="1" dirty="0"/>
          </a:p>
          <a:p>
            <a:pPr marL="342900" lvl="1" indent="0" eaLnBrk="1" hangingPunct="1">
              <a:buFont typeface="Arial" panose="020B0604020202020204" pitchFamily="34" charset="0"/>
              <a:buNone/>
              <a:defRPr/>
            </a:pPr>
            <a:endParaRPr lang="de-DE" sz="1200" dirty="0"/>
          </a:p>
          <a:p>
            <a:pPr eaLnBrk="1" hangingPunct="1">
              <a:defRPr/>
            </a:pPr>
            <a:endParaRPr lang="de-DE" sz="1200" dirty="0"/>
          </a:p>
          <a:p>
            <a:pPr marL="342900" lvl="1" indent="0" eaLnBrk="1" hangingPunct="1">
              <a:buFont typeface="Arial" panose="020B0604020202020204" pitchFamily="34" charset="0"/>
              <a:buNone/>
              <a:defRPr/>
            </a:pPr>
            <a:endParaRPr lang="zh-CN" altLang="zh-CN" sz="12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defRPr/>
            </a:pPr>
            <a:endParaRPr lang="en-GB" altLang="zh-CN" sz="1200" dirty="0"/>
          </a:p>
          <a:p>
            <a:pPr lvl="1">
              <a:defRPr/>
            </a:pPr>
            <a:endParaRPr lang="en-GB" sz="1200" dirty="0"/>
          </a:p>
          <a:p>
            <a:pPr eaLnBrk="1" hangingPunct="1">
              <a:defRPr/>
            </a:pPr>
            <a:endParaRPr lang="de-DE" altLang="de-DE" sz="1650" dirty="0">
              <a:solidFill>
                <a:srgbClr val="FF0000"/>
              </a:solidFill>
            </a:endParaRPr>
          </a:p>
        </p:txBody>
      </p:sp>
      <p:graphicFrame>
        <p:nvGraphicFramePr>
          <p:cNvPr id="7" name="Table 6">
            <a:extLst>
              <a:ext uri="{FF2B5EF4-FFF2-40B4-BE49-F238E27FC236}">
                <a16:creationId xmlns:a16="http://schemas.microsoft.com/office/drawing/2014/main" id="{B837F80A-F90D-4B51-9D41-D358A7F3034F}"/>
              </a:ext>
            </a:extLst>
          </p:cNvPr>
          <p:cNvGraphicFramePr>
            <a:graphicFrameLocks noGrp="1"/>
          </p:cNvGraphicFramePr>
          <p:nvPr>
            <p:extLst>
              <p:ext uri="{D42A27DB-BD31-4B8C-83A1-F6EECF244321}">
                <p14:modId xmlns:p14="http://schemas.microsoft.com/office/powerpoint/2010/main" val="2155499183"/>
              </p:ext>
            </p:extLst>
          </p:nvPr>
        </p:nvGraphicFramePr>
        <p:xfrm>
          <a:off x="585787" y="1590675"/>
          <a:ext cx="7336241" cy="1996440"/>
        </p:xfrm>
        <a:graphic>
          <a:graphicData uri="http://schemas.openxmlformats.org/drawingml/2006/table">
            <a:tbl>
              <a:tblPr firstRow="1" firstCol="1" bandRow="1"/>
              <a:tblGrid>
                <a:gridCol w="1158346">
                  <a:extLst>
                    <a:ext uri="{9D8B030D-6E8A-4147-A177-3AD203B41FA5}">
                      <a16:colId xmlns:a16="http://schemas.microsoft.com/office/drawing/2014/main" val="2601585300"/>
                    </a:ext>
                  </a:extLst>
                </a:gridCol>
                <a:gridCol w="3191934">
                  <a:extLst>
                    <a:ext uri="{9D8B030D-6E8A-4147-A177-3AD203B41FA5}">
                      <a16:colId xmlns:a16="http://schemas.microsoft.com/office/drawing/2014/main" val="2630789846"/>
                    </a:ext>
                  </a:extLst>
                </a:gridCol>
                <a:gridCol w="500457">
                  <a:extLst>
                    <a:ext uri="{9D8B030D-6E8A-4147-A177-3AD203B41FA5}">
                      <a16:colId xmlns:a16="http://schemas.microsoft.com/office/drawing/2014/main" val="312034925"/>
                    </a:ext>
                  </a:extLst>
                </a:gridCol>
                <a:gridCol w="820343">
                  <a:extLst>
                    <a:ext uri="{9D8B030D-6E8A-4147-A177-3AD203B41FA5}">
                      <a16:colId xmlns:a16="http://schemas.microsoft.com/office/drawing/2014/main" val="1699507725"/>
                    </a:ext>
                  </a:extLst>
                </a:gridCol>
                <a:gridCol w="1665161">
                  <a:extLst>
                    <a:ext uri="{9D8B030D-6E8A-4147-A177-3AD203B41FA5}">
                      <a16:colId xmlns:a16="http://schemas.microsoft.com/office/drawing/2014/main" val="1427777541"/>
                    </a:ext>
                  </a:extLst>
                </a:gridCol>
              </a:tblGrid>
              <a:tr h="146745">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TSG SA#</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Title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Release</a:t>
                      </a: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smtClean="0">
                          <a:effectLst/>
                          <a:latin typeface="Arial" panose="020B0604020202020204" pitchFamily="34" charset="0"/>
                          <a:ea typeface="Calibri" panose="020F0502020204030204" pitchFamily="34" charset="0"/>
                          <a:cs typeface="Arial" panose="020B0604020202020204" pitchFamily="34" charset="0"/>
                        </a:rPr>
                        <a:t>TR/TS</a:t>
                      </a:r>
                      <a:endParaRPr lang="en-US" sz="1000" b="1" dirty="0">
                        <a:effectLst/>
                        <a:latin typeface="Arial" panose="020B0604020202020204" pitchFamily="34" charset="0"/>
                        <a:ea typeface="Calibri" panose="020F0502020204030204" pitchFamily="34" charset="0"/>
                        <a:cs typeface="Arial" panose="020B0604020202020204" pitchFamily="34" charset="0"/>
                      </a:endParaRP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a:lnSpc>
                          <a:spcPct val="107000"/>
                        </a:lnSpc>
                        <a:spcBef>
                          <a:spcPts val="0"/>
                        </a:spcBef>
                        <a:spcAft>
                          <a:spcPts val="0"/>
                        </a:spcAft>
                      </a:pPr>
                      <a:r>
                        <a:rPr lang="en-US" sz="1000" b="1" dirty="0">
                          <a:effectLst/>
                          <a:latin typeface="Arial" panose="020B0604020202020204" pitchFamily="34" charset="0"/>
                          <a:ea typeface="Calibri" panose="020F0502020204030204" pitchFamily="34" charset="0"/>
                          <a:cs typeface="Arial" panose="020B0604020202020204" pitchFamily="34" charset="0"/>
                        </a:rPr>
                        <a:t>WI </a:t>
                      </a:r>
                      <a:r>
                        <a:rPr lang="en-US" sz="1000" b="1" dirty="0" smtClean="0">
                          <a:effectLst/>
                          <a:latin typeface="Arial" panose="020B0604020202020204" pitchFamily="34" charset="0"/>
                          <a:ea typeface="Calibri" panose="020F0502020204030204" pitchFamily="34" charset="0"/>
                          <a:cs typeface="Arial" panose="020B0604020202020204" pitchFamily="34" charset="0"/>
                        </a:rPr>
                        <a:t>Acronym</a:t>
                      </a:r>
                      <a:endParaRPr lang="en-US" sz="1000" b="1" dirty="0">
                        <a:effectLst/>
                        <a:latin typeface="Arial" panose="020B0604020202020204" pitchFamily="34" charset="0"/>
                        <a:ea typeface="Calibri" panose="020F0502020204030204" pitchFamily="34" charset="0"/>
                        <a:cs typeface="Arial" panose="020B0604020202020204" pitchFamily="34" charset="0"/>
                      </a:endParaRPr>
                    </a:p>
                  </a:txBody>
                  <a:tcPr marL="42809" marR="4280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203033096"/>
                  </a:ext>
                </a:extLst>
              </a:tr>
              <a:tr h="293489">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SP-251347</a:t>
                      </a:r>
                      <a:endParaRPr lang="en-GB" sz="1000" dirty="0">
                        <a:effectLst/>
                        <a:latin typeface="Arial" panose="020B0604020202020204" pitchFamily="34" charset="0"/>
                        <a:ea typeface="Arial" panose="020B0604020202020204" pitchFamily="34" charset="0"/>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Study on Integration of satellite components in the 5G architecture; Phase 4</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Rel-20</a:t>
                      </a: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tabLst>
                          <a:tab pos="180340" algn="l"/>
                        </a:tabLst>
                      </a:pPr>
                      <a:r>
                        <a:rPr lang="en-GB" sz="1000" kern="1200" dirty="0" smtClean="0">
                          <a:solidFill>
                            <a:schemeClr val="tx1"/>
                          </a:solidFill>
                          <a:effectLst/>
                          <a:latin typeface="Arial" panose="020B0604020202020204" pitchFamily="34" charset="0"/>
                          <a:ea typeface="+mn-ea"/>
                          <a:cs typeface="Arial" panose="020B0604020202020204" pitchFamily="34" charset="0"/>
                        </a:rPr>
                        <a:t>23.700-19 </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FS_5GSAT_Ph4_ARC</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0344017"/>
                  </a:ext>
                </a:extLst>
              </a:tr>
              <a:tr h="293489">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SP-251348</a:t>
                      </a:r>
                      <a:endParaRPr lang="en-GB" sz="1000" dirty="0">
                        <a:effectLst/>
                        <a:latin typeface="Arial" panose="020B0604020202020204" pitchFamily="34" charset="0"/>
                        <a:ea typeface="Arial" panose="020B0604020202020204" pitchFamily="34" charset="0"/>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Study on Architecture support of Ambient power-enabled Internet of Things (</a:t>
                      </a:r>
                      <a:r>
                        <a:rPr lang="en-GB" sz="1000" kern="1200" dirty="0" err="1" smtClean="0">
                          <a:solidFill>
                            <a:schemeClr val="tx1"/>
                          </a:solidFill>
                          <a:effectLst/>
                          <a:latin typeface="Arial" panose="020B0604020202020204" pitchFamily="34" charset="0"/>
                          <a:ea typeface="+mn-ea"/>
                          <a:cs typeface="Arial" panose="020B0604020202020204" pitchFamily="34" charset="0"/>
                        </a:rPr>
                        <a:t>AIoT</a:t>
                      </a:r>
                      <a:r>
                        <a:rPr lang="en-GB" sz="1000" kern="1200" dirty="0" smtClean="0">
                          <a:solidFill>
                            <a:schemeClr val="tx1"/>
                          </a:solidFill>
                          <a:effectLst/>
                          <a:latin typeface="Arial" panose="020B0604020202020204" pitchFamily="34" charset="0"/>
                          <a:ea typeface="+mn-ea"/>
                          <a:cs typeface="Arial" panose="020B0604020202020204" pitchFamily="34" charset="0"/>
                        </a:rPr>
                        <a:t>); Phase 2</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smtClean="0">
                          <a:ln>
                            <a:noFill/>
                          </a:ln>
                          <a:solidFill>
                            <a:prstClr val="black"/>
                          </a:solidFill>
                          <a:effectLst/>
                          <a:uLnTx/>
                          <a:uFillTx/>
                          <a:latin typeface="Arial" panose="020B0604020202020204" pitchFamily="34" charset="0"/>
                          <a:ea typeface="+mn-ea"/>
                          <a:cs typeface="Arial" panose="020B0604020202020204" pitchFamily="34" charset="0"/>
                        </a:rPr>
                        <a:t>Rel-20</a:t>
                      </a: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tabLst>
                          <a:tab pos="180340" algn="l"/>
                        </a:tabLst>
                      </a:pPr>
                      <a:r>
                        <a:rPr lang="en-GB" sz="1000" kern="1200" dirty="0" smtClean="0">
                          <a:solidFill>
                            <a:schemeClr val="tx1"/>
                          </a:solidFill>
                          <a:effectLst/>
                          <a:latin typeface="Arial" panose="020B0604020202020204" pitchFamily="34" charset="0"/>
                          <a:ea typeface="+mn-ea"/>
                          <a:cs typeface="Arial" panose="020B0604020202020204" pitchFamily="34" charset="0"/>
                        </a:rPr>
                        <a:t>23.700-30 </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FS_AmbientIoT_Ph2_ARC</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22860668"/>
                  </a:ext>
                </a:extLst>
              </a:tr>
              <a:tr h="293489">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SP-251349</a:t>
                      </a:r>
                      <a:endParaRPr lang="en-GB" sz="1000" dirty="0">
                        <a:effectLst/>
                        <a:latin typeface="Arial" panose="020B0604020202020204" pitchFamily="34" charset="0"/>
                        <a:ea typeface="Arial" panose="020B0604020202020204" pitchFamily="34" charset="0"/>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Study on system architecture enhancement for next generation real time communication; Phase 3</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296"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Rel-20</a:t>
                      </a: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tabLst>
                          <a:tab pos="180340" algn="l"/>
                        </a:tabLst>
                      </a:pPr>
                      <a:r>
                        <a:rPr lang="en-GB" sz="1000" kern="1200" dirty="0" smtClean="0">
                          <a:solidFill>
                            <a:schemeClr val="tx1"/>
                          </a:solidFill>
                          <a:effectLst/>
                          <a:latin typeface="Arial" panose="020B0604020202020204" pitchFamily="34" charset="0"/>
                          <a:ea typeface="+mn-ea"/>
                          <a:cs typeface="Arial" panose="020B0604020202020204" pitchFamily="34" charset="0"/>
                        </a:rPr>
                        <a:t>23.700-56 </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FS_NG_RTC_Ph3_ARC</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63701448"/>
                  </a:ext>
                </a:extLst>
              </a:tr>
              <a:tr h="293489">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SP-251350</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Study on Short Message Service to Emergency Response Centre</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smtClean="0">
                          <a:ln>
                            <a:noFill/>
                          </a:ln>
                          <a:solidFill>
                            <a:prstClr val="black"/>
                          </a:solidFill>
                          <a:effectLst/>
                          <a:uLnTx/>
                          <a:uFillTx/>
                          <a:latin typeface="Arial" panose="020B0604020202020204" pitchFamily="34" charset="0"/>
                          <a:ea typeface="+mn-ea"/>
                          <a:cs typeface="Arial" panose="020B0604020202020204" pitchFamily="34" charset="0"/>
                        </a:rPr>
                        <a:t>Rel-20</a:t>
                      </a:r>
                      <a:endParaRPr kumimoji="0" lang="en-US" sz="1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07000"/>
                        </a:lnSpc>
                        <a:spcAft>
                          <a:spcPts val="0"/>
                        </a:spcAft>
                      </a:pPr>
                      <a:r>
                        <a:rPr lang="en-GB" sz="1000" kern="1200" dirty="0" smtClean="0">
                          <a:solidFill>
                            <a:schemeClr val="tx1"/>
                          </a:solidFill>
                          <a:effectLst/>
                          <a:latin typeface="Arial" panose="020B0604020202020204" pitchFamily="34" charset="0"/>
                          <a:ea typeface="+mn-ea"/>
                          <a:cs typeface="Arial" panose="020B0604020202020204" pitchFamily="34" charset="0"/>
                        </a:rPr>
                        <a:t>23.700-65</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000" kern="1200" dirty="0" smtClean="0">
                          <a:solidFill>
                            <a:schemeClr val="tx1"/>
                          </a:solidFill>
                          <a:effectLst/>
                          <a:latin typeface="Arial" panose="020B0604020202020204" pitchFamily="34" charset="0"/>
                          <a:ea typeface="+mn-ea"/>
                          <a:cs typeface="Arial" panose="020B0604020202020204" pitchFamily="34" charset="0"/>
                        </a:rPr>
                        <a:t>FS_SMS2EC_ARC</a:t>
                      </a:r>
                      <a:endParaRPr lang="en-GB" sz="1000" kern="1200" dirty="0">
                        <a:solidFill>
                          <a:schemeClr val="tx1"/>
                        </a:solidFill>
                        <a:effectLst/>
                        <a:latin typeface="Arial" panose="020B0604020202020204" pitchFamily="34" charset="0"/>
                        <a:ea typeface="+mn-ea"/>
                        <a:cs typeface="Arial" panose="020B0604020202020204" pitchFamily="34"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8424384"/>
                  </a:ext>
                </a:extLst>
              </a:tr>
            </a:tbl>
          </a:graphicData>
        </a:graphic>
      </p:graphicFrame>
    </p:spTree>
    <p:extLst>
      <p:ext uri="{BB962C8B-B14F-4D97-AF65-F5344CB8AC3E}">
        <p14:creationId xmlns:p14="http://schemas.microsoft.com/office/powerpoint/2010/main" val="17287639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00088" y="90488"/>
            <a:ext cx="5883275" cy="857250"/>
          </a:xfrm>
        </p:spPr>
        <p:txBody>
          <a:bodyPr/>
          <a:lstStyle/>
          <a:p>
            <a:pPr algn="l"/>
            <a:r>
              <a:rPr lang="de-DE" altLang="de-DE" b="1">
                <a:solidFill>
                  <a:schemeClr val="tx1"/>
                </a:solidFill>
              </a:rPr>
              <a:t>1) General Aspects (4/7)</a:t>
            </a:r>
          </a:p>
        </p:txBody>
      </p:sp>
      <p:graphicFrame>
        <p:nvGraphicFramePr>
          <p:cNvPr id="2" name="Chart 1">
            <a:extLst>
              <a:ext uri="{FF2B5EF4-FFF2-40B4-BE49-F238E27FC236}">
                <a16:creationId xmlns:a16="http://schemas.microsoft.com/office/drawing/2014/main" id="{F896234B-A910-41D3-A7B7-CBFBEF2F7D6F}"/>
              </a:ext>
            </a:extLst>
          </p:cNvPr>
          <p:cNvGraphicFramePr>
            <a:graphicFrameLocks/>
          </p:cNvGraphicFramePr>
          <p:nvPr>
            <p:extLst/>
          </p:nvPr>
        </p:nvGraphicFramePr>
        <p:xfrm>
          <a:off x="170268" y="813501"/>
          <a:ext cx="8828689" cy="42395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6389731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815975" y="171450"/>
            <a:ext cx="6500813" cy="857250"/>
          </a:xfrm>
        </p:spPr>
        <p:txBody>
          <a:bodyPr rtlCol="0">
            <a:normAutofit/>
          </a:bodyPr>
          <a:lstStyle/>
          <a:p>
            <a:pPr algn="l" eaLnBrk="1" hangingPunct="1">
              <a:defRPr/>
            </a:pPr>
            <a:r>
              <a:rPr lang="en-US" dirty="0">
                <a:solidFill>
                  <a:schemeClr val="tx1"/>
                </a:solidFill>
                <a:effectLst>
                  <a:outerShdw blurRad="38100" dist="38100" dir="2700000" algn="tl">
                    <a:srgbClr val="C0C0C0"/>
                  </a:outerShdw>
                </a:effectLst>
              </a:rPr>
              <a:t>Contents</a:t>
            </a:r>
          </a:p>
        </p:txBody>
      </p:sp>
      <p:sp>
        <p:nvSpPr>
          <p:cNvPr id="57347" name="Rectangle 3"/>
          <p:cNvSpPr>
            <a:spLocks noGrp="1"/>
          </p:cNvSpPr>
          <p:nvPr>
            <p:ph type="body" idx="1"/>
          </p:nvPr>
        </p:nvSpPr>
        <p:spPr>
          <a:xfrm>
            <a:off x="817563" y="1028700"/>
            <a:ext cx="6172200" cy="3619500"/>
          </a:xfrm>
        </p:spPr>
        <p:txBody>
          <a:bodyPr/>
          <a:lstStyle/>
          <a:p>
            <a:pPr eaLnBrk="1" hangingPunct="1">
              <a:defRPr/>
            </a:pPr>
            <a:r>
              <a:rPr lang="en-GB" sz="1500" dirty="0"/>
              <a:t> 1) General aspects (events since </a:t>
            </a:r>
            <a:r>
              <a:rPr lang="en-GB" sz="1500" dirty="0" smtClean="0"/>
              <a:t>SA#109, </a:t>
            </a:r>
            <a:r>
              <a:rPr lang="en-GB" sz="1500" dirty="0"/>
              <a:t>statistics, next meetings)</a:t>
            </a:r>
          </a:p>
          <a:p>
            <a:pPr eaLnBrk="1" hangingPunct="1">
              <a:defRPr/>
            </a:pPr>
            <a:r>
              <a:rPr lang="en-GB" sz="1500" dirty="0"/>
              <a:t> 2) SA Work Report</a:t>
            </a:r>
          </a:p>
          <a:p>
            <a:pPr lvl="1" eaLnBrk="1" hangingPunct="1">
              <a:defRPr/>
            </a:pPr>
            <a:r>
              <a:rPr lang="en-GB" sz="1350" dirty="0"/>
              <a:t>2.1) Rel-16 and before Maintenance</a:t>
            </a:r>
          </a:p>
          <a:p>
            <a:pPr lvl="1" eaLnBrk="1" hangingPunct="1">
              <a:defRPr/>
            </a:pPr>
            <a:r>
              <a:rPr lang="en-GB" sz="1350" dirty="0"/>
              <a:t>2.2) Rel-17 Work and Maintenance</a:t>
            </a:r>
          </a:p>
          <a:p>
            <a:pPr lvl="1" eaLnBrk="1" hangingPunct="1">
              <a:defRPr/>
            </a:pPr>
            <a:r>
              <a:rPr lang="en-GB" sz="1350" dirty="0"/>
              <a:t>2.3) Rel-18 Work and Maintenance</a:t>
            </a:r>
          </a:p>
          <a:p>
            <a:pPr lvl="1" eaLnBrk="1" hangingPunct="1">
              <a:defRPr/>
            </a:pPr>
            <a:r>
              <a:rPr lang="en-GB" sz="1350" dirty="0"/>
              <a:t>2.4) Rel-19 Work and Maintenance</a:t>
            </a:r>
          </a:p>
          <a:p>
            <a:pPr lvl="1" eaLnBrk="1" hangingPunct="1">
              <a:defRPr/>
            </a:pPr>
            <a:r>
              <a:rPr lang="en-GB" sz="1350" dirty="0"/>
              <a:t>2.5) Rel-20 Work and Maintenance</a:t>
            </a:r>
          </a:p>
          <a:p>
            <a:pPr lvl="1" eaLnBrk="1" hangingPunct="1">
              <a:defRPr/>
            </a:pPr>
            <a:r>
              <a:rPr lang="en-GB" sz="1350" dirty="0"/>
              <a:t>2.6) IETF Dependency Update</a:t>
            </a:r>
          </a:p>
          <a:p>
            <a:pPr eaLnBrk="1" hangingPunct="1">
              <a:defRPr/>
            </a:pPr>
            <a:r>
              <a:rPr lang="en-GB" sz="1500" dirty="0"/>
              <a:t> 3) SA2 Work Planning</a:t>
            </a:r>
          </a:p>
          <a:p>
            <a:pPr eaLnBrk="1" hangingPunct="1">
              <a:defRPr/>
            </a:pPr>
            <a:r>
              <a:rPr lang="en-GB" sz="1500" dirty="0"/>
              <a:t> 4) Documents for Information and Approval</a:t>
            </a:r>
          </a:p>
          <a:p>
            <a:pPr eaLnBrk="1" hangingPunct="1">
              <a:defRPr/>
            </a:pPr>
            <a:r>
              <a:rPr lang="en-GB" sz="1500" dirty="0"/>
              <a:t> </a:t>
            </a:r>
            <a:r>
              <a:rPr lang="en-GB" sz="1500" b="1" dirty="0"/>
              <a:t>5) Collected Items requiring action from SA</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pPr algn="l" eaLnBrk="1" hangingPunct="1"/>
            <a:r>
              <a:rPr lang="en-GB" altLang="de-DE" sz="2400" b="1" smtClean="0">
                <a:solidFill>
                  <a:schemeClr val="tx1"/>
                </a:solidFill>
              </a:rPr>
              <a:t>5) Collected Items requiring action from SA</a:t>
            </a:r>
            <a:endParaRPr lang="de-DE" altLang="de-DE" sz="2400" b="1" smtClean="0">
              <a:solidFill>
                <a:schemeClr val="tx1"/>
              </a:solidFill>
            </a:endParaRPr>
          </a:p>
        </p:txBody>
      </p:sp>
      <p:sp>
        <p:nvSpPr>
          <p:cNvPr id="70659" name="Content Placeholder 2"/>
          <p:cNvSpPr>
            <a:spLocks noGrp="1"/>
          </p:cNvSpPr>
          <p:nvPr>
            <p:ph idx="1"/>
          </p:nvPr>
        </p:nvSpPr>
        <p:spPr>
          <a:xfrm>
            <a:off x="488950" y="1190625"/>
            <a:ext cx="7082624" cy="3141663"/>
          </a:xfrm>
        </p:spPr>
        <p:txBody>
          <a:bodyPr/>
          <a:lstStyle/>
          <a:p>
            <a:pPr marL="341313" indent="-341313" eaLnBrk="1" hangingPunct="1">
              <a:spcBef>
                <a:spcPts val="225"/>
              </a:spcBef>
            </a:pPr>
            <a:r>
              <a:rPr lang="en-US" altLang="en-US" sz="1400" smtClean="0"/>
              <a:t>Discuss/approve </a:t>
            </a:r>
            <a:r>
              <a:rPr lang="en-US" altLang="en-US" sz="1400" dirty="0" smtClean="0"/>
              <a:t>the updated SID</a:t>
            </a:r>
          </a:p>
          <a:p>
            <a:pPr marL="341313" indent="-341313" eaLnBrk="1" hangingPunct="1">
              <a:spcBef>
                <a:spcPts val="225"/>
              </a:spcBef>
            </a:pPr>
            <a:r>
              <a:rPr lang="en-US" altLang="en-US" sz="1400" dirty="0" smtClean="0"/>
              <a:t>Discuss/approve the endorsed SID</a:t>
            </a:r>
          </a:p>
          <a:p>
            <a:pPr marL="341313" indent="-341313" eaLnBrk="1" hangingPunct="1">
              <a:spcBef>
                <a:spcPts val="225"/>
              </a:spcBef>
            </a:pPr>
            <a:r>
              <a:rPr lang="en-US" altLang="en-US" sz="1400" dirty="0" smtClean="0"/>
              <a:t>Discuss/approve the new WIDs</a:t>
            </a:r>
          </a:p>
          <a:p>
            <a:pPr marL="341313" indent="-341313" eaLnBrk="1" hangingPunct="1">
              <a:spcBef>
                <a:spcPts val="225"/>
              </a:spcBef>
            </a:pPr>
            <a:r>
              <a:rPr lang="en-US" altLang="en-US" sz="1400" dirty="0" smtClean="0"/>
              <a:t>Discuss/approve the TRs for approval</a:t>
            </a:r>
            <a:endParaRPr lang="en-US" altLang="en-US" sz="1400" dirty="0"/>
          </a:p>
          <a:p>
            <a:pPr marL="739815" lvl="1" indent="-341313" eaLnBrk="1" hangingPunct="1">
              <a:spcBef>
                <a:spcPts val="225"/>
              </a:spcBef>
            </a:pPr>
            <a:endParaRPr lang="en-US" altLang="en-US" sz="140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155700" y="2197100"/>
            <a:ext cx="5829300" cy="825500"/>
          </a:xfrm>
        </p:spPr>
        <p:txBody>
          <a:bodyPr/>
          <a:lstStyle/>
          <a:p>
            <a:pPr>
              <a:defRPr/>
            </a:pPr>
            <a:r>
              <a:rPr lang="en-US"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27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pic>
        <p:nvPicPr>
          <p:cNvPr id="71683" name="Picture 8" descr="webpage.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42025" y="1833563"/>
            <a:ext cx="1806575" cy="143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388100" y="3386138"/>
            <a:ext cx="132080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r>
              <a:rPr lang="en-US" altLang="en-US" sz="750" b="1" u="sng" dirty="0">
                <a:latin typeface="Arial" panose="020B0604020202020204" pitchFamily="34" charset="0"/>
              </a:rPr>
              <a:t>Andrew Bennett</a:t>
            </a:r>
          </a:p>
          <a:p>
            <a:pPr>
              <a:spcBef>
                <a:spcPct val="0"/>
              </a:spcBef>
              <a:buFontTx/>
              <a:buNone/>
              <a:defRPr/>
            </a:pPr>
            <a:r>
              <a:rPr lang="en-US" altLang="en-US" sz="750" dirty="0">
                <a:latin typeface="Arial" panose="020B0604020202020204" pitchFamily="34" charset="0"/>
              </a:rPr>
              <a:t>Chair of 3GPP SA2</a:t>
            </a:r>
          </a:p>
          <a:p>
            <a:pPr>
              <a:spcBef>
                <a:spcPct val="0"/>
              </a:spcBef>
              <a:buFontTx/>
              <a:buNone/>
              <a:defRPr/>
            </a:pPr>
            <a:r>
              <a:rPr lang="en-US" altLang="en-US" sz="750" dirty="0">
                <a:latin typeface="Arial" panose="020B0604020202020204" pitchFamily="34" charset="0"/>
                <a:hlinkClick r:id="rId4"/>
              </a:rPr>
              <a:t>a.bennett@Samsung.com</a:t>
            </a:r>
            <a:r>
              <a:rPr lang="en-US" altLang="en-US" sz="750" dirty="0">
                <a:latin typeface="Arial" panose="020B0604020202020204" pitchFamily="34" charset="0"/>
              </a:rPr>
              <a:t> </a:t>
            </a:r>
          </a:p>
          <a:p>
            <a:pPr>
              <a:spcBef>
                <a:spcPct val="0"/>
              </a:spcBef>
              <a:buFontTx/>
              <a:buNone/>
              <a:defRPr/>
            </a:pPr>
            <a:r>
              <a:rPr lang="en-US" altLang="en-US" sz="750" dirty="0">
                <a:latin typeface="Arial" panose="020B0604020202020204" pitchFamily="34" charset="0"/>
                <a:hlinkClick r:id="rId5"/>
              </a:rPr>
              <a:t>www.3gpp.org</a:t>
            </a:r>
            <a:endParaRPr lang="en-US" altLang="en-US" sz="750" dirty="0">
              <a:latin typeface="Arial" panose="020B0604020202020204" pitchFamily="34" charset="0"/>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15975" y="142875"/>
            <a:ext cx="5822950" cy="893763"/>
          </a:xfrm>
        </p:spPr>
        <p:txBody>
          <a:bodyPr/>
          <a:lstStyle/>
          <a:p>
            <a:pPr algn="l"/>
            <a:r>
              <a:rPr lang="de-DE" altLang="de-DE" b="1">
                <a:solidFill>
                  <a:schemeClr val="tx1"/>
                </a:solidFill>
              </a:rPr>
              <a:t>1) General Aspects (6/7)</a:t>
            </a:r>
            <a:br>
              <a:rPr lang="de-DE" altLang="de-DE" b="1">
                <a:solidFill>
                  <a:schemeClr val="tx1"/>
                </a:solidFill>
              </a:rPr>
            </a:br>
            <a:r>
              <a:rPr lang="de-DE" altLang="de-DE" sz="2100" b="1">
                <a:solidFill>
                  <a:schemeClr val="tx1"/>
                </a:solidFill>
              </a:rPr>
              <a:t>Document Handling / Meeting</a:t>
            </a:r>
          </a:p>
        </p:txBody>
      </p:sp>
      <p:sp>
        <p:nvSpPr>
          <p:cNvPr id="12291" name="TextBox 12"/>
          <p:cNvSpPr txBox="1">
            <a:spLocks noChangeArrowheads="1"/>
          </p:cNvSpPr>
          <p:nvPr/>
        </p:nvSpPr>
        <p:spPr bwMode="auto">
          <a:xfrm rot="-5400000">
            <a:off x="-348270" y="2348313"/>
            <a:ext cx="11334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de-DE" altLang="de-DE" sz="900" b="1" dirty="0">
                <a:latin typeface="Arial" panose="020B0604020202020204" pitchFamily="34" charset="0"/>
              </a:rPr>
              <a:t>Number of Tdocs</a:t>
            </a:r>
          </a:p>
        </p:txBody>
      </p:sp>
      <p:graphicFrame>
        <p:nvGraphicFramePr>
          <p:cNvPr id="2" name="Chart 1">
            <a:extLst>
              <a:ext uri="{FF2B5EF4-FFF2-40B4-BE49-F238E27FC236}">
                <a16:creationId xmlns:a16="http://schemas.microsoft.com/office/drawing/2014/main" id="{66C5960D-783D-49E4-9DE8-3F256BED0767}"/>
              </a:ext>
            </a:extLst>
          </p:cNvPr>
          <p:cNvGraphicFramePr>
            <a:graphicFrameLocks/>
          </p:cNvGraphicFramePr>
          <p:nvPr>
            <p:extLst/>
          </p:nvPr>
        </p:nvGraphicFramePr>
        <p:xfrm>
          <a:off x="435127" y="990073"/>
          <a:ext cx="8605499" cy="403660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037760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a:xfrm>
            <a:off x="827088" y="133350"/>
            <a:ext cx="6827837" cy="857250"/>
          </a:xfrm>
        </p:spPr>
        <p:txBody>
          <a:bodyPr/>
          <a:lstStyle/>
          <a:p>
            <a:pPr algn="l"/>
            <a:r>
              <a:rPr lang="de-DE" altLang="de-DE" b="1" dirty="0">
                <a:solidFill>
                  <a:schemeClr val="tx1"/>
                </a:solidFill>
              </a:rPr>
              <a:t>1) General Aspects (7/7)</a:t>
            </a:r>
            <a:br>
              <a:rPr lang="de-DE" altLang="de-DE" b="1" dirty="0">
                <a:solidFill>
                  <a:schemeClr val="tx1"/>
                </a:solidFill>
              </a:rPr>
            </a:br>
            <a:r>
              <a:rPr lang="de-DE" altLang="de-DE" b="1" dirty="0">
                <a:solidFill>
                  <a:schemeClr val="tx1"/>
                </a:solidFill>
              </a:rPr>
              <a:t>SA2 Agreed CRs by Release / Meeting</a:t>
            </a:r>
          </a:p>
        </p:txBody>
      </p:sp>
      <p:sp>
        <p:nvSpPr>
          <p:cNvPr id="18441" name="TextBox 12"/>
          <p:cNvSpPr txBox="1">
            <a:spLocks noChangeArrowheads="1"/>
          </p:cNvSpPr>
          <p:nvPr/>
        </p:nvSpPr>
        <p:spPr bwMode="auto">
          <a:xfrm rot="-5400000">
            <a:off x="-215976" y="2212812"/>
            <a:ext cx="955675" cy="219075"/>
          </a:xfrm>
          <a:prstGeom prst="rect">
            <a:avLst/>
          </a:prstGeom>
          <a:noFill/>
          <a:ln>
            <a:noFill/>
          </a:ln>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defRPr/>
            </a:pPr>
            <a:r>
              <a:rPr lang="de-DE" altLang="de-DE" sz="825" b="1" dirty="0">
                <a:latin typeface="Arial" panose="020B0604020202020204" pitchFamily="34" charset="0"/>
              </a:rPr>
              <a:t>Number of CRs</a:t>
            </a:r>
          </a:p>
        </p:txBody>
      </p:sp>
      <p:graphicFrame>
        <p:nvGraphicFramePr>
          <p:cNvPr id="3" name="Chart 2">
            <a:extLst>
              <a:ext uri="{FF2B5EF4-FFF2-40B4-BE49-F238E27FC236}">
                <a16:creationId xmlns:a16="http://schemas.microsoft.com/office/drawing/2014/main" id="{314534D3-AD69-4B58-89C9-7BE409EFCFD8}"/>
              </a:ext>
            </a:extLst>
          </p:cNvPr>
          <p:cNvGraphicFramePr>
            <a:graphicFrameLocks/>
          </p:cNvGraphicFramePr>
          <p:nvPr>
            <p:extLst/>
          </p:nvPr>
        </p:nvGraphicFramePr>
        <p:xfrm>
          <a:off x="261861" y="1012233"/>
          <a:ext cx="8349418" cy="399791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908370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ABLE_ENDDRAG_ORIGIN_RECT" val="693*70"/>
  <p:tag name="TABLE_ENDDRAG_RECT" val="14*87*693*7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http://www.w3.org/XML/1998/namespace"/>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199dcaf0-96ce-4e65-9ae8-79a6ae4aa63e"/>
    <ds:schemaRef ds:uri="http://purl.org/dc/dcmitype/"/>
    <ds:schemaRef ds:uri="2ca8e41a-b3d0-462f-857c-48a93d48cc9b"/>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95868</TotalTime>
  <Words>7865</Words>
  <Application>Microsoft Office PowerPoint</Application>
  <PresentationFormat>On-screen Show (16:9)</PresentationFormat>
  <Paragraphs>1876</Paragraphs>
  <Slides>72</Slides>
  <Notes>8</Notes>
  <HiddenSlides>0</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72</vt:i4>
      </vt:variant>
    </vt:vector>
  </HeadingPairs>
  <TitlesOfParts>
    <vt:vector size="89" baseType="lpstr">
      <vt:lpstr>Malgun Gothic</vt:lpstr>
      <vt:lpstr>Malgun Gothic</vt:lpstr>
      <vt:lpstr>ＭＳ Ｐゴシック</vt:lpstr>
      <vt:lpstr>ＭＳ Ｐゴシック</vt:lpstr>
      <vt:lpstr>SimSun</vt:lpstr>
      <vt:lpstr>SimSun</vt:lpstr>
      <vt:lpstr>Aptos</vt:lpstr>
      <vt:lpstr>Arial</vt:lpstr>
      <vt:lpstr>Arial </vt:lpstr>
      <vt:lpstr>Calibri</vt:lpstr>
      <vt:lpstr>Century Gothic</vt:lpstr>
      <vt:lpstr>等线</vt:lpstr>
      <vt:lpstr>Gulim</vt:lpstr>
      <vt:lpstr>Times New Roman</vt:lpstr>
      <vt:lpstr>Wingdings</vt:lpstr>
      <vt:lpstr>Office Theme</vt:lpstr>
      <vt:lpstr>Custom Design</vt:lpstr>
      <vt:lpstr>PowerPoint Presentation</vt:lpstr>
      <vt:lpstr>Contents</vt:lpstr>
      <vt:lpstr>Contents</vt:lpstr>
      <vt:lpstr>1) General Aspects (1/7)</vt:lpstr>
      <vt:lpstr>1) General Aspects (2/7)</vt:lpstr>
      <vt:lpstr>1) General Aspects (3/7)</vt:lpstr>
      <vt:lpstr>1) General Aspects (4/7)</vt:lpstr>
      <vt:lpstr>1) General Aspects (6/7) Document Handling / Meeting</vt:lpstr>
      <vt:lpstr>1) General Aspects (7/7) SA2 Agreed CRs by Release / Meeting</vt:lpstr>
      <vt:lpstr>Contents</vt:lpstr>
      <vt:lpstr>2.1) Rel-16 and before Maintenance (1/1)</vt:lpstr>
      <vt:lpstr>Contents</vt:lpstr>
      <vt:lpstr>2.4) Rel-17 Work Summary</vt:lpstr>
      <vt:lpstr>Contents</vt:lpstr>
      <vt:lpstr>2.5) Rel-18 Study/Work (1/5)</vt:lpstr>
      <vt:lpstr>2.5) Rel-18 Study/Work (2/5)</vt:lpstr>
      <vt:lpstr>2.5) Rel-18 Study/Work (3/5)</vt:lpstr>
      <vt:lpstr>2.5) Rel-18 Study/Work (4/5)</vt:lpstr>
      <vt:lpstr>2.5) Rel-18 Study/Work (5/5)</vt:lpstr>
      <vt:lpstr>Contents</vt:lpstr>
      <vt:lpstr>SA WG2 progress -Summary</vt:lpstr>
      <vt:lpstr>SA WG2 progress -Summary</vt:lpstr>
      <vt:lpstr>SA WG2 progress – (TEI19) (1/2)</vt:lpstr>
      <vt:lpstr>SA WG2 progress – (TEI19) (2/2)</vt:lpstr>
      <vt:lpstr>FS_5GSAT_Ph3_ARCH/ 5GSAT_Ph3-ARC</vt:lpstr>
      <vt:lpstr>FS_NG_RTC_Ph2/NG_RTC_Ph2</vt:lpstr>
      <vt:lpstr>FS_XRM_Ph2/XRM_Ph2</vt:lpstr>
      <vt:lpstr>FS_EnergySys/EnergySys</vt:lpstr>
      <vt:lpstr>FS_MPS4msg/MPS4msg</vt:lpstr>
      <vt:lpstr>FS_VMR_Ph2/VMR_Ph2</vt:lpstr>
      <vt:lpstr>FS_5G_ProSe_Ph3/5G_ProSe_Ph3</vt:lpstr>
      <vt:lpstr>FS_UIA_ARC/UIA_ARC</vt:lpstr>
      <vt:lpstr>FS_eEDGE_5GC_ph3/ eEDGE_5GC_ph3</vt:lpstr>
      <vt:lpstr>FS_UAS_Ph3/UAS_Ph3 </vt:lpstr>
      <vt:lpstr>FS_UPEAS_Ph2/UPEAS_Ph2</vt:lpstr>
      <vt:lpstr>FS_5G_Femto/5G_Femto</vt:lpstr>
      <vt:lpstr>FS_MASSS/MASSS</vt:lpstr>
      <vt:lpstr>AmbientIoT-ARC/FS_AmbientIoT</vt:lpstr>
      <vt:lpstr>FS_AIML_CN/AIML_CN</vt:lpstr>
      <vt:lpstr>Contents</vt:lpstr>
      <vt:lpstr>FS_5GSAT_Ph4_ARC</vt:lpstr>
      <vt:lpstr>FS_Sensing_ARC</vt:lpstr>
      <vt:lpstr>FS_AIML_CN_Ph2</vt:lpstr>
      <vt:lpstr>FS_EnergySys_Ph2</vt:lpstr>
      <vt:lpstr>FS_NG_RTC_Ph3_ARC</vt:lpstr>
      <vt:lpstr>FS_AmbientIoT_Ph2_ARC</vt:lpstr>
      <vt:lpstr>FS_SMS2EC_ARC</vt:lpstr>
      <vt:lpstr>MPS_IOT-ARC</vt:lpstr>
      <vt:lpstr>FS_6G_ARC</vt:lpstr>
      <vt:lpstr>TEI20_5G_ProSe_Ph4-ARC</vt:lpstr>
      <vt:lpstr>TEI20_NEPS</vt:lpstr>
      <vt:lpstr>TEI20_NetShare_Ph2-ARC</vt:lpstr>
      <vt:lpstr>TEI20_Eth4MWAB</vt:lpstr>
      <vt:lpstr>TEI20_NRLTEREST</vt:lpstr>
      <vt:lpstr>TEI20_MACSUB</vt:lpstr>
      <vt:lpstr>Contents</vt:lpstr>
      <vt:lpstr>2.7) IETF and External SDO Normative Reference Update</vt:lpstr>
      <vt:lpstr>Contents</vt:lpstr>
      <vt:lpstr>3) SA2 Work Planning: Rel-20 5G Advanced</vt:lpstr>
      <vt:lpstr>3) SA2 Work Planning: Rel-20 6G</vt:lpstr>
      <vt:lpstr>3) SA2 Work Planning: Rel-20 6G</vt:lpstr>
      <vt:lpstr>3) SA2 Work Planning: TEI20 (5G Advanced)</vt:lpstr>
      <vt:lpstr>3) SA2 Work Planning: Additional</vt:lpstr>
      <vt:lpstr>3) SA2 Work Planning: TEI20 (5G Advanced)</vt:lpstr>
      <vt:lpstr>Contents</vt:lpstr>
      <vt:lpstr>4) Documents for Information and Approval (1/4)</vt:lpstr>
      <vt:lpstr>4) Documents for Information and Approval (2/4)</vt:lpstr>
      <vt:lpstr>4) Documents for Information and Approval (3/4)</vt:lpstr>
      <vt:lpstr>4) Documents for Information and Approval (4/4)</vt:lpstr>
      <vt:lpstr>Contents</vt:lpstr>
      <vt:lpstr>5) Collected Items requiring action from SA</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Andrew Bennett/Communications Research /SRUK/Principal Engineer/Samsung Electronics</cp:lastModifiedBy>
  <cp:revision>2561</cp:revision>
  <cp:lastPrinted>2017-02-24T12:37:51Z</cp:lastPrinted>
  <dcterms:created xsi:type="dcterms:W3CDTF">2008-08-30T09:32:10Z</dcterms:created>
  <dcterms:modified xsi:type="dcterms:W3CDTF">2025-12-02T16:17:06Z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