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75"/>
  </p:notesMasterIdLst>
  <p:handoutMasterIdLst>
    <p:handoutMasterId r:id="rId76"/>
  </p:handoutMasterIdLst>
  <p:sldIdLst>
    <p:sldId id="1120" r:id="rId5"/>
    <p:sldId id="1121" r:id="rId6"/>
    <p:sldId id="1159" r:id="rId7"/>
    <p:sldId id="1123" r:id="rId8"/>
    <p:sldId id="1124" r:id="rId9"/>
    <p:sldId id="1251" r:id="rId10"/>
    <p:sldId id="1252" r:id="rId11"/>
    <p:sldId id="1253" r:id="rId12"/>
    <p:sldId id="1254" r:id="rId13"/>
    <p:sldId id="1160" r:id="rId14"/>
    <p:sldId id="1130" r:id="rId15"/>
    <p:sldId id="1166" r:id="rId16"/>
    <p:sldId id="1137" r:id="rId17"/>
    <p:sldId id="1167" r:id="rId18"/>
    <p:sldId id="1139" r:id="rId19"/>
    <p:sldId id="1140" r:id="rId20"/>
    <p:sldId id="1141" r:id="rId21"/>
    <p:sldId id="1142" r:id="rId22"/>
    <p:sldId id="1143" r:id="rId23"/>
    <p:sldId id="1168" r:id="rId24"/>
    <p:sldId id="1116" r:id="rId25"/>
    <p:sldId id="1174" r:id="rId26"/>
    <p:sldId id="1176" r:id="rId27"/>
    <p:sldId id="1220" r:id="rId28"/>
    <p:sldId id="1198" r:id="rId29"/>
    <p:sldId id="1200" r:id="rId30"/>
    <p:sldId id="1178" r:id="rId31"/>
    <p:sldId id="1202" r:id="rId32"/>
    <p:sldId id="1181" r:id="rId33"/>
    <p:sldId id="1203" r:id="rId34"/>
    <p:sldId id="1183" r:id="rId35"/>
    <p:sldId id="1184" r:id="rId36"/>
    <p:sldId id="1185" r:id="rId37"/>
    <p:sldId id="1186" r:id="rId38"/>
    <p:sldId id="1187" r:id="rId39"/>
    <p:sldId id="1188" r:id="rId40"/>
    <p:sldId id="1189" r:id="rId41"/>
    <p:sldId id="1190" r:id="rId42"/>
    <p:sldId id="1191" r:id="rId43"/>
    <p:sldId id="1209" r:id="rId44"/>
    <p:sldId id="1211" r:id="rId45"/>
    <p:sldId id="1228" r:id="rId46"/>
    <p:sldId id="1229" r:id="rId47"/>
    <p:sldId id="1230" r:id="rId48"/>
    <p:sldId id="1242" r:id="rId49"/>
    <p:sldId id="1243" r:id="rId50"/>
    <p:sldId id="1244" r:id="rId51"/>
    <p:sldId id="1245" r:id="rId52"/>
    <p:sldId id="1246" r:id="rId53"/>
    <p:sldId id="1247" r:id="rId54"/>
    <p:sldId id="1248" r:id="rId55"/>
    <p:sldId id="1249" r:id="rId56"/>
    <p:sldId id="1250" r:id="rId57"/>
    <p:sldId id="1169" r:id="rId58"/>
    <p:sldId id="1146" r:id="rId59"/>
    <p:sldId id="1170" r:id="rId60"/>
    <p:sldId id="1221" r:id="rId61"/>
    <p:sldId id="1222" r:id="rId62"/>
    <p:sldId id="1223" r:id="rId63"/>
    <p:sldId id="1224" r:id="rId64"/>
    <p:sldId id="1236" r:id="rId65"/>
    <p:sldId id="1235" r:id="rId66"/>
    <p:sldId id="1171" r:id="rId67"/>
    <p:sldId id="1151" r:id="rId68"/>
    <p:sldId id="1172" r:id="rId69"/>
    <p:sldId id="1154" r:id="rId70"/>
    <p:sldId id="1237" r:id="rId71"/>
    <p:sldId id="1173" r:id="rId72"/>
    <p:sldId id="1157" r:id="rId73"/>
    <p:sldId id="1158" r:id="rId7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4" autoAdjust="0"/>
    <p:restoredTop sz="91922"/>
  </p:normalViewPr>
  <p:slideViewPr>
    <p:cSldViewPr snapToGrid="0">
      <p:cViewPr varScale="1">
        <p:scale>
          <a:sx n="87" d="100"/>
          <a:sy n="87" d="100"/>
        </p:scale>
        <p:origin x="102" y="54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9.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09.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Attendance!$N$2:$CQ$2</c:f>
              <c:strCache>
                <c:ptCount val="82"/>
                <c:pt idx="0">
                  <c:v>REL-12 FREEZE:  100 </c:v>
                </c:pt>
                <c:pt idx="1">
                  <c:v>101</c:v>
                </c:pt>
                <c:pt idx="2">
                  <c:v>102</c:v>
                </c:pt>
                <c:pt idx="3">
                  <c:v>103</c:v>
                </c:pt>
                <c:pt idx="4">
                  <c:v>104</c:v>
                </c:pt>
                <c:pt idx="5">
                  <c:v>105</c:v>
                </c:pt>
                <c:pt idx="6">
                  <c:v>106</c:v>
                </c:pt>
                <c:pt idx="7">
                  <c:v>107+E</c:v>
                </c:pt>
                <c:pt idx="8">
                  <c:v>108</c:v>
                </c:pt>
                <c:pt idx="9">
                  <c:v>REL-13 FREEZE:  109</c:v>
                </c:pt>
                <c:pt idx="10">
                  <c:v>110</c:v>
                </c:pt>
                <c:pt idx="11">
                  <c:v>111</c:v>
                </c:pt>
                <c:pt idx="12">
                  <c:v>112</c:v>
                </c:pt>
                <c:pt idx="13">
                  <c:v>113</c:v>
                </c:pt>
                <c:pt idx="14">
                  <c:v>113AH</c:v>
                </c:pt>
                <c:pt idx="15">
                  <c:v>114</c:v>
                </c:pt>
                <c:pt idx="16">
                  <c:v>115</c:v>
                </c:pt>
                <c:pt idx="17">
                  <c:v>116</c:v>
                </c:pt>
                <c:pt idx="18">
                  <c:v>REL-14 FREEZE:  116-bis</c:v>
                </c:pt>
                <c:pt idx="19">
                  <c:v>117</c:v>
                </c:pt>
                <c:pt idx="20">
                  <c:v>118</c:v>
                </c:pt>
                <c:pt idx="21">
                  <c:v>118bis</c:v>
                </c:pt>
                <c:pt idx="22">
                  <c:v>119</c:v>
                </c:pt>
                <c:pt idx="23">
                  <c:v>120</c:v>
                </c:pt>
                <c:pt idx="24">
                  <c:v>121</c:v>
                </c:pt>
                <c:pt idx="25">
                  <c:v>122</c:v>
                </c:pt>
                <c:pt idx="26">
                  <c:v>122bis</c:v>
                </c:pt>
                <c:pt idx="27">
                  <c:v>123</c:v>
                </c:pt>
                <c:pt idx="28">
                  <c:v>REL-15 FREEZE:  124</c:v>
                </c:pt>
                <c:pt idx="29">
                  <c:v>125</c:v>
                </c:pt>
                <c:pt idx="30">
                  <c:v>126</c:v>
                </c:pt>
                <c:pt idx="31">
                  <c:v>127</c:v>
                </c:pt>
                <c:pt idx="32">
                  <c:v>127bis</c:v>
                </c:pt>
                <c:pt idx="33">
                  <c:v>128</c:v>
                </c:pt>
                <c:pt idx="34">
                  <c:v>128bis</c:v>
                </c:pt>
                <c:pt idx="35">
                  <c:v>129</c:v>
                </c:pt>
                <c:pt idx="36">
                  <c:v>129bis</c:v>
                </c:pt>
                <c:pt idx="37">
                  <c:v>130</c:v>
                </c:pt>
                <c:pt idx="38">
                  <c:v>131</c:v>
                </c:pt>
                <c:pt idx="39">
                  <c:v>132</c:v>
                </c:pt>
                <c:pt idx="40">
                  <c:v>REL-16 FREEZE:  133 </c:v>
                </c:pt>
                <c:pt idx="41">
                  <c:v>134</c:v>
                </c:pt>
                <c:pt idx="42">
                  <c:v>135</c:v>
                </c:pt>
                <c:pt idx="43">
                  <c:v>136</c:v>
                </c:pt>
                <c:pt idx="44">
                  <c:v>136AH</c:v>
                </c:pt>
                <c:pt idx="45">
                  <c:v>137-e</c:v>
                </c:pt>
                <c:pt idx="46">
                  <c:v>138-e</c:v>
                </c:pt>
                <c:pt idx="47">
                  <c:v>139-e</c:v>
                </c:pt>
                <c:pt idx="48">
                  <c:v>140-e</c:v>
                </c:pt>
                <c:pt idx="49">
                  <c:v>141-e</c:v>
                </c:pt>
                <c:pt idx="50">
                  <c:v>142-e</c:v>
                </c:pt>
                <c:pt idx="51">
                  <c:v>143-e</c:v>
                </c:pt>
                <c:pt idx="52">
                  <c:v>144-e</c:v>
                </c:pt>
                <c:pt idx="53">
                  <c:v>REL-17 FREEZE:  145-e</c:v>
                </c:pt>
                <c:pt idx="54">
                  <c:v>146-e</c:v>
                </c:pt>
                <c:pt idx="55">
                  <c:v>147-e</c:v>
                </c:pt>
                <c:pt idx="56">
                  <c:v>148-e</c:v>
                </c:pt>
                <c:pt idx="57">
                  <c:v>149-e</c:v>
                </c:pt>
                <c:pt idx="58">
                  <c:v>150-e</c:v>
                </c:pt>
                <c:pt idx="59">
                  <c:v>151-e</c:v>
                </c:pt>
                <c:pt idx="60">
                  <c:v>152-e</c:v>
                </c:pt>
                <c:pt idx="61">
                  <c:v>153-e</c:v>
                </c:pt>
                <c:pt idx="62">
                  <c:v>154</c:v>
                </c:pt>
                <c:pt idx="63">
                  <c:v>154AH-e</c:v>
                </c:pt>
                <c:pt idx="64">
                  <c:v>155</c:v>
                </c:pt>
                <c:pt idx="65">
                  <c:v>156-e</c:v>
                </c:pt>
                <c:pt idx="66">
                  <c:v>REL-18 FREEZE:  157</c:v>
                </c:pt>
                <c:pt idx="67">
                  <c:v>158</c:v>
                </c:pt>
                <c:pt idx="68">
                  <c:v>159</c:v>
                </c:pt>
                <c:pt idx="69">
                  <c:v>160</c:v>
                </c:pt>
                <c:pt idx="70">
                  <c:v>160AH-e</c:v>
                </c:pt>
                <c:pt idx="71">
                  <c:v>161</c:v>
                </c:pt>
                <c:pt idx="72">
                  <c:v>162</c:v>
                </c:pt>
                <c:pt idx="73">
                  <c:v>163</c:v>
                </c:pt>
                <c:pt idx="74">
                  <c:v>164</c:v>
                </c:pt>
                <c:pt idx="75">
                  <c:v>165</c:v>
                </c:pt>
                <c:pt idx="76">
                  <c:v>166</c:v>
                </c:pt>
                <c:pt idx="77">
                  <c:v>166AH-e</c:v>
                </c:pt>
                <c:pt idx="78">
                  <c:v>167</c:v>
                </c:pt>
                <c:pt idx="79">
                  <c:v>168</c:v>
                </c:pt>
                <c:pt idx="80">
                  <c:v>169</c:v>
                </c:pt>
                <c:pt idx="81">
                  <c:v>170</c:v>
                </c:pt>
              </c:strCache>
            </c:strRef>
          </c:cat>
          <c:val>
            <c:numRef>
              <c:f>Attendance!$N$3:$CQ$3</c:f>
              <c:numCache>
                <c:formatCode>General</c:formatCode>
                <c:ptCount val="82"/>
                <c:pt idx="0">
                  <c:v>189</c:v>
                </c:pt>
                <c:pt idx="1">
                  <c:v>146</c:v>
                </c:pt>
                <c:pt idx="2">
                  <c:v>133</c:v>
                </c:pt>
                <c:pt idx="3">
                  <c:v>145</c:v>
                </c:pt>
                <c:pt idx="4">
                  <c:v>142</c:v>
                </c:pt>
                <c:pt idx="5">
                  <c:v>144</c:v>
                </c:pt>
                <c:pt idx="6">
                  <c:v>195</c:v>
                </c:pt>
                <c:pt idx="7">
                  <c:v>159</c:v>
                </c:pt>
                <c:pt idx="8">
                  <c:v>175</c:v>
                </c:pt>
                <c:pt idx="9">
                  <c:v>182</c:v>
                </c:pt>
                <c:pt idx="10">
                  <c:v>113</c:v>
                </c:pt>
                <c:pt idx="11">
                  <c:v>137</c:v>
                </c:pt>
                <c:pt idx="12">
                  <c:v>200</c:v>
                </c:pt>
                <c:pt idx="13">
                  <c:v>137</c:v>
                </c:pt>
                <c:pt idx="14">
                  <c:v>107</c:v>
                </c:pt>
                <c:pt idx="15">
                  <c:v>157</c:v>
                </c:pt>
                <c:pt idx="16">
                  <c:v>168</c:v>
                </c:pt>
                <c:pt idx="17">
                  <c:v>169</c:v>
                </c:pt>
                <c:pt idx="18">
                  <c:v>143</c:v>
                </c:pt>
                <c:pt idx="19">
                  <c:v>157</c:v>
                </c:pt>
                <c:pt idx="20">
                  <c:v>233</c:v>
                </c:pt>
                <c:pt idx="21">
                  <c:v>182</c:v>
                </c:pt>
                <c:pt idx="22">
                  <c:v>175</c:v>
                </c:pt>
                <c:pt idx="23">
                  <c:v>191</c:v>
                </c:pt>
                <c:pt idx="24">
                  <c:v>188</c:v>
                </c:pt>
                <c:pt idx="25">
                  <c:v>156</c:v>
                </c:pt>
                <c:pt idx="26">
                  <c:v>154</c:v>
                </c:pt>
                <c:pt idx="27">
                  <c:v>156</c:v>
                </c:pt>
                <c:pt idx="28">
                  <c:v>222</c:v>
                </c:pt>
                <c:pt idx="29">
                  <c:v>196</c:v>
                </c:pt>
                <c:pt idx="30">
                  <c:v>174</c:v>
                </c:pt>
                <c:pt idx="31">
                  <c:v>149</c:v>
                </c:pt>
                <c:pt idx="32">
                  <c:v>140</c:v>
                </c:pt>
                <c:pt idx="33">
                  <c:v>152</c:v>
                </c:pt>
                <c:pt idx="34">
                  <c:v>149</c:v>
                </c:pt>
                <c:pt idx="35">
                  <c:v>165</c:v>
                </c:pt>
                <c:pt idx="36">
                  <c:v>191</c:v>
                </c:pt>
                <c:pt idx="37">
                  <c:v>153</c:v>
                </c:pt>
                <c:pt idx="38">
                  <c:v>178</c:v>
                </c:pt>
                <c:pt idx="39">
                  <c:v>279</c:v>
                </c:pt>
                <c:pt idx="40">
                  <c:v>280</c:v>
                </c:pt>
                <c:pt idx="41">
                  <c:v>229</c:v>
                </c:pt>
                <c:pt idx="42">
                  <c:v>189</c:v>
                </c:pt>
                <c:pt idx="43">
                  <c:v>241</c:v>
                </c:pt>
                <c:pt idx="44">
                  <c:v>180</c:v>
                </c:pt>
                <c:pt idx="45">
                  <c:v>124</c:v>
                </c:pt>
                <c:pt idx="46">
                  <c:v>228</c:v>
                </c:pt>
                <c:pt idx="47">
                  <c:v>326</c:v>
                </c:pt>
                <c:pt idx="48">
                  <c:v>341</c:v>
                </c:pt>
                <c:pt idx="49">
                  <c:v>327</c:v>
                </c:pt>
                <c:pt idx="50">
                  <c:v>312</c:v>
                </c:pt>
                <c:pt idx="51">
                  <c:v>349</c:v>
                </c:pt>
                <c:pt idx="52">
                  <c:v>336</c:v>
                </c:pt>
                <c:pt idx="53">
                  <c:v>366</c:v>
                </c:pt>
                <c:pt idx="54">
                  <c:v>404</c:v>
                </c:pt>
                <c:pt idx="55">
                  <c:v>379</c:v>
                </c:pt>
                <c:pt idx="56">
                  <c:v>395</c:v>
                </c:pt>
                <c:pt idx="57">
                  <c:v>449</c:v>
                </c:pt>
                <c:pt idx="58">
                  <c:v>358</c:v>
                </c:pt>
                <c:pt idx="59">
                  <c:v>407</c:v>
                </c:pt>
                <c:pt idx="60">
                  <c:v>421</c:v>
                </c:pt>
                <c:pt idx="61">
                  <c:v>431</c:v>
                </c:pt>
                <c:pt idx="62">
                  <c:v>432</c:v>
                </c:pt>
                <c:pt idx="63">
                  <c:v>311</c:v>
                </c:pt>
                <c:pt idx="64">
                  <c:v>284</c:v>
                </c:pt>
                <c:pt idx="65">
                  <c:v>425</c:v>
                </c:pt>
                <c:pt idx="66">
                  <c:v>315</c:v>
                </c:pt>
                <c:pt idx="67">
                  <c:v>292</c:v>
                </c:pt>
                <c:pt idx="68">
                  <c:v>296</c:v>
                </c:pt>
                <c:pt idx="69">
                  <c:v>322</c:v>
                </c:pt>
                <c:pt idx="70">
                  <c:v>261</c:v>
                </c:pt>
                <c:pt idx="71">
                  <c:v>323</c:v>
                </c:pt>
                <c:pt idx="72">
                  <c:v>308</c:v>
                </c:pt>
                <c:pt idx="73">
                  <c:v>288</c:v>
                </c:pt>
                <c:pt idx="74">
                  <c:v>351</c:v>
                </c:pt>
                <c:pt idx="75">
                  <c:v>217</c:v>
                </c:pt>
                <c:pt idx="76">
                  <c:v>358</c:v>
                </c:pt>
                <c:pt idx="77">
                  <c:v>148</c:v>
                </c:pt>
                <c:pt idx="78">
                  <c:v>348</c:v>
                </c:pt>
                <c:pt idx="79">
                  <c:v>262</c:v>
                </c:pt>
                <c:pt idx="80">
                  <c:v>322</c:v>
                </c:pt>
                <c:pt idx="81">
                  <c:v>351</c:v>
                </c:pt>
              </c:numCache>
            </c:numRef>
          </c:val>
          <c:smooth val="0"/>
          <c:extLst>
            <c:ext xmlns:c16="http://schemas.microsoft.com/office/drawing/2014/chart" uri="{C3380CC4-5D6E-409C-BE32-E72D297353CC}">
              <c16:uniqueId val="{00000001-5EDF-4F55-9642-AF60E2790A1F}"/>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extLs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SA2#67_on'!$AK$1:$DQ$1</c:f>
              <c:strCache>
                <c:ptCount val="85"/>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pt idx="80">
                  <c:v>166AH-e</c:v>
                </c:pt>
                <c:pt idx="81">
                  <c:v>167</c:v>
                </c:pt>
                <c:pt idx="82">
                  <c:v>168</c:v>
                </c:pt>
                <c:pt idx="83">
                  <c:v>169</c:v>
                </c:pt>
                <c:pt idx="84">
                  <c:v>170</c:v>
                </c:pt>
              </c:strCache>
            </c:strRef>
          </c:cat>
          <c:val>
            <c:numRef>
              <c:f>'Results SA2#67_on'!$AK$2:$DQ$2</c:f>
              <c:numCache>
                <c:formatCode>0</c:formatCode>
                <c:ptCount val="85"/>
                <c:pt idx="0">
                  <c:v>134</c:v>
                </c:pt>
                <c:pt idx="1">
                  <c:v>123</c:v>
                </c:pt>
                <c:pt idx="2">
                  <c:v>56</c:v>
                </c:pt>
                <c:pt idx="3">
                  <c:v>145</c:v>
                </c:pt>
                <c:pt idx="4">
                  <c:v>150</c:v>
                </c:pt>
                <c:pt idx="5">
                  <c:v>130</c:v>
                </c:pt>
                <c:pt idx="6">
                  <c:v>212</c:v>
                </c:pt>
                <c:pt idx="7">
                  <c:v>198</c:v>
                </c:pt>
                <c:pt idx="8">
                  <c:v>162</c:v>
                </c:pt>
                <c:pt idx="9">
                  <c:v>162</c:v>
                </c:pt>
                <c:pt idx="10">
                  <c:v>168</c:v>
                </c:pt>
                <c:pt idx="11">
                  <c:v>161</c:v>
                </c:pt>
                <c:pt idx="12">
                  <c:v>61</c:v>
                </c:pt>
                <c:pt idx="13">
                  <c:v>151</c:v>
                </c:pt>
                <c:pt idx="14">
                  <c:v>175</c:v>
                </c:pt>
                <c:pt idx="15">
                  <c:v>180</c:v>
                </c:pt>
                <c:pt idx="16">
                  <c:v>87</c:v>
                </c:pt>
                <c:pt idx="17">
                  <c:v>86</c:v>
                </c:pt>
                <c:pt idx="18">
                  <c:v>224</c:v>
                </c:pt>
                <c:pt idx="19">
                  <c:v>278</c:v>
                </c:pt>
                <c:pt idx="20">
                  <c:v>317</c:v>
                </c:pt>
                <c:pt idx="21">
                  <c:v>158</c:v>
                </c:pt>
                <c:pt idx="22">
                  <c:v>210</c:v>
                </c:pt>
                <c:pt idx="23" formatCode="General">
                  <c:v>151</c:v>
                </c:pt>
                <c:pt idx="24" formatCode="General">
                  <c:v>224</c:v>
                </c:pt>
                <c:pt idx="25" formatCode="General">
                  <c:v>269</c:v>
                </c:pt>
                <c:pt idx="26" formatCode="General">
                  <c:v>264</c:v>
                </c:pt>
                <c:pt idx="27" formatCode="General">
                  <c:v>311</c:v>
                </c:pt>
                <c:pt idx="28" formatCode="General">
                  <c:v>368</c:v>
                </c:pt>
                <c:pt idx="29" formatCode="General">
                  <c:v>67</c:v>
                </c:pt>
                <c:pt idx="30" formatCode="General">
                  <c:v>414</c:v>
                </c:pt>
                <c:pt idx="31" formatCode="General">
                  <c:v>467</c:v>
                </c:pt>
                <c:pt idx="32" formatCode="General">
                  <c:v>399</c:v>
                </c:pt>
                <c:pt idx="33" formatCode="General">
                  <c:v>516</c:v>
                </c:pt>
                <c:pt idx="34" formatCode="General">
                  <c:v>483</c:v>
                </c:pt>
                <c:pt idx="35" formatCode="General">
                  <c:v>434</c:v>
                </c:pt>
                <c:pt idx="36" formatCode="General">
                  <c:v>364</c:v>
                </c:pt>
                <c:pt idx="37" formatCode="General">
                  <c:v>423</c:v>
                </c:pt>
                <c:pt idx="38" formatCode="General">
                  <c:v>427</c:v>
                </c:pt>
                <c:pt idx="39" formatCode="General">
                  <c:v>503</c:v>
                </c:pt>
                <c:pt idx="40" formatCode="General">
                  <c:v>407</c:v>
                </c:pt>
                <c:pt idx="41" formatCode="General">
                  <c:v>432</c:v>
                </c:pt>
                <c:pt idx="42" formatCode="General">
                  <c:v>417</c:v>
                </c:pt>
                <c:pt idx="43" formatCode="General">
                  <c:v>561</c:v>
                </c:pt>
                <c:pt idx="44" formatCode="General">
                  <c:v>446</c:v>
                </c:pt>
                <c:pt idx="45" formatCode="General">
                  <c:v>508</c:v>
                </c:pt>
                <c:pt idx="46" formatCode="General">
                  <c:v>480</c:v>
                </c:pt>
                <c:pt idx="47" formatCode="General">
                  <c:v>406</c:v>
                </c:pt>
                <c:pt idx="48" formatCode="General">
                  <c:v>237</c:v>
                </c:pt>
                <c:pt idx="49" formatCode="General">
                  <c:v>318</c:v>
                </c:pt>
                <c:pt idx="50" formatCode="General">
                  <c:v>529</c:v>
                </c:pt>
                <c:pt idx="51" formatCode="General">
                  <c:v>730</c:v>
                </c:pt>
                <c:pt idx="52" formatCode="General">
                  <c:v>679</c:v>
                </c:pt>
                <c:pt idx="53" formatCode="General">
                  <c:v>494</c:v>
                </c:pt>
                <c:pt idx="54" formatCode="General">
                  <c:v>591</c:v>
                </c:pt>
                <c:pt idx="55" formatCode="General">
                  <c:v>409</c:v>
                </c:pt>
                <c:pt idx="56" formatCode="General">
                  <c:v>598</c:v>
                </c:pt>
                <c:pt idx="57" formatCode="General">
                  <c:v>760</c:v>
                </c:pt>
                <c:pt idx="58" formatCode="General">
                  <c:v>322</c:v>
                </c:pt>
                <c:pt idx="59" formatCode="General">
                  <c:v>368</c:v>
                </c:pt>
                <c:pt idx="60" formatCode="General">
                  <c:v>805</c:v>
                </c:pt>
                <c:pt idx="61" formatCode="General">
                  <c:v>657</c:v>
                </c:pt>
                <c:pt idx="62" formatCode="General">
                  <c:v>753</c:v>
                </c:pt>
                <c:pt idx="63" formatCode="General">
                  <c:v>877</c:v>
                </c:pt>
                <c:pt idx="64" formatCode="General">
                  <c:v>711</c:v>
                </c:pt>
                <c:pt idx="65" formatCode="General">
                  <c:v>413</c:v>
                </c:pt>
                <c:pt idx="66" formatCode="General">
                  <c:v>561</c:v>
                </c:pt>
                <c:pt idx="67" formatCode="General">
                  <c:v>474</c:v>
                </c:pt>
                <c:pt idx="68" formatCode="General">
                  <c:v>528</c:v>
                </c:pt>
                <c:pt idx="69" formatCode="General">
                  <c:v>502</c:v>
                </c:pt>
                <c:pt idx="70" formatCode="General">
                  <c:v>387</c:v>
                </c:pt>
                <c:pt idx="71" formatCode="General">
                  <c:v>381</c:v>
                </c:pt>
                <c:pt idx="72" formatCode="General">
                  <c:v>415</c:v>
                </c:pt>
                <c:pt idx="73" formatCode="General">
                  <c:v>569</c:v>
                </c:pt>
                <c:pt idx="74" formatCode="General">
                  <c:v>435</c:v>
                </c:pt>
                <c:pt idx="75" formatCode="General">
                  <c:v>414</c:v>
                </c:pt>
                <c:pt idx="76" formatCode="General">
                  <c:v>229</c:v>
                </c:pt>
                <c:pt idx="77" formatCode="General">
                  <c:v>449</c:v>
                </c:pt>
                <c:pt idx="78" formatCode="General">
                  <c:v>300</c:v>
                </c:pt>
                <c:pt idx="79" formatCode="General">
                  <c:v>286</c:v>
                </c:pt>
                <c:pt idx="80" formatCode="General">
                  <c:v>386</c:v>
                </c:pt>
                <c:pt idx="81" formatCode="General">
                  <c:v>310</c:v>
                </c:pt>
                <c:pt idx="82" formatCode="General">
                  <c:v>415</c:v>
                </c:pt>
                <c:pt idx="83" formatCode="General">
                  <c:v>264</c:v>
                </c:pt>
                <c:pt idx="84" formatCode="General">
                  <c:v>356</c:v>
                </c:pt>
              </c:numCache>
            </c:numRef>
          </c:val>
          <c:extLst>
            <c:ext xmlns:c16="http://schemas.microsoft.com/office/drawing/2014/chart" uri="{C3380CC4-5D6E-409C-BE32-E72D297353CC}">
              <c16:uniqueId val="{00000000-6D6F-48D1-8B2A-DD66B0EBE69A}"/>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SA2#67_on'!$AK$1:$DQ$1</c:f>
              <c:strCache>
                <c:ptCount val="85"/>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pt idx="80">
                  <c:v>166AH-e</c:v>
                </c:pt>
                <c:pt idx="81">
                  <c:v>167</c:v>
                </c:pt>
                <c:pt idx="82">
                  <c:v>168</c:v>
                </c:pt>
                <c:pt idx="83">
                  <c:v>169</c:v>
                </c:pt>
                <c:pt idx="84">
                  <c:v>170</c:v>
                </c:pt>
              </c:strCache>
            </c:strRef>
          </c:cat>
          <c:val>
            <c:numRef>
              <c:f>'Results SA2#67_on'!$AK$3:$DQ$3</c:f>
              <c:numCache>
                <c:formatCode>0</c:formatCode>
                <c:ptCount val="85"/>
                <c:pt idx="0">
                  <c:v>117</c:v>
                </c:pt>
                <c:pt idx="1">
                  <c:v>23</c:v>
                </c:pt>
                <c:pt idx="2">
                  <c:v>3</c:v>
                </c:pt>
                <c:pt idx="3">
                  <c:v>49</c:v>
                </c:pt>
                <c:pt idx="4">
                  <c:v>63</c:v>
                </c:pt>
                <c:pt idx="5">
                  <c:v>72</c:v>
                </c:pt>
                <c:pt idx="6">
                  <c:v>70</c:v>
                </c:pt>
                <c:pt idx="7">
                  <c:v>66</c:v>
                </c:pt>
                <c:pt idx="8">
                  <c:v>73</c:v>
                </c:pt>
                <c:pt idx="9">
                  <c:v>74</c:v>
                </c:pt>
                <c:pt idx="10">
                  <c:v>65</c:v>
                </c:pt>
                <c:pt idx="11">
                  <c:v>27</c:v>
                </c:pt>
                <c:pt idx="12">
                  <c:v>34</c:v>
                </c:pt>
                <c:pt idx="13">
                  <c:v>145</c:v>
                </c:pt>
                <c:pt idx="14">
                  <c:v>112</c:v>
                </c:pt>
                <c:pt idx="15">
                  <c:v>120</c:v>
                </c:pt>
                <c:pt idx="16">
                  <c:v>35</c:v>
                </c:pt>
                <c:pt idx="17">
                  <c:v>120</c:v>
                </c:pt>
                <c:pt idx="18">
                  <c:v>90</c:v>
                </c:pt>
                <c:pt idx="19">
                  <c:v>53</c:v>
                </c:pt>
                <c:pt idx="20">
                  <c:v>52</c:v>
                </c:pt>
                <c:pt idx="21">
                  <c:v>166</c:v>
                </c:pt>
                <c:pt idx="22">
                  <c:v>108</c:v>
                </c:pt>
                <c:pt idx="23" formatCode="General">
                  <c:v>122</c:v>
                </c:pt>
                <c:pt idx="24" formatCode="General">
                  <c:v>178</c:v>
                </c:pt>
                <c:pt idx="25" formatCode="General">
                  <c:v>254</c:v>
                </c:pt>
                <c:pt idx="26" formatCode="General">
                  <c:v>254</c:v>
                </c:pt>
                <c:pt idx="27" formatCode="General">
                  <c:v>188</c:v>
                </c:pt>
                <c:pt idx="28" formatCode="General">
                  <c:v>200</c:v>
                </c:pt>
                <c:pt idx="29" formatCode="General">
                  <c:v>2</c:v>
                </c:pt>
                <c:pt idx="30" formatCode="General">
                  <c:v>148</c:v>
                </c:pt>
                <c:pt idx="31" formatCode="General">
                  <c:v>85</c:v>
                </c:pt>
                <c:pt idx="32" formatCode="General">
                  <c:v>176</c:v>
                </c:pt>
                <c:pt idx="33" formatCode="General">
                  <c:v>154</c:v>
                </c:pt>
                <c:pt idx="34" formatCode="General">
                  <c:v>186</c:v>
                </c:pt>
                <c:pt idx="35" formatCode="General">
                  <c:v>189</c:v>
                </c:pt>
                <c:pt idx="36" formatCode="General">
                  <c:v>170</c:v>
                </c:pt>
                <c:pt idx="37" formatCode="General">
                  <c:v>185</c:v>
                </c:pt>
                <c:pt idx="38" formatCode="General">
                  <c:v>188</c:v>
                </c:pt>
                <c:pt idx="39" formatCode="General">
                  <c:v>160</c:v>
                </c:pt>
                <c:pt idx="40" formatCode="General">
                  <c:v>133</c:v>
                </c:pt>
                <c:pt idx="41" formatCode="General">
                  <c:v>193</c:v>
                </c:pt>
                <c:pt idx="42" formatCode="General">
                  <c:v>274</c:v>
                </c:pt>
                <c:pt idx="43" formatCode="General">
                  <c:v>154</c:v>
                </c:pt>
                <c:pt idx="44" formatCode="General">
                  <c:v>265</c:v>
                </c:pt>
                <c:pt idx="45" formatCode="General">
                  <c:v>473</c:v>
                </c:pt>
                <c:pt idx="46" formatCode="General">
                  <c:v>351</c:v>
                </c:pt>
                <c:pt idx="47" formatCode="General">
                  <c:v>249</c:v>
                </c:pt>
                <c:pt idx="48" formatCode="General">
                  <c:v>71</c:v>
                </c:pt>
                <c:pt idx="49" formatCode="General">
                  <c:v>33</c:v>
                </c:pt>
                <c:pt idx="50" formatCode="General">
                  <c:v>43</c:v>
                </c:pt>
                <c:pt idx="51" formatCode="General">
                  <c:v>94</c:v>
                </c:pt>
                <c:pt idx="52" formatCode="General">
                  <c:v>66</c:v>
                </c:pt>
                <c:pt idx="53" formatCode="General">
                  <c:v>65</c:v>
                </c:pt>
                <c:pt idx="54" formatCode="General">
                  <c:v>119</c:v>
                </c:pt>
                <c:pt idx="55" formatCode="General">
                  <c:v>98</c:v>
                </c:pt>
                <c:pt idx="56" formatCode="General">
                  <c:v>105</c:v>
                </c:pt>
                <c:pt idx="57" formatCode="General">
                  <c:v>83</c:v>
                </c:pt>
                <c:pt idx="58" formatCode="General">
                  <c:v>102</c:v>
                </c:pt>
                <c:pt idx="59" formatCode="General">
                  <c:v>82</c:v>
                </c:pt>
                <c:pt idx="60" formatCode="General">
                  <c:v>175</c:v>
                </c:pt>
                <c:pt idx="61" formatCode="General">
                  <c:v>189</c:v>
                </c:pt>
                <c:pt idx="62" formatCode="General">
                  <c:v>148</c:v>
                </c:pt>
                <c:pt idx="63" formatCode="General">
                  <c:v>311</c:v>
                </c:pt>
                <c:pt idx="64" formatCode="General">
                  <c:v>189</c:v>
                </c:pt>
                <c:pt idx="65" formatCode="General">
                  <c:v>53</c:v>
                </c:pt>
                <c:pt idx="66" formatCode="General">
                  <c:v>409</c:v>
                </c:pt>
                <c:pt idx="67" formatCode="General">
                  <c:v>375</c:v>
                </c:pt>
                <c:pt idx="68" formatCode="General">
                  <c:v>486</c:v>
                </c:pt>
                <c:pt idx="69" formatCode="General">
                  <c:v>441</c:v>
                </c:pt>
                <c:pt idx="70" formatCode="General">
                  <c:v>528</c:v>
                </c:pt>
                <c:pt idx="71" formatCode="General">
                  <c:v>592</c:v>
                </c:pt>
                <c:pt idx="72" formatCode="General">
                  <c:v>724</c:v>
                </c:pt>
                <c:pt idx="73" formatCode="General">
                  <c:v>442</c:v>
                </c:pt>
                <c:pt idx="74" formatCode="General">
                  <c:v>542</c:v>
                </c:pt>
                <c:pt idx="75" formatCode="General">
                  <c:v>583</c:v>
                </c:pt>
                <c:pt idx="76" formatCode="General">
                  <c:v>685</c:v>
                </c:pt>
                <c:pt idx="77" formatCode="General">
                  <c:v>680</c:v>
                </c:pt>
                <c:pt idx="78" formatCode="General">
                  <c:v>537</c:v>
                </c:pt>
                <c:pt idx="79" formatCode="General">
                  <c:v>630</c:v>
                </c:pt>
                <c:pt idx="80" formatCode="General">
                  <c:v>330</c:v>
                </c:pt>
                <c:pt idx="81" formatCode="General">
                  <c:v>344</c:v>
                </c:pt>
                <c:pt idx="82" formatCode="General">
                  <c:v>524</c:v>
                </c:pt>
                <c:pt idx="83" formatCode="General">
                  <c:v>511</c:v>
                </c:pt>
                <c:pt idx="84" formatCode="General">
                  <c:v>819</c:v>
                </c:pt>
              </c:numCache>
            </c:numRef>
          </c:val>
          <c:extLst>
            <c:ext xmlns:c16="http://schemas.microsoft.com/office/drawing/2014/chart" uri="{C3380CC4-5D6E-409C-BE32-E72D297353CC}">
              <c16:uniqueId val="{00000001-6D6F-48D1-8B2A-DD66B0EBE69A}"/>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SA2#67_on'!$AK$1:$DQ$1</c:f>
              <c:strCache>
                <c:ptCount val="85"/>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pt idx="80">
                  <c:v>166AH-e</c:v>
                </c:pt>
                <c:pt idx="81">
                  <c:v>167</c:v>
                </c:pt>
                <c:pt idx="82">
                  <c:v>168</c:v>
                </c:pt>
                <c:pt idx="83">
                  <c:v>169</c:v>
                </c:pt>
                <c:pt idx="84">
                  <c:v>170</c:v>
                </c:pt>
              </c:strCache>
            </c:strRef>
          </c:cat>
          <c:val>
            <c:numRef>
              <c:f>'Results SA2#67_on'!$AK$4:$DQ$4</c:f>
              <c:numCache>
                <c:formatCode>0</c:formatCode>
                <c:ptCount val="85"/>
                <c:pt idx="0">
                  <c:v>172</c:v>
                </c:pt>
                <c:pt idx="1">
                  <c:v>141</c:v>
                </c:pt>
                <c:pt idx="2">
                  <c:v>62</c:v>
                </c:pt>
                <c:pt idx="3">
                  <c:v>95</c:v>
                </c:pt>
                <c:pt idx="4">
                  <c:v>137</c:v>
                </c:pt>
                <c:pt idx="5">
                  <c:v>143</c:v>
                </c:pt>
                <c:pt idx="6">
                  <c:v>143</c:v>
                </c:pt>
                <c:pt idx="7">
                  <c:v>143</c:v>
                </c:pt>
                <c:pt idx="8">
                  <c:v>141</c:v>
                </c:pt>
                <c:pt idx="9">
                  <c:v>120</c:v>
                </c:pt>
                <c:pt idx="10">
                  <c:v>77</c:v>
                </c:pt>
                <c:pt idx="11">
                  <c:v>65</c:v>
                </c:pt>
                <c:pt idx="12">
                  <c:v>38</c:v>
                </c:pt>
                <c:pt idx="13">
                  <c:v>103</c:v>
                </c:pt>
                <c:pt idx="14">
                  <c:v>78</c:v>
                </c:pt>
                <c:pt idx="15">
                  <c:v>124</c:v>
                </c:pt>
                <c:pt idx="16">
                  <c:v>43</c:v>
                </c:pt>
                <c:pt idx="17">
                  <c:v>112</c:v>
                </c:pt>
                <c:pt idx="18">
                  <c:v>137</c:v>
                </c:pt>
                <c:pt idx="19">
                  <c:v>119</c:v>
                </c:pt>
                <c:pt idx="20">
                  <c:v>131</c:v>
                </c:pt>
                <c:pt idx="21">
                  <c:v>70</c:v>
                </c:pt>
                <c:pt idx="22">
                  <c:v>97</c:v>
                </c:pt>
                <c:pt idx="23" formatCode="General">
                  <c:v>95</c:v>
                </c:pt>
                <c:pt idx="24" formatCode="General">
                  <c:v>101</c:v>
                </c:pt>
                <c:pt idx="25" formatCode="General">
                  <c:v>138</c:v>
                </c:pt>
                <c:pt idx="26" formatCode="General">
                  <c:v>142</c:v>
                </c:pt>
                <c:pt idx="27" formatCode="General">
                  <c:v>119</c:v>
                </c:pt>
                <c:pt idx="28" formatCode="General">
                  <c:v>109</c:v>
                </c:pt>
                <c:pt idx="29" formatCode="General">
                  <c:v>7</c:v>
                </c:pt>
                <c:pt idx="30" formatCode="General">
                  <c:v>163</c:v>
                </c:pt>
                <c:pt idx="31" formatCode="General">
                  <c:v>137</c:v>
                </c:pt>
                <c:pt idx="32" formatCode="General">
                  <c:v>142</c:v>
                </c:pt>
                <c:pt idx="33" formatCode="General">
                  <c:v>137</c:v>
                </c:pt>
                <c:pt idx="34" formatCode="General">
                  <c:v>132</c:v>
                </c:pt>
                <c:pt idx="35" formatCode="General">
                  <c:v>183</c:v>
                </c:pt>
                <c:pt idx="36" formatCode="General">
                  <c:v>113</c:v>
                </c:pt>
                <c:pt idx="37" formatCode="General">
                  <c:v>90</c:v>
                </c:pt>
                <c:pt idx="38" formatCode="General">
                  <c:v>132</c:v>
                </c:pt>
                <c:pt idx="39" formatCode="General">
                  <c:v>158</c:v>
                </c:pt>
                <c:pt idx="40" formatCode="General">
                  <c:v>124</c:v>
                </c:pt>
                <c:pt idx="41" formatCode="General">
                  <c:v>138</c:v>
                </c:pt>
                <c:pt idx="42" formatCode="General">
                  <c:v>216</c:v>
                </c:pt>
                <c:pt idx="43" formatCode="General">
                  <c:v>198</c:v>
                </c:pt>
                <c:pt idx="44" formatCode="General">
                  <c:v>181</c:v>
                </c:pt>
                <c:pt idx="45" formatCode="General">
                  <c:v>177</c:v>
                </c:pt>
                <c:pt idx="46" formatCode="General">
                  <c:v>187</c:v>
                </c:pt>
                <c:pt idx="47" formatCode="General">
                  <c:v>169</c:v>
                </c:pt>
                <c:pt idx="48" formatCode="General">
                  <c:v>202</c:v>
                </c:pt>
                <c:pt idx="49" formatCode="General">
                  <c:v>196</c:v>
                </c:pt>
                <c:pt idx="50" formatCode="General">
                  <c:v>202</c:v>
                </c:pt>
                <c:pt idx="51" formatCode="General">
                  <c:v>255</c:v>
                </c:pt>
                <c:pt idx="52" formatCode="General">
                  <c:v>217</c:v>
                </c:pt>
                <c:pt idx="53" formatCode="General">
                  <c:v>213</c:v>
                </c:pt>
                <c:pt idx="54" formatCode="General">
                  <c:v>290</c:v>
                </c:pt>
                <c:pt idx="55" formatCode="General">
                  <c:v>235</c:v>
                </c:pt>
                <c:pt idx="56" formatCode="General">
                  <c:v>334</c:v>
                </c:pt>
                <c:pt idx="57" formatCode="General">
                  <c:v>398</c:v>
                </c:pt>
                <c:pt idx="58" formatCode="General">
                  <c:v>197</c:v>
                </c:pt>
                <c:pt idx="59" formatCode="General">
                  <c:v>295</c:v>
                </c:pt>
                <c:pt idx="60" formatCode="General">
                  <c:v>253</c:v>
                </c:pt>
                <c:pt idx="61" formatCode="General">
                  <c:v>180</c:v>
                </c:pt>
                <c:pt idx="62" formatCode="General">
                  <c:v>181</c:v>
                </c:pt>
                <c:pt idx="63" formatCode="General">
                  <c:v>370</c:v>
                </c:pt>
                <c:pt idx="64" formatCode="General">
                  <c:v>178</c:v>
                </c:pt>
                <c:pt idx="65" formatCode="General">
                  <c:v>111</c:v>
                </c:pt>
                <c:pt idx="66" formatCode="General">
                  <c:v>226</c:v>
                </c:pt>
                <c:pt idx="67" formatCode="General">
                  <c:v>106</c:v>
                </c:pt>
                <c:pt idx="68" formatCode="General">
                  <c:v>313</c:v>
                </c:pt>
                <c:pt idx="69" formatCode="General">
                  <c:v>145</c:v>
                </c:pt>
                <c:pt idx="70" formatCode="General">
                  <c:v>180</c:v>
                </c:pt>
                <c:pt idx="71" formatCode="General">
                  <c:v>163</c:v>
                </c:pt>
                <c:pt idx="72" formatCode="General">
                  <c:v>117</c:v>
                </c:pt>
                <c:pt idx="73" formatCode="General">
                  <c:v>267</c:v>
                </c:pt>
                <c:pt idx="74" formatCode="General">
                  <c:v>130</c:v>
                </c:pt>
                <c:pt idx="75" formatCode="General">
                  <c:v>109</c:v>
                </c:pt>
                <c:pt idx="76" formatCode="General">
                  <c:v>119</c:v>
                </c:pt>
                <c:pt idx="77" formatCode="General">
                  <c:v>134</c:v>
                </c:pt>
                <c:pt idx="78" formatCode="General">
                  <c:v>109</c:v>
                </c:pt>
                <c:pt idx="79" formatCode="General">
                  <c:v>151</c:v>
                </c:pt>
                <c:pt idx="80" formatCode="General">
                  <c:v>262</c:v>
                </c:pt>
                <c:pt idx="81" formatCode="General">
                  <c:v>140</c:v>
                </c:pt>
                <c:pt idx="82" formatCode="General">
                  <c:v>117</c:v>
                </c:pt>
                <c:pt idx="83" formatCode="General">
                  <c:v>126</c:v>
                </c:pt>
                <c:pt idx="84" formatCode="General">
                  <c:v>127</c:v>
                </c:pt>
              </c:numCache>
            </c:numRef>
          </c:val>
          <c:extLst>
            <c:ext xmlns:c16="http://schemas.microsoft.com/office/drawing/2014/chart" uri="{C3380CC4-5D6E-409C-BE32-E72D297353CC}">
              <c16:uniqueId val="{00000002-6D6F-48D1-8B2A-DD66B0EBE69A}"/>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'Rel-16_Rel-20 CRs'!$A$6</c:f>
              <c:strCache>
                <c:ptCount val="1"/>
                <c:pt idx="0">
                  <c:v>Rel-16 PCR/draftCR</c:v>
                </c:pt>
              </c:strCache>
            </c:strRef>
          </c:tx>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CRs'!$N$6:$BN$6</c:f>
              <c:numCache>
                <c:formatCode>General</c:formatCode>
                <c:ptCount val="53"/>
                <c:pt idx="0">
                  <c:v>43</c:v>
                </c:pt>
                <c:pt idx="1">
                  <c:v>80</c:v>
                </c:pt>
                <c:pt idx="2">
                  <c:v>170</c:v>
                </c:pt>
                <c:pt idx="3">
                  <c:v>147</c:v>
                </c:pt>
                <c:pt idx="4">
                  <c:v>181</c:v>
                </c:pt>
                <c:pt idx="5">
                  <c:v>171</c:v>
                </c:pt>
                <c:pt idx="6">
                  <c:v>207</c:v>
                </c:pt>
                <c:pt idx="7">
                  <c:v>250</c:v>
                </c:pt>
                <c:pt idx="8">
                  <c:v>88</c:v>
                </c:pt>
                <c:pt idx="9">
                  <c:v>87</c:v>
                </c:pt>
                <c:pt idx="10">
                  <c:v>71</c:v>
                </c:pt>
                <c:pt idx="11">
                  <c:v>103</c:v>
                </c:pt>
                <c:pt idx="12">
                  <c:v>26</c:v>
                </c:pt>
                <c:pt idx="13">
                  <c:v>39</c:v>
                </c:pt>
                <c:pt idx="14">
                  <c:v>30</c:v>
                </c:pt>
                <c:pt idx="15">
                  <c:v>21</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numCache>
            </c:numRef>
          </c:val>
          <c:extLst>
            <c:ext xmlns:c16="http://schemas.microsoft.com/office/drawing/2014/chart" uri="{C3380CC4-5D6E-409C-BE32-E72D297353CC}">
              <c16:uniqueId val="{00000000-6856-448B-B2FF-3D2A5B9A715D}"/>
            </c:ext>
          </c:extLst>
        </c:ser>
        <c:ser>
          <c:idx val="1"/>
          <c:order val="1"/>
          <c:tx>
            <c:strRef>
              <c:f>'Rel-16_Rel-20 CRs'!$A$7</c:f>
              <c:strCache>
                <c:ptCount val="1"/>
                <c:pt idx="0">
                  <c:v>Rel-16 CR</c:v>
                </c:pt>
              </c:strCache>
            </c:strRef>
          </c:tx>
          <c:spPr>
            <a:solidFill>
              <a:schemeClr val="accent2">
                <a:lumMod val="50000"/>
              </a:schemeClr>
            </a:solidFill>
          </c:spPr>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CRs'!$N$7:$BN$7</c:f>
              <c:numCache>
                <c:formatCode>General</c:formatCode>
                <c:ptCount val="53"/>
                <c:pt idx="5">
                  <c:v>2</c:v>
                </c:pt>
                <c:pt idx="7">
                  <c:v>3</c:v>
                </c:pt>
                <c:pt idx="8">
                  <c:v>66</c:v>
                </c:pt>
                <c:pt idx="9">
                  <c:v>133</c:v>
                </c:pt>
                <c:pt idx="10">
                  <c:v>117</c:v>
                </c:pt>
                <c:pt idx="11">
                  <c:v>233</c:v>
                </c:pt>
                <c:pt idx="12">
                  <c:v>279</c:v>
                </c:pt>
                <c:pt idx="13">
                  <c:v>205</c:v>
                </c:pt>
                <c:pt idx="14">
                  <c:v>260</c:v>
                </c:pt>
                <c:pt idx="15">
                  <c:v>174</c:v>
                </c:pt>
                <c:pt idx="16">
                  <c:v>197</c:v>
                </c:pt>
                <c:pt idx="17">
                  <c:v>248</c:v>
                </c:pt>
                <c:pt idx="18">
                  <c:v>31</c:v>
                </c:pt>
                <c:pt idx="19">
                  <c:v>123</c:v>
                </c:pt>
                <c:pt idx="20">
                  <c:v>79</c:v>
                </c:pt>
                <c:pt idx="21">
                  <c:v>9</c:v>
                </c:pt>
                <c:pt idx="22">
                  <c:v>74</c:v>
                </c:pt>
                <c:pt idx="23">
                  <c:v>8</c:v>
                </c:pt>
                <c:pt idx="24">
                  <c:v>29</c:v>
                </c:pt>
                <c:pt idx="25">
                  <c:v>38</c:v>
                </c:pt>
                <c:pt idx="26">
                  <c:v>0</c:v>
                </c:pt>
                <c:pt idx="27">
                  <c:v>31</c:v>
                </c:pt>
                <c:pt idx="28">
                  <c:v>17</c:v>
                </c:pt>
                <c:pt idx="29">
                  <c:v>1</c:v>
                </c:pt>
                <c:pt idx="30">
                  <c:v>13</c:v>
                </c:pt>
                <c:pt idx="31">
                  <c:v>8</c:v>
                </c:pt>
                <c:pt idx="32">
                  <c:v>2</c:v>
                </c:pt>
                <c:pt idx="33">
                  <c:v>1</c:v>
                </c:pt>
                <c:pt idx="34">
                  <c:v>3</c:v>
                </c:pt>
                <c:pt idx="35">
                  <c:v>1</c:v>
                </c:pt>
                <c:pt idx="36">
                  <c:v>2</c:v>
                </c:pt>
                <c:pt idx="37">
                  <c:v>2</c:v>
                </c:pt>
                <c:pt idx="38">
                  <c:v>3</c:v>
                </c:pt>
                <c:pt idx="39">
                  <c:v>1</c:v>
                </c:pt>
                <c:pt idx="40">
                  <c:v>2</c:v>
                </c:pt>
                <c:pt idx="41">
                  <c:v>0</c:v>
                </c:pt>
                <c:pt idx="42">
                  <c:v>3</c:v>
                </c:pt>
                <c:pt idx="43">
                  <c:v>1</c:v>
                </c:pt>
                <c:pt idx="44">
                  <c:v>0</c:v>
                </c:pt>
                <c:pt idx="45">
                  <c:v>0</c:v>
                </c:pt>
                <c:pt idx="46">
                  <c:v>1</c:v>
                </c:pt>
                <c:pt idx="47">
                  <c:v>0</c:v>
                </c:pt>
                <c:pt idx="48">
                  <c:v>0</c:v>
                </c:pt>
                <c:pt idx="49">
                  <c:v>0</c:v>
                </c:pt>
                <c:pt idx="50">
                  <c:v>0</c:v>
                </c:pt>
                <c:pt idx="51">
                  <c:v>0</c:v>
                </c:pt>
                <c:pt idx="52">
                  <c:v>0</c:v>
                </c:pt>
              </c:numCache>
            </c:numRef>
          </c:val>
          <c:extLst>
            <c:ext xmlns:c16="http://schemas.microsoft.com/office/drawing/2014/chart" uri="{C3380CC4-5D6E-409C-BE32-E72D297353CC}">
              <c16:uniqueId val="{00000001-6856-448B-B2FF-3D2A5B9A715D}"/>
            </c:ext>
          </c:extLst>
        </c:ser>
        <c:ser>
          <c:idx val="2"/>
          <c:order val="2"/>
          <c:tx>
            <c:strRef>
              <c:f>'Rel-16_Rel-20 CRs'!$A$8</c:f>
              <c:strCache>
                <c:ptCount val="1"/>
                <c:pt idx="0">
                  <c:v>Rel-17 PCR/draftCR</c:v>
                </c:pt>
              </c:strCache>
            </c:strRef>
          </c:tx>
          <c:spPr>
            <a:solidFill>
              <a:srgbClr val="00B050"/>
            </a:solidFill>
          </c:spPr>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CRs'!$N$8:$BN$8</c:f>
              <c:numCache>
                <c:formatCode>General</c:formatCode>
                <c:ptCount val="53"/>
                <c:pt idx="13">
                  <c:v>48</c:v>
                </c:pt>
                <c:pt idx="14">
                  <c:v>55</c:v>
                </c:pt>
                <c:pt idx="15">
                  <c:v>91</c:v>
                </c:pt>
                <c:pt idx="16">
                  <c:v>0</c:v>
                </c:pt>
                <c:pt idx="17">
                  <c:v>0</c:v>
                </c:pt>
                <c:pt idx="18">
                  <c:v>348</c:v>
                </c:pt>
                <c:pt idx="19">
                  <c:v>407</c:v>
                </c:pt>
                <c:pt idx="20">
                  <c:v>356</c:v>
                </c:pt>
                <c:pt idx="21">
                  <c:v>276</c:v>
                </c:pt>
                <c:pt idx="22">
                  <c:v>158</c:v>
                </c:pt>
                <c:pt idx="23">
                  <c:v>113</c:v>
                </c:pt>
                <c:pt idx="24">
                  <c:v>146</c:v>
                </c:pt>
                <c:pt idx="25">
                  <c:v>144</c:v>
                </c:pt>
                <c:pt idx="26">
                  <c:v>0</c:v>
                </c:pt>
                <c:pt idx="27">
                  <c:v>0</c:v>
                </c:pt>
                <c:pt idx="28">
                  <c:v>0</c:v>
                </c:pt>
                <c:pt idx="29">
                  <c:v>1</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numCache>
            </c:numRef>
          </c:val>
          <c:extLst>
            <c:ext xmlns:c16="http://schemas.microsoft.com/office/drawing/2014/chart" uri="{C3380CC4-5D6E-409C-BE32-E72D297353CC}">
              <c16:uniqueId val="{00000002-6856-448B-B2FF-3D2A5B9A715D}"/>
            </c:ext>
          </c:extLst>
        </c:ser>
        <c:ser>
          <c:idx val="3"/>
          <c:order val="3"/>
          <c:tx>
            <c:strRef>
              <c:f>'Rel-16_Rel-20 CRs'!$A$9</c:f>
              <c:strCache>
                <c:ptCount val="1"/>
                <c:pt idx="0">
                  <c:v>Rel-17 CR</c:v>
                </c:pt>
              </c:strCache>
            </c:strRef>
          </c:tx>
          <c:spPr>
            <a:solidFill>
              <a:srgbClr val="FF0000"/>
            </a:solidFill>
          </c:spPr>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CRs'!$N$9:$BN$9</c:f>
              <c:numCache>
                <c:formatCode>General</c:formatCode>
                <c:ptCount val="53"/>
                <c:pt idx="18">
                  <c:v>12</c:v>
                </c:pt>
                <c:pt idx="19">
                  <c:v>0</c:v>
                </c:pt>
                <c:pt idx="20">
                  <c:v>0</c:v>
                </c:pt>
                <c:pt idx="21">
                  <c:v>0</c:v>
                </c:pt>
                <c:pt idx="22">
                  <c:v>209</c:v>
                </c:pt>
                <c:pt idx="23">
                  <c:v>135</c:v>
                </c:pt>
                <c:pt idx="24">
                  <c:v>262</c:v>
                </c:pt>
                <c:pt idx="25">
                  <c:v>314</c:v>
                </c:pt>
                <c:pt idx="26">
                  <c:v>189</c:v>
                </c:pt>
                <c:pt idx="27">
                  <c:v>236</c:v>
                </c:pt>
                <c:pt idx="28">
                  <c:v>202</c:v>
                </c:pt>
                <c:pt idx="29">
                  <c:v>107</c:v>
                </c:pt>
                <c:pt idx="30">
                  <c:v>57</c:v>
                </c:pt>
                <c:pt idx="31">
                  <c:v>77</c:v>
                </c:pt>
                <c:pt idx="32">
                  <c:v>45</c:v>
                </c:pt>
                <c:pt idx="33">
                  <c:v>12</c:v>
                </c:pt>
                <c:pt idx="34">
                  <c:v>36</c:v>
                </c:pt>
                <c:pt idx="35">
                  <c:v>4</c:v>
                </c:pt>
                <c:pt idx="36">
                  <c:v>26</c:v>
                </c:pt>
                <c:pt idx="37">
                  <c:v>4</c:v>
                </c:pt>
                <c:pt idx="38">
                  <c:v>24</c:v>
                </c:pt>
                <c:pt idx="39">
                  <c:v>13</c:v>
                </c:pt>
                <c:pt idx="40">
                  <c:v>8</c:v>
                </c:pt>
                <c:pt idx="41">
                  <c:v>4</c:v>
                </c:pt>
                <c:pt idx="42">
                  <c:v>13</c:v>
                </c:pt>
                <c:pt idx="43">
                  <c:v>6</c:v>
                </c:pt>
                <c:pt idx="44">
                  <c:v>0</c:v>
                </c:pt>
                <c:pt idx="45">
                  <c:v>4</c:v>
                </c:pt>
                <c:pt idx="46">
                  <c:v>1</c:v>
                </c:pt>
                <c:pt idx="47">
                  <c:v>0</c:v>
                </c:pt>
                <c:pt idx="48">
                  <c:v>3</c:v>
                </c:pt>
                <c:pt idx="49">
                  <c:v>2</c:v>
                </c:pt>
                <c:pt idx="50">
                  <c:v>0</c:v>
                </c:pt>
                <c:pt idx="51">
                  <c:v>0</c:v>
                </c:pt>
                <c:pt idx="52">
                  <c:v>0</c:v>
                </c:pt>
              </c:numCache>
            </c:numRef>
          </c:val>
          <c:extLst>
            <c:ext xmlns:c16="http://schemas.microsoft.com/office/drawing/2014/chart" uri="{C3380CC4-5D6E-409C-BE32-E72D297353CC}">
              <c16:uniqueId val="{00000003-6856-448B-B2FF-3D2A5B9A715D}"/>
            </c:ext>
          </c:extLst>
        </c:ser>
        <c:ser>
          <c:idx val="4"/>
          <c:order val="4"/>
          <c:tx>
            <c:strRef>
              <c:f>'Rel-16_Rel-20 CRs'!$A$10</c:f>
              <c:strCache>
                <c:ptCount val="1"/>
                <c:pt idx="0">
                  <c:v>Rel-18 PCR/draftCR</c:v>
                </c:pt>
              </c:strCache>
            </c:strRef>
          </c:tx>
          <c:spPr>
            <a:solidFill>
              <a:srgbClr val="FFC000"/>
            </a:solidFill>
          </c:spPr>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CRs'!$N$10:$BN$10</c:f>
              <c:numCache>
                <c:formatCode>General</c:formatCode>
                <c:ptCount val="53"/>
                <c:pt idx="28">
                  <c:v>245</c:v>
                </c:pt>
                <c:pt idx="29">
                  <c:v>440</c:v>
                </c:pt>
                <c:pt idx="30">
                  <c:v>599</c:v>
                </c:pt>
                <c:pt idx="31">
                  <c:v>535</c:v>
                </c:pt>
                <c:pt idx="32">
                  <c:v>306</c:v>
                </c:pt>
                <c:pt idx="33">
                  <c:v>69</c:v>
                </c:pt>
                <c:pt idx="34">
                  <c:v>57</c:v>
                </c:pt>
                <c:pt idx="35">
                  <c:v>17</c:v>
                </c:pt>
                <c:pt idx="36">
                  <c:v>27</c:v>
                </c:pt>
                <c:pt idx="37">
                  <c:v>16</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numCache>
            </c:numRef>
          </c:val>
          <c:extLst>
            <c:ext xmlns:c16="http://schemas.microsoft.com/office/drawing/2014/chart" uri="{C3380CC4-5D6E-409C-BE32-E72D297353CC}">
              <c16:uniqueId val="{00000004-6856-448B-B2FF-3D2A5B9A715D}"/>
            </c:ext>
          </c:extLst>
        </c:ser>
        <c:ser>
          <c:idx val="5"/>
          <c:order val="5"/>
          <c:tx>
            <c:strRef>
              <c:f>'Rel-16_Rel-20 CRs'!$A$11</c:f>
              <c:strCache>
                <c:ptCount val="1"/>
                <c:pt idx="0">
                  <c:v>Rel-18 CR</c:v>
                </c:pt>
              </c:strCache>
            </c:strRef>
          </c:tx>
          <c:spPr>
            <a:solidFill>
              <a:srgbClr val="00B0F0"/>
            </a:solidFill>
          </c:spPr>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CRs'!$N$11:$BN$11</c:f>
              <c:numCache>
                <c:formatCode>General</c:formatCode>
                <c:ptCount val="53"/>
                <c:pt idx="28">
                  <c:v>0</c:v>
                </c:pt>
                <c:pt idx="29">
                  <c:v>0</c:v>
                </c:pt>
                <c:pt idx="30">
                  <c:v>0</c:v>
                </c:pt>
                <c:pt idx="31">
                  <c:v>0</c:v>
                </c:pt>
                <c:pt idx="32">
                  <c:v>25</c:v>
                </c:pt>
                <c:pt idx="33">
                  <c:v>83</c:v>
                </c:pt>
                <c:pt idx="34">
                  <c:v>240</c:v>
                </c:pt>
                <c:pt idx="35">
                  <c:v>215</c:v>
                </c:pt>
                <c:pt idx="36">
                  <c:v>290</c:v>
                </c:pt>
                <c:pt idx="37">
                  <c:v>272</c:v>
                </c:pt>
                <c:pt idx="38">
                  <c:v>226</c:v>
                </c:pt>
                <c:pt idx="39">
                  <c:v>184</c:v>
                </c:pt>
                <c:pt idx="40">
                  <c:v>198</c:v>
                </c:pt>
                <c:pt idx="41">
                  <c:v>208</c:v>
                </c:pt>
                <c:pt idx="42">
                  <c:v>118</c:v>
                </c:pt>
                <c:pt idx="43">
                  <c:v>75</c:v>
                </c:pt>
                <c:pt idx="44">
                  <c:v>21</c:v>
                </c:pt>
                <c:pt idx="45">
                  <c:v>88</c:v>
                </c:pt>
                <c:pt idx="46">
                  <c:v>41</c:v>
                </c:pt>
                <c:pt idx="47">
                  <c:v>2</c:v>
                </c:pt>
                <c:pt idx="48">
                  <c:v>37</c:v>
                </c:pt>
                <c:pt idx="49">
                  <c:v>15</c:v>
                </c:pt>
                <c:pt idx="50">
                  <c:v>14</c:v>
                </c:pt>
                <c:pt idx="51">
                  <c:v>7</c:v>
                </c:pt>
                <c:pt idx="52">
                  <c:v>8</c:v>
                </c:pt>
              </c:numCache>
            </c:numRef>
          </c:val>
          <c:extLst>
            <c:ext xmlns:c16="http://schemas.microsoft.com/office/drawing/2014/chart" uri="{C3380CC4-5D6E-409C-BE32-E72D297353CC}">
              <c16:uniqueId val="{00000005-6856-448B-B2FF-3D2A5B9A715D}"/>
            </c:ext>
          </c:extLst>
        </c:ser>
        <c:ser>
          <c:idx val="8"/>
          <c:order val="6"/>
          <c:tx>
            <c:strRef>
              <c:f>'Rel-16_Rel-20 CRs'!$A$12</c:f>
              <c:strCache>
                <c:ptCount val="1"/>
                <c:pt idx="0">
                  <c:v>Rel-19 PCR/draftCR</c:v>
                </c:pt>
              </c:strCache>
            </c:strRef>
          </c:tx>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CRs'!$N$12:$BN$12</c:f>
              <c:numCache>
                <c:formatCode>General</c:formatCode>
                <c:ptCount val="53"/>
                <c:pt idx="6">
                  <c:v>36</c:v>
                </c:pt>
                <c:pt idx="7">
                  <c:v>31</c:v>
                </c:pt>
                <c:pt idx="8">
                  <c:v>27</c:v>
                </c:pt>
                <c:pt idx="9">
                  <c:v>37</c:v>
                </c:pt>
                <c:pt idx="38">
                  <c:v>0</c:v>
                </c:pt>
                <c:pt idx="39">
                  <c:v>26</c:v>
                </c:pt>
                <c:pt idx="40">
                  <c:v>29</c:v>
                </c:pt>
                <c:pt idx="41">
                  <c:v>168</c:v>
                </c:pt>
                <c:pt idx="42">
                  <c:v>175</c:v>
                </c:pt>
                <c:pt idx="43">
                  <c:v>228</c:v>
                </c:pt>
                <c:pt idx="44">
                  <c:v>85</c:v>
                </c:pt>
                <c:pt idx="45">
                  <c:v>36</c:v>
                </c:pt>
                <c:pt idx="46">
                  <c:v>9</c:v>
                </c:pt>
                <c:pt idx="47">
                  <c:v>13</c:v>
                </c:pt>
                <c:pt idx="48">
                  <c:v>14</c:v>
                </c:pt>
                <c:pt idx="49">
                  <c:v>10</c:v>
                </c:pt>
                <c:pt idx="50">
                  <c:v>17</c:v>
                </c:pt>
                <c:pt idx="51">
                  <c:v>19</c:v>
                </c:pt>
                <c:pt idx="52">
                  <c:v>0</c:v>
                </c:pt>
              </c:numCache>
            </c:numRef>
          </c:val>
          <c:extLst>
            <c:ext xmlns:c16="http://schemas.microsoft.com/office/drawing/2014/chart" uri="{C3380CC4-5D6E-409C-BE32-E72D297353CC}">
              <c16:uniqueId val="{00000006-6856-448B-B2FF-3D2A5B9A715D}"/>
            </c:ext>
          </c:extLst>
        </c:ser>
        <c:ser>
          <c:idx val="6"/>
          <c:order val="7"/>
          <c:tx>
            <c:strRef>
              <c:f>'Rel-16_Rel-20 CRs'!$A$13</c:f>
              <c:strCache>
                <c:ptCount val="1"/>
                <c:pt idx="0">
                  <c:v>Rel-19 CR</c:v>
                </c:pt>
              </c:strCache>
            </c:strRef>
          </c:tx>
          <c:spPr>
            <a:solidFill>
              <a:schemeClr val="tx2"/>
            </a:solidFill>
          </c:spPr>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CRs'!$N$13:$BN$13</c:f>
              <c:numCache>
                <c:formatCode>General</c:formatCode>
                <c:ptCount val="53"/>
                <c:pt idx="6">
                  <c:v>44</c:v>
                </c:pt>
                <c:pt idx="7">
                  <c:v>50</c:v>
                </c:pt>
                <c:pt idx="8">
                  <c:v>39</c:v>
                </c:pt>
                <c:pt idx="9">
                  <c:v>36</c:v>
                </c:pt>
                <c:pt idx="38">
                  <c:v>0</c:v>
                </c:pt>
                <c:pt idx="39">
                  <c:v>0</c:v>
                </c:pt>
                <c:pt idx="40">
                  <c:v>0</c:v>
                </c:pt>
                <c:pt idx="41">
                  <c:v>0</c:v>
                </c:pt>
                <c:pt idx="42">
                  <c:v>0</c:v>
                </c:pt>
                <c:pt idx="43">
                  <c:v>6</c:v>
                </c:pt>
                <c:pt idx="44">
                  <c:v>15</c:v>
                </c:pt>
                <c:pt idx="45">
                  <c:v>144</c:v>
                </c:pt>
                <c:pt idx="46">
                  <c:v>108</c:v>
                </c:pt>
                <c:pt idx="47">
                  <c:v>148</c:v>
                </c:pt>
                <c:pt idx="48">
                  <c:v>179</c:v>
                </c:pt>
                <c:pt idx="49">
                  <c:v>162</c:v>
                </c:pt>
                <c:pt idx="50">
                  <c:v>127</c:v>
                </c:pt>
                <c:pt idx="51">
                  <c:v>72</c:v>
                </c:pt>
                <c:pt idx="52">
                  <c:v>103</c:v>
                </c:pt>
              </c:numCache>
            </c:numRef>
          </c:val>
          <c:extLst>
            <c:ext xmlns:c16="http://schemas.microsoft.com/office/drawing/2014/chart" uri="{C3380CC4-5D6E-409C-BE32-E72D297353CC}">
              <c16:uniqueId val="{00000007-6856-448B-B2FF-3D2A5B9A715D}"/>
            </c:ext>
          </c:extLst>
        </c:ser>
        <c:ser>
          <c:idx val="7"/>
          <c:order val="8"/>
          <c:tx>
            <c:strRef>
              <c:f>'Rel-16_Rel-20 CRs'!$A$14</c:f>
              <c:strCache>
                <c:ptCount val="1"/>
                <c:pt idx="0">
                  <c:v>Rel-20 PCR/draftCR</c:v>
                </c:pt>
              </c:strCache>
            </c:strRef>
          </c:tx>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CRs'!$N$14:$BN$14</c:f>
              <c:numCache>
                <c:formatCode>General</c:formatCode>
                <c:ptCount val="53"/>
                <c:pt idx="50">
                  <c:v>40</c:v>
                </c:pt>
                <c:pt idx="51">
                  <c:v>84</c:v>
                </c:pt>
                <c:pt idx="52">
                  <c:v>94</c:v>
                </c:pt>
              </c:numCache>
            </c:numRef>
          </c:val>
          <c:extLst>
            <c:ext xmlns:c16="http://schemas.microsoft.com/office/drawing/2014/chart" uri="{C3380CC4-5D6E-409C-BE32-E72D297353CC}">
              <c16:uniqueId val="{00000008-6856-448B-B2FF-3D2A5B9A715D}"/>
            </c:ext>
          </c:extLst>
        </c:ser>
        <c:ser>
          <c:idx val="9"/>
          <c:order val="9"/>
          <c:tx>
            <c:strRef>
              <c:f>'Rel-16_Rel-20 CRs'!$A$15</c:f>
              <c:strCache>
                <c:ptCount val="1"/>
                <c:pt idx="0">
                  <c:v>Rel-20 CR</c:v>
                </c:pt>
              </c:strCache>
            </c:strRef>
          </c:tx>
          <c:invertIfNegative val="0"/>
          <c:cat>
            <c:strRef>
              <c:f>'Rel-16_Rel-20 CRs'!$N$1:$BN$1</c:f>
              <c:strCache>
                <c:ptCount val="53"/>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strCache>
            </c:strRef>
          </c:cat>
          <c:val>
            <c:numRef>
              <c:f>'Rel-16_Rel-20 CRs'!$N$15:$BN$15</c:f>
              <c:numCache>
                <c:formatCode>General</c:formatCode>
                <c:ptCount val="53"/>
                <c:pt idx="50">
                  <c:v>0</c:v>
                </c:pt>
                <c:pt idx="51">
                  <c:v>0</c:v>
                </c:pt>
                <c:pt idx="52">
                  <c:v>0</c:v>
                </c:pt>
              </c:numCache>
            </c:numRef>
          </c:val>
          <c:extLst>
            <c:ext xmlns:c16="http://schemas.microsoft.com/office/drawing/2014/chart" uri="{C3380CC4-5D6E-409C-BE32-E72D297353CC}">
              <c16:uniqueId val="{00000009-6856-448B-B2FF-3D2A5B9A715D}"/>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4.7975497815453003E-2"/>
          <c:y val="7.7939822739548845E-2"/>
          <c:w val="0.11600809936897066"/>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9/5/2025</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9/5/2025</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smtClean="0"/>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4F8F8004-EE6D-4444-9D12-A9FF92BB567F}" type="slidenum">
              <a:rPr lang="en-GB" altLang="en-US" sz="1200" smtClean="0">
                <a:latin typeface="Times New Roman" panose="02020603050405020304" pitchFamily="18" charset="0"/>
              </a:rPr>
              <a:pPr/>
              <a:t>13</a:t>
            </a:fld>
            <a:endParaRPr lang="en-GB" altLang="en-US" sz="1200"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26</a:t>
            </a:fld>
            <a:endParaRPr lang="en-GB" altLang="en-US"/>
          </a:p>
        </p:txBody>
      </p:sp>
    </p:spTree>
    <p:extLst>
      <p:ext uri="{BB962C8B-B14F-4D97-AF65-F5344CB8AC3E}">
        <p14:creationId xmlns:p14="http://schemas.microsoft.com/office/powerpoint/2010/main" val="415814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64</a:t>
            </a:fld>
            <a:endParaRPr lang="en-GB" altLang="en-US" sz="1200" smtClean="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2D700CC1-74B8-458F-B091-905694295916}" type="slidenum">
              <a:rPr lang="en-GB" altLang="en-US" sz="1200" smtClean="0">
                <a:latin typeface="Times New Roman" panose="02020603050405020304" pitchFamily="18" charset="0"/>
              </a:rPr>
              <a:pPr/>
              <a:t>65</a:t>
            </a:fld>
            <a:endParaRPr lang="en-GB" altLang="en-US" sz="1200"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66</a:t>
            </a:fld>
            <a:endParaRPr lang="en-GB" altLang="en-US" sz="1200" smtClean="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67</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493627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6B176FE-9985-4213-B7FB-940F6C6021BD}" type="datetimeFigureOut">
              <a:rPr lang="en-GB"/>
              <a:pPr>
                <a:defRPr/>
              </a:pPr>
              <a:t>05/09/2025</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8C8B83-BE79-4E1B-9502-B60DAF9DC28F}" type="slidenum">
              <a:rPr lang="en-GB" altLang="en-US"/>
              <a:pPr>
                <a:defRPr/>
              </a:pPr>
              <a:t>‹#›</a:t>
            </a:fld>
            <a:endParaRPr lang="en-GB" altLang="en-US"/>
          </a:p>
        </p:txBody>
      </p:sp>
    </p:spTree>
    <p:extLst>
      <p:ext uri="{BB962C8B-B14F-4D97-AF65-F5344CB8AC3E}">
        <p14:creationId xmlns:p14="http://schemas.microsoft.com/office/powerpoint/2010/main" val="185459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74FD5E6-F6B4-49F4-B935-AF55AF979544}" type="datetimeFigureOut">
              <a:rPr lang="en-GB"/>
              <a:pPr>
                <a:defRPr/>
              </a:pPr>
              <a:t>05/09/2025</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960F9F0D-713E-4ADC-9941-9B6119DD3A98}" type="slidenum">
              <a:rPr lang="en-GB" altLang="en-US"/>
              <a:pPr>
                <a:defRPr/>
              </a:pPr>
              <a:t>‹#›</a:t>
            </a:fld>
            <a:endParaRPr lang="en-GB" altLang="en-US"/>
          </a:p>
        </p:txBody>
      </p:sp>
    </p:spTree>
    <p:extLst>
      <p:ext uri="{BB962C8B-B14F-4D97-AF65-F5344CB8AC3E}">
        <p14:creationId xmlns:p14="http://schemas.microsoft.com/office/powerpoint/2010/main" val="3395746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BB9499-06F6-4628-82FB-CA7139DC08CE}" type="datetimeFigureOut">
              <a:rPr lang="en-GB"/>
              <a:pPr>
                <a:defRPr/>
              </a:pPr>
              <a:t>05/09/2025</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2BD845C-6B54-4A4A-8D2E-1CE5817A8717}" type="slidenum">
              <a:rPr lang="en-GB" altLang="en-US"/>
              <a:pPr>
                <a:defRPr/>
              </a:pPr>
              <a:t>‹#›</a:t>
            </a:fld>
            <a:endParaRPr lang="en-GB" altLang="en-US"/>
          </a:p>
        </p:txBody>
      </p:sp>
    </p:spTree>
    <p:extLst>
      <p:ext uri="{BB962C8B-B14F-4D97-AF65-F5344CB8AC3E}">
        <p14:creationId xmlns:p14="http://schemas.microsoft.com/office/powerpoint/2010/main" val="2891307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E557C91-D04C-4485-B3F5-8AE989016C92}" type="datetimeFigureOut">
              <a:rPr lang="en-GB"/>
              <a:pPr>
                <a:defRPr/>
              </a:pPr>
              <a:t>05/09/2025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902E38F-D91B-477B-A874-A7D318E60C24}" type="slidenum">
              <a:rPr lang="en-GB" altLang="en-US"/>
              <a:pPr>
                <a:defRPr/>
              </a:pPr>
              <a:t>‹#›</a:t>
            </a:fld>
            <a:endParaRPr lang="en-GB" altLang="en-US"/>
          </a:p>
        </p:txBody>
      </p:sp>
    </p:spTree>
    <p:extLst>
      <p:ext uri="{BB962C8B-B14F-4D97-AF65-F5344CB8AC3E}">
        <p14:creationId xmlns:p14="http://schemas.microsoft.com/office/powerpoint/2010/main" val="2274489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AAF06CA-EF10-4CE5-B38A-AC7000101A7F}" type="datetimeFigureOut">
              <a:rPr lang="en-GB"/>
              <a:pPr>
                <a:defRPr/>
              </a:pPr>
              <a:t>05/09/2025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7E52E78-EC3B-4D37-9F9C-A13135DB6D9B}" type="slidenum">
              <a:rPr lang="en-GB" altLang="en-US"/>
              <a:pPr>
                <a:defRPr/>
              </a:pPr>
              <a:t>‹#›</a:t>
            </a:fld>
            <a:endParaRPr lang="en-GB" altLang="en-US"/>
          </a:p>
        </p:txBody>
      </p:sp>
    </p:spTree>
    <p:extLst>
      <p:ext uri="{BB962C8B-B14F-4D97-AF65-F5344CB8AC3E}">
        <p14:creationId xmlns:p14="http://schemas.microsoft.com/office/powerpoint/2010/main" val="348300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A09E9829-4A54-4B91-A7D3-5BB33853D3E6}" type="datetimeFigureOut">
              <a:rPr lang="en-GB"/>
              <a:pPr>
                <a:defRPr/>
              </a:pPr>
              <a:t>05/09/2025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56E6B66-9983-4043-AF87-A703BD715DE0}" type="slidenum">
              <a:rPr lang="en-GB" altLang="en-US"/>
              <a:pPr>
                <a:defRPr/>
              </a:pPr>
              <a:t>‹#›</a:t>
            </a:fld>
            <a:endParaRPr lang="en-GB" altLang="en-US"/>
          </a:p>
        </p:txBody>
      </p:sp>
    </p:spTree>
    <p:extLst>
      <p:ext uri="{BB962C8B-B14F-4D97-AF65-F5344CB8AC3E}">
        <p14:creationId xmlns:p14="http://schemas.microsoft.com/office/powerpoint/2010/main" val="97568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AEBED0F-95FE-4FF2-A39E-168A4DAB9684}" type="datetimeFigureOut">
              <a:rPr lang="en-GB"/>
              <a:pPr>
                <a:defRPr/>
              </a:pPr>
              <a:t>05/09/2025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1CCDD7C-3ADA-4029-841F-C70C23ED2597}" type="slidenum">
              <a:rPr lang="en-GB" altLang="en-US"/>
              <a:pPr>
                <a:defRPr/>
              </a:pPr>
              <a:t>‹#›</a:t>
            </a:fld>
            <a:endParaRPr lang="en-GB" altLang="en-US"/>
          </a:p>
        </p:txBody>
      </p:sp>
    </p:spTree>
    <p:extLst>
      <p:ext uri="{BB962C8B-B14F-4D97-AF65-F5344CB8AC3E}">
        <p14:creationId xmlns:p14="http://schemas.microsoft.com/office/powerpoint/2010/main" val="205772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63500"/>
            <a:ext cx="5810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a:t>
            </a:r>
            <a:r>
              <a:rPr lang="de-DE" sz="900" b="1" dirty="0" smtClean="0">
                <a:latin typeface="Arial "/>
                <a:ea typeface="+mn-ea"/>
              </a:rPr>
              <a:t>109</a:t>
            </a:r>
            <a:endParaRPr lang="de-DE" sz="900" b="1" dirty="0">
              <a:latin typeface="Arial "/>
              <a:ea typeface="+mn-ea"/>
            </a:endParaRPr>
          </a:p>
          <a:p>
            <a:pPr>
              <a:defRPr/>
            </a:pPr>
            <a:r>
              <a:rPr lang="de-DE" sz="900" b="1" dirty="0" smtClean="0">
                <a:latin typeface="Arial "/>
                <a:ea typeface="+mn-ea"/>
              </a:rPr>
              <a:t>16</a:t>
            </a:r>
            <a:r>
              <a:rPr lang="de-DE" sz="900" b="1" baseline="0" dirty="0" smtClean="0">
                <a:latin typeface="Arial "/>
                <a:ea typeface="+mn-ea"/>
              </a:rPr>
              <a:t> </a:t>
            </a:r>
            <a:r>
              <a:rPr lang="de-DE" sz="900" b="1" dirty="0" smtClean="0">
                <a:latin typeface="Arial "/>
                <a:ea typeface="+mn-ea"/>
              </a:rPr>
              <a:t>– 19 September 2025, Beijing, China</a:t>
            </a:r>
            <a:endParaRPr lang="sv-SE" altLang="en-US" sz="900" b="1" dirty="0">
              <a:latin typeface="Arial "/>
              <a:ea typeface="+mn-ea"/>
            </a:endParaRPr>
          </a:p>
        </p:txBody>
      </p:sp>
      <p:sp>
        <p:nvSpPr>
          <p:cNvPr id="5" name="Text Box 13"/>
          <p:cNvSpPr txBox="1">
            <a:spLocks noChangeArrowheads="1"/>
          </p:cNvSpPr>
          <p:nvPr userDrawn="1"/>
        </p:nvSpPr>
        <p:spPr bwMode="auto">
          <a:xfrm>
            <a:off x="5603875" y="242888"/>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050" b="1" dirty="0" smtClean="0"/>
              <a:t>SP-250940</a:t>
            </a:r>
            <a:endParaRPr lang="en-GB" altLang="en-US" sz="1050" b="1" dirty="0">
              <a:solidFill>
                <a:schemeClr val="bg2"/>
              </a:solidFill>
            </a:endParaRPr>
          </a:p>
        </p:txBody>
      </p:sp>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574350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097A788-A4CF-4D09-8E64-FB6667A78318}" type="datetimeFigureOut">
              <a:rPr lang="en-GB"/>
              <a:pPr>
                <a:defRPr/>
              </a:pPr>
              <a:t>05/09/2025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0621767-090F-4396-ADED-6E036EF7DD27}" type="slidenum">
              <a:rPr lang="en-GB" altLang="en-US"/>
              <a:pPr>
                <a:defRPr/>
              </a:pPr>
              <a:t>‹#›</a:t>
            </a:fld>
            <a:endParaRPr lang="en-GB" altLang="en-US"/>
          </a:p>
        </p:txBody>
      </p:sp>
    </p:spTree>
    <p:extLst>
      <p:ext uri="{BB962C8B-B14F-4D97-AF65-F5344CB8AC3E}">
        <p14:creationId xmlns:p14="http://schemas.microsoft.com/office/powerpoint/2010/main" val="404180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04597D4-F35E-47FD-A12C-6E5C721695B3}" type="datetimeFigureOut">
              <a:rPr lang="en-GB"/>
              <a:pPr>
                <a:defRPr/>
              </a:pPr>
              <a:t>05/09/2025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A9B6B62-69F2-4063-B433-4F0B693EFAE0}" type="slidenum">
              <a:rPr lang="en-GB" altLang="en-US"/>
              <a:pPr>
                <a:defRPr/>
              </a:pPr>
              <a:t>‹#›</a:t>
            </a:fld>
            <a:endParaRPr lang="en-GB" altLang="en-US"/>
          </a:p>
        </p:txBody>
      </p:sp>
    </p:spTree>
    <p:extLst>
      <p:ext uri="{BB962C8B-B14F-4D97-AF65-F5344CB8AC3E}">
        <p14:creationId xmlns:p14="http://schemas.microsoft.com/office/powerpoint/2010/main" val="253962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95C00C-05CC-467D-AE8E-463B140A134D}" type="datetimeFigureOut">
              <a:rPr lang="en-GB"/>
              <a:pPr>
                <a:defRPr/>
              </a:pPr>
              <a:t>05/09/2025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77FC7DF-FFFA-4B37-8788-3DB43018AEC3}" type="slidenum">
              <a:rPr lang="en-GB" altLang="en-US"/>
              <a:pPr>
                <a:defRPr/>
              </a:pPr>
              <a:t>‹#›</a:t>
            </a:fld>
            <a:endParaRPr lang="en-GB" altLang="en-US"/>
          </a:p>
        </p:txBody>
      </p:sp>
    </p:spTree>
    <p:extLst>
      <p:ext uri="{BB962C8B-B14F-4D97-AF65-F5344CB8AC3E}">
        <p14:creationId xmlns:p14="http://schemas.microsoft.com/office/powerpoint/2010/main" val="51552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116EAEA-4311-4D47-A63F-05B945C15E26}" type="datetimeFigureOut">
              <a:rPr lang="en-GB"/>
              <a:pPr>
                <a:defRPr/>
              </a:pPr>
              <a:t>05/09/2025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E970A0B-A738-49BC-8EA5-67B7C58D258A}" type="slidenum">
              <a:rPr lang="en-GB" altLang="en-US"/>
              <a:pPr>
                <a:defRPr/>
              </a:pPr>
              <a:t>‹#›</a:t>
            </a:fld>
            <a:endParaRPr lang="en-GB" altLang="en-US"/>
          </a:p>
        </p:txBody>
      </p:sp>
    </p:spTree>
    <p:extLst>
      <p:ext uri="{BB962C8B-B14F-4D97-AF65-F5344CB8AC3E}">
        <p14:creationId xmlns:p14="http://schemas.microsoft.com/office/powerpoint/2010/main" val="928009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pPr algn="ctr">
                <a:defRPr/>
              </a:pPr>
              <a:t>‹#›</a:t>
            </a:fld>
            <a:endParaRPr lang="en-GB" altLang="en-US" b="1" smtClean="0"/>
          </a:p>
          <a:p>
            <a:pPr>
              <a:defRPr/>
            </a:pPr>
            <a:endParaRPr lang="en-GB" altLang="en-US" smtClean="0"/>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06"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36E8723D-62ED-401D-81AD-1BAB8C06FCA9}" type="datetimeFigureOut">
              <a:rPr lang="en-GB"/>
              <a:pPr>
                <a:defRPr/>
              </a:pPr>
              <a:t>05/09/2025</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BB699AC-5CF1-45B3-8DE5-B0ADF5BDE5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07" r:id="rId1"/>
    <p:sldLayoutId id="2147485908" r:id="rId2"/>
    <p:sldLayoutId id="2147485909" r:id="rId3"/>
    <p:sldLayoutId id="2147485910" r:id="rId4"/>
    <p:sldLayoutId id="2147485911" r:id="rId5"/>
    <p:sldLayoutId id="2147485912" r:id="rId6"/>
    <p:sldLayoutId id="2147485913" r:id="rId7"/>
    <p:sldLayoutId id="2147485914" r:id="rId8"/>
    <p:sldLayoutId id="2147485915" r:id="rId9"/>
    <p:sldLayoutId id="2147485916" r:id="rId10"/>
    <p:sldLayoutId id="214748591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hyperlink" Target="https://www.3gpp.org/ftp/Information/WI_Sheet/SP-240991.zip" TargetMode="External"/><Relationship Id="rId7" Type="http://schemas.openxmlformats.org/officeDocument/2006/relationships/hyperlink" Target="https://www.3gpp.org/ftp/Information/WI_Sheet/SP-240996.zip" TargetMode="External"/><Relationship Id="rId2" Type="http://schemas.openxmlformats.org/officeDocument/2006/relationships/hyperlink" Target="https://www.3gpp.org/ftp/Information/WI_Sheet/SP-241388.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95.zip" TargetMode="External"/><Relationship Id="rId5"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40986.zip"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www.3gpp.org/ftp/Information/WI_Sheet/SP-240971.zip" TargetMode="External"/><Relationship Id="rId3" Type="http://schemas.openxmlformats.org/officeDocument/2006/relationships/hyperlink" Target="https://www.3gpp.org/ftp/Information/WI_Sheet/SP-240985.zip" TargetMode="External"/><Relationship Id="rId7" Type="http://schemas.openxmlformats.org/officeDocument/2006/relationships/hyperlink" Target="https://www.3gpp.org/ftp/Information/WI_Sheet/SP-240989.zip" TargetMode="External"/><Relationship Id="rId2" Type="http://schemas.openxmlformats.org/officeDocument/2006/relationships/hyperlink" Target="https://www.3gpp.org/ftp/Information/WI_Sheet/SP-240994.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88.zip" TargetMode="External"/><Relationship Id="rId5" Type="http://schemas.openxmlformats.org/officeDocument/2006/relationships/hyperlink" Target="https://www.3gpp.org/ftp/Information/WI_Sheet/SP-240629.zip" TargetMode="External"/><Relationship Id="rId10" Type="http://schemas.openxmlformats.org/officeDocument/2006/relationships/image" Target="../media/image2.jpeg"/><Relationship Id="rId4" Type="http://schemas.openxmlformats.org/officeDocument/2006/relationships/hyperlink" Target="https://www.3gpp.org/ftp/Information/WI_Sheet/SP-240997.zip" TargetMode="External"/><Relationship Id="rId9" Type="http://schemas.openxmlformats.org/officeDocument/2006/relationships/hyperlink" Target="https://www.3gpp.org/ftp/Information/WI_Sheet/SP-240987.zip"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www.3gpp.org/ftp/Information/WI_Sheet/SP-240125.zip" TargetMode="External"/><Relationship Id="rId3" Type="http://schemas.openxmlformats.org/officeDocument/2006/relationships/hyperlink" Target="https://www.3gpp.org/ftp/Information/WI_Sheet/SP-240118.zip" TargetMode="External"/><Relationship Id="rId7" Type="http://schemas.openxmlformats.org/officeDocument/2006/relationships/hyperlink" Target="https://www.3gpp.org/ftp/Information/WI_Sheet/SP-240491.zip" TargetMode="External"/><Relationship Id="rId2" Type="http://schemas.openxmlformats.org/officeDocument/2006/relationships/hyperlink" Target="https://www.3gpp.org/ftp/Information/WI_Sheet/SP-240487.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123.zip" TargetMode="External"/><Relationship Id="rId11" Type="http://schemas.openxmlformats.org/officeDocument/2006/relationships/image" Target="../media/image2.jpeg"/><Relationship Id="rId5" Type="http://schemas.openxmlformats.org/officeDocument/2006/relationships/hyperlink" Target="https://www.3gpp.org/ftp/Information/WI_Sheet/SP-240121.zip" TargetMode="External"/><Relationship Id="rId10" Type="http://schemas.openxmlformats.org/officeDocument/2006/relationships/hyperlink" Target="https://www.3gpp.org/ftp/Information/WI_Sheet/SP-240119.zip" TargetMode="External"/><Relationship Id="rId4" Type="http://schemas.openxmlformats.org/officeDocument/2006/relationships/hyperlink" Target="https://www.3gpp.org/ftp/Information/WI_Sheet/SP-240486.zip" TargetMode="External"/><Relationship Id="rId9" Type="http://schemas.openxmlformats.org/officeDocument/2006/relationships/hyperlink" Target="https://www.3gpp.org/ftp/Information/WI_Sheet/SP-240488.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protect2.fireeye.com/v1/url?k=3faff75c-5ed21ddf-3fae7c13-74fe48600158-3bf9f9d58253aefd&amp;q=1&amp;e=34af65a9-ce67-46b4-aea7-fb9a4ac7ae17&amp;u=https%3A%2F%2Fwww.3gpp.org%2Fftp%2FInformation%2FWI_Sheet%2FSP-241504.zip" TargetMode="External"/><Relationship Id="rId3" Type="http://schemas.openxmlformats.org/officeDocument/2006/relationships/hyperlink" Target="https://www.3gpp.org/ftp/Information/WI_Sheet/SP-240961.zip" TargetMode="External"/><Relationship Id="rId7" Type="http://schemas.openxmlformats.org/officeDocument/2006/relationships/hyperlink" Target="https://www.3gpp.org/ftp/Information/WI_Sheet/SP-241502.zip" TargetMode="External"/><Relationship Id="rId2" Type="http://schemas.openxmlformats.org/officeDocument/2006/relationships/hyperlink" Target="https://www.3gpp.org/ftp/Information/WI_Sheet/SP-240122.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490.zip" TargetMode="External"/><Relationship Id="rId11" Type="http://schemas.openxmlformats.org/officeDocument/2006/relationships/image" Target="../media/image2.jpeg"/><Relationship Id="rId5" Type="http://schemas.openxmlformats.org/officeDocument/2006/relationships/hyperlink" Target="https://www.3gpp.org/ftp/Information/WI_Sheet/SP-240128.zip" TargetMode="External"/><Relationship Id="rId10" Type="http://schemas.openxmlformats.org/officeDocument/2006/relationships/hyperlink" Target="https://portal.3gpp.org/ngppapp/CreateTdoc.aspx?mode=view&amp;contributionUid=SP-241500" TargetMode="External"/><Relationship Id="rId4" Type="http://schemas.openxmlformats.org/officeDocument/2006/relationships/hyperlink" Target="https://www.3gpp.org/ftp/Information/WI_Sheet/SP-240127.zip" TargetMode="External"/><Relationship Id="rId9" Type="http://schemas.openxmlformats.org/officeDocument/2006/relationships/hyperlink" Target="https://portal.3gpp.org/ngppapp/CreateTdoc.aspx?mode=view&amp;contributionUid=SP-241498"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hyperlink" Target="https://www.3gpp.org/ftp/Information/WI_Sheet/SP-240985.zip" TargetMode="External"/><Relationship Id="rId4" Type="http://schemas.openxmlformats.org/officeDocument/2006/relationships/hyperlink" Target="https://www.3gpp.org/ftp/Information/WI_Sheet/SP-231196.zi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2_Edinburgh_2023-12/Docs/SP-231385.zip" TargetMode="External"/><Relationship Id="rId4" Type="http://schemas.openxmlformats.org/officeDocument/2006/relationships/hyperlink" Target="https://www.3gpp.org/ftp/tsg_sa/TSG_SA/TSGS_102_Edinburgh_2023-12/Docs/SP-231671.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1192.zip"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ftp/tsg_sa/TSG_SA/TSGS_105_Melbourne_2024-09/INBOX/SP-241388.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19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7.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40493.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9.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798.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8.zip"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71.zi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6.zip" TargetMode="External"/><Relationship Id="rId4" Type="http://schemas.openxmlformats.org/officeDocument/2006/relationships/hyperlink" Target="https://www.3gpp.org/ftp/Information/WI_Sheet/SP-240962.zip"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7.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3179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5.zip"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41327.zip" TargetMode="External"/><Relationship Id="rId5" Type="http://schemas.openxmlformats.org/officeDocument/2006/relationships/hyperlink" Target="https://www.3gpp.org/ftp/Information/WI_Sheet/SP-231797.zip" TargetMode="External"/><Relationship Id="rId4" Type="http://schemas.openxmlformats.org/officeDocument/2006/relationships/hyperlink" Target="https://www.3gpp.org/ftp/tsg_sa/WG2_Arch/TSGS2_170_Goteborg_2025-08/Docs/S2-2506148.zip"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4.zip" TargetMode="External"/><Relationship Id="rId4" Type="http://schemas.openxmlformats.org/officeDocument/2006/relationships/hyperlink" Target="https://www.3gpp.org/ftp/Information/WI_Sheet/SP-240467.zi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1.zip" TargetMode="External"/><Relationship Id="rId4" Type="http://schemas.openxmlformats.org/officeDocument/2006/relationships/hyperlink" Target="https://www.3gpp.org/ftp/Information/WI_Sheet/SP-231800.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1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7_Incheon_2025-03/Docs/SP-250417.zip"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ftp/Information/WI_Sheet/SP-22044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37.zip" TargetMode="Externa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12.zip" TargetMode="External"/><Relationship Id="rId2" Type="http://schemas.openxmlformats.org/officeDocument/2006/relationships/hyperlink" Target="https://www.3gpp.org/ftp/tsg_sa/WG2_Arch/TSGS2_170_Goteborg_2025-08/Docs/S2-2508109.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22.zip" TargetMode="External"/><Relationship Id="rId5" Type="http://schemas.openxmlformats.org/officeDocument/2006/relationships/hyperlink" Target="https://www.3gpp.org/ftp/tsg_sa/WG2_Arch/TSGS2_170_Goteborg_2025-08/Docs/S2-2508121.zip" TargetMode="External"/><Relationship Id="rId4" Type="http://schemas.openxmlformats.org/officeDocument/2006/relationships/hyperlink" Target="https://www.3gpp.org/ftp/tsg_sa/WG2_Arch/TSGS2_170_Goteborg_2025-08/Docs/S2-2508113.zip"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6.zip" TargetMode="External"/><Relationship Id="rId2" Type="http://schemas.openxmlformats.org/officeDocument/2006/relationships/hyperlink" Target="https://www.3gpp.org/ftp/tsg_sa/WG2_Arch/TSGS2_170_Goteborg_2025-08/Docs/S2-2508123.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26.zip" TargetMode="External"/><Relationship Id="rId5" Type="http://schemas.openxmlformats.org/officeDocument/2006/relationships/hyperlink" Target="https://www.3gpp.org/ftp/tsg_sa/WG2_Arch/TSGS2_170_Goteborg_2025-08/Docs/S2-2508125.zip" TargetMode="External"/><Relationship Id="rId4" Type="http://schemas.openxmlformats.org/officeDocument/2006/relationships/hyperlink" Target="https://www.3gpp.org/ftp/tsg_sa/WG2_Arch/TSGS2_170_Goteborg_2025-08/Docs/S2-2508034.zip"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s://www.3gpp.org/ftp/tsg_sa/WG2_Arch/TSGS2_170_Goteborg_2025-08/Docs/S2-2508132.zip" TargetMode="External"/><Relationship Id="rId3" Type="http://schemas.openxmlformats.org/officeDocument/2006/relationships/hyperlink" Target="https://www.3gpp.org/ftp/tsg_sa/WG2_Arch/TSGS2_170_Goteborg_2025-08/Docs/S2-2508128.zip" TargetMode="External"/><Relationship Id="rId7" Type="http://schemas.openxmlformats.org/officeDocument/2006/relationships/hyperlink" Target="https://www.3gpp.org/ftp/tsg_sa/WG2_Arch/TSGS2_170_Goteborg_2025-08/Docs/S2-2508043.zip" TargetMode="External"/><Relationship Id="rId2" Type="http://schemas.openxmlformats.org/officeDocument/2006/relationships/hyperlink" Target="https://www.3gpp.org/ftp/tsg_sa/WG2_Arch/TSGS2_170_Goteborg_2025-08/Docs/S2-2508127.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31.zip" TargetMode="External"/><Relationship Id="rId5" Type="http://schemas.openxmlformats.org/officeDocument/2006/relationships/hyperlink" Target="https://www.3gpp.org/ftp/tsg_sa/WG2_Arch/TSGS2_170_Goteborg_2025-08/Docs/S2-2508130.zip" TargetMode="External"/><Relationship Id="rId4" Type="http://schemas.openxmlformats.org/officeDocument/2006/relationships/hyperlink" Target="https://www.3gpp.org/ftp/tsg_sa/WG2_Arch/TSGS2_170_Goteborg_2025-08/Docs/S2-2508129.zip"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4.zip" TargetMode="External"/><Relationship Id="rId2" Type="http://schemas.openxmlformats.org/officeDocument/2006/relationships/hyperlink" Target="https://www.3gpp.org/ftp/tsg_sa/WG2_Arch/TSGS2_170_Goteborg_2025-08/Docs/S2-2508133.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11.zip" TargetMode="External"/><Relationship Id="rId5" Type="http://schemas.openxmlformats.org/officeDocument/2006/relationships/hyperlink" Target="https://www.3gpp.org/ftp/tsg_sa/WG2_Arch/TSGS2_170_Goteborg_2025-08/Docs/S2-2508110.zip" TargetMode="External"/><Relationship Id="rId4" Type="http://schemas.openxmlformats.org/officeDocument/2006/relationships/hyperlink" Target="https://www.3gpp.org/ftp/tsg_sa/WG2_Arch/TSGS2_170_Goteborg_2025-08/Docs/S2-2508135.zip"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15.zip" TargetMode="External"/><Relationship Id="rId2" Type="http://schemas.openxmlformats.org/officeDocument/2006/relationships/hyperlink" Target="https://www.3gpp.org/ftp/tsg_sa/WG2_Arch/TSGS2_170_Goteborg_2025-08/Docs/S2-2508138.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1722438"/>
          </a:xfrm>
        </p:spPr>
        <p:txBody>
          <a:bodyPr/>
          <a:lstStyle/>
          <a:p>
            <a:pPr marL="0" indent="0" algn="ctr" eaLnBrk="1" hangingPunct="1">
              <a:buFontTx/>
              <a:buNone/>
              <a:defRPr/>
            </a:pPr>
            <a:r>
              <a:rPr lang="fr-FR" altLang="de-DE" sz="1500" dirty="0">
                <a:effectLst>
                  <a:outerShdw blurRad="38100" dist="38100" dir="2700000" algn="tl">
                    <a:srgbClr val="000000">
                      <a:alpha val="43137"/>
                    </a:srgbClr>
                  </a:outerShdw>
                </a:effectLst>
              </a:rPr>
              <a:t>Andrew Bennett (SA2 Chair, Samsung)</a:t>
            </a:r>
          </a:p>
          <a:p>
            <a:pPr marL="0" indent="0" algn="ctr" eaLnBrk="1" hangingPunct="1">
              <a:buFontTx/>
              <a:buNone/>
              <a:defRPr/>
            </a:pPr>
            <a:r>
              <a:rPr lang="fr-FR" altLang="de-DE" sz="1500" dirty="0">
                <a:effectLst>
                  <a:outerShdw blurRad="38100" dist="38100" dir="2700000" algn="tl">
                    <a:srgbClr val="000000">
                      <a:alpha val="43137"/>
                    </a:srgbClr>
                  </a:outerShdw>
                </a:effectLst>
              </a:rPr>
              <a:t>Maurice Pope (SA2 Support, MCC)</a:t>
            </a:r>
            <a:endParaRPr lang="de-DE" altLang="de-DE" sz="15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90763" y="1271588"/>
            <a:ext cx="45624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900" b="1" dirty="0">
                <a:effectLst>
                  <a:outerShdw blurRad="38100" dist="38100" dir="2700000" algn="tl">
                    <a:srgbClr val="C0C0C0"/>
                  </a:outerShdw>
                </a:effectLst>
                <a:latin typeface="Calibri" pitchFamily="34" charset="0"/>
              </a:rPr>
              <a:t>SA2 Status Report to </a:t>
            </a:r>
          </a:p>
          <a:p>
            <a:pPr algn="ctr">
              <a:defRPr/>
            </a:pPr>
            <a:r>
              <a:rPr lang="en-GB" sz="3900" b="1" dirty="0">
                <a:effectLst>
                  <a:outerShdw blurRad="38100" dist="38100" dir="2700000" algn="tl">
                    <a:srgbClr val="C0C0C0"/>
                  </a:outerShdw>
                </a:effectLst>
                <a:latin typeface="Calibri" pitchFamily="34" charset="0"/>
              </a:rPr>
              <a:t>TSG </a:t>
            </a:r>
            <a:r>
              <a:rPr lang="en-GB" sz="3900" b="1" dirty="0" smtClean="0">
                <a:effectLst>
                  <a:outerShdw blurRad="38100" dist="38100" dir="2700000" algn="tl">
                    <a:srgbClr val="C0C0C0"/>
                  </a:outerShdw>
                </a:effectLst>
                <a:latin typeface="Calibri" pitchFamily="34" charset="0"/>
              </a:rPr>
              <a:t>SA#109</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5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b="1"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01688" y="171450"/>
            <a:ext cx="6515100" cy="857250"/>
          </a:xfrm>
        </p:spPr>
        <p:txBody>
          <a:bodyPr/>
          <a:lstStyle/>
          <a:p>
            <a:pPr eaLnBrk="1" hangingPunct="1"/>
            <a:r>
              <a:rPr lang="de-DE" altLang="de-DE" sz="2800" b="1" dirty="0" smtClean="0">
                <a:solidFill>
                  <a:schemeClr val="tx1"/>
                </a:solidFill>
              </a:rPr>
              <a:t>2.1) Rel-16 and before Maintenance (1/1)</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46461614"/>
              </p:ext>
            </p:extLst>
          </p:nvPr>
        </p:nvGraphicFramePr>
        <p:xfrm>
          <a:off x="801687" y="1735812"/>
          <a:ext cx="7071451" cy="2053220"/>
        </p:xfrm>
        <a:graphic>
          <a:graphicData uri="http://schemas.openxmlformats.org/drawingml/2006/table">
            <a:tbl>
              <a:tblPr firstRow="1" bandRow="1">
                <a:tableStyleId>{69CF1AB2-1976-4502-BF36-3FF5EA218861}</a:tableStyleId>
              </a:tblPr>
              <a:tblGrid>
                <a:gridCol w="662903">
                  <a:extLst>
                    <a:ext uri="{9D8B030D-6E8A-4147-A177-3AD203B41FA5}">
                      <a16:colId xmlns:a16="http://schemas.microsoft.com/office/drawing/2014/main" val="737622502"/>
                    </a:ext>
                  </a:extLst>
                </a:gridCol>
                <a:gridCol w="805912">
                  <a:extLst>
                    <a:ext uri="{9D8B030D-6E8A-4147-A177-3AD203B41FA5}">
                      <a16:colId xmlns:a16="http://schemas.microsoft.com/office/drawing/2014/main" val="2588098193"/>
                    </a:ext>
                  </a:extLst>
                </a:gridCol>
                <a:gridCol w="5602636">
                  <a:extLst>
                    <a:ext uri="{9D8B030D-6E8A-4147-A177-3AD203B41FA5}">
                      <a16:colId xmlns:a16="http://schemas.microsoft.com/office/drawing/2014/main" val="1058926025"/>
                    </a:ext>
                  </a:extLst>
                </a:gridCol>
              </a:tblGrid>
              <a:tr h="325300">
                <a:tc gridSpan="2">
                  <a:txBody>
                    <a:bodyPr/>
                    <a:lstStyle/>
                    <a:p>
                      <a:r>
                        <a:rPr lang="en-GB" sz="1100" b="1" dirty="0" smtClean="0">
                          <a:latin typeface="Arial" panose="020B0604020202020204" pitchFamily="34" charset="0"/>
                          <a:cs typeface="Arial" panose="020B0604020202020204" pitchFamily="34" charset="0"/>
                        </a:rPr>
                        <a:t>Rel-12</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80154346"/>
                  </a:ext>
                </a:extLst>
              </a:tr>
              <a:tr h="325300">
                <a:tc gridSpan="2">
                  <a:txBody>
                    <a:bodyPr/>
                    <a:lstStyle/>
                    <a:p>
                      <a:r>
                        <a:rPr lang="en-GB" sz="1100" b="1" dirty="0" smtClean="0">
                          <a:latin typeface="Arial" panose="020B0604020202020204" pitchFamily="34" charset="0"/>
                          <a:cs typeface="Arial" panose="020B0604020202020204" pitchFamily="34" charset="0"/>
                        </a:rPr>
                        <a:t>Rel-13</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53191656"/>
                  </a:ext>
                </a:extLst>
              </a:tr>
              <a:tr h="325300">
                <a:tc gridSpan="2">
                  <a:txBody>
                    <a:bodyPr/>
                    <a:lstStyle/>
                    <a:p>
                      <a:r>
                        <a:rPr lang="en-GB" sz="1100" b="1" dirty="0" smtClean="0">
                          <a:latin typeface="Arial" panose="020B0604020202020204" pitchFamily="34" charset="0"/>
                          <a:cs typeface="Arial" panose="020B0604020202020204" pitchFamily="34" charset="0"/>
                        </a:rPr>
                        <a:t>Rel-14</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7549435"/>
                  </a:ext>
                </a:extLst>
              </a:tr>
              <a:tr h="325300">
                <a:tc>
                  <a:txBody>
                    <a:bodyPr/>
                    <a:lstStyle/>
                    <a:p>
                      <a:r>
                        <a:rPr lang="en-GB" sz="1100" b="1" dirty="0" smtClean="0">
                          <a:latin typeface="Arial" panose="020B0604020202020204" pitchFamily="34" charset="0"/>
                          <a:cs typeface="Arial" panose="020B0604020202020204" pitchFamily="34" charset="0"/>
                        </a:rPr>
                        <a:t>Rel-15</a:t>
                      </a:r>
                      <a:endParaRPr lang="en-GB" sz="1100" b="1" dirty="0">
                        <a:latin typeface="Arial" panose="020B0604020202020204" pitchFamily="34" charset="0"/>
                        <a:cs typeface="Arial" panose="020B0604020202020204" pitchFamily="34" charset="0"/>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b="0" dirty="0" smtClean="0">
                          <a:latin typeface="Arial" panose="020B0604020202020204" pitchFamily="34" charset="0"/>
                          <a:cs typeface="Arial" panose="020B0604020202020204" pitchFamily="34" charset="0"/>
                        </a:rPr>
                        <a:t>5GS_Ph1</a:t>
                      </a:r>
                      <a:endParaRPr lang="en-GB" sz="1100" b="0" dirty="0" smtClean="0">
                        <a:latin typeface="Arial" panose="020B0604020202020204" pitchFamily="34" charset="0"/>
                        <a:cs typeface="Arial" panose="020B0604020202020204" pitchFamily="34" charset="0"/>
                      </a:endParaRPr>
                    </a:p>
                  </a:txBody>
                  <a:tcPr/>
                </a:tc>
                <a:tc>
                  <a:txBody>
                    <a:bodyPr/>
                    <a:lstStyle/>
                    <a:p>
                      <a:r>
                        <a:rPr lang="en-GB" sz="1100" b="0" dirty="0" smtClean="0">
                          <a:latin typeface="Arial" panose="020B0604020202020204" pitchFamily="34" charset="0"/>
                          <a:cs typeface="Arial" panose="020B0604020202020204" pitchFamily="34" charset="0"/>
                        </a:rPr>
                        <a:t>TEI19: 5 CR’s to TS 23.501,</a:t>
                      </a:r>
                      <a:r>
                        <a:rPr lang="en-GB" sz="1100" b="0" baseline="0" dirty="0" smtClean="0">
                          <a:latin typeface="Arial" panose="020B0604020202020204" pitchFamily="34" charset="0"/>
                          <a:cs typeface="Arial" panose="020B0604020202020204" pitchFamily="34" charset="0"/>
                        </a:rPr>
                        <a:t> 1 CR to TS 23.502, 1 CR to TS 23.503</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74684170"/>
                  </a:ext>
                </a:extLst>
              </a:tr>
              <a:tr h="325300">
                <a:tc>
                  <a:txBody>
                    <a:bodyPr/>
                    <a:lstStyle/>
                    <a:p>
                      <a:r>
                        <a:rPr lang="en-GB" sz="1100" b="1" dirty="0" smtClean="0">
                          <a:latin typeface="Arial" panose="020B0604020202020204" pitchFamily="34" charset="0"/>
                          <a:cs typeface="Arial" panose="020B0604020202020204" pitchFamily="34" charset="0"/>
                        </a:rPr>
                        <a:t>Rel-15</a:t>
                      </a:r>
                      <a:endParaRPr lang="en-GB" sz="1100" b="1" dirty="0">
                        <a:latin typeface="Arial" panose="020B0604020202020204" pitchFamily="34" charset="0"/>
                        <a:cs typeface="Arial" panose="020B0604020202020204" pitchFamily="34" charset="0"/>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b="0" dirty="0" smtClean="0">
                          <a:latin typeface="Arial" panose="020B0604020202020204" pitchFamily="34" charset="0"/>
                          <a:cs typeface="Arial" panose="020B0604020202020204" pitchFamily="34" charset="0"/>
                        </a:rPr>
                        <a:t>Excluding 5GS_Ph1</a:t>
                      </a:r>
                      <a:endParaRPr lang="en-GB" sz="1100" b="0" dirty="0" smtClean="0">
                        <a:latin typeface="Arial" panose="020B0604020202020204" pitchFamily="34" charset="0"/>
                        <a:cs typeface="Arial" panose="020B0604020202020204" pitchFamily="34" charset="0"/>
                      </a:endParaRPr>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6741201"/>
                  </a:ext>
                </a:extLst>
              </a:tr>
              <a:tr h="325300">
                <a:tc gridSpan="2">
                  <a:txBody>
                    <a:bodyPr/>
                    <a:lstStyle/>
                    <a:p>
                      <a:r>
                        <a:rPr lang="en-GB" sz="1100" b="1" dirty="0" smtClean="0">
                          <a:latin typeface="Arial" panose="020B0604020202020204" pitchFamily="34" charset="0"/>
                          <a:cs typeface="Arial" panose="020B0604020202020204" pitchFamily="34" charset="0"/>
                        </a:rPr>
                        <a:t>Rel-16</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smtClean="0">
                          <a:solidFill>
                            <a:schemeClr val="tx1"/>
                          </a:solidFill>
                          <a:latin typeface="Arial" panose="020B0604020202020204" pitchFamily="34" charset="0"/>
                          <a:cs typeface="Arial" panose="020B0604020202020204" pitchFamily="34" charset="0"/>
                        </a:rPr>
                        <a:t>TEI19: 1 CR to 23.502 (5G_CIoT), 1 CR to 23.502 (5G_eSBA),</a:t>
                      </a:r>
                    </a:p>
                  </a:txBody>
                  <a:tcPr/>
                </a:tc>
                <a:extLst>
                  <a:ext uri="{0D108BD9-81ED-4DB2-BD59-A6C34878D82A}">
                    <a16:rowId xmlns:a16="http://schemas.microsoft.com/office/drawing/2014/main" val="2523126069"/>
                  </a:ext>
                </a:extLst>
              </a:tr>
            </a:tbl>
          </a:graphicData>
        </a:graphic>
      </p:graphicFrame>
      <p:sp>
        <p:nvSpPr>
          <p:cNvPr id="9" name="TextBox 8"/>
          <p:cNvSpPr txBox="1"/>
          <p:nvPr/>
        </p:nvSpPr>
        <p:spPr>
          <a:xfrm>
            <a:off x="801688" y="1045167"/>
            <a:ext cx="3175356" cy="523220"/>
          </a:xfrm>
          <a:prstGeom prst="rect">
            <a:avLst/>
          </a:prstGeom>
          <a:noFill/>
        </p:spPr>
        <p:txBody>
          <a:bodyPr wrap="none" rtlCol="0">
            <a:spAutoFit/>
          </a:bodyPr>
          <a:lstStyle/>
          <a:p>
            <a:r>
              <a:rPr lang="en-GB" sz="1600" dirty="0" smtClean="0"/>
              <a:t>Maintenance CR’s since SA#108</a:t>
            </a:r>
          </a:p>
          <a:p>
            <a:r>
              <a:rPr lang="en-GB" sz="1200" dirty="0" smtClean="0"/>
              <a:t>(Cat </a:t>
            </a:r>
            <a:r>
              <a:rPr lang="en-GB" sz="1200" dirty="0"/>
              <a:t>A CR’s are not counted in these </a:t>
            </a:r>
            <a:r>
              <a:rPr lang="en-GB" sz="1200" dirty="0" smtClean="0"/>
              <a:t>totals)</a:t>
            </a:r>
            <a:endParaRPr lang="en-GB"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b="1"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774700" y="63500"/>
            <a:ext cx="5837238" cy="857250"/>
          </a:xfrm>
        </p:spPr>
        <p:txBody>
          <a:bodyPr/>
          <a:lstStyle/>
          <a:p>
            <a:pPr algn="l"/>
            <a:r>
              <a:rPr lang="en-GB" altLang="en-US" sz="2800" b="1" smtClean="0">
                <a:solidFill>
                  <a:schemeClr val="tx1"/>
                </a:solidFill>
              </a:rPr>
              <a:t>2.4) Rel-17 Work Summary</a:t>
            </a:r>
          </a:p>
        </p:txBody>
      </p:sp>
      <p:graphicFrame>
        <p:nvGraphicFramePr>
          <p:cNvPr id="2" name="Table 1"/>
          <p:cNvGraphicFramePr>
            <a:graphicFrameLocks noGrp="1"/>
          </p:cNvGraphicFramePr>
          <p:nvPr>
            <p:extLst>
              <p:ext uri="{D42A27DB-BD31-4B8C-83A1-F6EECF244321}">
                <p14:modId xmlns:p14="http://schemas.microsoft.com/office/powerpoint/2010/main" val="1181205352"/>
              </p:ext>
            </p:extLst>
          </p:nvPr>
        </p:nvGraphicFramePr>
        <p:xfrm>
          <a:off x="774700" y="920750"/>
          <a:ext cx="6207125" cy="3810000"/>
        </p:xfrm>
        <a:graphic>
          <a:graphicData uri="http://schemas.openxmlformats.org/drawingml/2006/table">
            <a:tbl>
              <a:tblPr>
                <a:tableStyleId>{5C22544A-7EE6-4342-B048-85BDC9FD1C3A}</a:tableStyleId>
              </a:tblPr>
              <a:tblGrid>
                <a:gridCol w="922421">
                  <a:extLst>
                    <a:ext uri="{9D8B030D-6E8A-4147-A177-3AD203B41FA5}">
                      <a16:colId xmlns:a16="http://schemas.microsoft.com/office/drawing/2014/main" val="20000"/>
                    </a:ext>
                  </a:extLst>
                </a:gridCol>
                <a:gridCol w="2459789">
                  <a:extLst>
                    <a:ext uri="{9D8B030D-6E8A-4147-A177-3AD203B41FA5}">
                      <a16:colId xmlns:a16="http://schemas.microsoft.com/office/drawing/2014/main" val="20001"/>
                    </a:ext>
                  </a:extLst>
                </a:gridCol>
                <a:gridCol w="499645">
                  <a:extLst>
                    <a:ext uri="{9D8B030D-6E8A-4147-A177-3AD203B41FA5}">
                      <a16:colId xmlns:a16="http://schemas.microsoft.com/office/drawing/2014/main" val="20002"/>
                    </a:ext>
                  </a:extLst>
                </a:gridCol>
                <a:gridCol w="2325270">
                  <a:extLst>
                    <a:ext uri="{9D8B030D-6E8A-4147-A177-3AD203B41FA5}">
                      <a16:colId xmlns:a16="http://schemas.microsoft.com/office/drawing/2014/main" val="20003"/>
                    </a:ext>
                  </a:extLst>
                </a:gridCol>
              </a:tblGrid>
              <a:tr h="144018">
                <a:tc>
                  <a:txBody>
                    <a:bodyPr/>
                    <a:lstStyle/>
                    <a:p>
                      <a:pPr algn="l" fontAlgn="t"/>
                      <a:r>
                        <a:rPr lang="en-US" sz="700" b="1" u="none" strike="noStrike" dirty="0" smtClean="0">
                          <a:solidFill>
                            <a:schemeClr val="bg1"/>
                          </a:solidFill>
                          <a:effectLst/>
                          <a:latin typeface="Arial" panose="020B0604020202020204" pitchFamily="34" charset="0"/>
                          <a:cs typeface="Arial" panose="020B0604020202020204" pitchFamily="34" charset="0"/>
                        </a:rPr>
                        <a:t>Acronym</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Work Item Title</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WID#</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5GSAT_ARCH</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aspects for using satellite access in 5G</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SP-200445</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eEdge_5GC</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of support for Edge Computing in 5G Core network</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SP-201107</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IIoT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Study on enhanced support of Industrial Internet of Things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pPr algn="l" fontAlgn="t"/>
                      <a:r>
                        <a:rPr lang="en-US" sz="700" u="none" strike="noStrike" dirty="0">
                          <a:effectLst/>
                          <a:latin typeface="Arial" panose="020B0604020202020204" pitchFamily="34" charset="0"/>
                          <a:cs typeface="Arial" panose="020B0604020202020204" pitchFamily="34" charset="0"/>
                        </a:rPr>
                        <a:t>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Proximity based Services in 5GS (5G_ProSe)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MUSIM</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700" u="none" strike="noStrike" dirty="0">
                          <a:effectLst/>
                          <a:latin typeface="Arial" panose="020B0604020202020204" pitchFamily="34" charset="0"/>
                          <a:cs typeface="Arial" panose="020B0604020202020204" pitchFamily="34" charset="0"/>
                        </a:rPr>
                        <a:t>System enablers for Multi-USIM devices</a:t>
                      </a:r>
                      <a:endParaRPr lang="da-DK"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SP-200978</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Enhancement of Network Slicing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74041">
                <a:tc>
                  <a:txBody>
                    <a:bodyPr/>
                    <a:lstStyle/>
                    <a:p>
                      <a:pPr algn="l" fontAlgn="t"/>
                      <a:r>
                        <a:rPr lang="en-US" sz="700" u="none" strike="noStrike" dirty="0">
                          <a:effectLst/>
                          <a:latin typeface="Arial" panose="020B0604020202020204" pitchFamily="34" charset="0"/>
                          <a:cs typeface="Arial" panose="020B0604020202020204" pitchFamily="34" charset="0"/>
                        </a:rPr>
                        <a:t>eNA_Ph2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WID on Enablers for Network Automation for 5G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eNPN</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Enhanced support of Non-Public Networks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SP-200980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ID_UAS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eV2XARC_Ph2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SP-210090</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ATSSS_Ph2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SP-200977</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5G_AIS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5G System Enhancement for Advanced Interactive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SP-190564</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5G_eLCS 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to the 5GC LoCation Services-Phase 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SP-200082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MPS2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Multimedia Priority Service (MPS) Phase 2 </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SP-200519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MINT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Minimization of Service Interruption</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SP-210582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ARCH_NR_REDCAP</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Enhancement for NR Reduced Capability Devices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SP-211100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46888">
                <a:tc>
                  <a:txBody>
                    <a:bodyPr/>
                    <a:lstStyle/>
                    <a:p>
                      <a:pPr algn="l" fontAlgn="t"/>
                      <a:r>
                        <a:rPr lang="en-US" sz="700" u="none" strike="noStrike" dirty="0" err="1">
                          <a:effectLst/>
                          <a:latin typeface="Arial" panose="020B0604020202020204" pitchFamily="34" charset="0"/>
                          <a:cs typeface="Arial" panose="020B0604020202020204" pitchFamily="34" charset="0"/>
                        </a:rPr>
                        <a:t>IoT_SAT_ARCH_EPS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support for NB-</a:t>
                      </a:r>
                      <a:r>
                        <a:rPr lang="en-US" sz="700" u="none" strike="noStrike" dirty="0" err="1">
                          <a:effectLst/>
                          <a:latin typeface="Arial" panose="020B0604020202020204" pitchFamily="34" charset="0"/>
                          <a:cs typeface="Arial" panose="020B0604020202020204" pitchFamily="34" charset="0"/>
                        </a:rPr>
                        <a:t>IoT</a:t>
                      </a:r>
                      <a:r>
                        <a:rPr lang="en-US" sz="700" u="none" strike="noStrike" dirty="0">
                          <a:effectLst/>
                          <a:latin typeface="Arial" panose="020B0604020202020204" pitchFamily="34" charset="0"/>
                          <a:cs typeface="Arial" panose="020B0604020202020204" pitchFamily="34" charset="0"/>
                        </a:rPr>
                        <a:t>/</a:t>
                      </a:r>
                      <a:r>
                        <a:rPr lang="en-US" sz="700" u="none" strike="noStrike" dirty="0" err="1">
                          <a:effectLst/>
                          <a:latin typeface="Arial" panose="020B0604020202020204" pitchFamily="34" charset="0"/>
                          <a:cs typeface="Arial" panose="020B0604020202020204" pitchFamily="34" charset="0"/>
                        </a:rPr>
                        <a:t>eMTC</a:t>
                      </a:r>
                      <a:r>
                        <a:rPr lang="en-US" sz="700" u="none" strike="noStrike" dirty="0">
                          <a:effectLst/>
                          <a:latin typeface="Arial" panose="020B0604020202020204" pitchFamily="34" charset="0"/>
                          <a:cs typeface="Arial" panose="020B0604020202020204" pitchFamily="34" charset="0"/>
                        </a:rPr>
                        <a:t> Non-Terrestrial Networks in 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SP-211306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46888">
                <a:tc>
                  <a:txBody>
                    <a:bodyPr/>
                    <a:lstStyle/>
                    <a:p>
                      <a:pPr algn="l" fontAlgn="t"/>
                      <a:r>
                        <a:rPr lang="en-US" sz="700" u="none" strike="noStrike" dirty="0" err="1" smtClean="0">
                          <a:effectLst/>
                          <a:latin typeface="Arial" panose="020B0604020202020204" pitchFamily="34" charset="0"/>
                          <a:cs typeface="Arial" panose="020B0604020202020204" pitchFamily="34" charset="0"/>
                        </a:rPr>
                        <a:t>NR_QoE_enh</a:t>
                      </a:r>
                      <a:r>
                        <a:rPr lang="en-US" sz="700" u="none" strike="noStrike" dirty="0" smtClean="0">
                          <a:effectLst/>
                          <a:latin typeface="Arial" panose="020B0604020202020204" pitchFamily="34" charset="0"/>
                          <a:cs typeface="Arial" panose="020B0604020202020204" pitchFamily="34" charset="0"/>
                        </a:rPr>
                        <a:t>-Core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[RAN3] Core part: Enhancement on NR </a:t>
                      </a:r>
                      <a:r>
                        <a:rPr lang="en-US" sz="700" b="0" i="0" u="none" strike="noStrike" dirty="0" err="1" smtClean="0">
                          <a:solidFill>
                            <a:srgbClr val="000000"/>
                          </a:solidFill>
                          <a:effectLst/>
                          <a:latin typeface="Arial" panose="020B0604020202020204" pitchFamily="34" charset="0"/>
                          <a:cs typeface="Arial" panose="020B0604020202020204" pitchFamily="34" charset="0"/>
                        </a:rPr>
                        <a:t>QoE</a:t>
                      </a:r>
                      <a:r>
                        <a:rPr lang="en-US" sz="700" b="0" i="0" u="none" strike="noStrike" dirty="0" smtClean="0">
                          <a:solidFill>
                            <a:srgbClr val="000000"/>
                          </a:solidFill>
                          <a:effectLst/>
                          <a:latin typeface="Arial" panose="020B0604020202020204" pitchFamily="34" charset="0"/>
                          <a:cs typeface="Arial" panose="020B0604020202020204" pitchFamily="34" charset="0"/>
                        </a:rPr>
                        <a:t> management and optimizations for diverse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 </a:t>
                      </a:r>
                      <a:r>
                        <a:rPr lang="en-US" sz="700" u="none" strike="noStrike" dirty="0" smtClean="0">
                          <a:effectLst/>
                          <a:latin typeface="Arial" panose="020B0604020202020204" pitchFamily="34" charset="0"/>
                          <a:cs typeface="Arial" panose="020B0604020202020204" pitchFamily="34" charset="0"/>
                        </a:rPr>
                        <a:t>RP-223488</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bl>
          </a:graphicData>
        </a:graphic>
      </p:graphicFrame>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b="1"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(1/5)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3466334728"/>
              </p:ext>
            </p:extLst>
          </p:nvPr>
        </p:nvGraphicFramePr>
        <p:xfrm>
          <a:off x="604838" y="1028700"/>
          <a:ext cx="6303962" cy="3589343"/>
        </p:xfrm>
        <a:graphic>
          <a:graphicData uri="http://schemas.openxmlformats.org/drawingml/2006/table">
            <a:tbl>
              <a:tblPr/>
              <a:tblGrid>
                <a:gridCol w="1131887">
                  <a:extLst>
                    <a:ext uri="{9D8B030D-6E8A-4147-A177-3AD203B41FA5}">
                      <a16:colId xmlns:a16="http://schemas.microsoft.com/office/drawing/2014/main" val="3070449017"/>
                    </a:ext>
                  </a:extLst>
                </a:gridCol>
                <a:gridCol w="1963738">
                  <a:extLst>
                    <a:ext uri="{9D8B030D-6E8A-4147-A177-3AD203B41FA5}">
                      <a16:colId xmlns:a16="http://schemas.microsoft.com/office/drawing/2014/main" val="3178622182"/>
                    </a:ext>
                  </a:extLst>
                </a:gridCol>
                <a:gridCol w="641350">
                  <a:extLst>
                    <a:ext uri="{9D8B030D-6E8A-4147-A177-3AD203B41FA5}">
                      <a16:colId xmlns:a16="http://schemas.microsoft.com/office/drawing/2014/main" val="2821303542"/>
                    </a:ext>
                  </a:extLst>
                </a:gridCol>
                <a:gridCol w="2566987">
                  <a:extLst>
                    <a:ext uri="{9D8B030D-6E8A-4147-A177-3AD203B41FA5}">
                      <a16:colId xmlns:a16="http://schemas.microsoft.com/office/drawing/2014/main" val="1740285195"/>
                    </a:ext>
                  </a:extLst>
                </a:gridCol>
              </a:tblGrid>
              <a:tr h="33809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52457198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5GSATB</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 System with Satellite Backhaul</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SP-230111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4108734011"/>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5GSAT_Ph2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Satellite access, Phase2</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SP-230109</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75316987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PIN</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Personal IoT Networks</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SP-221343</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540070718"/>
                  </a:ext>
                </a:extLst>
              </a:tr>
              <a:tr h="41904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UAS_Ph2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Phase 2 of UAS, UAV and UAM</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SP-230091</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963668417"/>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err="1" smtClean="0">
                          <a:ln>
                            <a:noFill/>
                          </a:ln>
                          <a:solidFill>
                            <a:schemeClr val="bg1"/>
                          </a:solidFill>
                          <a:effectLst/>
                          <a:latin typeface="Calibri" panose="020F0502020204030204" pitchFamily="34" charset="0"/>
                          <a:ea typeface="SimSun" panose="02010600030101010101" pitchFamily="2" charset="-122"/>
                        </a:rPr>
                        <a:t>Ranging_SL</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 based services and sidelink positioning</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1 CR to TS 23.502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22327216"/>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5G_eLCS _Ph3</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Enhancement to the 5GC LoCation Services-Phase 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28639792"/>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5G_ProSe_Ph2</a:t>
                      </a: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Proximity-based Services in 5GS Phase 2</a:t>
                      </a: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SP-230097</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153212628"/>
                  </a:ext>
                </a:extLst>
              </a:tr>
              <a:tr h="546514">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GMEC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Generic group management, exposure and communication enhancements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040153372"/>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(2/5)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216204816"/>
              </p:ext>
            </p:extLst>
          </p:nvPr>
        </p:nvGraphicFramePr>
        <p:xfrm>
          <a:off x="588963" y="1028700"/>
          <a:ext cx="6302375" cy="3511550"/>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465">
                <a:tc>
                  <a:txBody>
                    <a:bodyPr/>
                    <a:lstStyle/>
                    <a:p>
                      <a:pPr algn="ctr"/>
                      <a:r>
                        <a:rPr lang="en-US" sz="900" dirty="0" smtClean="0"/>
                        <a:t>Acronym</a:t>
                      </a:r>
                      <a:endParaRPr lang="en-US" sz="900" dirty="0"/>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709">
                <a:tc>
                  <a:txBody>
                    <a:bodyPr/>
                    <a:lstStyle/>
                    <a:p>
                      <a:pPr>
                        <a:lnSpc>
                          <a:spcPts val="1400"/>
                        </a:lnSpc>
                      </a:pPr>
                      <a:r>
                        <a:rPr kumimoji="0" lang="en-US" sz="900" b="0" i="0" u="none" strike="noStrike" kern="1200" cap="none" normalizeH="0" baseline="0" dirty="0" err="1">
                          <a:ln>
                            <a:noFill/>
                          </a:ln>
                          <a:solidFill>
                            <a:schemeClr val="bg1"/>
                          </a:solidFill>
                          <a:effectLst/>
                          <a:latin typeface="+mn-lt"/>
                          <a:ea typeface="+mn-ea"/>
                          <a:cs typeface="+mn-cs"/>
                        </a:rPr>
                        <a:t>AIMLsys</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900" b="0" kern="1200" dirty="0">
                          <a:solidFill>
                            <a:schemeClr val="lt1"/>
                          </a:solidFill>
                          <a:effectLst/>
                          <a:latin typeface="+mn-lt"/>
                          <a:ea typeface="+mn-ea"/>
                          <a:cs typeface="+mn-cs"/>
                        </a:rPr>
                        <a:t>System Support for AI/ML-based Services</a:t>
                      </a:r>
                      <a:endParaRPr lang="de-DE" sz="900" b="0" kern="1200" dirty="0">
                        <a:solidFill>
                          <a:schemeClr val="lt1"/>
                        </a:solidFill>
                        <a:effectLst/>
                        <a:latin typeface="+mj-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900" b="0" i="0" u="none" strike="noStrike" kern="1200" cap="none" spc="0" normalizeH="0" baseline="0" dirty="0">
                        <a:ln>
                          <a:noFill/>
                        </a:ln>
                        <a:solidFill>
                          <a:prstClr val="white"/>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9422">
                <a:tc>
                  <a:txBody>
                    <a:bodyPr/>
                    <a:lstStyle/>
                    <a:p>
                      <a:r>
                        <a:rPr lang="en-GB" altLang="en-US" sz="900" b="0" dirty="0"/>
                        <a:t>5MBS_Ph2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Architectural enhancements for 5G multicast-broadcast services Phase 2 </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900" b="0" i="0" u="none" strike="noStrike" kern="1200" cap="none" spc="0" normalizeH="0" baseline="0" noProof="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352827">
                <a:tc>
                  <a:txBody>
                    <a:bodyPr/>
                    <a:lstStyle/>
                    <a:p>
                      <a:r>
                        <a:rPr kumimoji="0" lang="en-US" sz="900" b="0" i="0" u="none" strike="noStrike" kern="1200" cap="none" normalizeH="0" baseline="0" dirty="0">
                          <a:ln>
                            <a:noFill/>
                          </a:ln>
                          <a:solidFill>
                            <a:schemeClr val="bg1"/>
                          </a:solidFill>
                          <a:effectLst/>
                          <a:latin typeface="+mn-lt"/>
                          <a:ea typeface="+mn-ea"/>
                          <a:cs typeface="+mn-cs"/>
                        </a:rPr>
                        <a:t>eNS_Ph3</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Network Slicing Phase3</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900" b="0" kern="1200" dirty="0" smtClean="0">
                          <a:solidFill>
                            <a:schemeClr val="bg1"/>
                          </a:solidFill>
                          <a:latin typeface="+mn-lt"/>
                          <a:ea typeface="+mn-ea"/>
                          <a:cs typeface="+mn-cs"/>
                        </a:rPr>
                        <a:t>SP-230104</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2 CRs to TS 23.501</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513">
                <a:tc>
                  <a:txBody>
                    <a:bodyPr/>
                    <a:lstStyle/>
                    <a:p>
                      <a:r>
                        <a:rPr lang="en-GB" altLang="zh-CN" sz="900" b="0" i="0" u="none" strike="noStrike" kern="1200" dirty="0">
                          <a:solidFill>
                            <a:schemeClr val="bg1"/>
                          </a:solidFill>
                          <a:effectLst/>
                          <a:latin typeface="Calibri" panose="020F0502020204030204" pitchFamily="34" charset="0"/>
                          <a:ea typeface="+mn-ea"/>
                          <a:cs typeface="+mn-cs"/>
                        </a:rPr>
                        <a:t>XRM</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09422">
                <a:tc>
                  <a:txBody>
                    <a:bodyPr/>
                    <a:lstStyle/>
                    <a:p>
                      <a:r>
                        <a:rPr kumimoji="0" lang="en-US" sz="900" b="0" i="0" u="none" strike="noStrike" kern="1200" cap="none" normalizeH="0" baseline="0" dirty="0">
                          <a:ln>
                            <a:noFill/>
                          </a:ln>
                          <a:solidFill>
                            <a:schemeClr val="bg1"/>
                          </a:solidFill>
                          <a:effectLst/>
                          <a:latin typeface="+mn-lt"/>
                          <a:ea typeface="+mn-ea"/>
                          <a:cs typeface="+mn-cs"/>
                        </a:rPr>
                        <a:t>NR_REDCAP_Ph2</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bg1"/>
                          </a:solidFill>
                          <a:effectLst/>
                          <a:latin typeface="Calibri" panose="020F0502020204030204" pitchFamily="34" charset="0"/>
                          <a:ea typeface="+mn-ea"/>
                          <a:cs typeface="+mn-cs"/>
                        </a:rPr>
                        <a:t>5GS support of NR </a:t>
                      </a:r>
                      <a:r>
                        <a:rPr lang="en-GB" sz="900" b="0" i="0" u="none" strike="noStrike" kern="1200" dirty="0" err="1">
                          <a:solidFill>
                            <a:schemeClr val="bg1"/>
                          </a:solidFill>
                          <a:effectLst/>
                          <a:latin typeface="Calibri" panose="020F0502020204030204" pitchFamily="34" charset="0"/>
                          <a:ea typeface="+mn-ea"/>
                          <a:cs typeface="+mn-cs"/>
                        </a:rPr>
                        <a:t>RedCap</a:t>
                      </a:r>
                      <a:r>
                        <a:rPr lang="en-GB" sz="900" b="0" i="0" u="none" strike="noStrike" kern="1200" dirty="0">
                          <a:solidFill>
                            <a:schemeClr val="bg1"/>
                          </a:solidFill>
                          <a:effectLst/>
                          <a:latin typeface="Calibri" panose="020F0502020204030204" pitchFamily="34" charset="0"/>
                          <a:ea typeface="+mn-ea"/>
                          <a:cs typeface="+mn-cs"/>
                        </a:rPr>
                        <a:t> UE with long </a:t>
                      </a:r>
                      <a:r>
                        <a:rPr lang="en-GB" sz="900" b="0" i="0" u="none" strike="noStrike" kern="1200" dirty="0" err="1">
                          <a:solidFill>
                            <a:schemeClr val="bg1"/>
                          </a:solidFill>
                          <a:effectLst/>
                          <a:latin typeface="Calibri" panose="020F0502020204030204" pitchFamily="34" charset="0"/>
                          <a:ea typeface="+mn-ea"/>
                          <a:cs typeface="+mn-cs"/>
                        </a:rPr>
                        <a:t>eDRX</a:t>
                      </a:r>
                      <a:r>
                        <a:rPr lang="en-GB" sz="900" b="0" i="0" u="none" strike="noStrike" kern="1200" dirty="0">
                          <a:solidFill>
                            <a:schemeClr val="bg1"/>
                          </a:solidFill>
                          <a:effectLst/>
                          <a:latin typeface="Calibri" panose="020F0502020204030204" pitchFamily="34" charset="0"/>
                          <a:ea typeface="+mn-ea"/>
                          <a:cs typeface="+mn-cs"/>
                        </a:rPr>
                        <a:t> for RRC_INACTIVE State</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900" b="0" i="0" dirty="0" smtClean="0">
                        <a:solidFill>
                          <a:srgbClr val="7030A0"/>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46596">
                <a:tc>
                  <a:txBody>
                    <a:bodyPr/>
                    <a:lstStyle/>
                    <a:p>
                      <a:r>
                        <a:rPr lang="en-US" sz="900" b="0" kern="1200" dirty="0">
                          <a:solidFill>
                            <a:schemeClr val="lt1"/>
                          </a:solidFill>
                          <a:effectLst/>
                          <a:latin typeface="+mn-lt"/>
                          <a:ea typeface="+mn-ea"/>
                          <a:cs typeface="+mn-cs"/>
                        </a:rPr>
                        <a:t>NG_RTC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System architecture for next generation real time communication services</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900" b="0" i="0" u="none" strike="noStrike" kern="1200" cap="none" spc="0" normalizeH="0" baseline="0" dirty="0" smtClean="0">
                          <a:ln>
                            <a:noFill/>
                          </a:ln>
                          <a:solidFill>
                            <a:prstClr val="white"/>
                          </a:solidFill>
                          <a:effectLst/>
                          <a:uLnTx/>
                          <a:uFillTx/>
                          <a:latin typeface="+mn-lt"/>
                          <a:ea typeface="+mn-ea"/>
                          <a:cs typeface="+mn-cs"/>
                        </a:rPr>
                        <a:t>SP-230098</a:t>
                      </a:r>
                      <a:endParaRPr lang="en-US" sz="900" b="0" kern="1200" dirty="0">
                        <a:solidFill>
                          <a:schemeClr val="lt1"/>
                        </a:solidFill>
                        <a:effectLst/>
                        <a:latin typeface="+mj-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546596">
                <a:tc>
                  <a:txBody>
                    <a:bodyPr/>
                    <a:lstStyle/>
                    <a:p>
                      <a:r>
                        <a:rPr lang="en-GB" sz="900" b="0" kern="1200" dirty="0">
                          <a:solidFill>
                            <a:schemeClr val="lt1"/>
                          </a:solidFill>
                          <a:effectLst/>
                          <a:latin typeface="+mn-lt"/>
                          <a:ea typeface="+mn-ea"/>
                          <a:cs typeface="+mn-cs"/>
                        </a:rPr>
                        <a:t>ATSSS_Ph3</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Access Traffic Steering, Switching and Splitting support in the 5G system architecture; Phase 3</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SP-221334</a:t>
                      </a:r>
                      <a:endParaRPr lang="en-US" sz="900" b="0" i="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(3/5)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3741077669"/>
              </p:ext>
            </p:extLst>
          </p:nvPr>
        </p:nvGraphicFramePr>
        <p:xfrm>
          <a:off x="588963" y="1028700"/>
          <a:ext cx="6302375" cy="3460755"/>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399">
                <a:tc>
                  <a:txBody>
                    <a:bodyPr/>
                    <a:lstStyle/>
                    <a:p>
                      <a:pPr algn="ctr"/>
                      <a:r>
                        <a:rPr lang="en-US" sz="900" dirty="0" smtClean="0"/>
                        <a:t>Acronym</a:t>
                      </a:r>
                      <a:endParaRPr lang="en-US" sz="900" dirty="0"/>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64">
                <a:tc>
                  <a:txBody>
                    <a:bodyPr/>
                    <a:lstStyle/>
                    <a:p>
                      <a:r>
                        <a:rPr lang="en-US" altLang="zh-CN" sz="900" b="0" i="0" u="none" strike="noStrike" kern="1200" dirty="0">
                          <a:solidFill>
                            <a:schemeClr val="bg1"/>
                          </a:solidFill>
                          <a:effectLst/>
                          <a:latin typeface="Calibri" panose="020F0502020204030204" pitchFamily="34" charset="0"/>
                          <a:ea typeface="+mn-ea"/>
                          <a:cs typeface="+mn-cs"/>
                        </a:rPr>
                        <a:t>UPEAS</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UPF enhancement for Exposure And SBA</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57">
                <a:tc>
                  <a:txBody>
                    <a:bodyPr/>
                    <a:lstStyle/>
                    <a:p>
                      <a:r>
                        <a:rPr lang="en-US" sz="900" b="0" kern="1200" dirty="0">
                          <a:solidFill>
                            <a:schemeClr val="lt1"/>
                          </a:solidFill>
                          <a:effectLst/>
                          <a:latin typeface="+mn-lt"/>
                          <a:ea typeface="+mn-ea"/>
                          <a:cs typeface="+mn-cs"/>
                        </a:rPr>
                        <a:t>EDGE_Ph2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Edge Computing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SP-230112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1 CR to TS 23.502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64">
                <a:tc>
                  <a:txBody>
                    <a:bodyPr/>
                    <a:lstStyle/>
                    <a:p>
                      <a:r>
                        <a:rPr lang="en-US" sz="900" b="0" kern="1200" dirty="0">
                          <a:solidFill>
                            <a:schemeClr val="lt1"/>
                          </a:solidFill>
                          <a:effectLst/>
                          <a:latin typeface="+mn-lt"/>
                          <a:ea typeface="+mn-ea"/>
                          <a:cs typeface="+mn-cs"/>
                        </a:rPr>
                        <a:t>TRS_URLLC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5G Timing Resiliency and TSC &amp; URLLC enhancements</a:t>
                      </a:r>
                      <a:endParaRPr lang="en-US"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dirty="0" smtClean="0">
                          <a:effectLst/>
                        </a:rPr>
                        <a:t>SP-230107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1 CR to TS 23.502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29">
                <a:tc>
                  <a:txBody>
                    <a:bodyPr/>
                    <a:lstStyle/>
                    <a:p>
                      <a:r>
                        <a:rPr lang="en-US" sz="900" b="0" i="0" u="none" strike="noStrike" kern="1200" dirty="0" smtClean="0">
                          <a:solidFill>
                            <a:schemeClr val="bg1"/>
                          </a:solidFill>
                          <a:effectLst/>
                          <a:latin typeface="Calibri" panose="020F0502020204030204" pitchFamily="34" charset="0"/>
                          <a:ea typeface="+mn-ea"/>
                          <a:cs typeface="+mn-cs"/>
                        </a:rPr>
                        <a:t>VMR</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SP-230105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75">
                <a:tc>
                  <a:txBody>
                    <a:bodyPr/>
                    <a:lstStyle/>
                    <a:p>
                      <a:r>
                        <a:rPr lang="en-GB" sz="900" b="0" kern="1200" dirty="0">
                          <a:solidFill>
                            <a:schemeClr val="lt1"/>
                          </a:solidFill>
                          <a:effectLst/>
                          <a:latin typeface="+mn-lt"/>
                          <a:ea typeface="+mn-ea"/>
                          <a:cs typeface="+mn-cs"/>
                        </a:rPr>
                        <a:t>5WWC_Ph2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Support for 5WWC,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SP-230367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09340">
                <a:tc>
                  <a:txBody>
                    <a:bodyPr/>
                    <a:lstStyle/>
                    <a:p>
                      <a:pPr marL="0" algn="l" defTabSz="914400" rtl="0" eaLnBrk="1" latinLnBrk="0" hangingPunct="1"/>
                      <a:r>
                        <a:rPr lang="en-US" sz="900" b="0" i="0" u="none" strike="noStrike" kern="1200" dirty="0">
                          <a:solidFill>
                            <a:schemeClr val="bg1"/>
                          </a:solidFill>
                          <a:effectLst/>
                          <a:latin typeface="Calibri" panose="020F0502020204030204" pitchFamily="34" charset="0"/>
                          <a:ea typeface="+mn-ea"/>
                          <a:cs typeface="+mn-cs"/>
                        </a:rPr>
                        <a:t>MPS_WLAN</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MPS when access to EPC/5GC is WLAN</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i="0" u="none" strike="noStrike" kern="1200" noProof="0" dirty="0" smtClean="0">
                          <a:solidFill>
                            <a:schemeClr val="bg1"/>
                          </a:solidFill>
                          <a:effectLst/>
                          <a:latin typeface="Calibri" panose="020F0502020204030204" pitchFamily="34" charset="0"/>
                          <a:ea typeface="+mn-ea"/>
                          <a:cs typeface="+mn-cs"/>
                        </a:rPr>
                        <a:t>SP-230108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352757">
                <a:tc>
                  <a:txBody>
                    <a:bodyPr/>
                    <a:lstStyle/>
                    <a:p>
                      <a:r>
                        <a:rPr kumimoji="0" lang="en-US" sz="900" b="0" i="0" u="none" strike="noStrike" kern="1200" cap="none" normalizeH="0" baseline="0" dirty="0">
                          <a:ln>
                            <a:noFill/>
                          </a:ln>
                          <a:solidFill>
                            <a:schemeClr val="bg1"/>
                          </a:solidFill>
                          <a:effectLst/>
                          <a:latin typeface="+mn-lt"/>
                          <a:ea typeface="+mn-ea"/>
                          <a:cs typeface="+mn-cs"/>
                        </a:rPr>
                        <a:t>AMP</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kern="1200" dirty="0">
                          <a:solidFill>
                            <a:schemeClr val="lt1"/>
                          </a:solidFill>
                          <a:effectLst/>
                          <a:latin typeface="+mn-lt"/>
                          <a:ea typeface="+mn-ea"/>
                          <a:cs typeface="+mn-cs"/>
                        </a:rPr>
                        <a:t>5G AM Policy</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dirty="0" smtClean="0">
                          <a:solidFill>
                            <a:schemeClr val="bg1"/>
                          </a:solidFill>
                        </a:rPr>
                        <a:t>SP-221335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09364">
                <a:tc>
                  <a:txBody>
                    <a:bodyPr/>
                    <a:lstStyle/>
                    <a:p>
                      <a:r>
                        <a:rPr lang="en-US" sz="900" b="0" kern="1200" dirty="0">
                          <a:solidFill>
                            <a:schemeClr val="lt1"/>
                          </a:solidFill>
                          <a:effectLst/>
                          <a:latin typeface="+mn-lt"/>
                          <a:ea typeface="+mn-ea"/>
                          <a:cs typeface="+mn-cs"/>
                        </a:rPr>
                        <a:t>eNA_Ph3</a:t>
                      </a:r>
                      <a:r>
                        <a:rPr lang="en-US" sz="900" b="0" kern="1200" baseline="0" dirty="0">
                          <a:solidFill>
                            <a:schemeClr val="lt1"/>
                          </a:solidFill>
                          <a:effectLst/>
                          <a:latin typeface="+mn-lt"/>
                          <a:ea typeface="+mn-ea"/>
                          <a:cs typeface="+mn-cs"/>
                        </a:rPr>
                        <a:t>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b="0" kern="1200" dirty="0">
                          <a:solidFill>
                            <a:schemeClr val="bg1"/>
                          </a:solidFill>
                          <a:latin typeface="+mn-lt"/>
                          <a:ea typeface="+mn-ea"/>
                          <a:cs typeface="+mn-cs"/>
                        </a:rPr>
                        <a:t>Enablers for Network Automation for 5G - phase </a:t>
                      </a:r>
                      <a:r>
                        <a:rPr lang="en-US" altLang="en-GB" sz="900" b="0" kern="1200" dirty="0">
                          <a:solidFill>
                            <a:schemeClr val="bg1"/>
                          </a:solidFill>
                          <a:latin typeface="+mn-lt"/>
                          <a:ea typeface="+mn-ea"/>
                          <a:cs typeface="+mn-cs"/>
                        </a:rPr>
                        <a:t>3</a:t>
                      </a: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SP-230110</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4 CRs to TS 23.288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(4/5)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2255736124"/>
              </p:ext>
            </p:extLst>
          </p:nvPr>
        </p:nvGraphicFramePr>
        <p:xfrm>
          <a:off x="579438" y="1028700"/>
          <a:ext cx="6303961" cy="2289176"/>
        </p:xfrm>
        <a:graphic>
          <a:graphicData uri="http://schemas.openxmlformats.org/drawingml/2006/table">
            <a:tbl>
              <a:tblPr firstRow="1" bandRow="1">
                <a:tableStyleId>{8FD4443E-F989-4FC4-A0C8-D5A2AF1F390B}</a:tableStyleId>
              </a:tblPr>
              <a:tblGrid>
                <a:gridCol w="1132045">
                  <a:extLst>
                    <a:ext uri="{9D8B030D-6E8A-4147-A177-3AD203B41FA5}">
                      <a16:colId xmlns:a16="http://schemas.microsoft.com/office/drawing/2014/main" val="20000"/>
                    </a:ext>
                  </a:extLst>
                </a:gridCol>
                <a:gridCol w="1963607">
                  <a:extLst>
                    <a:ext uri="{9D8B030D-6E8A-4147-A177-3AD203B41FA5}">
                      <a16:colId xmlns:a16="http://schemas.microsoft.com/office/drawing/2014/main" val="20001"/>
                    </a:ext>
                  </a:extLst>
                </a:gridCol>
                <a:gridCol w="641805">
                  <a:extLst>
                    <a:ext uri="{9D8B030D-6E8A-4147-A177-3AD203B41FA5}">
                      <a16:colId xmlns:a16="http://schemas.microsoft.com/office/drawing/2014/main" val="20004"/>
                    </a:ext>
                  </a:extLst>
                </a:gridCol>
                <a:gridCol w="2566504">
                  <a:extLst>
                    <a:ext uri="{9D8B030D-6E8A-4147-A177-3AD203B41FA5}">
                      <a16:colId xmlns:a16="http://schemas.microsoft.com/office/drawing/2014/main" val="1556240109"/>
                    </a:ext>
                  </a:extLst>
                </a:gridCol>
              </a:tblGrid>
              <a:tr h="337376">
                <a:tc>
                  <a:txBody>
                    <a:bodyPr/>
                    <a:lstStyle/>
                    <a:p>
                      <a:pPr algn="ctr"/>
                      <a:r>
                        <a:rPr lang="en-US" sz="900" dirty="0" smtClean="0"/>
                        <a:t>Acronym</a:t>
                      </a:r>
                      <a:endParaRPr lang="en-US" sz="900" dirty="0"/>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Work Item Title</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55">
                <a:tc>
                  <a:txBody>
                    <a:bodyPr/>
                    <a:lstStyle/>
                    <a:p>
                      <a:r>
                        <a:rPr kumimoji="0" lang="en-US" sz="900" b="0" i="0" u="none" strike="noStrike" kern="1200" cap="none" normalizeH="0" baseline="0" dirty="0">
                          <a:ln>
                            <a:noFill/>
                          </a:ln>
                          <a:solidFill>
                            <a:schemeClr val="bg1"/>
                          </a:solidFill>
                          <a:effectLst/>
                          <a:latin typeface="+mn-lt"/>
                          <a:ea typeface="+mn-ea"/>
                          <a:cs typeface="+mn-cs"/>
                        </a:rPr>
                        <a:t>eNPN_Ph2</a:t>
                      </a: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Enhanced support of Non-Public Networks</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rPr>
                        <a:t>SP-230096</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34">
                <a:tc>
                  <a:txBody>
                    <a:bodyPr/>
                    <a:lstStyle/>
                    <a:p>
                      <a:r>
                        <a:rPr lang="en-US" altLang="zh-CN" sz="900" b="0" kern="1200" dirty="0" err="1">
                          <a:solidFill>
                            <a:schemeClr val="lt1"/>
                          </a:solidFill>
                          <a:effectLst/>
                          <a:latin typeface="+mn-lt"/>
                          <a:ea typeface="+mn-ea"/>
                          <a:cs typeface="+mn-cs"/>
                        </a:rPr>
                        <a:t>eUEPO</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Enhancement of 5G UE Policy</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SP-230094</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55">
                <a:tc>
                  <a:txBody>
                    <a:bodyPr/>
                    <a:lstStyle/>
                    <a:p>
                      <a:r>
                        <a:rPr lang="en-US" sz="900" b="0" kern="1200" dirty="0">
                          <a:solidFill>
                            <a:schemeClr val="lt1"/>
                          </a:solidFill>
                          <a:effectLst/>
                          <a:latin typeface="+mn-lt"/>
                          <a:ea typeface="+mn-ea"/>
                          <a:cs typeface="+mn-cs"/>
                        </a:rPr>
                        <a:t>SFC</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System Enabler for Service Function Chaining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bg1"/>
                          </a:solidFill>
                          <a:effectLst/>
                          <a:uLnTx/>
                          <a:uFillTx/>
                          <a:latin typeface="+mn-lt"/>
                          <a:ea typeface="+mn-ea"/>
                          <a:cs typeface="+mn-cs"/>
                        </a:rPr>
                        <a:t>SP-230120</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03">
                <a:tc>
                  <a:txBody>
                    <a:bodyPr/>
                    <a:lstStyle/>
                    <a:p>
                      <a:r>
                        <a:rPr lang="en-US" sz="900" b="0" kern="1200" dirty="0" err="1">
                          <a:solidFill>
                            <a:schemeClr val="lt1"/>
                          </a:solidFill>
                          <a:effectLst/>
                          <a:latin typeface="+mn-lt"/>
                          <a:ea typeface="+mn-ea"/>
                          <a:cs typeface="+mn-cs"/>
                        </a:rPr>
                        <a:t>DetNet</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mn-lt"/>
                        </a:rPr>
                        <a:t>5GS </a:t>
                      </a:r>
                      <a:r>
                        <a:rPr lang="en-US" sz="900" b="0" i="0" u="none" strike="noStrike" dirty="0" err="1">
                          <a:solidFill>
                            <a:schemeClr val="bg1"/>
                          </a:solidFill>
                          <a:effectLst/>
                          <a:latin typeface="+mn-lt"/>
                        </a:rPr>
                        <a:t>DetNet</a:t>
                      </a:r>
                      <a:r>
                        <a:rPr lang="en-US" sz="900" b="0" i="0" u="none" strike="noStrike" dirty="0">
                          <a:solidFill>
                            <a:schemeClr val="bg1"/>
                          </a:solidFill>
                          <a:effectLst/>
                          <a:latin typeface="+mn-lt"/>
                        </a:rPr>
                        <a:t> interworking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SP-230172</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51">
                <a:tc>
                  <a:txBody>
                    <a:bodyPr/>
                    <a:lstStyle/>
                    <a:p>
                      <a:r>
                        <a:rPr lang="en-US" sz="900" b="0" kern="1200" dirty="0">
                          <a:solidFill>
                            <a:schemeClr val="lt1"/>
                          </a:solidFill>
                          <a:effectLst/>
                          <a:latin typeface="+mn-lt"/>
                          <a:ea typeface="+mn-ea"/>
                          <a:cs typeface="+mn-cs"/>
                        </a:rPr>
                        <a:t>SUECR</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j-lt"/>
                          <a:ea typeface="+mn-ea"/>
                          <a:cs typeface="+mn-cs"/>
                        </a:rPr>
                        <a:t>Seamless </a:t>
                      </a:r>
                      <a:r>
                        <a:rPr lang="en-GB" sz="900" b="0" kern="1200" dirty="0">
                          <a:solidFill>
                            <a:schemeClr val="lt1"/>
                          </a:solidFill>
                          <a:effectLst/>
                          <a:latin typeface="+mj-lt"/>
                          <a:ea typeface="+mn-ea"/>
                          <a:cs typeface="+mn-cs"/>
                        </a:rPr>
                        <a:t>UE context recovery</a:t>
                      </a:r>
                      <a:endParaRPr lang="de-DE" sz="900" b="0" kern="1200" dirty="0">
                        <a:solidFill>
                          <a:schemeClr val="lt1"/>
                        </a:solidFill>
                        <a:effectLst/>
                        <a:latin typeface="+mj-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900" b="0" i="0" dirty="0" smtClean="0">
                        <a:solidFill>
                          <a:srgbClr val="7030A0"/>
                        </a:solidFill>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(5/5)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4173094183"/>
              </p:ext>
            </p:extLst>
          </p:nvPr>
        </p:nvGraphicFramePr>
        <p:xfrm>
          <a:off x="604838" y="1316038"/>
          <a:ext cx="6303962" cy="3352800"/>
        </p:xfrm>
        <a:graphic>
          <a:graphicData uri="http://schemas.openxmlformats.org/drawingml/2006/table">
            <a:tbl>
              <a:tblPr/>
              <a:tblGrid>
                <a:gridCol w="1131887">
                  <a:extLst>
                    <a:ext uri="{9D8B030D-6E8A-4147-A177-3AD203B41FA5}">
                      <a16:colId xmlns:a16="http://schemas.microsoft.com/office/drawing/2014/main" val="2669973564"/>
                    </a:ext>
                  </a:extLst>
                </a:gridCol>
                <a:gridCol w="1963738">
                  <a:extLst>
                    <a:ext uri="{9D8B030D-6E8A-4147-A177-3AD203B41FA5}">
                      <a16:colId xmlns:a16="http://schemas.microsoft.com/office/drawing/2014/main" val="266924732"/>
                    </a:ext>
                  </a:extLst>
                </a:gridCol>
                <a:gridCol w="641350">
                  <a:extLst>
                    <a:ext uri="{9D8B030D-6E8A-4147-A177-3AD203B41FA5}">
                      <a16:colId xmlns:a16="http://schemas.microsoft.com/office/drawing/2014/main" val="1438511449"/>
                    </a:ext>
                  </a:extLst>
                </a:gridCol>
                <a:gridCol w="2566987">
                  <a:extLst>
                    <a:ext uri="{9D8B030D-6E8A-4147-A177-3AD203B41FA5}">
                      <a16:colId xmlns:a16="http://schemas.microsoft.com/office/drawing/2014/main" val="3775491382"/>
                    </a:ext>
                  </a:extLst>
                </a:gridCol>
              </a:tblGrid>
              <a:tr h="33026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91045465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TEI18_SDNAEPC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Secondary DN authentication and authorization in EPS IWK case</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SP-220798</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177676311"/>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TEI18_MLR</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Multiple location report for MT-LR Immediate Location Request for the regulatory service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SP-220795</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659628179"/>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TEI18_MBS4V2X</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rgbClr val="FFFFFF"/>
                          </a:solidFill>
                          <a:effectLst/>
                          <a:latin typeface="Calibri" panose="020F0502020204030204" pitchFamily="34" charset="0"/>
                          <a:ea typeface="Malgun Gothic" panose="020B0503020000020004" pitchFamily="34" charset="-127"/>
                        </a:rPr>
                        <a:t>MBS support for V2X services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60135344"/>
                  </a:ext>
                </a:extLst>
              </a:tr>
              <a:tr h="40965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TEI18_SLAMUP</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Spending Limits for AM and UE Policies in the 5GC </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SP-220794</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54269139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TEI18_ADEE</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sym typeface="+mn-ea"/>
                        </a:rPr>
                        <a:t>Enhancement of Application Detection Event Exposure</a:t>
                      </a:r>
                      <a:endParaRPr kumimoji="0" lang="en-US" altLang="en-GB"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SP-220796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132046242"/>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TEI18_IPv6PD</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General Support of IPv6 Prefix Delegation </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SP-220797</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39060888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TEI18_DCAMP_Ph2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Dynamically Changing AM Policies in the 5GC Phase 2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9994082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err="1" smtClean="0">
                          <a:ln>
                            <a:noFill/>
                          </a:ln>
                          <a:solidFill>
                            <a:schemeClr val="bg1"/>
                          </a:solidFill>
                          <a:effectLst/>
                          <a:latin typeface="Calibri" panose="020F0502020204030204" pitchFamily="34" charset="0"/>
                          <a:ea typeface="MS PGothic" panose="020B0600070205080204" pitchFamily="34" charset="-128"/>
                        </a:rPr>
                        <a:t>eNSAC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Enhancement of NSAC for maximum number of UEs with at least one PDU session/PDN connection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SP-230113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573928414"/>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604838" y="931863"/>
            <a:ext cx="63039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300"/>
              </a:spcAft>
              <a:defRPr/>
            </a:pPr>
            <a:r>
              <a:rPr lang="de-DE" altLang="de-DE" sz="1500" kern="0" dirty="0"/>
              <a:t>TEI18 mini WIDs</a:t>
            </a:r>
            <a:endParaRPr lang="de-DE" altLang="de-DE" sz="1500" kern="0"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a:t>
            </a:r>
            <a:r>
              <a:rPr lang="en-GB" sz="1350" dirty="0" smtClean="0"/>
              <a:t>Rel-16 </a:t>
            </a:r>
            <a:r>
              <a:rPr lang="en-GB" sz="1350" dirty="0"/>
              <a:t>and before Maintenance</a:t>
            </a:r>
          </a:p>
          <a:p>
            <a:pPr lvl="1" eaLnBrk="1" hangingPunct="1">
              <a:defRPr/>
            </a:pPr>
            <a:r>
              <a:rPr lang="en-GB" sz="1350" dirty="0" smtClean="0"/>
              <a:t>2.2) </a:t>
            </a:r>
            <a:r>
              <a:rPr lang="en-GB" sz="1350" dirty="0"/>
              <a:t>Rel-17 Work and Maintenance</a:t>
            </a:r>
          </a:p>
          <a:p>
            <a:pPr lvl="1" eaLnBrk="1" hangingPunct="1">
              <a:defRPr/>
            </a:pPr>
            <a:r>
              <a:rPr lang="en-GB" sz="1350" dirty="0" smtClean="0"/>
              <a:t>2.3) </a:t>
            </a:r>
            <a:r>
              <a:rPr lang="en-GB" sz="1350" dirty="0"/>
              <a:t>Rel-18 Work and Maintenance</a:t>
            </a:r>
          </a:p>
          <a:p>
            <a:pPr lvl="1" eaLnBrk="1" hangingPunct="1">
              <a:defRPr/>
            </a:pPr>
            <a:r>
              <a:rPr lang="en-GB" sz="1350" dirty="0" smtClean="0"/>
              <a:t>2.4) </a:t>
            </a:r>
            <a:r>
              <a:rPr lang="en-GB" sz="1350" dirty="0"/>
              <a:t>Rel-19 Work and </a:t>
            </a:r>
            <a:r>
              <a:rPr lang="en-GB" sz="1350" dirty="0" smtClean="0"/>
              <a:t>Maintenance</a:t>
            </a:r>
          </a:p>
          <a:p>
            <a:pPr lvl="1" eaLnBrk="1" hangingPunct="1">
              <a:defRPr/>
            </a:pPr>
            <a:r>
              <a:rPr lang="en-GB" sz="1350" dirty="0" smtClean="0"/>
              <a:t>2.5) Rel-20 Work and Maintenance</a:t>
            </a:r>
            <a:endParaRPr lang="en-GB" sz="1350" dirty="0"/>
          </a:p>
          <a:p>
            <a:pPr lvl="1" eaLnBrk="1" hangingPunct="1">
              <a:defRPr/>
            </a:pPr>
            <a:r>
              <a:rPr lang="en-GB" sz="1350" dirty="0" smtClean="0"/>
              <a:t>2.6) </a:t>
            </a:r>
            <a:r>
              <a:rPr lang="en-GB" sz="1350" dirty="0"/>
              <a:t>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b="1"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567012944"/>
              </p:ext>
            </p:extLst>
          </p:nvPr>
        </p:nvGraphicFramePr>
        <p:xfrm>
          <a:off x="235364" y="1179375"/>
          <a:ext cx="8362951" cy="294838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671677">
                  <a:extLst>
                    <a:ext uri="{9D8B030D-6E8A-4147-A177-3AD203B41FA5}">
                      <a16:colId xmlns:a16="http://schemas.microsoft.com/office/drawing/2014/main" val="20005"/>
                    </a:ext>
                  </a:extLst>
                </a:gridCol>
                <a:gridCol w="394851">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25">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algn="l">
                        <a:lnSpc>
                          <a:spcPct val="107000"/>
                        </a:lnSpc>
                        <a:spcAft>
                          <a:spcPts val="800"/>
                        </a:spcAft>
                      </a:pPr>
                      <a:r>
                        <a:rPr lang="en-GB" sz="900" dirty="0">
                          <a:solidFill>
                            <a:schemeClr val="tx1"/>
                          </a:solidFill>
                          <a:latin typeface="Arial "/>
                        </a:rPr>
                        <a:t>Change or comment</a:t>
                      </a:r>
                    </a:p>
                  </a:txBody>
                  <a:tcPr marL="36001" marR="36001" marT="0" marB="0" anchor="ctr"/>
                </a:tc>
                <a:extLst>
                  <a:ext uri="{0D108BD9-81ED-4DB2-BD59-A6C34878D82A}">
                    <a16:rowId xmlns:a16="http://schemas.microsoft.com/office/drawing/2014/main" val="10000"/>
                  </a:ext>
                </a:extLst>
              </a:tr>
              <a:tr h="226830">
                <a:tc>
                  <a:txBody>
                    <a:bodyPr/>
                    <a:lstStyle/>
                    <a:p>
                      <a:pPr algn="l" fontAlgn="t"/>
                      <a:r>
                        <a:rPr lang="en-GB" sz="900" b="0" i="0" u="none" strike="noStrike" dirty="0">
                          <a:solidFill>
                            <a:srgbClr val="000000"/>
                          </a:solidFill>
                          <a:effectLst/>
                          <a:latin typeface="Arial "/>
                        </a:rPr>
                        <a:t>1050112</a:t>
                      </a:r>
                    </a:p>
                  </a:txBody>
                  <a:tcPr marL="9525" marR="9525" marT="9525" marB="0"/>
                </a:tc>
                <a:tc>
                  <a:txBody>
                    <a:bodyPr/>
                    <a:lstStyle/>
                    <a:p>
                      <a:pPr algn="l" fontAlgn="t"/>
                      <a:r>
                        <a:rPr lang="en-GB" sz="900" b="0" i="0" u="none" strike="noStrike" dirty="0" smtClean="0">
                          <a:solidFill>
                            <a:srgbClr val="000000"/>
                          </a:solidFill>
                          <a:effectLst/>
                          <a:latin typeface="Arial "/>
                        </a:rPr>
                        <a:t>Energy </a:t>
                      </a:r>
                      <a:r>
                        <a:rPr lang="en-GB" sz="900" b="0" i="0" u="none" strike="noStrike" dirty="0">
                          <a:solidFill>
                            <a:srgbClr val="000000"/>
                          </a:solidFill>
                          <a:effectLst/>
                          <a:latin typeface="Arial "/>
                        </a:rPr>
                        <a:t>Efficiency and Energy Saving </a:t>
                      </a:r>
                    </a:p>
                  </a:txBody>
                  <a:tcPr marL="9525" marR="9525" marT="9525" marB="0"/>
                </a:tc>
                <a:tc>
                  <a:txBody>
                    <a:bodyPr/>
                    <a:lstStyle/>
                    <a:p>
                      <a:pPr algn="l" fontAlgn="t"/>
                      <a:r>
                        <a:rPr lang="en-GB" sz="900" b="0" i="0" u="none" strike="noStrike" dirty="0" err="1" smtClean="0">
                          <a:solidFill>
                            <a:srgbClr val="000000"/>
                          </a:solidFill>
                          <a:effectLst/>
                          <a:latin typeface="Arial "/>
                        </a:rPr>
                        <a:t>EnergySys</a:t>
                      </a:r>
                      <a:endParaRPr lang="en-GB" sz="900" b="0" i="0" u="none" strike="noStrike" dirty="0">
                        <a:solidFill>
                          <a:srgbClr val="000000"/>
                        </a:solidFill>
                        <a:effectLst/>
                        <a:latin typeface="Arial "/>
                      </a:endParaRPr>
                    </a:p>
                  </a:txBody>
                  <a:tcPr marL="9525" marR="9525" marT="9525" marB="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smtClean="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2"/>
                        </a:rPr>
                        <a:t>SP-241388</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lang="en-GB" sz="900" dirty="0" smtClean="0">
                          <a:solidFill>
                            <a:schemeClr val="tx1"/>
                          </a:solidFill>
                          <a:latin typeface="Arial "/>
                        </a:rPr>
                        <a:t>6 CRs to TS 23.501, 3 CRs to TS 23.502</a:t>
                      </a:r>
                    </a:p>
                  </a:txBody>
                  <a:tcPr marL="36001" marR="36001" marT="0" marB="0" anchor="ctr"/>
                </a:tc>
                <a:extLst>
                  <a:ext uri="{0D108BD9-81ED-4DB2-BD59-A6C34878D82A}">
                    <a16:rowId xmlns:a16="http://schemas.microsoft.com/office/drawing/2014/main" val="357410148"/>
                  </a:ext>
                </a:extLst>
              </a:tr>
              <a:tr h="253368">
                <a:tc>
                  <a:txBody>
                    <a:bodyPr/>
                    <a:lstStyle/>
                    <a:p>
                      <a:pPr algn="l" fontAlgn="t"/>
                      <a:r>
                        <a:rPr lang="en-GB" sz="900" b="0" i="0" u="none" strike="noStrike" dirty="0">
                          <a:solidFill>
                            <a:srgbClr val="000000"/>
                          </a:solidFill>
                          <a:effectLst/>
                          <a:latin typeface="Arial "/>
                        </a:rPr>
                        <a:t>1040033</a:t>
                      </a:r>
                    </a:p>
                  </a:txBody>
                  <a:tcPr marL="9525" marR="9525" marT="9525" marB="0"/>
                </a:tc>
                <a:tc>
                  <a:txBody>
                    <a:bodyPr/>
                    <a:lstStyle/>
                    <a:p>
                      <a:pPr algn="l" fontAlgn="t"/>
                      <a:r>
                        <a:rPr lang="en-GB" sz="900" b="0" i="0" u="none" strike="noStrike" dirty="0">
                          <a:solidFill>
                            <a:srgbClr val="000000"/>
                          </a:solidFill>
                          <a:effectLst/>
                          <a:latin typeface="Arial "/>
                        </a:rPr>
                        <a:t>Core Network Enhanced Support for Artificial Intelligence (AI)/Machine Learning (ML) </a:t>
                      </a:r>
                    </a:p>
                  </a:txBody>
                  <a:tcPr marL="9525" marR="9525" marT="9525" marB="0"/>
                </a:tc>
                <a:tc>
                  <a:txBody>
                    <a:bodyPr/>
                    <a:lstStyle/>
                    <a:p>
                      <a:pPr algn="l" fontAlgn="t"/>
                      <a:r>
                        <a:rPr lang="en-GB" sz="900" b="0" i="0" u="none" strike="noStrike" dirty="0">
                          <a:solidFill>
                            <a:srgbClr val="000000"/>
                          </a:solidFill>
                          <a:effectLst/>
                          <a:latin typeface="Arial "/>
                        </a:rPr>
                        <a:t>AIML_CN</a:t>
                      </a: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98%</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3"/>
                        </a:rPr>
                        <a:t>SP-240991</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99%</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3 CRs</a:t>
                      </a:r>
                      <a:r>
                        <a:rPr lang="en-GB" sz="900" baseline="0" dirty="0" smtClean="0">
                          <a:solidFill>
                            <a:schemeClr val="tx1"/>
                          </a:solidFill>
                          <a:latin typeface="Arial "/>
                        </a:rPr>
                        <a:t> to TS 23.273, 3 CRs to TS 23.228, 1  CR to TS 23.502</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032427755"/>
                  </a:ext>
                </a:extLst>
              </a:tr>
              <a:tr h="253368">
                <a:tc>
                  <a:txBody>
                    <a:bodyPr/>
                    <a:lstStyle/>
                    <a:p>
                      <a:pPr algn="l" fontAlgn="t"/>
                      <a:r>
                        <a:rPr lang="en-GB" sz="900" b="0" i="0" u="none" strike="noStrike" kern="1200" dirty="0">
                          <a:solidFill>
                            <a:srgbClr val="000000"/>
                          </a:solidFill>
                          <a:effectLst/>
                          <a:latin typeface="Arial "/>
                          <a:ea typeface="+mn-ea"/>
                          <a:cs typeface="+mn-cs"/>
                        </a:rPr>
                        <a:t>1070010</a:t>
                      </a:r>
                    </a:p>
                  </a:txBody>
                  <a:tcPr marL="9525" marR="9525" marT="9515" marB="0" anchor="ctr"/>
                </a:tc>
                <a:tc>
                  <a:txBody>
                    <a:bodyPr/>
                    <a:lstStyle/>
                    <a:p>
                      <a:pPr algn="l" fontAlgn="t"/>
                      <a:r>
                        <a:rPr lang="en-US" sz="900" b="0" i="0" u="none" strike="noStrike" kern="1200" dirty="0">
                          <a:solidFill>
                            <a:srgbClr val="000000"/>
                          </a:solidFill>
                          <a:effectLst/>
                          <a:latin typeface="Arial "/>
                          <a:ea typeface="+mn-ea"/>
                          <a:cs typeface="+mn-cs"/>
                        </a:rPr>
                        <a:t>Architecture support of Ambient power-enabled Internet of Things</a:t>
                      </a:r>
                      <a:endParaRPr lang="en-GB" sz="900" b="0" i="0" u="none" strike="noStrike" kern="1200" dirty="0">
                        <a:solidFill>
                          <a:srgbClr val="000000"/>
                        </a:solidFill>
                        <a:effectLst/>
                        <a:latin typeface="Arial "/>
                        <a:ea typeface="+mn-ea"/>
                        <a:cs typeface="+mn-cs"/>
                      </a:endParaRPr>
                    </a:p>
                  </a:txBody>
                  <a:tcPr marL="9525" marR="9525" marT="951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err="1" smtClean="0">
                          <a:solidFill>
                            <a:srgbClr val="000000"/>
                          </a:solidFill>
                          <a:effectLst/>
                          <a:latin typeface="Arial "/>
                        </a:rPr>
                        <a:t>AmbientIoT</a:t>
                      </a:r>
                      <a:r>
                        <a:rPr lang="en-GB" sz="900" b="0" i="0" u="none" strike="noStrike" dirty="0" smtClean="0">
                          <a:solidFill>
                            <a:srgbClr val="000000"/>
                          </a:solidFill>
                          <a:effectLst/>
                          <a:latin typeface="Arial "/>
                        </a:rPr>
                        <a:t>-ARC</a:t>
                      </a:r>
                    </a:p>
                  </a:txBody>
                  <a:tcPr marL="9525" marR="9525" marT="9525" marB="0"/>
                </a:tc>
                <a:tc>
                  <a:txBody>
                    <a:bodyPr/>
                    <a:lstStyle/>
                    <a:p>
                      <a:pPr algn="l" fontAlgn="t"/>
                      <a:r>
                        <a:rPr lang="en-GB" sz="900" b="0" i="0" u="none" strike="noStrike" dirty="0" smtClean="0">
                          <a:solidFill>
                            <a:srgbClr val="000000"/>
                          </a:solidFill>
                          <a:effectLst/>
                          <a:latin typeface="Arial "/>
                        </a:rPr>
                        <a:t>06/06/2025</a:t>
                      </a:r>
                      <a:endParaRPr lang="en-GB" sz="900" b="0" i="0" u="none" strike="noStrike" dirty="0">
                        <a:solidFill>
                          <a:srgbClr val="000000"/>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90%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smtClean="0">
                          <a:solidFill>
                            <a:srgbClr val="0563C1"/>
                          </a:solidFill>
                          <a:effectLst/>
                          <a:latin typeface="Arial "/>
                        </a:rPr>
                        <a:t>SP-250377</a:t>
                      </a: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95%</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7 CRs to TS 23.369 (2 Cat B), 1 CR to TS 23.501, 1 CR to TS 23.502</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827556753"/>
                  </a:ext>
                </a:extLst>
              </a:tr>
              <a:tr h="253368">
                <a:tc>
                  <a:txBody>
                    <a:bodyPr/>
                    <a:lstStyle/>
                    <a:p>
                      <a:pPr algn="l" fontAlgn="t"/>
                      <a:r>
                        <a:rPr lang="en-GB" sz="900" b="0" i="0" u="none" strike="noStrike" dirty="0">
                          <a:solidFill>
                            <a:srgbClr val="000000"/>
                          </a:solidFill>
                          <a:effectLst/>
                          <a:latin typeface="Arial "/>
                        </a:rPr>
                        <a:t>1040027</a:t>
                      </a:r>
                    </a:p>
                  </a:txBody>
                  <a:tcPr marL="9525" marR="9525" marT="9525" marB="0"/>
                </a:tc>
                <a:tc>
                  <a:txBody>
                    <a:bodyPr/>
                    <a:lstStyle/>
                    <a:p>
                      <a:pPr algn="l" fontAlgn="t"/>
                      <a:r>
                        <a:rPr lang="en-GB" sz="900" b="0" i="0" u="none" strike="noStrike" dirty="0" smtClean="0">
                          <a:solidFill>
                            <a:srgbClr val="000000"/>
                          </a:solidFill>
                          <a:effectLst/>
                          <a:latin typeface="Arial "/>
                        </a:rPr>
                        <a:t>Integration </a:t>
                      </a:r>
                      <a:r>
                        <a:rPr lang="en-GB" sz="900" b="0" i="0" u="none" strike="noStrike" dirty="0">
                          <a:solidFill>
                            <a:srgbClr val="000000"/>
                          </a:solidFill>
                          <a:effectLst/>
                          <a:latin typeface="Arial "/>
                        </a:rPr>
                        <a:t>of satellite components in the 5G architecture Phase III </a:t>
                      </a:r>
                    </a:p>
                  </a:txBody>
                  <a:tcPr marL="9525" marR="9525" marT="9525" marB="0"/>
                </a:tc>
                <a:tc>
                  <a:txBody>
                    <a:bodyPr/>
                    <a:lstStyle/>
                    <a:p>
                      <a:pPr algn="l" fontAlgn="t"/>
                      <a:r>
                        <a:rPr lang="en-GB" sz="900" b="0" i="0" u="none" strike="noStrike" dirty="0" smtClean="0">
                          <a:solidFill>
                            <a:srgbClr val="000000"/>
                          </a:solidFill>
                          <a:effectLst/>
                          <a:latin typeface="Arial "/>
                        </a:rPr>
                        <a:t>5GSAT_Ph3-ARC</a:t>
                      </a:r>
                      <a:endParaRPr lang="en-GB" sz="900" b="0" i="0" u="none" strike="noStrike" dirty="0">
                        <a:solidFill>
                          <a:srgbClr val="000000"/>
                        </a:solidFill>
                        <a:effectLst/>
                        <a:latin typeface="Arial "/>
                      </a:endParaRP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4"/>
                        </a:rPr>
                        <a:t>SP-240986</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6 CRs to TS 23.228, 2 CRs to</a:t>
                      </a:r>
                      <a:r>
                        <a:rPr lang="en-GB" sz="900" baseline="0" dirty="0" smtClean="0">
                          <a:solidFill>
                            <a:schemeClr val="tx1"/>
                          </a:solidFill>
                          <a:latin typeface="Arial "/>
                        </a:rPr>
                        <a:t> TS 23.501, 2 CRs to TS 23.502</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024457355"/>
                  </a:ext>
                </a:extLst>
              </a:tr>
              <a:tr h="226830">
                <a:tc>
                  <a:txBody>
                    <a:bodyPr/>
                    <a:lstStyle/>
                    <a:p>
                      <a:pPr algn="l" fontAlgn="t"/>
                      <a:r>
                        <a:rPr lang="en-GB" sz="900" b="0" i="0" u="none" strike="noStrike" dirty="0">
                          <a:solidFill>
                            <a:srgbClr val="000000"/>
                          </a:solidFill>
                          <a:effectLst/>
                          <a:latin typeface="Arial "/>
                        </a:rPr>
                        <a:t>1040032</a:t>
                      </a:r>
                    </a:p>
                  </a:txBody>
                  <a:tcPr marL="9525" marR="9525" marT="9525" marB="0"/>
                </a:tc>
                <a:tc>
                  <a:txBody>
                    <a:bodyPr/>
                    <a:lstStyle/>
                    <a:p>
                      <a:pPr algn="l" fontAlgn="t"/>
                      <a:r>
                        <a:rPr lang="en-GB" sz="900" b="0" i="0" u="none" strike="noStrike" dirty="0">
                          <a:solidFill>
                            <a:srgbClr val="000000"/>
                          </a:solidFill>
                          <a:effectLst/>
                          <a:latin typeface="Arial "/>
                        </a:rPr>
                        <a:t>Extended Reality and Media service (XRM) Phase 2 </a:t>
                      </a:r>
                    </a:p>
                  </a:txBody>
                  <a:tcPr marL="9525" marR="9525" marT="9525" marB="0"/>
                </a:tc>
                <a:tc>
                  <a:txBody>
                    <a:bodyPr/>
                    <a:lstStyle/>
                    <a:p>
                      <a:pPr algn="l" fontAlgn="t"/>
                      <a:r>
                        <a:rPr lang="en-GB" sz="900" b="0" i="0" u="none" strike="noStrike" dirty="0">
                          <a:solidFill>
                            <a:srgbClr val="000000"/>
                          </a:solidFill>
                          <a:effectLst/>
                          <a:latin typeface="Arial "/>
                        </a:rPr>
                        <a:t>XRM_Ph2</a:t>
                      </a: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5"/>
                        </a:rPr>
                        <a:t>SP-240990</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1 CR to TS 23.502</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904063804"/>
                  </a:ext>
                </a:extLst>
              </a:tr>
              <a:tr h="226830">
                <a:tc>
                  <a:txBody>
                    <a:bodyPr/>
                    <a:lstStyle/>
                    <a:p>
                      <a:pPr algn="l" fontAlgn="t"/>
                      <a:r>
                        <a:rPr lang="en-GB" sz="900" b="0" i="0" u="none" strike="noStrike" dirty="0">
                          <a:solidFill>
                            <a:srgbClr val="000000"/>
                          </a:solidFill>
                          <a:effectLst/>
                          <a:latin typeface="Arial "/>
                        </a:rPr>
                        <a:t>1040035</a:t>
                      </a:r>
                    </a:p>
                  </a:txBody>
                  <a:tcPr marL="9525" marR="9525" marT="9525" marB="0"/>
                </a:tc>
                <a:tc>
                  <a:txBody>
                    <a:bodyPr/>
                    <a:lstStyle/>
                    <a:p>
                      <a:pPr algn="l" fontAlgn="t"/>
                      <a:r>
                        <a:rPr lang="en-GB" sz="900" b="0" i="0" u="none" strike="noStrike" dirty="0">
                          <a:solidFill>
                            <a:schemeClr val="tx1"/>
                          </a:solidFill>
                          <a:effectLst/>
                          <a:latin typeface="Arial "/>
                        </a:rPr>
                        <a:t>UPF enhancement for Exposure And SBA Phase 2 </a:t>
                      </a:r>
                    </a:p>
                  </a:txBody>
                  <a:tcPr marL="9525" marR="9525" marT="9525" marB="0"/>
                </a:tc>
                <a:tc>
                  <a:txBody>
                    <a:bodyPr/>
                    <a:lstStyle/>
                    <a:p>
                      <a:pPr algn="l" fontAlgn="t"/>
                      <a:r>
                        <a:rPr lang="en-GB" sz="900" b="0" i="0" u="none" strike="noStrike" dirty="0">
                          <a:solidFill>
                            <a:srgbClr val="000000"/>
                          </a:solidFill>
                          <a:effectLst/>
                          <a:latin typeface="Arial "/>
                        </a:rPr>
                        <a:t>UPEAS_Ph2</a:t>
                      </a: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6"/>
                        </a:rPr>
                        <a:t>SP-240995</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No CRs</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986132080"/>
                  </a:ext>
                </a:extLst>
              </a:tr>
              <a:tr h="253368">
                <a:tc>
                  <a:txBody>
                    <a:bodyPr/>
                    <a:lstStyle/>
                    <a:p>
                      <a:pPr algn="l" fontAlgn="t"/>
                      <a:r>
                        <a:rPr lang="en-GB" sz="900" b="0" i="0" u="none" strike="noStrike" dirty="0">
                          <a:solidFill>
                            <a:srgbClr val="000000"/>
                          </a:solidFill>
                          <a:effectLst/>
                          <a:latin typeface="Arial "/>
                        </a:rPr>
                        <a:t>1040036</a:t>
                      </a:r>
                    </a:p>
                  </a:txBody>
                  <a:tcPr marL="9525" marR="9525" marT="9525" marB="0"/>
                </a:tc>
                <a:tc>
                  <a:txBody>
                    <a:bodyPr/>
                    <a:lstStyle/>
                    <a:p>
                      <a:pPr algn="l" fontAlgn="t"/>
                      <a:r>
                        <a:rPr lang="en-GB" sz="900" b="0" i="0" u="none" strike="noStrike" dirty="0">
                          <a:solidFill>
                            <a:schemeClr val="tx1"/>
                          </a:solidFill>
                          <a:effectLst/>
                          <a:latin typeface="Arial "/>
                        </a:rPr>
                        <a:t>Enhancement of support for Edge Computing in 5G Core network - Phase 3 </a:t>
                      </a:r>
                    </a:p>
                  </a:txBody>
                  <a:tcPr marL="9525" marR="9525" marT="9525" marB="0"/>
                </a:tc>
                <a:tc>
                  <a:txBody>
                    <a:bodyPr/>
                    <a:lstStyle/>
                    <a:p>
                      <a:pPr algn="l" fontAlgn="t"/>
                      <a:r>
                        <a:rPr lang="en-GB" sz="900" b="0" i="0" u="none" strike="noStrike" dirty="0">
                          <a:solidFill>
                            <a:srgbClr val="000000"/>
                          </a:solidFill>
                          <a:effectLst/>
                          <a:latin typeface="Arial "/>
                        </a:rPr>
                        <a:t>eEDGE_5GC_Ph3</a:t>
                      </a:r>
                    </a:p>
                  </a:txBody>
                  <a:tcPr marL="9525" marR="9525" marT="9525" marB="0"/>
                </a:tc>
                <a:tc>
                  <a:txBody>
                    <a:bodyPr/>
                    <a:lstStyle/>
                    <a:p>
                      <a:pPr algn="l" fontAlgn="t"/>
                      <a:r>
                        <a:rPr lang="en-GB" sz="900" b="0" i="0" u="none" strike="noStrike">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a:solidFill>
                            <a:srgbClr val="0563C1"/>
                          </a:solidFill>
                          <a:effectLst/>
                          <a:latin typeface="Arial "/>
                          <a:hlinkClick r:id="rId7"/>
                        </a:rPr>
                        <a:t>SP-240996</a:t>
                      </a:r>
                      <a:endParaRPr lang="en-GB" sz="900" b="0" i="0" u="sng" strike="noStrike">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2 CRs to TS 23.501,</a:t>
                      </a:r>
                      <a:r>
                        <a:rPr lang="en-GB" sz="900" baseline="0" dirty="0" smtClean="0">
                          <a:solidFill>
                            <a:schemeClr val="tx1"/>
                          </a:solidFill>
                          <a:latin typeface="Arial "/>
                        </a:rPr>
                        <a:t> 2 CRs to TS 23.502, 2 CRs to TS 23.548</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698822806"/>
                  </a:ext>
                </a:extLst>
              </a:tr>
            </a:tbl>
          </a:graphicData>
        </a:graphic>
      </p:graphicFrame>
      <p:sp>
        <p:nvSpPr>
          <p:cNvPr id="3597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8"/>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633243463"/>
              </p:ext>
            </p:extLst>
          </p:nvPr>
        </p:nvGraphicFramePr>
        <p:xfrm>
          <a:off x="271117" y="1306513"/>
          <a:ext cx="8362951" cy="2658772"/>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685619">
                  <a:extLst>
                    <a:ext uri="{9D8B030D-6E8A-4147-A177-3AD203B41FA5}">
                      <a16:colId xmlns:a16="http://schemas.microsoft.com/office/drawing/2014/main" val="20005"/>
                    </a:ext>
                  </a:extLst>
                </a:gridCol>
                <a:gridCol w="380909">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9">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algn="l">
                        <a:lnSpc>
                          <a:spcPct val="107000"/>
                        </a:lnSpc>
                        <a:spcAft>
                          <a:spcPts val="800"/>
                        </a:spcAft>
                      </a:pPr>
                      <a:r>
                        <a:rPr lang="en-GB" sz="900" dirty="0">
                          <a:solidFill>
                            <a:schemeClr val="tx1"/>
                          </a:solidFill>
                          <a:latin typeface="Arial "/>
                        </a:rPr>
                        <a:t>Change or comment</a:t>
                      </a:r>
                    </a:p>
                  </a:txBody>
                  <a:tcPr marL="36001" marR="36001" marT="0" marB="0" anchor="ctr"/>
                </a:tc>
                <a:extLst>
                  <a:ext uri="{0D108BD9-81ED-4DB2-BD59-A6C34878D82A}">
                    <a16:rowId xmlns:a16="http://schemas.microsoft.com/office/drawing/2014/main" val="10000"/>
                  </a:ext>
                </a:extLst>
              </a:tr>
              <a:tr h="226860">
                <a:tc>
                  <a:txBody>
                    <a:bodyPr/>
                    <a:lstStyle/>
                    <a:p>
                      <a:pPr algn="l" fontAlgn="t"/>
                      <a:r>
                        <a:rPr lang="en-GB" sz="900" b="0" i="0" u="none" strike="noStrike" dirty="0">
                          <a:solidFill>
                            <a:srgbClr val="000000"/>
                          </a:solidFill>
                          <a:effectLst/>
                          <a:latin typeface="Arial "/>
                        </a:rPr>
                        <a:t>1040034</a:t>
                      </a:r>
                    </a:p>
                  </a:txBody>
                  <a:tcPr marL="9525" marR="9525" marT="9526" marB="0"/>
                </a:tc>
                <a:tc>
                  <a:txBody>
                    <a:bodyPr/>
                    <a:lstStyle/>
                    <a:p>
                      <a:pPr algn="l" fontAlgn="t"/>
                      <a:r>
                        <a:rPr lang="en-GB" sz="900" b="0" i="0" u="none" strike="noStrike" dirty="0">
                          <a:solidFill>
                            <a:schemeClr val="tx1"/>
                          </a:solidFill>
                          <a:effectLst/>
                          <a:latin typeface="Arial "/>
                        </a:rPr>
                        <a:t>Multi-Access (ATSSS_Ph4) </a:t>
                      </a:r>
                    </a:p>
                  </a:txBody>
                  <a:tcPr marL="9525" marR="9525" marT="9526" marB="0"/>
                </a:tc>
                <a:tc>
                  <a:txBody>
                    <a:bodyPr/>
                    <a:lstStyle/>
                    <a:p>
                      <a:pPr algn="l" fontAlgn="t"/>
                      <a:r>
                        <a:rPr lang="en-GB" sz="900" b="0" i="0" u="none" strike="noStrike" dirty="0">
                          <a:solidFill>
                            <a:srgbClr val="000000"/>
                          </a:solidFill>
                          <a:effectLst/>
                          <a:latin typeface="Arial "/>
                        </a:rPr>
                        <a:t>MASSS</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2"/>
                        </a:rPr>
                        <a:t>SP-240994</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3 CRs to TS 23.501, 2 CRs to TS 23.502</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0001"/>
                  </a:ext>
                </a:extLst>
              </a:tr>
              <a:tr h="253400">
                <a:tc>
                  <a:txBody>
                    <a:bodyPr/>
                    <a:lstStyle/>
                    <a:p>
                      <a:pPr algn="l" fontAlgn="t"/>
                      <a:r>
                        <a:rPr lang="en-GB" sz="900" b="0" i="0" u="none" strike="noStrike" dirty="0">
                          <a:solidFill>
                            <a:srgbClr val="000000"/>
                          </a:solidFill>
                          <a:effectLst/>
                          <a:latin typeface="Arial "/>
                        </a:rPr>
                        <a:t>1040026</a:t>
                      </a:r>
                    </a:p>
                  </a:txBody>
                  <a:tcPr marL="9525" marR="9525" marT="9526" marB="0"/>
                </a:tc>
                <a:tc>
                  <a:txBody>
                    <a:bodyPr/>
                    <a:lstStyle/>
                    <a:p>
                      <a:pPr algn="l" fontAlgn="t"/>
                      <a:r>
                        <a:rPr lang="en-GB" sz="900" b="0" i="0" u="none" strike="noStrike" dirty="0">
                          <a:solidFill>
                            <a:schemeClr val="tx1"/>
                          </a:solidFill>
                          <a:effectLst/>
                          <a:latin typeface="Arial "/>
                        </a:rPr>
                        <a:t>System architecture for Next Generation Real time Communication services Phase 2 </a:t>
                      </a:r>
                    </a:p>
                  </a:txBody>
                  <a:tcPr marL="9525" marR="9525" marT="9526" marB="0"/>
                </a:tc>
                <a:tc>
                  <a:txBody>
                    <a:bodyPr/>
                    <a:lstStyle/>
                    <a:p>
                      <a:pPr algn="l" fontAlgn="t"/>
                      <a:r>
                        <a:rPr lang="en-GB" sz="900" b="0" i="0" u="none" strike="noStrike" dirty="0">
                          <a:solidFill>
                            <a:srgbClr val="000000"/>
                          </a:solidFill>
                          <a:effectLst/>
                          <a:latin typeface="Arial "/>
                        </a:rPr>
                        <a:t>NG_RTC_Ph2</a:t>
                      </a:r>
                    </a:p>
                  </a:txBody>
                  <a:tcPr marL="9525" marR="9525" marT="9526" marB="0"/>
                </a:tc>
                <a:tc>
                  <a:txBody>
                    <a:bodyPr/>
                    <a:lstStyle/>
                    <a:p>
                      <a:pPr algn="l" fontAlgn="t"/>
                      <a:r>
                        <a:rPr lang="en-GB" sz="900" b="0" i="0" u="none" strike="noStrike">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99%</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a:solidFill>
                            <a:srgbClr val="0563C1"/>
                          </a:solidFill>
                          <a:effectLst/>
                          <a:latin typeface="Arial "/>
                          <a:hlinkClick r:id="rId3"/>
                        </a:rPr>
                        <a:t>SP-240985</a:t>
                      </a:r>
                      <a:endParaRPr lang="en-GB" sz="900" b="0" i="0" u="sng" strike="noStrike">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99%</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9 CRs to TS 23.228</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401622191"/>
                  </a:ext>
                </a:extLst>
              </a:tr>
              <a:tr h="226860">
                <a:tc>
                  <a:txBody>
                    <a:bodyPr/>
                    <a:lstStyle/>
                    <a:p>
                      <a:pPr algn="l" fontAlgn="t"/>
                      <a:r>
                        <a:rPr lang="en-GB" sz="900" b="0" i="0" u="none" strike="noStrike" dirty="0">
                          <a:solidFill>
                            <a:srgbClr val="000000"/>
                          </a:solidFill>
                          <a:effectLst/>
                          <a:latin typeface="Arial "/>
                        </a:rPr>
                        <a:t>1040037</a:t>
                      </a:r>
                    </a:p>
                  </a:txBody>
                  <a:tcPr marL="9525" marR="9525" marT="9526" marB="0"/>
                </a:tc>
                <a:tc>
                  <a:txBody>
                    <a:bodyPr/>
                    <a:lstStyle/>
                    <a:p>
                      <a:pPr algn="l" fontAlgn="t"/>
                      <a:r>
                        <a:rPr lang="en-GB" sz="900" b="0" i="0" u="none" strike="noStrike" dirty="0">
                          <a:solidFill>
                            <a:srgbClr val="000000"/>
                          </a:solidFill>
                          <a:effectLst/>
                          <a:latin typeface="Arial "/>
                        </a:rPr>
                        <a:t>   (Stage 2 of) UAS, UAV and UAM Phase 3 </a:t>
                      </a:r>
                    </a:p>
                  </a:txBody>
                  <a:tcPr marL="9525" marR="9525" marT="9526" marB="0"/>
                </a:tc>
                <a:tc>
                  <a:txBody>
                    <a:bodyPr/>
                    <a:lstStyle/>
                    <a:p>
                      <a:pPr algn="l" fontAlgn="t"/>
                      <a:r>
                        <a:rPr lang="en-GB" sz="900" b="0" i="0" u="none" strike="noStrike" dirty="0">
                          <a:solidFill>
                            <a:srgbClr val="000000"/>
                          </a:solidFill>
                          <a:effectLst/>
                          <a:latin typeface="Arial "/>
                        </a:rPr>
                        <a:t>UAS_Ph3</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4"/>
                        </a:rPr>
                        <a:t>SP-240997</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3 CRs to TS 23.256, 2 CRs to TS 23.228</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024457355"/>
                  </a:ext>
                </a:extLst>
              </a:tr>
              <a:tr h="226860">
                <a:tc>
                  <a:txBody>
                    <a:bodyPr/>
                    <a:lstStyle/>
                    <a:p>
                      <a:pPr algn="l" fontAlgn="t"/>
                      <a:r>
                        <a:rPr lang="en-GB" sz="900" b="0" i="0" u="none" strike="noStrike" dirty="0">
                          <a:solidFill>
                            <a:srgbClr val="000000"/>
                          </a:solidFill>
                          <a:effectLst/>
                          <a:latin typeface="Arial "/>
                        </a:rPr>
                        <a:t>1040028</a:t>
                      </a:r>
                    </a:p>
                  </a:txBody>
                  <a:tcPr marL="9525" marR="9525" marT="9526" marB="0"/>
                </a:tc>
                <a:tc>
                  <a:txBody>
                    <a:bodyPr/>
                    <a:lstStyle/>
                    <a:p>
                      <a:pPr algn="l" fontAlgn="t"/>
                      <a:r>
                        <a:rPr lang="en-GB" sz="900" b="0" i="0" u="none" strike="noStrike" dirty="0">
                          <a:solidFill>
                            <a:srgbClr val="000000"/>
                          </a:solidFill>
                          <a:effectLst/>
                          <a:latin typeface="Arial "/>
                        </a:rPr>
                        <a:t>System aspects of 5G NR </a:t>
                      </a:r>
                      <a:r>
                        <a:rPr lang="en-GB" sz="900" b="0" i="0" u="none" strike="noStrike" dirty="0" err="1">
                          <a:solidFill>
                            <a:srgbClr val="000000"/>
                          </a:solidFill>
                          <a:effectLst/>
                          <a:latin typeface="Arial "/>
                        </a:rPr>
                        <a:t>Femto</a:t>
                      </a:r>
                      <a:r>
                        <a:rPr lang="en-GB" sz="900" b="0" i="0" u="none" strike="noStrike" dirty="0">
                          <a:solidFill>
                            <a:srgbClr val="000000"/>
                          </a:solidFill>
                          <a:effectLst/>
                          <a:latin typeface="Arial "/>
                        </a:rPr>
                        <a:t> </a:t>
                      </a:r>
                    </a:p>
                  </a:txBody>
                  <a:tcPr marL="9525" marR="9525" marT="9526" marB="0"/>
                </a:tc>
                <a:tc>
                  <a:txBody>
                    <a:bodyPr/>
                    <a:lstStyle/>
                    <a:p>
                      <a:pPr algn="l" fontAlgn="t"/>
                      <a:r>
                        <a:rPr lang="en-GB" sz="900" b="0" i="0" u="none" strike="noStrike" dirty="0">
                          <a:solidFill>
                            <a:srgbClr val="000000"/>
                          </a:solidFill>
                          <a:effectLst/>
                          <a:latin typeface="Arial "/>
                        </a:rPr>
                        <a:t>5G_Femto</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5"/>
                        </a:rPr>
                        <a:t>SP-240629</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No CRs</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904063804"/>
                  </a:ext>
                </a:extLst>
              </a:tr>
              <a:tr h="226860">
                <a:tc>
                  <a:txBody>
                    <a:bodyPr/>
                    <a:lstStyle/>
                    <a:p>
                      <a:pPr algn="l" fontAlgn="t"/>
                      <a:r>
                        <a:rPr lang="en-GB" sz="900" b="0" i="0" u="none" strike="noStrike" dirty="0">
                          <a:solidFill>
                            <a:srgbClr val="000000"/>
                          </a:solidFill>
                          <a:effectLst/>
                          <a:latin typeface="Arial "/>
                        </a:rPr>
                        <a:t>1040030</a:t>
                      </a:r>
                    </a:p>
                  </a:txBody>
                  <a:tcPr marL="9525" marR="9525" marT="9526" marB="0"/>
                </a:tc>
                <a:tc>
                  <a:txBody>
                    <a:bodyPr/>
                    <a:lstStyle/>
                    <a:p>
                      <a:pPr algn="l" fontAlgn="t"/>
                      <a:r>
                        <a:rPr lang="en-GB" sz="900" b="0" i="0" u="none" strike="noStrike" dirty="0">
                          <a:solidFill>
                            <a:srgbClr val="000000"/>
                          </a:solidFill>
                          <a:effectLst/>
                          <a:latin typeface="Arial "/>
                        </a:rPr>
                        <a:t>Proximity-based Services in 5GS Phase 3 </a:t>
                      </a:r>
                    </a:p>
                  </a:txBody>
                  <a:tcPr marL="9525" marR="9525" marT="9526" marB="0"/>
                </a:tc>
                <a:tc>
                  <a:txBody>
                    <a:bodyPr/>
                    <a:lstStyle/>
                    <a:p>
                      <a:pPr algn="l" fontAlgn="t"/>
                      <a:r>
                        <a:rPr lang="en-GB" sz="900" b="0" i="0" u="none" strike="noStrike" dirty="0">
                          <a:solidFill>
                            <a:srgbClr val="000000"/>
                          </a:solidFill>
                          <a:effectLst/>
                          <a:latin typeface="Arial "/>
                        </a:rPr>
                        <a:t>5G_ProSe_Ph3</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6"/>
                        </a:rPr>
                        <a:t>SP-240988</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3</a:t>
                      </a:r>
                      <a:r>
                        <a:rPr lang="en-GB" sz="900" baseline="0" dirty="0" smtClean="0">
                          <a:solidFill>
                            <a:schemeClr val="tx1"/>
                          </a:solidFill>
                          <a:latin typeface="Arial "/>
                        </a:rPr>
                        <a:t> CRs to TS 23.304</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316699764"/>
                  </a:ext>
                </a:extLst>
              </a:tr>
              <a:tr h="226860">
                <a:tc>
                  <a:txBody>
                    <a:bodyPr/>
                    <a:lstStyle/>
                    <a:p>
                      <a:pPr algn="l" fontAlgn="t"/>
                      <a:r>
                        <a:rPr lang="en-GB" sz="900" b="0" i="0" u="none" strike="noStrike" dirty="0">
                          <a:solidFill>
                            <a:srgbClr val="000000"/>
                          </a:solidFill>
                          <a:effectLst/>
                          <a:latin typeface="Arial "/>
                        </a:rPr>
                        <a:t>1040031</a:t>
                      </a:r>
                    </a:p>
                  </a:txBody>
                  <a:tcPr marL="9525" marR="9525" marT="9526" marB="0"/>
                </a:tc>
                <a:tc>
                  <a:txBody>
                    <a:bodyPr/>
                    <a:lstStyle/>
                    <a:p>
                      <a:pPr algn="l" fontAlgn="t"/>
                      <a:r>
                        <a:rPr lang="en-GB" sz="900" b="0" i="0" u="none" strike="noStrike" dirty="0">
                          <a:solidFill>
                            <a:srgbClr val="000000"/>
                          </a:solidFill>
                          <a:effectLst/>
                          <a:latin typeface="Arial "/>
                        </a:rPr>
                        <a:t>Vehicle Mounted Relays Phase 2 </a:t>
                      </a:r>
                    </a:p>
                  </a:txBody>
                  <a:tcPr marL="9525" marR="9525" marT="9526" marB="0"/>
                </a:tc>
                <a:tc>
                  <a:txBody>
                    <a:bodyPr/>
                    <a:lstStyle/>
                    <a:p>
                      <a:pPr algn="l" fontAlgn="t"/>
                      <a:r>
                        <a:rPr lang="en-GB" sz="900" b="0" i="0" u="none" strike="noStrike" dirty="0">
                          <a:solidFill>
                            <a:srgbClr val="000000"/>
                          </a:solidFill>
                          <a:effectLst/>
                          <a:latin typeface="Arial "/>
                        </a:rPr>
                        <a:t>VMR_Ph2</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7"/>
                        </a:rPr>
                        <a:t>SP-240989</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5 CRs to TS 23.501</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879574793"/>
                  </a:ext>
                </a:extLst>
              </a:tr>
              <a:tr h="226860">
                <a:tc>
                  <a:txBody>
                    <a:bodyPr/>
                    <a:lstStyle/>
                    <a:p>
                      <a:pPr algn="l" fontAlgn="t"/>
                      <a:r>
                        <a:rPr lang="en-GB" sz="900" b="0" i="0" u="none" strike="noStrike" dirty="0">
                          <a:solidFill>
                            <a:srgbClr val="000000"/>
                          </a:solidFill>
                          <a:effectLst/>
                          <a:latin typeface="Arial "/>
                        </a:rPr>
                        <a:t>1040085</a:t>
                      </a:r>
                    </a:p>
                  </a:txBody>
                  <a:tcPr marL="9525" marR="9525" marT="9526" marB="0"/>
                </a:tc>
                <a:tc>
                  <a:txBody>
                    <a:bodyPr/>
                    <a:lstStyle/>
                    <a:p>
                      <a:pPr algn="l" fontAlgn="t"/>
                      <a:r>
                        <a:rPr lang="en-GB" sz="900" b="0" i="0" u="none" strike="noStrike" dirty="0">
                          <a:solidFill>
                            <a:srgbClr val="000000"/>
                          </a:solidFill>
                          <a:effectLst/>
                          <a:latin typeface="Arial "/>
                        </a:rPr>
                        <a:t>Identifying non-3GPP Devices Connecting behind a UE or 5G-RG</a:t>
                      </a:r>
                    </a:p>
                  </a:txBody>
                  <a:tcPr marL="9525" marR="9525" marT="9526" marB="0"/>
                </a:tc>
                <a:tc>
                  <a:txBody>
                    <a:bodyPr/>
                    <a:lstStyle/>
                    <a:p>
                      <a:pPr algn="l" fontAlgn="t"/>
                      <a:r>
                        <a:rPr lang="en-GB" sz="900" b="0" i="0" u="none" strike="noStrike" dirty="0">
                          <a:solidFill>
                            <a:srgbClr val="000000"/>
                          </a:solidFill>
                          <a:effectLst/>
                          <a:latin typeface="Arial "/>
                        </a:rPr>
                        <a:t>UIA_ARC</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8"/>
                        </a:rPr>
                        <a:t>SP-240971</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1 CR to TS 23.316, 3 CRs to TS 23.501, 1 CR to TS 23.502, 1 CR to TS 23.503</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698822806"/>
                  </a:ext>
                </a:extLst>
              </a:tr>
              <a:tr h="226860">
                <a:tc>
                  <a:txBody>
                    <a:bodyPr/>
                    <a:lstStyle/>
                    <a:p>
                      <a:pPr algn="l" fontAlgn="t"/>
                      <a:r>
                        <a:rPr lang="en-GB" sz="900" b="0" i="0" u="none" strike="noStrike" dirty="0">
                          <a:solidFill>
                            <a:srgbClr val="000000"/>
                          </a:solidFill>
                          <a:effectLst/>
                          <a:latin typeface="Arial "/>
                        </a:rPr>
                        <a:t>1040029</a:t>
                      </a:r>
                    </a:p>
                  </a:txBody>
                  <a:tcPr marL="9525" marR="9525" marT="9526" marB="0"/>
                </a:tc>
                <a:tc>
                  <a:txBody>
                    <a:bodyPr/>
                    <a:lstStyle/>
                    <a:p>
                      <a:pPr algn="l" fontAlgn="t"/>
                      <a:r>
                        <a:rPr lang="en-GB" sz="900" b="0" i="0" u="none" strike="noStrike" dirty="0">
                          <a:solidFill>
                            <a:srgbClr val="000000"/>
                          </a:solidFill>
                          <a:effectLst/>
                          <a:latin typeface="Arial "/>
                        </a:rPr>
                        <a:t>   (stage 2 of) MPS for IMS Messaging and SMS services </a:t>
                      </a:r>
                    </a:p>
                  </a:txBody>
                  <a:tcPr marL="9525" marR="9525" marT="9526" marB="0"/>
                </a:tc>
                <a:tc>
                  <a:txBody>
                    <a:bodyPr/>
                    <a:lstStyle/>
                    <a:p>
                      <a:pPr algn="l" fontAlgn="t"/>
                      <a:r>
                        <a:rPr lang="en-GB" sz="900" b="0" i="0" u="none" strike="noStrike" dirty="0">
                          <a:solidFill>
                            <a:srgbClr val="000000"/>
                          </a:solidFill>
                          <a:effectLst/>
                          <a:latin typeface="Arial "/>
                        </a:rPr>
                        <a:t>MPS4msg</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9"/>
                        </a:rPr>
                        <a:t>SP-240987</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rPr>
                        <a:t>No CRs</a:t>
                      </a: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4119109232"/>
                  </a:ext>
                </a:extLst>
              </a:tr>
            </a:tbl>
          </a:graphicData>
        </a:graphic>
      </p:graphicFrame>
      <p:sp>
        <p:nvSpPr>
          <p:cNvPr id="3703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0"/>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dirty="0" smtClean="0">
                <a:solidFill>
                  <a:schemeClr val="tx1"/>
                </a:solidFill>
              </a:rPr>
              <a:t>SA WG2 progress – (TEI19) (1/2)</a:t>
            </a:r>
            <a:endParaRPr lang="en-US" altLang="en-US"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144453341"/>
              </p:ext>
            </p:extLst>
          </p:nvPr>
        </p:nvGraphicFramePr>
        <p:xfrm>
          <a:off x="225425" y="1030288"/>
          <a:ext cx="8362951" cy="2994860"/>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50337">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Change or comment</a:t>
                      </a:r>
                    </a:p>
                  </a:txBody>
                  <a:tcPr marL="36001" marR="36001" marT="0" marB="0" anchor="ctr"/>
                </a:tc>
                <a:extLst>
                  <a:ext uri="{0D108BD9-81ED-4DB2-BD59-A6C34878D82A}">
                    <a16:rowId xmlns:a16="http://schemas.microsoft.com/office/drawing/2014/main" val="10000"/>
                  </a:ext>
                </a:extLst>
              </a:tr>
              <a:tr h="166372">
                <a:tc>
                  <a:txBody>
                    <a:bodyPr/>
                    <a:lstStyle/>
                    <a:p>
                      <a:pPr algn="l" fontAlgn="t"/>
                      <a:r>
                        <a:rPr lang="en-GB" sz="900" b="0" i="0" u="none" strike="noStrike" dirty="0">
                          <a:solidFill>
                            <a:srgbClr val="000000"/>
                          </a:solidFill>
                          <a:effectLst/>
                          <a:latin typeface="Arial "/>
                        </a:rPr>
                        <a:t>1030010</a:t>
                      </a:r>
                    </a:p>
                  </a:txBody>
                  <a:tcPr marL="9525" marR="9525" marT="9526" marB="0" anchor="ctr"/>
                </a:tc>
                <a:tc>
                  <a:txBody>
                    <a:bodyPr/>
                    <a:lstStyle/>
                    <a:p>
                      <a:pPr algn="l" fontAlgn="t"/>
                      <a:r>
                        <a:rPr lang="en-GB" sz="900" b="0" i="0" u="none" strike="noStrike" dirty="0">
                          <a:solidFill>
                            <a:srgbClr val="000000"/>
                          </a:solidFill>
                          <a:effectLst/>
                          <a:latin typeface="Arial "/>
                        </a:rPr>
                        <a:t>On-demand broadcast of GNSS assistance data </a:t>
                      </a:r>
                    </a:p>
                  </a:txBody>
                  <a:tcPr marL="9525" marR="9525" marT="9526" marB="0" anchor="ctr"/>
                </a:tc>
                <a:tc>
                  <a:txBody>
                    <a:bodyPr/>
                    <a:lstStyle/>
                    <a:p>
                      <a:pPr algn="l" fontAlgn="t"/>
                      <a:r>
                        <a:rPr lang="en-GB" sz="900" b="0" i="0" u="none" strike="noStrike" dirty="0">
                          <a:solidFill>
                            <a:srgbClr val="000000"/>
                          </a:solidFill>
                          <a:effectLst/>
                          <a:latin typeface="Arial "/>
                        </a:rPr>
                        <a:t>TEI19_OBGAD</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2"/>
                        </a:rPr>
                        <a:t>SP-240487</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0001"/>
                  </a:ext>
                </a:extLst>
              </a:tr>
              <a:tr h="166372">
                <a:tc>
                  <a:txBody>
                    <a:bodyPr/>
                    <a:lstStyle/>
                    <a:p>
                      <a:pPr algn="l" fontAlgn="t"/>
                      <a:r>
                        <a:rPr lang="en-GB" sz="900" b="0" i="0" u="none" strike="noStrike" dirty="0">
                          <a:solidFill>
                            <a:srgbClr val="000000"/>
                          </a:solidFill>
                          <a:effectLst/>
                          <a:latin typeface="Arial "/>
                        </a:rPr>
                        <a:t>1040078</a:t>
                      </a:r>
                    </a:p>
                  </a:txBody>
                  <a:tcPr marL="9525" marR="9525" marT="9526" marB="0" anchor="ctr"/>
                </a:tc>
                <a:tc>
                  <a:txBody>
                    <a:bodyPr/>
                    <a:lstStyle/>
                    <a:p>
                      <a:pPr algn="l" fontAlgn="t"/>
                      <a:r>
                        <a:rPr lang="en-GB" sz="900" b="0" i="0" u="none" strike="noStrike" dirty="0" smtClean="0">
                          <a:solidFill>
                            <a:srgbClr val="000000"/>
                          </a:solidFill>
                          <a:effectLst/>
                          <a:latin typeface="Arial "/>
                        </a:rPr>
                        <a:t>Stage </a:t>
                      </a:r>
                      <a:r>
                        <a:rPr lang="en-GB" sz="900" b="0" i="0" u="none" strike="noStrike" dirty="0">
                          <a:solidFill>
                            <a:srgbClr val="000000"/>
                          </a:solidFill>
                          <a:effectLst/>
                          <a:latin typeface="Arial "/>
                        </a:rPr>
                        <a:t>2 of Minimize the Number of Policy Associations</a:t>
                      </a:r>
                    </a:p>
                  </a:txBody>
                  <a:tcPr marL="9525" marR="9525" marT="9526" marB="0" anchor="ctr"/>
                </a:tc>
                <a:tc>
                  <a:txBody>
                    <a:bodyPr/>
                    <a:lstStyle/>
                    <a:p>
                      <a:pPr algn="l" fontAlgn="t"/>
                      <a:r>
                        <a:rPr lang="en-GB" sz="900" b="0" i="0" u="none" strike="noStrike" dirty="0">
                          <a:solidFill>
                            <a:srgbClr val="000000"/>
                          </a:solidFill>
                          <a:effectLst/>
                          <a:latin typeface="Arial "/>
                        </a:rPr>
                        <a:t>TEI19_MINPA</a:t>
                      </a:r>
                    </a:p>
                  </a:txBody>
                  <a:tcPr marL="9525" marR="9525" marT="9526" marB="0" anchor="ctr"/>
                </a:tc>
                <a:tc>
                  <a:txBody>
                    <a:bodyPr/>
                    <a:lstStyle/>
                    <a:p>
                      <a:pPr algn="l" fontAlgn="t"/>
                      <a:r>
                        <a:rPr lang="en-GB" sz="900" b="0" i="0" u="none" strike="noStrike">
                          <a:solidFill>
                            <a:srgbClr val="000000"/>
                          </a:solidFill>
                          <a:effectLst/>
                          <a:latin typeface="Arial "/>
                        </a:rPr>
                        <a:t>03/03/2025</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3"/>
                        </a:rPr>
                        <a:t>SP-240118</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401622191"/>
                  </a:ext>
                </a:extLst>
              </a:tr>
              <a:tr h="166372">
                <a:tc>
                  <a:txBody>
                    <a:bodyPr/>
                    <a:lstStyle/>
                    <a:p>
                      <a:pPr algn="l" fontAlgn="t"/>
                      <a:r>
                        <a:rPr lang="en-GB" sz="900" b="0" i="0" u="none" strike="noStrike">
                          <a:solidFill>
                            <a:srgbClr val="000000"/>
                          </a:solidFill>
                          <a:effectLst/>
                          <a:latin typeface="Arial "/>
                        </a:rPr>
                        <a:t>1030014</a:t>
                      </a:r>
                    </a:p>
                  </a:txBody>
                  <a:tcPr marL="9525" marR="9525" marT="9526" marB="0" anchor="ctr"/>
                </a:tc>
                <a:tc>
                  <a:txBody>
                    <a:bodyPr/>
                    <a:lstStyle/>
                    <a:p>
                      <a:pPr algn="l" fontAlgn="t"/>
                      <a:r>
                        <a:rPr lang="en-GB" sz="900" b="0" i="0" u="none" strike="noStrike" dirty="0">
                          <a:solidFill>
                            <a:srgbClr val="000000"/>
                          </a:solidFill>
                          <a:effectLst/>
                          <a:latin typeface="Arial "/>
                        </a:rPr>
                        <a:t>Spending Limits for UE Policies in Roaming scenario</a:t>
                      </a:r>
                    </a:p>
                  </a:txBody>
                  <a:tcPr marL="9525" marR="9525" marT="9526" marB="0" anchor="ctr"/>
                </a:tc>
                <a:tc>
                  <a:txBody>
                    <a:bodyPr/>
                    <a:lstStyle/>
                    <a:p>
                      <a:pPr algn="l" fontAlgn="t"/>
                      <a:r>
                        <a:rPr lang="en-GB" sz="900" b="0" i="0" u="none" strike="noStrike" dirty="0">
                          <a:solidFill>
                            <a:srgbClr val="000000"/>
                          </a:solidFill>
                          <a:effectLst/>
                          <a:latin typeface="Arial "/>
                        </a:rPr>
                        <a:t>TEI19_SLUPiR</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4"/>
                        </a:rPr>
                        <a:t>SP-240486</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549727257"/>
                  </a:ext>
                </a:extLst>
              </a:tr>
              <a:tr h="247853">
                <a:tc>
                  <a:txBody>
                    <a:bodyPr/>
                    <a:lstStyle/>
                    <a:p>
                      <a:pPr algn="l" fontAlgn="t"/>
                      <a:r>
                        <a:rPr lang="en-GB" sz="900" b="0" i="0" u="none" strike="noStrike" dirty="0">
                          <a:solidFill>
                            <a:srgbClr val="000000"/>
                          </a:solidFill>
                          <a:effectLst/>
                          <a:latin typeface="Arial "/>
                        </a:rPr>
                        <a:t>1040079</a:t>
                      </a:r>
                    </a:p>
                  </a:txBody>
                  <a:tcPr marL="9525" marR="9525" marT="9526" marB="0" anchor="ctr"/>
                </a:tc>
                <a:tc>
                  <a:txBody>
                    <a:bodyPr/>
                    <a:lstStyle/>
                    <a:p>
                      <a:pPr algn="l" fontAlgn="t"/>
                      <a:r>
                        <a:rPr lang="en-GB" sz="900" b="0" i="0" u="none" strike="noStrike" dirty="0" smtClean="0">
                          <a:solidFill>
                            <a:srgbClr val="000000"/>
                          </a:solidFill>
                          <a:effectLst/>
                          <a:latin typeface="Arial "/>
                        </a:rPr>
                        <a:t>Stage </a:t>
                      </a:r>
                      <a:r>
                        <a:rPr lang="en-GB" sz="900" b="0" i="0" u="none" strike="noStrike" dirty="0">
                          <a:solidFill>
                            <a:srgbClr val="000000"/>
                          </a:solidFill>
                          <a:effectLst/>
                          <a:latin typeface="Arial "/>
                        </a:rPr>
                        <a:t>2 of Enhancing Parameter Provisioning with static UE IP address and UP security policy</a:t>
                      </a:r>
                    </a:p>
                  </a:txBody>
                  <a:tcPr marL="9525" marR="9525" marT="9526" marB="0" anchor="ctr"/>
                </a:tc>
                <a:tc>
                  <a:txBody>
                    <a:bodyPr/>
                    <a:lstStyle/>
                    <a:p>
                      <a:pPr algn="l" fontAlgn="t"/>
                      <a:r>
                        <a:rPr lang="en-GB" sz="900" b="0" i="0" u="none" strike="noStrike" dirty="0">
                          <a:solidFill>
                            <a:srgbClr val="000000"/>
                          </a:solidFill>
                          <a:effectLst/>
                          <a:latin typeface="Arial "/>
                        </a:rPr>
                        <a:t>TEI19_IP_SP_EXP</a:t>
                      </a: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5"/>
                        </a:rPr>
                        <a:t>SP-240121</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024457355"/>
                  </a:ext>
                </a:extLst>
              </a:tr>
              <a:tr h="166372">
                <a:tc>
                  <a:txBody>
                    <a:bodyPr/>
                    <a:lstStyle/>
                    <a:p>
                      <a:pPr algn="l" fontAlgn="t"/>
                      <a:r>
                        <a:rPr lang="en-GB" sz="900" b="0" i="0" u="none" strike="noStrike">
                          <a:solidFill>
                            <a:srgbClr val="000000"/>
                          </a:solidFill>
                          <a:effectLst/>
                          <a:latin typeface="Arial "/>
                        </a:rPr>
                        <a:t>1030017</a:t>
                      </a:r>
                    </a:p>
                  </a:txBody>
                  <a:tcPr marL="9525" marR="9525" marT="9526" marB="0" anchor="ctr"/>
                </a:tc>
                <a:tc>
                  <a:txBody>
                    <a:bodyPr/>
                    <a:lstStyle/>
                    <a:p>
                      <a:pPr algn="l" fontAlgn="t"/>
                      <a:r>
                        <a:rPr lang="en-GB" sz="900" b="0" i="0" u="none" strike="noStrike" dirty="0">
                          <a:solidFill>
                            <a:srgbClr val="000000"/>
                          </a:solidFill>
                          <a:effectLst/>
                          <a:latin typeface="Arial "/>
                        </a:rPr>
                        <a:t>Multiple Location Procedure for Emergency LCS Routing </a:t>
                      </a:r>
                    </a:p>
                  </a:txBody>
                  <a:tcPr marL="9525" marR="9525" marT="9526" marB="0" anchor="ctr"/>
                </a:tc>
                <a:tc>
                  <a:txBody>
                    <a:bodyPr/>
                    <a:lstStyle/>
                    <a:p>
                      <a:pPr algn="l" fontAlgn="t"/>
                      <a:r>
                        <a:rPr lang="en-GB" sz="900" b="0" i="0" u="none" strike="noStrike">
                          <a:solidFill>
                            <a:srgbClr val="000000"/>
                          </a:solidFill>
                          <a:effectLst/>
                          <a:latin typeface="Arial "/>
                        </a:rPr>
                        <a:t>TEI19_MLR4RTR</a:t>
                      </a: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6"/>
                        </a:rPr>
                        <a:t>SP-240123</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35426815"/>
                  </a:ext>
                </a:extLst>
              </a:tr>
              <a:tr h="166372">
                <a:tc>
                  <a:txBody>
                    <a:bodyPr/>
                    <a:lstStyle/>
                    <a:p>
                      <a:pPr algn="l" fontAlgn="t"/>
                      <a:r>
                        <a:rPr lang="en-GB" sz="900" b="0" i="0" u="none" strike="noStrike">
                          <a:solidFill>
                            <a:srgbClr val="000000"/>
                          </a:solidFill>
                          <a:effectLst/>
                          <a:latin typeface="Arial "/>
                        </a:rPr>
                        <a:t>1030018</a:t>
                      </a:r>
                    </a:p>
                  </a:txBody>
                  <a:tcPr marL="9525" marR="9525" marT="9526" marB="0" anchor="ctr"/>
                </a:tc>
                <a:tc>
                  <a:txBody>
                    <a:bodyPr/>
                    <a:lstStyle/>
                    <a:p>
                      <a:pPr algn="l" fontAlgn="t"/>
                      <a:r>
                        <a:rPr lang="en-GB" sz="900" b="0" i="0" u="none" strike="noStrike" dirty="0">
                          <a:solidFill>
                            <a:srgbClr val="000000"/>
                          </a:solidFill>
                          <a:effectLst/>
                          <a:latin typeface="Arial "/>
                        </a:rPr>
                        <a:t>Roaming traffic offloading via session breakout in HPLMN </a:t>
                      </a:r>
                    </a:p>
                  </a:txBody>
                  <a:tcPr marL="9525" marR="9525" marT="9526" marB="0" anchor="ctr"/>
                </a:tc>
                <a:tc>
                  <a:txBody>
                    <a:bodyPr/>
                    <a:lstStyle/>
                    <a:p>
                      <a:pPr algn="l" fontAlgn="t"/>
                      <a:r>
                        <a:rPr lang="en-GB" sz="900" b="0" i="0" u="none" strike="noStrike" dirty="0">
                          <a:solidFill>
                            <a:srgbClr val="000000"/>
                          </a:solidFill>
                          <a:effectLst/>
                          <a:latin typeface="Arial "/>
                        </a:rPr>
                        <a:t>TEI19_HSBO</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7"/>
                        </a:rPr>
                        <a:t>SP-240491</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904063804"/>
                  </a:ext>
                </a:extLst>
              </a:tr>
              <a:tr h="247853">
                <a:tc>
                  <a:txBody>
                    <a:bodyPr/>
                    <a:lstStyle/>
                    <a:p>
                      <a:pPr algn="l" fontAlgn="t"/>
                      <a:r>
                        <a:rPr lang="en-GB" sz="900" b="0" i="0" u="none" strike="noStrike">
                          <a:solidFill>
                            <a:srgbClr val="000000"/>
                          </a:solidFill>
                          <a:effectLst/>
                          <a:latin typeface="Arial "/>
                        </a:rPr>
                        <a:t>1030019</a:t>
                      </a:r>
                    </a:p>
                  </a:txBody>
                  <a:tcPr marL="9525" marR="9525" marT="9526" marB="0" anchor="ctr"/>
                </a:tc>
                <a:tc>
                  <a:txBody>
                    <a:bodyPr/>
                    <a:lstStyle/>
                    <a:p>
                      <a:pPr algn="l" fontAlgn="t"/>
                      <a:r>
                        <a:rPr lang="en-GB" sz="900" b="0" i="0" u="none" strike="noStrike" dirty="0">
                          <a:solidFill>
                            <a:srgbClr val="000000"/>
                          </a:solidFill>
                          <a:effectLst/>
                          <a:latin typeface="Arial "/>
                        </a:rPr>
                        <a:t>Deferred 5GC-MT-LR Procedure for Periodic Location Events based </a:t>
                      </a:r>
                      <a:r>
                        <a:rPr lang="en-GB" sz="900" b="0" i="0" u="none" strike="noStrike" dirty="0" err="1">
                          <a:solidFill>
                            <a:srgbClr val="000000"/>
                          </a:solidFill>
                          <a:effectLst/>
                          <a:latin typeface="Arial "/>
                        </a:rPr>
                        <a:t>NRPPa</a:t>
                      </a:r>
                      <a:r>
                        <a:rPr lang="en-GB" sz="900" b="0" i="0" u="none" strike="noStrike" dirty="0">
                          <a:solidFill>
                            <a:srgbClr val="000000"/>
                          </a:solidFill>
                          <a:effectLst/>
                          <a:latin typeface="Arial "/>
                        </a:rPr>
                        <a:t> Periodic Measurement Reports </a:t>
                      </a:r>
                    </a:p>
                  </a:txBody>
                  <a:tcPr marL="9525" marR="9525" marT="9526" marB="0" anchor="ctr"/>
                </a:tc>
                <a:tc>
                  <a:txBody>
                    <a:bodyPr/>
                    <a:lstStyle/>
                    <a:p>
                      <a:pPr algn="l" fontAlgn="t"/>
                      <a:r>
                        <a:rPr lang="en-GB" sz="900" b="0" i="0" u="none" strike="noStrike" dirty="0">
                          <a:solidFill>
                            <a:srgbClr val="000000"/>
                          </a:solidFill>
                          <a:effectLst/>
                          <a:latin typeface="Arial "/>
                        </a:rPr>
                        <a:t>TEI19_DLPMR</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8"/>
                        </a:rPr>
                        <a:t>SP-240125</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129348248"/>
                  </a:ext>
                </a:extLst>
              </a:tr>
              <a:tr h="191332">
                <a:tc>
                  <a:txBody>
                    <a:bodyPr/>
                    <a:lstStyle/>
                    <a:p>
                      <a:pPr algn="l" fontAlgn="t"/>
                      <a:r>
                        <a:rPr lang="en-GB" sz="900" b="0" i="0" u="none" strike="noStrike" dirty="0">
                          <a:solidFill>
                            <a:srgbClr val="000000"/>
                          </a:solidFill>
                          <a:effectLst/>
                          <a:latin typeface="Arial "/>
                        </a:rPr>
                        <a:t>1030011</a:t>
                      </a:r>
                    </a:p>
                  </a:txBody>
                  <a:tcPr marL="9525" marR="9525" marT="9526" marB="0" anchor="ctr"/>
                </a:tc>
                <a:tc>
                  <a:txBody>
                    <a:bodyPr/>
                    <a:lstStyle/>
                    <a:p>
                      <a:pPr algn="l" fontAlgn="t"/>
                      <a:r>
                        <a:rPr lang="en-GB" sz="900" b="0" i="0" u="none" strike="noStrike" dirty="0">
                          <a:solidFill>
                            <a:srgbClr val="000000"/>
                          </a:solidFill>
                          <a:effectLst/>
                          <a:latin typeface="Arial "/>
                        </a:rPr>
                        <a:t>   (Stage 2 of) Indirect Network Sharing </a:t>
                      </a:r>
                    </a:p>
                  </a:txBody>
                  <a:tcPr marL="9525" marR="9525" marT="9526" marB="0" anchor="ctr"/>
                </a:tc>
                <a:tc>
                  <a:txBody>
                    <a:bodyPr/>
                    <a:lstStyle/>
                    <a:p>
                      <a:pPr algn="l" fontAlgn="t"/>
                      <a:r>
                        <a:rPr lang="en-GB" sz="900" b="0" i="0" u="none" strike="noStrike" dirty="0">
                          <a:solidFill>
                            <a:srgbClr val="000000"/>
                          </a:solidFill>
                          <a:effectLst/>
                          <a:latin typeface="Arial "/>
                        </a:rPr>
                        <a:t>TEI19_NetShare</a:t>
                      </a:r>
                    </a:p>
                  </a:txBody>
                  <a:tcPr marL="9525" marR="9525" marT="9526" marB="0" anchor="ctr"/>
                </a:tc>
                <a:tc>
                  <a:txBody>
                    <a:bodyPr/>
                    <a:lstStyle/>
                    <a:p>
                      <a:pPr algn="l" fontAlgn="t"/>
                      <a:r>
                        <a:rPr lang="en-GB" sz="900" b="0" i="0" u="none" strike="noStrike" dirty="0">
                          <a:solidFill>
                            <a:srgbClr val="000000"/>
                          </a:solidFill>
                          <a:effectLst/>
                          <a:latin typeface="Arial "/>
                        </a:rPr>
                        <a:t>06/06/2024</a:t>
                      </a:r>
                    </a:p>
                  </a:txBody>
                  <a:tcPr marL="9525" marR="9525" marT="9526" marB="0" anchor="ctr"/>
                </a:tc>
                <a:tc>
                  <a:txBody>
                    <a:bodyPr/>
                    <a:lstStyle/>
                    <a:p>
                      <a:pPr algn="l" fontAlgn="t"/>
                      <a:r>
                        <a:rPr lang="en-GB" sz="900" b="0" i="0" u="none" strike="noStrike" dirty="0">
                          <a:solidFill>
                            <a:srgbClr val="000000"/>
                          </a:solidFill>
                          <a:effectLst/>
                          <a:latin typeface="Arial "/>
                        </a:rPr>
                        <a:t>100%</a:t>
                      </a: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9"/>
                        </a:rPr>
                        <a:t>SP-240488</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2 CRs to TS 23.501</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16699764"/>
                  </a:ext>
                </a:extLst>
              </a:tr>
              <a:tr h="166372">
                <a:tc>
                  <a:txBody>
                    <a:bodyPr/>
                    <a:lstStyle/>
                    <a:p>
                      <a:pPr algn="l" fontAlgn="t"/>
                      <a:r>
                        <a:rPr lang="en-GB" sz="900" b="0" i="0" u="none" strike="noStrike">
                          <a:solidFill>
                            <a:srgbClr val="000000"/>
                          </a:solidFill>
                          <a:effectLst/>
                          <a:latin typeface="Arial "/>
                        </a:rPr>
                        <a:t>1030013</a:t>
                      </a:r>
                    </a:p>
                  </a:txBody>
                  <a:tcPr marL="9525" marR="9525" marT="9526" marB="0" anchor="ctr"/>
                </a:tc>
                <a:tc>
                  <a:txBody>
                    <a:bodyPr/>
                    <a:lstStyle/>
                    <a:p>
                      <a:pPr algn="l" fontAlgn="t"/>
                      <a:r>
                        <a:rPr lang="en-GB" sz="900" b="0" i="0" u="none" strike="noStrike" dirty="0">
                          <a:solidFill>
                            <a:schemeClr val="tx1"/>
                          </a:solidFill>
                          <a:effectLst/>
                          <a:latin typeface="Arial "/>
                        </a:rPr>
                        <a:t>   Architecture support of roaming value-added services </a:t>
                      </a:r>
                    </a:p>
                  </a:txBody>
                  <a:tcPr marL="9525" marR="9525" marT="9526" marB="0" anchor="ctr"/>
                </a:tc>
                <a:tc>
                  <a:txBody>
                    <a:bodyPr/>
                    <a:lstStyle/>
                    <a:p>
                      <a:pPr algn="l" fontAlgn="t"/>
                      <a:r>
                        <a:rPr lang="en-GB" sz="900" b="0" i="0" u="none" strike="noStrike">
                          <a:solidFill>
                            <a:srgbClr val="000000"/>
                          </a:solidFill>
                          <a:effectLst/>
                          <a:latin typeface="Arial "/>
                        </a:rPr>
                        <a:t>TEI19_RVAS</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dirty="0">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10"/>
                        </a:rPr>
                        <a:t>SP-240119</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986132080"/>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1"/>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dirty="0" smtClean="0">
                <a:solidFill>
                  <a:schemeClr val="tx1"/>
                </a:solidFill>
              </a:rPr>
              <a:t>SA WG2 progress – (TEI19) (2/2)</a:t>
            </a:r>
            <a:endParaRPr lang="en-US" altLang="en-US"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683132458"/>
              </p:ext>
            </p:extLst>
          </p:nvPr>
        </p:nvGraphicFramePr>
        <p:xfrm>
          <a:off x="225425" y="1030288"/>
          <a:ext cx="8362951" cy="3136208"/>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50337">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Change or comment</a:t>
                      </a:r>
                    </a:p>
                  </a:txBody>
                  <a:tcPr marL="36001" marR="36001" marT="0" marB="0" anchor="ctr"/>
                </a:tc>
                <a:extLst>
                  <a:ext uri="{0D108BD9-81ED-4DB2-BD59-A6C34878D82A}">
                    <a16:rowId xmlns:a16="http://schemas.microsoft.com/office/drawing/2014/main" val="10000"/>
                  </a:ext>
                </a:extLst>
              </a:tr>
              <a:tr h="166372">
                <a:tc>
                  <a:txBody>
                    <a:bodyPr/>
                    <a:lstStyle/>
                    <a:p>
                      <a:pPr algn="l" fontAlgn="t"/>
                      <a:r>
                        <a:rPr lang="en-GB" sz="900" b="0" i="0" u="none" strike="noStrike" dirty="0">
                          <a:solidFill>
                            <a:srgbClr val="000000"/>
                          </a:solidFill>
                          <a:effectLst/>
                          <a:latin typeface="Arial "/>
                        </a:rPr>
                        <a:t>1030016</a:t>
                      </a:r>
                    </a:p>
                  </a:txBody>
                  <a:tcPr marL="9525" marR="9525" marT="9526" marB="0" anchor="ctr"/>
                </a:tc>
                <a:tc>
                  <a:txBody>
                    <a:bodyPr/>
                    <a:lstStyle/>
                    <a:p>
                      <a:pPr algn="l" fontAlgn="t"/>
                      <a:r>
                        <a:rPr lang="en-GB" sz="900" b="0" i="0" u="none" strike="noStrike" dirty="0" err="1">
                          <a:solidFill>
                            <a:schemeClr val="tx1"/>
                          </a:solidFill>
                          <a:effectLst/>
                          <a:latin typeface="Arial "/>
                        </a:rPr>
                        <a:t>ProSe</a:t>
                      </a:r>
                      <a:r>
                        <a:rPr lang="en-GB" sz="900" b="0" i="0" u="none" strike="noStrike" dirty="0">
                          <a:solidFill>
                            <a:schemeClr val="tx1"/>
                          </a:solidFill>
                          <a:effectLst/>
                          <a:latin typeface="Arial "/>
                        </a:rPr>
                        <a:t> support in NPN </a:t>
                      </a:r>
                    </a:p>
                  </a:txBody>
                  <a:tcPr marL="9525" marR="9525" marT="9526" marB="0" anchor="ctr"/>
                </a:tc>
                <a:tc>
                  <a:txBody>
                    <a:bodyPr/>
                    <a:lstStyle/>
                    <a:p>
                      <a:pPr algn="l" fontAlgn="t"/>
                      <a:r>
                        <a:rPr lang="en-GB" sz="900" b="0" i="0" u="none" strike="noStrike" dirty="0">
                          <a:solidFill>
                            <a:srgbClr val="000000"/>
                          </a:solidFill>
                          <a:effectLst/>
                          <a:latin typeface="Arial "/>
                        </a:rPr>
                        <a:t>TEI19_ProSe_NPN</a:t>
                      </a:r>
                    </a:p>
                  </a:txBody>
                  <a:tcPr marL="9525" marR="9525" marT="9526" marB="0" anchor="ctr"/>
                </a:tc>
                <a:tc>
                  <a:txBody>
                    <a:bodyPr/>
                    <a:lstStyle/>
                    <a:p>
                      <a:pPr algn="l" fontAlgn="t"/>
                      <a:r>
                        <a:rPr lang="en-GB" sz="900" b="0" i="0" u="none" strike="noStrike" dirty="0">
                          <a:solidFill>
                            <a:srgbClr val="000000"/>
                          </a:solidFill>
                          <a:effectLst/>
                          <a:latin typeface="Arial "/>
                        </a:rPr>
                        <a:t>06/06/2024</a:t>
                      </a:r>
                    </a:p>
                  </a:txBody>
                  <a:tcPr marL="9525" marR="9525" marT="9526" marB="0" anchor="ctr"/>
                </a:tc>
                <a:tc>
                  <a:txBody>
                    <a:bodyPr/>
                    <a:lstStyle/>
                    <a:p>
                      <a:pPr algn="l" fontAlgn="t"/>
                      <a:r>
                        <a:rPr lang="en-GB" sz="900" b="0" i="0" u="none" strike="noStrike" dirty="0">
                          <a:solidFill>
                            <a:srgbClr val="000000"/>
                          </a:solidFill>
                          <a:effectLst/>
                          <a:latin typeface="Arial "/>
                        </a:rPr>
                        <a:t>100%</a:t>
                      </a: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2"/>
                        </a:rPr>
                        <a:t>SP-240122</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algn="l">
                        <a:lnSpc>
                          <a:spcPct val="107000"/>
                        </a:lnSpc>
                        <a:spcAft>
                          <a:spcPts val="800"/>
                        </a:spcAft>
                      </a:pPr>
                      <a:r>
                        <a:rPr lang="en-GB" sz="900" dirty="0" smtClean="0">
                          <a:solidFill>
                            <a:schemeClr val="tx1"/>
                          </a:solidFill>
                          <a:latin typeface="Arial "/>
                          <a:cs typeface="Arial" panose="020B0604020202020204" pitchFamily="34" charset="0"/>
                        </a:rPr>
                        <a:t>No CRs</a:t>
                      </a:r>
                      <a:endParaRPr lang="en-GB" sz="900" dirty="0">
                        <a:solidFill>
                          <a:schemeClr val="tx1"/>
                        </a:solidFill>
                        <a:latin typeface="Arial "/>
                        <a:cs typeface="Arial" panose="020B0604020202020204" pitchFamily="34" charset="0"/>
                      </a:endParaRPr>
                    </a:p>
                  </a:txBody>
                  <a:tcPr marL="36001" marR="36001" marT="0" marB="0" anchor="ctr"/>
                </a:tc>
                <a:extLst>
                  <a:ext uri="{0D108BD9-81ED-4DB2-BD59-A6C34878D82A}">
                    <a16:rowId xmlns:a16="http://schemas.microsoft.com/office/drawing/2014/main" val="775046213"/>
                  </a:ext>
                </a:extLst>
              </a:tr>
              <a:tr h="166372">
                <a:tc>
                  <a:txBody>
                    <a:bodyPr/>
                    <a:lstStyle/>
                    <a:p>
                      <a:pPr algn="l" fontAlgn="t"/>
                      <a:r>
                        <a:rPr lang="en-GB" sz="900" b="0" i="0" u="none" strike="noStrike" dirty="0">
                          <a:solidFill>
                            <a:srgbClr val="000000"/>
                          </a:solidFill>
                          <a:effectLst/>
                          <a:latin typeface="Arial "/>
                        </a:rPr>
                        <a:t>1030020</a:t>
                      </a:r>
                    </a:p>
                  </a:txBody>
                  <a:tcPr marL="9525" marR="9525" marT="9526" marB="0" anchor="ctr"/>
                </a:tc>
                <a:tc>
                  <a:txBody>
                    <a:bodyPr/>
                    <a:lstStyle/>
                    <a:p>
                      <a:pPr algn="l" fontAlgn="t"/>
                      <a:r>
                        <a:rPr lang="en-GB" sz="900" b="0" i="0" u="none" strike="noStrike" dirty="0" err="1">
                          <a:solidFill>
                            <a:srgbClr val="000000"/>
                          </a:solidFill>
                          <a:effectLst/>
                          <a:latin typeface="Arial "/>
                        </a:rPr>
                        <a:t>QoS</a:t>
                      </a:r>
                      <a:r>
                        <a:rPr lang="en-GB" sz="900" b="0" i="0" u="none" strike="noStrike" dirty="0">
                          <a:solidFill>
                            <a:srgbClr val="000000"/>
                          </a:solidFill>
                          <a:effectLst/>
                          <a:latin typeface="Arial "/>
                        </a:rPr>
                        <a:t> monitoring enhancement </a:t>
                      </a:r>
                    </a:p>
                  </a:txBody>
                  <a:tcPr marL="9525" marR="9525" marT="9526" marB="0" anchor="ctr"/>
                </a:tc>
                <a:tc>
                  <a:txBody>
                    <a:bodyPr/>
                    <a:lstStyle/>
                    <a:p>
                      <a:pPr algn="l" fontAlgn="t"/>
                      <a:r>
                        <a:rPr lang="en-GB" sz="900" b="0" i="0" u="none" strike="noStrike" dirty="0">
                          <a:solidFill>
                            <a:srgbClr val="000000"/>
                          </a:solidFill>
                          <a:effectLst/>
                          <a:latin typeface="Arial "/>
                        </a:rPr>
                        <a:t>TEI19_QME</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3"/>
                        </a:rPr>
                        <a:t>SP-240961</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698822806"/>
                  </a:ext>
                </a:extLst>
              </a:tr>
              <a:tr h="247853">
                <a:tc>
                  <a:txBody>
                    <a:bodyPr/>
                    <a:lstStyle/>
                    <a:p>
                      <a:pPr algn="l" fontAlgn="t"/>
                      <a:r>
                        <a:rPr lang="en-GB" sz="900" b="0" i="0" u="none" strike="noStrike">
                          <a:solidFill>
                            <a:srgbClr val="000000"/>
                          </a:solidFill>
                          <a:effectLst/>
                          <a:latin typeface="Arial "/>
                        </a:rPr>
                        <a:t>1030021</a:t>
                      </a:r>
                    </a:p>
                  </a:txBody>
                  <a:tcPr marL="9525" marR="9525" marT="9526" marB="0" anchor="ctr"/>
                </a:tc>
                <a:tc>
                  <a:txBody>
                    <a:bodyPr/>
                    <a:lstStyle/>
                    <a:p>
                      <a:pPr algn="l" fontAlgn="t"/>
                      <a:r>
                        <a:rPr lang="en-GB" sz="900" b="0" i="0" u="none" strike="noStrike" dirty="0">
                          <a:solidFill>
                            <a:srgbClr val="000000"/>
                          </a:solidFill>
                          <a:effectLst/>
                          <a:latin typeface="Arial "/>
                        </a:rPr>
                        <a:t>Subscription control for reference time distribution in EPS </a:t>
                      </a:r>
                    </a:p>
                  </a:txBody>
                  <a:tcPr marL="9525" marR="9525" marT="9526" marB="0" anchor="ctr"/>
                </a:tc>
                <a:tc>
                  <a:txBody>
                    <a:bodyPr/>
                    <a:lstStyle/>
                    <a:p>
                      <a:pPr algn="l" fontAlgn="t"/>
                      <a:r>
                        <a:rPr lang="en-GB" sz="900" b="0" i="0" u="none" strike="noStrike" dirty="0">
                          <a:solidFill>
                            <a:srgbClr val="000000"/>
                          </a:solidFill>
                          <a:effectLst/>
                          <a:latin typeface="Arial "/>
                        </a:rPr>
                        <a:t>TEI19_TIME_SUB_EPS</a:t>
                      </a: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4"/>
                        </a:rPr>
                        <a:t>SP-240127</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4119109232"/>
                  </a:ext>
                </a:extLst>
              </a:tr>
              <a:tr h="247853">
                <a:tc>
                  <a:txBody>
                    <a:bodyPr/>
                    <a:lstStyle/>
                    <a:p>
                      <a:pPr algn="l" fontAlgn="t"/>
                      <a:r>
                        <a:rPr lang="en-GB" sz="900" b="0" i="0" u="none" strike="noStrike" dirty="0">
                          <a:solidFill>
                            <a:srgbClr val="000000"/>
                          </a:solidFill>
                          <a:effectLst/>
                          <a:latin typeface="Arial "/>
                        </a:rPr>
                        <a:t>1040080</a:t>
                      </a:r>
                    </a:p>
                  </a:txBody>
                  <a:tcPr marL="9525" marR="9525" marT="9526" marB="0" anchor="ctr"/>
                </a:tc>
                <a:tc>
                  <a:txBody>
                    <a:bodyPr/>
                    <a:lstStyle/>
                    <a:p>
                      <a:pPr algn="l" fontAlgn="t"/>
                      <a:r>
                        <a:rPr lang="en-GB" sz="900" b="0" i="0" u="none" strike="noStrike" dirty="0" smtClean="0">
                          <a:solidFill>
                            <a:srgbClr val="000000"/>
                          </a:solidFill>
                          <a:effectLst/>
                          <a:latin typeface="Arial "/>
                        </a:rPr>
                        <a:t>Stage </a:t>
                      </a:r>
                      <a:r>
                        <a:rPr lang="en-GB" sz="900" b="0" i="0" u="none" strike="noStrike" dirty="0">
                          <a:solidFill>
                            <a:srgbClr val="000000"/>
                          </a:solidFill>
                          <a:effectLst/>
                          <a:latin typeface="Arial "/>
                        </a:rPr>
                        <a:t>2 of Providing per-subscriber VLAN instructions from UDM and DN-AAA</a:t>
                      </a:r>
                    </a:p>
                  </a:txBody>
                  <a:tcPr marL="9525" marR="9525" marT="9526" marB="0" anchor="ctr"/>
                </a:tc>
                <a:tc>
                  <a:txBody>
                    <a:bodyPr/>
                    <a:lstStyle/>
                    <a:p>
                      <a:pPr algn="l" fontAlgn="t"/>
                      <a:r>
                        <a:rPr lang="en-GB" sz="900" b="0" i="0" u="none" strike="noStrike">
                          <a:solidFill>
                            <a:srgbClr val="000000"/>
                          </a:solidFill>
                          <a:effectLst/>
                          <a:latin typeface="Arial "/>
                        </a:rPr>
                        <a:t>TEI19_VLANSUB</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5"/>
                        </a:rPr>
                        <a:t>SP-240128</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b="0" dirty="0" smtClean="0">
                          <a:solidFill>
                            <a:srgbClr val="FF0000"/>
                          </a:solidFill>
                          <a:latin typeface="Arial "/>
                          <a:cs typeface="Arial" panose="020B0604020202020204" pitchFamily="34" charset="0"/>
                        </a:rPr>
                        <a:t>100%</a:t>
                      </a:r>
                      <a:endParaRPr lang="en-GB" sz="900" b="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173166473"/>
                  </a:ext>
                </a:extLst>
              </a:tr>
              <a:tr h="247853">
                <a:tc>
                  <a:txBody>
                    <a:bodyPr/>
                    <a:lstStyle/>
                    <a:p>
                      <a:pPr algn="l" fontAlgn="t"/>
                      <a:r>
                        <a:rPr lang="en-GB" sz="900" b="0" i="0" u="none" strike="noStrike">
                          <a:solidFill>
                            <a:srgbClr val="000000"/>
                          </a:solidFill>
                          <a:effectLst/>
                          <a:latin typeface="Arial "/>
                        </a:rPr>
                        <a:t>1030023</a:t>
                      </a:r>
                    </a:p>
                  </a:txBody>
                  <a:tcPr marL="9525" marR="9525" marT="9526" marB="0" anchor="ctr"/>
                </a:tc>
                <a:tc>
                  <a:txBody>
                    <a:bodyPr/>
                    <a:lstStyle/>
                    <a:p>
                      <a:pPr algn="l" fontAlgn="t"/>
                      <a:r>
                        <a:rPr lang="en-GB" sz="900" b="0" i="0" u="none" strike="noStrike" dirty="0">
                          <a:solidFill>
                            <a:srgbClr val="000000"/>
                          </a:solidFill>
                          <a:effectLst/>
                          <a:latin typeface="Arial "/>
                        </a:rPr>
                        <a:t>NF discovery and selection by target PLMN </a:t>
                      </a:r>
                    </a:p>
                  </a:txBody>
                  <a:tcPr marL="9525" marR="9525" marT="9526" marB="0" anchor="ctr"/>
                </a:tc>
                <a:tc>
                  <a:txBody>
                    <a:bodyPr/>
                    <a:lstStyle/>
                    <a:p>
                      <a:pPr algn="l" fontAlgn="t"/>
                      <a:r>
                        <a:rPr lang="en-GB" sz="900" b="0" i="0" u="none" strike="noStrike">
                          <a:solidFill>
                            <a:srgbClr val="000000"/>
                          </a:solidFill>
                          <a:effectLst/>
                          <a:latin typeface="Arial "/>
                        </a:rPr>
                        <a:t>TEI19_NFsel_by_tPLMN</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6"/>
                        </a:rPr>
                        <a:t>SP-240490</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20654660"/>
                  </a:ext>
                </a:extLst>
              </a:tr>
              <a:tr h="377182">
                <a:tc>
                  <a:txBody>
                    <a:bodyPr/>
                    <a:lstStyle/>
                    <a:p>
                      <a:pPr algn="l" fontAlgn="t"/>
                      <a:r>
                        <a:rPr lang="en-GB" sz="900" b="0" i="0" u="none" strike="noStrike" dirty="0" smtClean="0">
                          <a:solidFill>
                            <a:srgbClr val="000000"/>
                          </a:solidFill>
                          <a:effectLst/>
                          <a:latin typeface="Arial "/>
                        </a:rPr>
                        <a:t>1060030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altLang="zh-CN" sz="900" b="0" i="0" u="none" strike="noStrike" kern="1200" dirty="0" smtClean="0">
                          <a:solidFill>
                            <a:srgbClr val="000000"/>
                          </a:solidFill>
                          <a:effectLst/>
                          <a:latin typeface="Arial "/>
                          <a:ea typeface="+mn-ea"/>
                          <a:cs typeface="+mn-cs"/>
                        </a:rPr>
                        <a:t>Network Controlled Network Slice Selection</a:t>
                      </a:r>
                      <a:endParaRPr lang="en-GB" sz="900" b="0" i="0" u="none" strike="noStrike" kern="1200" dirty="0">
                        <a:solidFill>
                          <a:srgbClr val="000000"/>
                        </a:solidFill>
                        <a:effectLst/>
                        <a:latin typeface="Arial "/>
                        <a:ea typeface="+mn-ea"/>
                        <a:cs typeface="+mn-cs"/>
                      </a:endParaRPr>
                    </a:p>
                  </a:txBody>
                  <a:tcPr marL="9525" marR="9525" marT="9526" marB="0" anchor="ctr"/>
                </a:tc>
                <a:tc>
                  <a:txBody>
                    <a:bodyPr/>
                    <a:lstStyle/>
                    <a:p>
                      <a:pPr algn="l" fontAlgn="t"/>
                      <a:r>
                        <a:rPr lang="en-GB" altLang="zh-CN" sz="900" b="0" i="0" u="none" strike="noStrike" kern="1200" dirty="0" smtClean="0">
                          <a:solidFill>
                            <a:srgbClr val="000000"/>
                          </a:solidFill>
                          <a:effectLst/>
                          <a:latin typeface="Arial "/>
                          <a:ea typeface="+mn-ea"/>
                          <a:cs typeface="+mn-cs"/>
                        </a:rPr>
                        <a:t>TEI19_SliceSel</a:t>
                      </a:r>
                      <a:endParaRPr lang="en-GB" sz="900" b="0" i="0" u="none" strike="noStrike" kern="1200" dirty="0">
                        <a:solidFill>
                          <a:srgbClr val="000000"/>
                        </a:solidFill>
                        <a:effectLst/>
                        <a:latin typeface="Arial "/>
                        <a:ea typeface="+mn-ea"/>
                        <a:cs typeface="+mn-cs"/>
                      </a:endParaRP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b"/>
                      <a:r>
                        <a:rPr lang="en-US" sz="900" b="0" i="0" u="sng" strike="noStrike" kern="1200" dirty="0">
                          <a:solidFill>
                            <a:srgbClr val="0563C1"/>
                          </a:solidFill>
                          <a:effectLst/>
                          <a:latin typeface="Arial "/>
                          <a:ea typeface="+mn-ea"/>
                          <a:cs typeface="Arial" panose="020B0604020202020204" pitchFamily="34" charset="0"/>
                          <a:hlinkClick r:id="rId7"/>
                        </a:rPr>
                        <a:t>SP-241502</a:t>
                      </a:r>
                      <a:endParaRPr lang="en-US"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7000"/>
                        </a:lnSpc>
                        <a:spcAft>
                          <a:spcPts val="800"/>
                        </a:spcAft>
                      </a:pPr>
                      <a:r>
                        <a:rPr lang="en-GB" sz="900" dirty="0" smtClean="0">
                          <a:solidFill>
                            <a:srgbClr val="FF0000"/>
                          </a:solidFill>
                          <a:latin typeface="Arial "/>
                          <a:cs typeface="Arial" panose="020B0604020202020204" pitchFamily="34" charset="0"/>
                        </a:rPr>
                        <a:t>100%</a:t>
                      </a:r>
                      <a:endParaRPr lang="en-GB" sz="900" dirty="0">
                        <a:solidFill>
                          <a:srgbClr val="FF0000"/>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1 CR to TS 23.501</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222750839"/>
                  </a:ext>
                </a:extLst>
              </a:tr>
              <a:tr h="299850">
                <a:tc>
                  <a:txBody>
                    <a:bodyPr/>
                    <a:lstStyle/>
                    <a:p>
                      <a:pPr fontAlgn="t">
                        <a:spcAft>
                          <a:spcPts val="0"/>
                        </a:spcAft>
                      </a:pPr>
                      <a:r>
                        <a:rPr lang="en-GB" sz="900" b="0" i="0" u="none" strike="noStrike" kern="1200">
                          <a:solidFill>
                            <a:srgbClr val="000000"/>
                          </a:solidFill>
                          <a:effectLst/>
                          <a:latin typeface="Arial "/>
                          <a:ea typeface="+mn-ea"/>
                          <a:cs typeface="+mn-cs"/>
                        </a:rPr>
                        <a:t>1060031</a:t>
                      </a:r>
                    </a:p>
                  </a:txBody>
                  <a:tcPr marL="9525" marR="9525" marT="9525" marB="0" anchor="ctr"/>
                </a:tc>
                <a:tc>
                  <a:txBody>
                    <a:bodyPr/>
                    <a:lstStyle/>
                    <a:p>
                      <a:pPr fontAlgn="t">
                        <a:spcAft>
                          <a:spcPts val="0"/>
                        </a:spcAft>
                      </a:pPr>
                      <a:r>
                        <a:rPr lang="en-US" sz="900" b="0" i="0" u="none" strike="noStrike" kern="1200" dirty="0">
                          <a:solidFill>
                            <a:srgbClr val="000000"/>
                          </a:solidFill>
                          <a:effectLst/>
                          <a:latin typeface="Arial "/>
                          <a:ea typeface="+mn-ea"/>
                          <a:cs typeface="+mn-cs"/>
                        </a:rPr>
                        <a:t>PRU Usage Extension supported by Core Network</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a:solidFill>
                            <a:srgbClr val="000000"/>
                          </a:solidFill>
                          <a:effectLst/>
                          <a:latin typeface="Arial "/>
                          <a:ea typeface="+mn-ea"/>
                          <a:cs typeface="+mn-cs"/>
                        </a:rPr>
                        <a:t>TEI19_PRUE</a:t>
                      </a:r>
                    </a:p>
                  </a:txBody>
                  <a:tcPr marL="9525" marR="9525" marT="9525" marB="0" anchor="ctr"/>
                </a:tc>
                <a:tc>
                  <a:txBody>
                    <a:bodyPr/>
                    <a:lstStyle/>
                    <a:p>
                      <a:pPr fontAlgn="t">
                        <a:spcAft>
                          <a:spcPts val="0"/>
                        </a:spcAft>
                      </a:pPr>
                      <a:r>
                        <a:rPr lang="en-GB" sz="900" b="0" i="0" u="none" strike="noStrike" kern="1200">
                          <a:solidFill>
                            <a:srgbClr val="000000"/>
                          </a:solidFill>
                          <a:effectLst/>
                          <a:latin typeface="Arial "/>
                          <a:ea typeface="+mn-ea"/>
                          <a:cs typeface="+mn-cs"/>
                        </a:rPr>
                        <a:t>12/12/2024</a:t>
                      </a:r>
                    </a:p>
                  </a:txBody>
                  <a:tcPr marL="9525" marR="9525" marT="9525" marB="0" anchor="ctr"/>
                </a:tc>
                <a:tc>
                  <a:txBody>
                    <a:bodyPr/>
                    <a:lstStyle/>
                    <a:p>
                      <a:pPr fontAlgn="t">
                        <a:spcAft>
                          <a:spcPts val="0"/>
                        </a:spcAft>
                      </a:pPr>
                      <a:r>
                        <a:rPr lang="en-GB" sz="900" b="0" i="0" u="none" strike="noStrike" kern="1200" dirty="0">
                          <a:solidFill>
                            <a:srgbClr val="000000"/>
                          </a:solidFill>
                          <a:effectLst/>
                          <a:latin typeface="Arial "/>
                          <a:ea typeface="+mn-ea"/>
                          <a:cs typeface="+mn-cs"/>
                        </a:rPr>
                        <a:t>100%</a:t>
                      </a:r>
                    </a:p>
                  </a:txBody>
                  <a:tcPr marL="9525" marR="9525" marT="9525" marB="0" anchor="ctr"/>
                </a:tc>
                <a:tc>
                  <a:txBody>
                    <a:bodyPr/>
                    <a:lstStyle/>
                    <a:p>
                      <a:pPr fontAlgn="b">
                        <a:spcAft>
                          <a:spcPts val="0"/>
                        </a:spcAft>
                      </a:pPr>
                      <a:r>
                        <a:rPr lang="en-US" sz="900" b="0" i="0" u="sng" strike="noStrike" kern="1200" dirty="0">
                          <a:solidFill>
                            <a:srgbClr val="0563C1"/>
                          </a:solidFill>
                          <a:effectLst/>
                          <a:latin typeface="Arial "/>
                          <a:ea typeface="+mn-ea"/>
                          <a:cs typeface="Arial" panose="020B0604020202020204" pitchFamily="34" charset="0"/>
                          <a:hlinkClick r:id="rId8"/>
                        </a:rPr>
                        <a:t>SP-241504</a:t>
                      </a:r>
                      <a:endParaRPr lang="en-GB"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5000"/>
                        </a:lnSpc>
                        <a:spcAft>
                          <a:spcPts val="800"/>
                        </a:spcAft>
                      </a:pPr>
                      <a:r>
                        <a:rPr lang="en-GB" sz="900" kern="1200" dirty="0">
                          <a:solidFill>
                            <a:srgbClr val="FF0000"/>
                          </a:solidFill>
                          <a:latin typeface="Arial "/>
                          <a:ea typeface="+mn-ea"/>
                          <a:cs typeface="Arial" panose="020B0604020202020204" pitchFamily="34" charset="0"/>
                        </a:rPr>
                        <a:t>1</a:t>
                      </a:r>
                      <a:r>
                        <a:rPr lang="en-GB" sz="900" kern="1200" dirty="0" smtClean="0">
                          <a:solidFill>
                            <a:srgbClr val="FF0000"/>
                          </a:solidFill>
                          <a:latin typeface="Arial "/>
                          <a:ea typeface="+mn-ea"/>
                          <a:cs typeface="Arial" panose="020B0604020202020204" pitchFamily="34" charset="0"/>
                        </a:rPr>
                        <a:t>00</a:t>
                      </a:r>
                      <a:r>
                        <a:rPr lang="en-GB" sz="900" kern="1200" dirty="0">
                          <a:solidFill>
                            <a:srgbClr val="FF0000"/>
                          </a:solidFill>
                          <a:latin typeface="Arial "/>
                          <a:ea typeface="+mn-ea"/>
                          <a:cs typeface="Arial" panose="020B0604020202020204" pitchFamily="34" charset="0"/>
                        </a:rPr>
                        <a:t>%</a:t>
                      </a:r>
                    </a:p>
                  </a:txBody>
                  <a:tcPr marL="36195" marR="36195" marT="9525"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195" marR="36195" marT="9525" marB="0" anchor="ctr"/>
                </a:tc>
                <a:extLst>
                  <a:ext uri="{0D108BD9-81ED-4DB2-BD59-A6C34878D82A}">
                    <a16:rowId xmlns:a16="http://schemas.microsoft.com/office/drawing/2014/main" val="436424322"/>
                  </a:ext>
                </a:extLst>
              </a:tr>
              <a:tr h="299850">
                <a:tc>
                  <a:txBody>
                    <a:bodyPr/>
                    <a:lstStyle/>
                    <a:p>
                      <a:pPr fontAlgn="t">
                        <a:spcAft>
                          <a:spcPts val="0"/>
                        </a:spcAft>
                      </a:pPr>
                      <a:r>
                        <a:rPr lang="en-GB" sz="900" b="0" i="0" u="none" strike="noStrike" kern="1200" dirty="0" smtClean="0">
                          <a:solidFill>
                            <a:srgbClr val="000000"/>
                          </a:solidFill>
                          <a:effectLst/>
                          <a:latin typeface="Arial "/>
                          <a:ea typeface="+mn-ea"/>
                          <a:cs typeface="+mn-cs"/>
                        </a:rPr>
                        <a:t>1060028</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MSISDN verification operation support to </a:t>
                      </a:r>
                      <a:r>
                        <a:rPr lang="en-GB" sz="900" b="0" i="0" u="none" strike="noStrike" kern="1200" dirty="0" err="1" smtClean="0">
                          <a:solidFill>
                            <a:srgbClr val="000000"/>
                          </a:solidFill>
                          <a:effectLst/>
                          <a:latin typeface="Arial "/>
                          <a:ea typeface="+mn-ea"/>
                          <a:cs typeface="+mn-cs"/>
                        </a:rPr>
                        <a:t>Nnef_UEId</a:t>
                      </a:r>
                      <a:r>
                        <a:rPr lang="en-GB" sz="900" b="0" i="0" u="none" strike="noStrike" kern="1200" dirty="0" smtClean="0">
                          <a:solidFill>
                            <a:srgbClr val="000000"/>
                          </a:solidFill>
                          <a:effectLst/>
                          <a:latin typeface="Arial "/>
                          <a:ea typeface="+mn-ea"/>
                          <a:cs typeface="+mn-cs"/>
                        </a:rPr>
                        <a:t> Service</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kern="1200" dirty="0" smtClean="0">
                          <a:solidFill>
                            <a:srgbClr val="000000"/>
                          </a:solidFill>
                          <a:effectLst/>
                          <a:latin typeface="Arial "/>
                          <a:ea typeface="+mn-ea"/>
                          <a:cs typeface="+mn-cs"/>
                        </a:rPr>
                        <a:t>TEI19_MVOSNS</a:t>
                      </a: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12/12/2024</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100%</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b">
                        <a:spcAft>
                          <a:spcPts val="0"/>
                        </a:spcAft>
                      </a:pPr>
                      <a:r>
                        <a:rPr lang="en-GB" sz="900" dirty="0" smtClean="0">
                          <a:latin typeface="Arial "/>
                          <a:cs typeface="Arial" panose="020B0604020202020204" pitchFamily="34" charset="0"/>
                          <a:hlinkClick r:id="rId9"/>
                        </a:rPr>
                        <a:t>SP-241498</a:t>
                      </a:r>
                      <a:endParaRPr lang="en-GB"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5000"/>
                        </a:lnSpc>
                        <a:spcAft>
                          <a:spcPts val="800"/>
                        </a:spcAft>
                      </a:pPr>
                      <a:r>
                        <a:rPr lang="en-GB" sz="900" kern="1200" dirty="0" smtClean="0">
                          <a:solidFill>
                            <a:srgbClr val="FF0000"/>
                          </a:solidFill>
                          <a:latin typeface="Arial "/>
                          <a:ea typeface="+mn-ea"/>
                          <a:cs typeface="Arial" panose="020B0604020202020204" pitchFamily="34" charset="0"/>
                        </a:rPr>
                        <a:t>100%</a:t>
                      </a:r>
                      <a:endParaRPr lang="en-GB" sz="900" kern="1200" dirty="0">
                        <a:solidFill>
                          <a:srgbClr val="FF0000"/>
                        </a:solidFill>
                        <a:latin typeface="Arial "/>
                        <a:ea typeface="+mn-ea"/>
                        <a:cs typeface="Arial" panose="020B0604020202020204" pitchFamily="34" charset="0"/>
                      </a:endParaRPr>
                    </a:p>
                  </a:txBody>
                  <a:tcPr marL="36195" marR="36195" marT="9525"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195" marR="36195" marT="9525" marB="0" anchor="ctr"/>
                </a:tc>
                <a:extLst>
                  <a:ext uri="{0D108BD9-81ED-4DB2-BD59-A6C34878D82A}">
                    <a16:rowId xmlns:a16="http://schemas.microsoft.com/office/drawing/2014/main" val="221726614"/>
                  </a:ext>
                </a:extLst>
              </a:tr>
              <a:tr h="299850">
                <a:tc>
                  <a:txBody>
                    <a:bodyPr/>
                    <a:lstStyle/>
                    <a:p>
                      <a:pPr fontAlgn="t">
                        <a:spcAft>
                          <a:spcPts val="0"/>
                        </a:spcAft>
                      </a:pPr>
                      <a:r>
                        <a:rPr lang="en-GB" sz="900" b="0" i="0" u="none" strike="noStrike" kern="1200" dirty="0" smtClean="0">
                          <a:solidFill>
                            <a:srgbClr val="000000"/>
                          </a:solidFill>
                          <a:effectLst/>
                          <a:latin typeface="Arial "/>
                          <a:ea typeface="+mn-ea"/>
                          <a:cs typeface="+mn-cs"/>
                        </a:rPr>
                        <a:t>1060029</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ATSSS Rule Provisioning via 3GPP access connected to EPC</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kern="1200" dirty="0" smtClean="0">
                          <a:solidFill>
                            <a:srgbClr val="000000"/>
                          </a:solidFill>
                          <a:effectLst/>
                          <a:latin typeface="Arial "/>
                          <a:ea typeface="+mn-ea"/>
                          <a:cs typeface="+mn-cs"/>
                        </a:rPr>
                        <a:t>TEI19_ARP3E</a:t>
                      </a: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12/12/2024</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100%</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b">
                        <a:spcAft>
                          <a:spcPts val="0"/>
                        </a:spcAft>
                      </a:pPr>
                      <a:r>
                        <a:rPr lang="en-GB" sz="900" dirty="0" smtClean="0">
                          <a:latin typeface="Arial "/>
                          <a:cs typeface="Arial" panose="020B0604020202020204" pitchFamily="34" charset="0"/>
                          <a:hlinkClick r:id="rId10"/>
                        </a:rPr>
                        <a:t>SP-241500</a:t>
                      </a:r>
                      <a:endParaRPr lang="en-GB"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5000"/>
                        </a:lnSpc>
                        <a:spcAft>
                          <a:spcPts val="800"/>
                        </a:spcAft>
                      </a:pPr>
                      <a:r>
                        <a:rPr lang="en-GB" sz="900" kern="1200" dirty="0" smtClean="0">
                          <a:solidFill>
                            <a:srgbClr val="FF0000"/>
                          </a:solidFill>
                          <a:latin typeface="Arial "/>
                          <a:ea typeface="+mn-ea"/>
                          <a:cs typeface="Arial" panose="020B0604020202020204" pitchFamily="34" charset="0"/>
                        </a:rPr>
                        <a:t>100%</a:t>
                      </a:r>
                      <a:endParaRPr lang="en-GB" sz="900" kern="1200" dirty="0">
                        <a:solidFill>
                          <a:srgbClr val="FF0000"/>
                        </a:solidFill>
                        <a:latin typeface="Arial "/>
                        <a:ea typeface="+mn-ea"/>
                        <a:cs typeface="Arial" panose="020B0604020202020204" pitchFamily="34" charset="0"/>
                      </a:endParaRPr>
                    </a:p>
                  </a:txBody>
                  <a:tcPr marL="36195" marR="36195" marT="9525"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No CRs</a:t>
                      </a:r>
                      <a:endParaRPr kumimoji="0" lang="en-GB" sz="900" b="0"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a:txBody>
                  <a:tcPr marL="36195" marR="36195" marT="9525" marB="0" anchor="ctr"/>
                </a:tc>
                <a:extLst>
                  <a:ext uri="{0D108BD9-81ED-4DB2-BD59-A6C34878D82A}">
                    <a16:rowId xmlns:a16="http://schemas.microsoft.com/office/drawing/2014/main" val="3312198423"/>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1"/>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95681365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1" y="2153896"/>
            <a:ext cx="7975540" cy="2477275"/>
          </a:xfrm>
          <a:prstGeom prst="rect">
            <a:avLst/>
          </a:prstGeom>
          <a:noFill/>
          <a:ln>
            <a:no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de-DE" sz="1400" b="1" kern="0" dirty="0">
                <a:solidFill>
                  <a:prstClr val="black"/>
                </a:solidFill>
              </a:rPr>
              <a:t>Progress since </a:t>
            </a:r>
            <a:r>
              <a:rPr lang="de-DE" altLang="de-DE" sz="1400" b="1" kern="0" dirty="0" smtClean="0">
                <a:solidFill>
                  <a:prstClr val="black"/>
                </a:solidFill>
              </a:rPr>
              <a:t>SA#108 </a:t>
            </a:r>
            <a:endParaRPr lang="de-DE" altLang="de-DE" sz="1400" b="1" kern="0" dirty="0">
              <a:solidFill>
                <a:prstClr val="black"/>
              </a:solidFill>
            </a:endParaRPr>
          </a:p>
          <a:p>
            <a:pPr lvl="1">
              <a:spcBef>
                <a:spcPts val="0"/>
              </a:spcBef>
              <a:spcAft>
                <a:spcPts val="600"/>
              </a:spcAft>
            </a:pPr>
            <a:r>
              <a:rPr lang="en-US" altLang="zh-CN" sz="1050" kern="0" dirty="0">
                <a:solidFill>
                  <a:prstClr val="black"/>
                </a:solidFill>
              </a:rPr>
              <a:t>KI#3 (UE-Sat-UE): 10 CRs are approved for </a:t>
            </a:r>
            <a:r>
              <a:rPr lang="en-US" altLang="zh-CN" sz="1050" kern="0" dirty="0" smtClean="0">
                <a:solidFill>
                  <a:prstClr val="black"/>
                </a:solidFill>
              </a:rPr>
              <a:t>maintenance</a:t>
            </a:r>
            <a:endParaRPr lang="en-US" altLang="de-DE" sz="1050" kern="0" dirty="0">
              <a:solidFill>
                <a:prstClr val="black"/>
              </a:solidFill>
            </a:endParaRPr>
          </a:p>
          <a:p>
            <a:pPr marL="342900" lvl="1" indent="-342900">
              <a:spcBef>
                <a:spcPts val="0"/>
              </a:spcBef>
              <a:spcAft>
                <a:spcPts val="450"/>
              </a:spcAft>
              <a:buBlip>
                <a:blip r:embed="rId2"/>
              </a:buBlip>
            </a:pPr>
            <a:r>
              <a:rPr lang="en-US" altLang="zh-CN" sz="1400" b="1" dirty="0">
                <a:solidFill>
                  <a:prstClr val="black"/>
                </a:solidFill>
              </a:rPr>
              <a:t>RAN impacts and dependencies</a:t>
            </a:r>
            <a:endParaRPr lang="de-DE" altLang="zh-CN" sz="1400" b="1" dirty="0">
              <a:solidFill>
                <a:prstClr val="black"/>
              </a:solidFill>
            </a:endParaRPr>
          </a:p>
          <a:p>
            <a:pPr lvl="1">
              <a:spcBef>
                <a:spcPts val="0"/>
              </a:spcBef>
              <a:spcAft>
                <a:spcPts val="450"/>
              </a:spcAft>
            </a:pPr>
            <a:r>
              <a:rPr lang="en-US" altLang="zh-CN" sz="1050" kern="0" dirty="0" smtClean="0">
                <a:solidFill>
                  <a:prstClr val="black"/>
                </a:solidFill>
              </a:rPr>
              <a:t>None</a:t>
            </a:r>
            <a:endParaRPr lang="en-US" altLang="zh-CN" sz="1050" kern="0" dirty="0">
              <a:solidFill>
                <a:prstClr val="black"/>
              </a:solidFill>
            </a:endParaRPr>
          </a:p>
          <a:p>
            <a:pPr>
              <a:spcBef>
                <a:spcPts val="0"/>
              </a:spcBef>
              <a:spcAft>
                <a:spcPts val="450"/>
              </a:spcAft>
            </a:pPr>
            <a:r>
              <a:rPr lang="en-GB" altLang="zh-CN" sz="1400" b="1" kern="0" dirty="0">
                <a:solidFill>
                  <a:prstClr val="black"/>
                </a:solidFill>
                <a:ea typeface="MS PGothic" panose="020B0600070205080204" pitchFamily="34" charset="-128"/>
              </a:rPr>
              <a:t>Contentious issues</a:t>
            </a:r>
          </a:p>
          <a:p>
            <a:pPr lvl="1">
              <a:spcBef>
                <a:spcPts val="0"/>
              </a:spcBef>
              <a:spcAft>
                <a:spcPts val="450"/>
              </a:spcAft>
            </a:pPr>
            <a:r>
              <a:rPr lang="en-GB" altLang="zh-CN" sz="1050" kern="0" dirty="0">
                <a:solidFill>
                  <a:prstClr val="black"/>
                </a:solidFill>
                <a:ea typeface="MS PGothic" panose="020B0600070205080204" pitchFamily="34" charset="-128"/>
              </a:rPr>
              <a:t>None</a:t>
            </a:r>
          </a:p>
          <a:p>
            <a:pPr>
              <a:spcBef>
                <a:spcPts val="0"/>
              </a:spcBef>
              <a:spcAft>
                <a:spcPts val="450"/>
              </a:spcAft>
            </a:pPr>
            <a:r>
              <a:rPr lang="en-GB" altLang="zh-CN" sz="1400" b="1" kern="0" dirty="0">
                <a:solidFill>
                  <a:prstClr val="black"/>
                </a:solidFill>
                <a:ea typeface="MS PGothic" panose="020B0600070205080204" pitchFamily="34" charset="-128"/>
              </a:rPr>
              <a:t>Next </a:t>
            </a:r>
            <a:r>
              <a:rPr lang="en-GB" altLang="zh-CN" sz="1400" b="1" kern="0" dirty="0" smtClean="0">
                <a:solidFill>
                  <a:prstClr val="black"/>
                </a:solidFill>
                <a:ea typeface="MS PGothic" panose="020B0600070205080204" pitchFamily="34" charset="-128"/>
              </a:rPr>
              <a:t>Steps</a:t>
            </a:r>
            <a:endParaRPr lang="en-GB" altLang="zh-CN" sz="1400" b="1" kern="0" dirty="0">
              <a:solidFill>
                <a:prstClr val="black"/>
              </a:solidFill>
              <a:ea typeface="MS PGothic" panose="020B0600070205080204" pitchFamily="34" charset="-128"/>
            </a:endParaRPr>
          </a:p>
          <a:p>
            <a:pPr lvl="1">
              <a:spcBef>
                <a:spcPts val="0"/>
              </a:spcBef>
              <a:spcAft>
                <a:spcPts val="450"/>
              </a:spcAft>
            </a:pPr>
            <a:r>
              <a:rPr lang="en-GB" altLang="zh-CN" sz="1050" kern="0" dirty="0">
                <a:solidFill>
                  <a:prstClr val="black"/>
                </a:solidFill>
                <a:ea typeface="MS PGothic" panose="020B0600070205080204" pitchFamily="34" charset="-128"/>
              </a:rPr>
              <a:t>Maintenance</a:t>
            </a:r>
            <a:endParaRPr lang="en-GB" altLang="zh-CN" sz="900" kern="0" dirty="0">
              <a:solidFill>
                <a:prstClr val="black"/>
              </a:solidFill>
              <a:ea typeface="MS PGothic" panose="020B0600070205080204" pitchFamily="34" charset="-128"/>
            </a:endParaRPr>
          </a:p>
        </p:txBody>
      </p:sp>
      <p:graphicFrame>
        <p:nvGraphicFramePr>
          <p:cNvPr id="7"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821498999"/>
              </p:ext>
            </p:extLst>
          </p:nvPr>
        </p:nvGraphicFramePr>
        <p:xfrm>
          <a:off x="488950" y="1113987"/>
          <a:ext cx="7975541" cy="849741"/>
        </p:xfrm>
        <a:graphic>
          <a:graphicData uri="http://schemas.openxmlformats.org/drawingml/2006/table">
            <a:tbl>
              <a:tblPr firstRow="1" firstCol="1" bandRow="1">
                <a:tableStyleId>{F5AB1C69-6EDB-4FF4-983F-18BD219EF322}</a:tableStyleId>
              </a:tblPr>
              <a:tblGrid>
                <a:gridCol w="536082">
                  <a:extLst>
                    <a:ext uri="{9D8B030D-6E8A-4147-A177-3AD203B41FA5}">
                      <a16:colId xmlns:a16="http://schemas.microsoft.com/office/drawing/2014/main" val="20000"/>
                    </a:ext>
                  </a:extLst>
                </a:gridCol>
                <a:gridCol w="2708576">
                  <a:extLst>
                    <a:ext uri="{9D8B030D-6E8A-4147-A177-3AD203B41FA5}">
                      <a16:colId xmlns:a16="http://schemas.microsoft.com/office/drawing/2014/main" val="20001"/>
                    </a:ext>
                  </a:extLst>
                </a:gridCol>
                <a:gridCol w="972132">
                  <a:extLst>
                    <a:ext uri="{9D8B030D-6E8A-4147-A177-3AD203B41FA5}">
                      <a16:colId xmlns:a16="http://schemas.microsoft.com/office/drawing/2014/main" val="20002"/>
                    </a:ext>
                  </a:extLst>
                </a:gridCol>
                <a:gridCol w="863165">
                  <a:extLst>
                    <a:ext uri="{9D8B030D-6E8A-4147-A177-3AD203B41FA5}">
                      <a16:colId xmlns:a16="http://schemas.microsoft.com/office/drawing/2014/main" val="20003"/>
                    </a:ext>
                  </a:extLst>
                </a:gridCol>
                <a:gridCol w="450389">
                  <a:extLst>
                    <a:ext uri="{9D8B030D-6E8A-4147-A177-3AD203B41FA5}">
                      <a16:colId xmlns:a16="http://schemas.microsoft.com/office/drawing/2014/main" val="20004"/>
                    </a:ext>
                  </a:extLst>
                </a:gridCol>
                <a:gridCol w="579300">
                  <a:extLst>
                    <a:ext uri="{9D8B030D-6E8A-4147-A177-3AD203B41FA5}">
                      <a16:colId xmlns:a16="http://schemas.microsoft.com/office/drawing/2014/main" val="20005"/>
                    </a:ext>
                  </a:extLst>
                </a:gridCol>
                <a:gridCol w="474517">
                  <a:extLst>
                    <a:ext uri="{9D8B030D-6E8A-4147-A177-3AD203B41FA5}">
                      <a16:colId xmlns:a16="http://schemas.microsoft.com/office/drawing/2014/main" val="20006"/>
                    </a:ext>
                  </a:extLst>
                </a:gridCol>
                <a:gridCol w="1391380">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1040027</a:t>
                      </a:r>
                    </a:p>
                  </a:txBody>
                  <a:tcPr marL="9525" marR="9525" marT="9478" marB="0" anchor="ctr"/>
                </a:tc>
                <a:tc>
                  <a:txBody>
                    <a:bodyPr/>
                    <a:lstStyle/>
                    <a:p>
                      <a:pPr algn="ctr" fontAlgn="t"/>
                      <a:r>
                        <a:rPr lang="en-US" altLang="zh-CN" sz="900" b="0" dirty="0"/>
                        <a:t>Integration of satellite components in the 5G architecture Phase 3 </a:t>
                      </a:r>
                    </a:p>
                  </a:txBody>
                  <a:tcPr marL="9525" marR="9525" marT="9478" marB="0" anchor="ctr"/>
                </a:tc>
                <a:tc>
                  <a:txBody>
                    <a:bodyPr/>
                    <a:lstStyle/>
                    <a:p>
                      <a:pPr algn="ctr" fontAlgn="t"/>
                      <a:r>
                        <a:rPr lang="en-GB" sz="900" dirty="0"/>
                        <a:t>5GSAT_Ph3_ARCH</a:t>
                      </a:r>
                    </a:p>
                  </a:txBody>
                  <a:tcPr marL="9525" marR="9525" marT="9478" marB="0" anchor="ctr"/>
                </a:tc>
                <a:tc>
                  <a:txBody>
                    <a:bodyPr/>
                    <a:lstStyle/>
                    <a:p>
                      <a:pPr algn="ctr" fontAlgn="t"/>
                      <a:r>
                        <a:rPr lang="en-GB" sz="900" dirty="0" smtClean="0"/>
                        <a:t>14/03/2025</a:t>
                      </a:r>
                      <a:endParaRPr lang="en-GB" sz="900" dirty="0"/>
                    </a:p>
                  </a:txBody>
                  <a:tcPr marL="9525" marR="9525" marT="9478" marB="0" anchor="ctr"/>
                </a:tc>
                <a:tc>
                  <a:txBody>
                    <a:bodyPr/>
                    <a:lstStyle/>
                    <a:p>
                      <a:pPr algn="ctr" fontAlgn="t"/>
                      <a:r>
                        <a:rPr lang="en-GB" sz="900" dirty="0" smtClean="0"/>
                        <a:t>100</a:t>
                      </a:r>
                      <a:endParaRPr lang="en-GB" sz="900" dirty="0"/>
                    </a:p>
                  </a:txBody>
                  <a:tcPr marL="9525" marR="9525" marT="9478" marB="0" anchor="ctr"/>
                </a:tc>
                <a:tc>
                  <a:txBody>
                    <a:bodyPr/>
                    <a:lstStyle/>
                    <a:p>
                      <a:pPr algn="ctr" fontAlgn="t"/>
                      <a:r>
                        <a:rPr lang="en-US" sz="900" kern="1200" dirty="0">
                          <a:solidFill>
                            <a:schemeClr val="dk1"/>
                          </a:solidFill>
                          <a:latin typeface="+mn-lt"/>
                          <a:ea typeface="+mn-ea"/>
                          <a:cs typeface="+mn-cs"/>
                        </a:rPr>
                        <a:t>SP-240986</a:t>
                      </a:r>
                    </a:p>
                  </a:txBody>
                  <a:tcPr marL="9525" marR="9525" marT="9478" marB="0" anchor="ctr"/>
                </a:tc>
                <a:tc>
                  <a:txBody>
                    <a:bodyPr/>
                    <a:lstStyle/>
                    <a:p>
                      <a:pPr algn="ctr">
                        <a:lnSpc>
                          <a:spcPct val="107000"/>
                        </a:lnSpc>
                        <a:spcAft>
                          <a:spcPts val="800"/>
                        </a:spcAft>
                      </a:pPr>
                      <a:r>
                        <a:rPr lang="en-GB" sz="900" dirty="0" smtClean="0">
                          <a:solidFill>
                            <a:srgbClr val="FF0000"/>
                          </a:solidFill>
                        </a:rPr>
                        <a:t>100</a:t>
                      </a:r>
                      <a:endParaRPr lang="en-GB" sz="900" dirty="0">
                        <a:solidFill>
                          <a:srgbClr val="FF0000"/>
                        </a:solidFill>
                      </a:endParaRPr>
                    </a:p>
                  </a:txBody>
                  <a:tcPr marL="36003" marR="36003"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US" altLang="zh-CN" sz="900" dirty="0" smtClean="0">
                          <a:solidFill>
                            <a:srgbClr val="FF0000"/>
                          </a:solidFill>
                        </a:rPr>
                        <a:t>Completed</a:t>
                      </a:r>
                      <a:endParaRPr lang="en-GB" altLang="zh-CN" sz="900" dirty="0">
                        <a:solidFill>
                          <a:srgbClr val="FF0000"/>
                        </a:solidFill>
                      </a:endParaRPr>
                    </a:p>
                  </a:txBody>
                  <a:tcPr marL="36003" marR="36003" marT="0" marB="0" anchor="ctr"/>
                </a:tc>
                <a:extLst>
                  <a:ext uri="{0D108BD9-81ED-4DB2-BD59-A6C34878D82A}">
                    <a16:rowId xmlns:a16="http://schemas.microsoft.com/office/drawing/2014/main" val="10001"/>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1010033</a:t>
                      </a:r>
                    </a:p>
                  </a:txBody>
                  <a:tcPr marL="9525" marR="9525" marT="9478" marB="0" anchor="ctr"/>
                </a:tc>
                <a:tc>
                  <a:txBody>
                    <a:bodyPr/>
                    <a:lstStyle/>
                    <a:p>
                      <a:pPr algn="ctr" fontAlgn="t"/>
                      <a:r>
                        <a:rPr lang="en-US" sz="900" b="0" dirty="0"/>
                        <a:t>Study on Integration of satellite components in the 5G architecture Phase 3 </a:t>
                      </a:r>
                    </a:p>
                  </a:txBody>
                  <a:tcPr marL="9525" marR="9525" marT="9478" marB="0" anchor="ctr"/>
                </a:tc>
                <a:tc>
                  <a:txBody>
                    <a:bodyPr/>
                    <a:lstStyle/>
                    <a:p>
                      <a:pPr algn="ctr" fontAlgn="t"/>
                      <a:r>
                        <a:rPr lang="en-GB" sz="900" dirty="0"/>
                        <a:t>FS_5GSAT_Ph3_ARCH</a:t>
                      </a:r>
                    </a:p>
                  </a:txBody>
                  <a:tcPr marL="9525" marR="9525" marT="9478" marB="0" anchor="ctr"/>
                </a:tc>
                <a:tc>
                  <a:txBody>
                    <a:bodyPr/>
                    <a:lstStyle/>
                    <a:p>
                      <a:pPr algn="ctr" fontAlgn="t"/>
                      <a:r>
                        <a:rPr lang="en-GB" sz="900" dirty="0"/>
                        <a:t>21/06/2024</a:t>
                      </a:r>
                    </a:p>
                  </a:txBody>
                  <a:tcPr marL="9525" marR="9525" marT="9478" marB="0" anchor="ctr"/>
                </a:tc>
                <a:tc>
                  <a:txBody>
                    <a:bodyPr/>
                    <a:lstStyle/>
                    <a:p>
                      <a:pPr algn="ctr" fontAlgn="t"/>
                      <a:r>
                        <a:rPr lang="en-GB" sz="900" dirty="0"/>
                        <a:t>100</a:t>
                      </a:r>
                    </a:p>
                  </a:txBody>
                  <a:tcPr marL="9525" marR="9525" marT="9478" marB="0" anchor="ctr"/>
                </a:tc>
                <a:tc>
                  <a:txBody>
                    <a:bodyPr/>
                    <a:lstStyle/>
                    <a:p>
                      <a:pPr algn="ctr" fontAlgn="t"/>
                      <a:r>
                        <a:rPr lang="en-GB" sz="900" kern="1200" dirty="0">
                          <a:solidFill>
                            <a:schemeClr val="dk1"/>
                          </a:solidFill>
                          <a:latin typeface="+mn-lt"/>
                          <a:ea typeface="+mn-ea"/>
                          <a:cs typeface="+mn-cs"/>
                        </a:rPr>
                        <a:t>SP-231199</a:t>
                      </a:r>
                    </a:p>
                  </a:txBody>
                  <a:tcPr marL="9525" marR="9525" marT="9478" marB="0" anchor="ctr"/>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US" altLang="zh-CN" sz="900" dirty="0" smtClean="0">
                          <a:solidFill>
                            <a:srgbClr val="FF0000"/>
                          </a:solidFill>
                        </a:rPr>
                        <a:t>Completed</a:t>
                      </a:r>
                      <a:endParaRPr lang="en-GB" sz="900" dirty="0">
                        <a:solidFill>
                          <a:srgbClr val="FF0000"/>
                        </a:solidFill>
                      </a:endParaRPr>
                    </a:p>
                  </a:txBody>
                  <a:tcPr marL="36003" marR="36003" marT="0" marB="0" anchor="ct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de-DE" sz="2800" dirty="0">
                <a:solidFill>
                  <a:schemeClr val="tx1"/>
                </a:solidFill>
              </a:rPr>
              <a:t>FS_5GSAT_Ph3_ARCH/</a:t>
            </a:r>
            <a:r>
              <a:rPr lang="en-US" sz="2800" dirty="0">
                <a:solidFill>
                  <a:schemeClr val="tx1"/>
                </a:solidFill>
              </a:rPr>
              <a:t> 5GSAT_Ph3-ARC</a:t>
            </a:r>
            <a:endParaRPr lang="en-GB" altLang="en-US" sz="2800" dirty="0">
              <a:solidFill>
                <a:schemeClr val="tx1"/>
              </a:solidFill>
            </a:endParaRPr>
          </a:p>
        </p:txBody>
      </p:sp>
    </p:spTree>
    <p:extLst>
      <p:ext uri="{BB962C8B-B14F-4D97-AF65-F5344CB8AC3E}">
        <p14:creationId xmlns:p14="http://schemas.microsoft.com/office/powerpoint/2010/main" val="4010063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48" y="2216258"/>
            <a:ext cx="7377570" cy="2540300"/>
          </a:xfrm>
        </p:spPr>
        <p:txBody>
          <a:bodyPr/>
          <a:lstStyle/>
          <a:p>
            <a:pPr>
              <a:spcBef>
                <a:spcPts val="0"/>
              </a:spcBef>
              <a:spcAft>
                <a:spcPts val="0"/>
              </a:spcAft>
            </a:pPr>
            <a:r>
              <a:rPr lang="en-US" altLang="ko-KR" sz="1400" b="1" dirty="0">
                <a:solidFill>
                  <a:prstClr val="black"/>
                </a:solidFill>
              </a:rPr>
              <a:t>Progress since </a:t>
            </a:r>
            <a:r>
              <a:rPr lang="en-US" altLang="zh-CN" sz="1400" b="1" dirty="0" smtClean="0">
                <a:solidFill>
                  <a:prstClr val="black"/>
                </a:solidFill>
              </a:rPr>
              <a:t>SA#108</a:t>
            </a:r>
          </a:p>
          <a:p>
            <a:pPr lvl="1">
              <a:spcBef>
                <a:spcPts val="0"/>
              </a:spcBef>
              <a:spcAft>
                <a:spcPts val="0"/>
              </a:spcAft>
            </a:pPr>
            <a:r>
              <a:rPr lang="en-GB" altLang="zh-CN" sz="1100" dirty="0">
                <a:solidFill>
                  <a:prstClr val="black"/>
                </a:solidFill>
              </a:rPr>
              <a:t>In SA2 #170 meeting 42 contributions were submitted and 19 contributions were handled with 12 contributions agreed</a:t>
            </a:r>
          </a:p>
          <a:p>
            <a:pPr lvl="1">
              <a:spcBef>
                <a:spcPts val="0"/>
              </a:spcBef>
              <a:spcAft>
                <a:spcPts val="0"/>
              </a:spcAft>
            </a:pPr>
            <a:r>
              <a:rPr lang="en-GB" altLang="zh-CN" sz="1100" dirty="0">
                <a:solidFill>
                  <a:prstClr val="black"/>
                </a:solidFill>
              </a:rPr>
              <a:t>Achievements:</a:t>
            </a:r>
          </a:p>
          <a:p>
            <a:pPr lvl="2">
              <a:spcBef>
                <a:spcPts val="0"/>
              </a:spcBef>
              <a:spcAft>
                <a:spcPts val="0"/>
              </a:spcAft>
            </a:pPr>
            <a:r>
              <a:rPr lang="en-GB" altLang="zh-CN" sz="1050" dirty="0">
                <a:solidFill>
                  <a:prstClr val="black"/>
                </a:solidFill>
              </a:rPr>
              <a:t>KI#4, #8 and #2 were </a:t>
            </a:r>
            <a:r>
              <a:rPr lang="en-GB" altLang="zh-CN" sz="1050" dirty="0" smtClean="0">
                <a:solidFill>
                  <a:prstClr val="black"/>
                </a:solidFill>
              </a:rPr>
              <a:t>prioritized </a:t>
            </a:r>
            <a:r>
              <a:rPr lang="en-GB" altLang="zh-CN" sz="1050" dirty="0">
                <a:solidFill>
                  <a:prstClr val="black"/>
                </a:solidFill>
              </a:rPr>
              <a:t>in this meeting and 9 CRs were agreed	</a:t>
            </a:r>
          </a:p>
          <a:p>
            <a:pPr lvl="2">
              <a:spcBef>
                <a:spcPts val="0"/>
              </a:spcBef>
              <a:spcAft>
                <a:spcPts val="0"/>
              </a:spcAft>
            </a:pPr>
            <a:r>
              <a:rPr lang="en-GB" altLang="zh-CN" sz="1050" dirty="0">
                <a:solidFill>
                  <a:prstClr val="black"/>
                </a:solidFill>
              </a:rPr>
              <a:t>3 reply LSs ( 1 to GSMA, 1 to SA3-LI and 1 to SA3) were sent out with related CR agree</a:t>
            </a:r>
            <a:endParaRPr lang="en-US" altLang="zh-CN" sz="1050" dirty="0" smtClean="0">
              <a:solidFill>
                <a:prstClr val="black"/>
              </a:solidFill>
            </a:endParaRPr>
          </a:p>
          <a:p>
            <a:pPr lvl="1">
              <a:spcBef>
                <a:spcPts val="0"/>
              </a:spcBef>
              <a:spcAft>
                <a:spcPts val="0"/>
              </a:spcAft>
            </a:pPr>
            <a:endParaRPr lang="en-US" altLang="zh-CN" sz="800" dirty="0" smtClean="0">
              <a:solidFill>
                <a:prstClr val="black"/>
              </a:solidFill>
            </a:endParaRPr>
          </a:p>
          <a:p>
            <a:pPr>
              <a:spcBef>
                <a:spcPts val="0"/>
              </a:spcBef>
              <a:spcAft>
                <a:spcPts val="0"/>
              </a:spcAft>
            </a:pPr>
            <a:r>
              <a:rPr lang="en-US" altLang="ko-KR" sz="1400" b="1" dirty="0" smtClean="0">
                <a:solidFill>
                  <a:prstClr val="black"/>
                </a:solidFill>
              </a:rPr>
              <a:t>Impacts </a:t>
            </a:r>
            <a:r>
              <a:rPr lang="en-US" altLang="ko-KR" sz="1400" b="1" dirty="0">
                <a:solidFill>
                  <a:prstClr val="black"/>
                </a:solidFill>
              </a:rPr>
              <a:t>and dependencies on other </a:t>
            </a:r>
            <a:r>
              <a:rPr lang="en-US" altLang="ko-KR" sz="1400" b="1" dirty="0" smtClean="0">
                <a:solidFill>
                  <a:prstClr val="black"/>
                </a:solidFill>
              </a:rPr>
              <a:t>WGs</a:t>
            </a:r>
          </a:p>
          <a:p>
            <a:pPr lvl="1">
              <a:spcBef>
                <a:spcPts val="0"/>
              </a:spcBef>
              <a:spcAft>
                <a:spcPts val="0"/>
              </a:spcAft>
            </a:pPr>
            <a:r>
              <a:rPr lang="en-US" altLang="ko-KR" sz="1200" dirty="0">
                <a:solidFill>
                  <a:prstClr val="black"/>
                </a:solidFill>
              </a:rPr>
              <a:t>None</a:t>
            </a:r>
          </a:p>
          <a:p>
            <a:pPr>
              <a:spcBef>
                <a:spcPts val="0"/>
              </a:spcBef>
              <a:spcAft>
                <a:spcPts val="0"/>
              </a:spcAft>
            </a:pPr>
            <a:r>
              <a:rPr lang="de-DE" altLang="ko-KR" sz="1400" b="1" dirty="0">
                <a:solidFill>
                  <a:prstClr val="black"/>
                </a:solidFill>
              </a:rPr>
              <a:t>Controversial </a:t>
            </a:r>
            <a:r>
              <a:rPr lang="de-DE" altLang="ko-KR" sz="1400" b="1" dirty="0" smtClean="0">
                <a:solidFill>
                  <a:prstClr val="black"/>
                </a:solidFill>
              </a:rPr>
              <a:t>issues</a:t>
            </a:r>
          </a:p>
          <a:p>
            <a:pPr lvl="1">
              <a:spcBef>
                <a:spcPts val="0"/>
              </a:spcBef>
              <a:spcAft>
                <a:spcPts val="0"/>
              </a:spcAft>
            </a:pPr>
            <a:r>
              <a:rPr lang="de-DE" altLang="ko-KR" sz="1200" dirty="0">
                <a:solidFill>
                  <a:prstClr val="black"/>
                </a:solidFill>
              </a:rPr>
              <a:t>None</a:t>
            </a:r>
          </a:p>
          <a:p>
            <a:pPr>
              <a:spcBef>
                <a:spcPts val="0"/>
              </a:spcBef>
              <a:spcAft>
                <a:spcPts val="0"/>
              </a:spcAft>
            </a:pPr>
            <a:r>
              <a:rPr lang="de-DE" altLang="zh-CN" sz="1400" b="1" dirty="0">
                <a:solidFill>
                  <a:prstClr val="black"/>
                </a:solidFill>
                <a:sym typeface="+mn-ea"/>
              </a:rPr>
              <a:t>Next steps</a:t>
            </a:r>
            <a:endParaRPr lang="en-US" altLang="zh-CN" sz="1400" b="1" dirty="0">
              <a:solidFill>
                <a:prstClr val="black"/>
              </a:solidFill>
              <a:sym typeface="+mn-ea"/>
            </a:endParaRPr>
          </a:p>
          <a:p>
            <a:pPr lvl="1">
              <a:spcBef>
                <a:spcPts val="0"/>
              </a:spcBef>
              <a:spcAft>
                <a:spcPts val="0"/>
              </a:spcAft>
            </a:pPr>
            <a:r>
              <a:rPr lang="en-US" altLang="zh-CN" sz="1200" dirty="0" smtClean="0">
                <a:sym typeface="+mn-ea"/>
              </a:rPr>
              <a:t>Continue </a:t>
            </a:r>
            <a:r>
              <a:rPr lang="en-US" altLang="zh-CN" sz="1200" dirty="0">
                <a:sym typeface="+mn-ea"/>
              </a:rPr>
              <a:t>the maintenance and alignment with other </a:t>
            </a:r>
            <a:r>
              <a:rPr lang="en-US" altLang="zh-CN" sz="1200" dirty="0" smtClean="0">
                <a:sym typeface="+mn-ea"/>
              </a:rPr>
              <a:t>WG</a:t>
            </a:r>
            <a:r>
              <a:rPr lang="en-US" altLang="zh-CN" sz="1200" dirty="0">
                <a:solidFill>
                  <a:prstClr val="black"/>
                </a:solidFill>
                <a:sym typeface="+mn-ea"/>
              </a:rPr>
              <a:t>s</a:t>
            </a:r>
          </a:p>
        </p:txBody>
      </p:sp>
      <p:graphicFrame>
        <p:nvGraphicFramePr>
          <p:cNvPr id="2" name="表格 1"/>
          <p:cNvGraphicFramePr/>
          <p:nvPr>
            <p:custDataLst>
              <p:tags r:id="rId1"/>
            </p:custDataLst>
            <p:extLst>
              <p:ext uri="{D42A27DB-BD31-4B8C-83A1-F6EECF244321}">
                <p14:modId xmlns:p14="http://schemas.microsoft.com/office/powerpoint/2010/main" val="101264161"/>
              </p:ext>
            </p:extLst>
          </p:nvPr>
        </p:nvGraphicFramePr>
        <p:xfrm>
          <a:off x="488948" y="970956"/>
          <a:ext cx="7916820" cy="1165860"/>
        </p:xfrm>
        <a:graphic>
          <a:graphicData uri="http://schemas.openxmlformats.org/drawingml/2006/table">
            <a:tbl>
              <a:tblPr firstRow="1" bandRow="1">
                <a:tableStyleId>{5C22544A-7EE6-4342-B048-85BDC9FD1C3A}</a:tableStyleId>
              </a:tblPr>
              <a:tblGrid>
                <a:gridCol w="604773">
                  <a:extLst>
                    <a:ext uri="{9D8B030D-6E8A-4147-A177-3AD203B41FA5}">
                      <a16:colId xmlns:a16="http://schemas.microsoft.com/office/drawing/2014/main" val="20000"/>
                    </a:ext>
                  </a:extLst>
                </a:gridCol>
                <a:gridCol w="2134963">
                  <a:extLst>
                    <a:ext uri="{9D8B030D-6E8A-4147-A177-3AD203B41FA5}">
                      <a16:colId xmlns:a16="http://schemas.microsoft.com/office/drawing/2014/main" val="20001"/>
                    </a:ext>
                  </a:extLst>
                </a:gridCol>
                <a:gridCol w="657263">
                  <a:extLst>
                    <a:ext uri="{9D8B030D-6E8A-4147-A177-3AD203B41FA5}">
                      <a16:colId xmlns:a16="http://schemas.microsoft.com/office/drawing/2014/main" val="20002"/>
                    </a:ext>
                  </a:extLst>
                </a:gridCol>
                <a:gridCol w="888331">
                  <a:extLst>
                    <a:ext uri="{9D8B030D-6E8A-4147-A177-3AD203B41FA5}">
                      <a16:colId xmlns:a16="http://schemas.microsoft.com/office/drawing/2014/main" val="20003"/>
                    </a:ext>
                  </a:extLst>
                </a:gridCol>
                <a:gridCol w="443310">
                  <a:extLst>
                    <a:ext uri="{9D8B030D-6E8A-4147-A177-3AD203B41FA5}">
                      <a16:colId xmlns:a16="http://schemas.microsoft.com/office/drawing/2014/main" val="20004"/>
                    </a:ext>
                  </a:extLst>
                </a:gridCol>
                <a:gridCol w="719452">
                  <a:extLst>
                    <a:ext uri="{9D8B030D-6E8A-4147-A177-3AD203B41FA5}">
                      <a16:colId xmlns:a16="http://schemas.microsoft.com/office/drawing/2014/main" val="20005"/>
                    </a:ext>
                  </a:extLst>
                </a:gridCol>
                <a:gridCol w="551712">
                  <a:extLst>
                    <a:ext uri="{9D8B030D-6E8A-4147-A177-3AD203B41FA5}">
                      <a16:colId xmlns:a16="http://schemas.microsoft.com/office/drawing/2014/main" val="20006"/>
                    </a:ext>
                  </a:extLst>
                </a:gridCol>
                <a:gridCol w="1917016">
                  <a:extLst>
                    <a:ext uri="{9D8B030D-6E8A-4147-A177-3AD203B41FA5}">
                      <a16:colId xmlns:a16="http://schemas.microsoft.com/office/drawing/2014/main" val="20007"/>
                    </a:ext>
                  </a:extLst>
                </a:gridCol>
              </a:tblGrid>
              <a:tr h="297180">
                <a:tc>
                  <a:txBody>
                    <a:bodyPr/>
                    <a:lstStyle/>
                    <a:p>
                      <a:pPr algn="ctr">
                        <a:buNone/>
                      </a:pPr>
                      <a:r>
                        <a:rPr lang="en-US" altLang="zh-CN" sz="900" dirty="0"/>
                        <a:t>UID</a:t>
                      </a:r>
                    </a:p>
                  </a:txBody>
                  <a:tcPr marL="68580" marR="68580" marT="34290" marB="34290">
                    <a:solidFill>
                      <a:schemeClr val="accent3"/>
                    </a:solidFill>
                  </a:tcPr>
                </a:tc>
                <a:tc>
                  <a:txBody>
                    <a:bodyPr/>
                    <a:lstStyle/>
                    <a:p>
                      <a:pPr algn="ctr">
                        <a:buNone/>
                      </a:pPr>
                      <a:r>
                        <a:rPr lang="en-US" altLang="zh-CN" sz="900"/>
                        <a:t>Name</a:t>
                      </a:r>
                    </a:p>
                  </a:txBody>
                  <a:tcPr marL="68580" marR="68580" marT="34290" marB="34290">
                    <a:solidFill>
                      <a:schemeClr val="accent3"/>
                    </a:solidFill>
                  </a:tcPr>
                </a:tc>
                <a:tc>
                  <a:txBody>
                    <a:bodyPr/>
                    <a:lstStyle/>
                    <a:p>
                      <a:pPr algn="ctr">
                        <a:buNone/>
                      </a:pPr>
                      <a:r>
                        <a:rPr lang="en-US" altLang="zh-CN" sz="900"/>
                        <a:t>Acronym</a:t>
                      </a:r>
                    </a:p>
                  </a:txBody>
                  <a:tcPr marL="68580" marR="68580" marT="34290" marB="34290">
                    <a:solidFill>
                      <a:schemeClr val="accent3"/>
                    </a:solidFill>
                  </a:tcPr>
                </a:tc>
                <a:tc>
                  <a:txBody>
                    <a:bodyPr/>
                    <a:lstStyle/>
                    <a:p>
                      <a:pPr algn="ctr">
                        <a:buNone/>
                      </a:pPr>
                      <a:r>
                        <a:rPr lang="en-US" altLang="zh-CN" sz="900"/>
                        <a:t>Target</a:t>
                      </a:r>
                    </a:p>
                    <a:p>
                      <a:pPr algn="ctr">
                        <a:buNone/>
                      </a:pPr>
                      <a:r>
                        <a:rPr lang="en-US" altLang="zh-CN" sz="900"/>
                        <a:t>(dd/mm/yyyy)</a:t>
                      </a:r>
                    </a:p>
                  </a:txBody>
                  <a:tcPr marL="68580" marR="68580" marT="34290" marB="34290">
                    <a:solidFill>
                      <a:schemeClr val="accent3"/>
                    </a:solidFill>
                  </a:tcPr>
                </a:tc>
                <a:tc>
                  <a:txBody>
                    <a:bodyPr/>
                    <a:lstStyle/>
                    <a:p>
                      <a:pPr algn="ctr">
                        <a:buNone/>
                      </a:pPr>
                      <a:r>
                        <a:rPr lang="en-US" altLang="zh-CN" sz="900"/>
                        <a:t>Old %</a:t>
                      </a:r>
                    </a:p>
                  </a:txBody>
                  <a:tcPr marL="68580" marR="68580" marT="34290" marB="34290">
                    <a:solidFill>
                      <a:schemeClr val="accent3"/>
                    </a:solidFill>
                  </a:tcPr>
                </a:tc>
                <a:tc>
                  <a:txBody>
                    <a:bodyPr/>
                    <a:lstStyle/>
                    <a:p>
                      <a:pPr algn="ctr">
                        <a:buNone/>
                      </a:pPr>
                      <a:r>
                        <a:rPr lang="en-US" altLang="zh-CN" sz="900"/>
                        <a:t>WID</a:t>
                      </a:r>
                    </a:p>
                  </a:txBody>
                  <a:tcPr marL="68580" marR="68580" marT="34290" marB="34290">
                    <a:solidFill>
                      <a:schemeClr val="accent3"/>
                    </a:solidFill>
                  </a:tcPr>
                </a:tc>
                <a:tc>
                  <a:txBody>
                    <a:bodyPr/>
                    <a:lstStyle/>
                    <a:p>
                      <a:pPr algn="ctr">
                        <a:buNone/>
                      </a:pPr>
                      <a:r>
                        <a:rPr lang="en-US" altLang="zh-CN" sz="900">
                          <a:solidFill>
                            <a:srgbClr val="FF0000"/>
                          </a:solidFill>
                        </a:rPr>
                        <a:t>New %</a:t>
                      </a:r>
                    </a:p>
                  </a:txBody>
                  <a:tcPr marL="68580" marR="68580" marT="34290" marB="34290">
                    <a:solidFill>
                      <a:schemeClr val="accent3"/>
                    </a:solidFill>
                  </a:tcPr>
                </a:tc>
                <a:tc>
                  <a:txBody>
                    <a:bodyPr/>
                    <a:lstStyle/>
                    <a:p>
                      <a:pPr algn="ctr">
                        <a:buNone/>
                      </a:pPr>
                      <a:r>
                        <a:rPr lang="en-US" altLang="zh-CN" sz="900">
                          <a:solidFill>
                            <a:srgbClr val="FF0000"/>
                          </a:solidFill>
                        </a:rPr>
                        <a:t>Change or comment</a:t>
                      </a:r>
                    </a:p>
                  </a:txBody>
                  <a:tcPr marL="68580" marR="68580" marT="34290" marB="34290">
                    <a:solidFill>
                      <a:schemeClr val="accent3"/>
                    </a:solidFill>
                  </a:tcPr>
                </a:tc>
                <a:extLst>
                  <a:ext uri="{0D108BD9-81ED-4DB2-BD59-A6C34878D82A}">
                    <a16:rowId xmlns:a16="http://schemas.microsoft.com/office/drawing/2014/main" val="10000"/>
                  </a:ext>
                </a:extLst>
              </a:tr>
              <a:tr h="411480">
                <a:tc>
                  <a:txBody>
                    <a:bodyPr/>
                    <a:lstStyle/>
                    <a:p>
                      <a:pPr>
                        <a:buNone/>
                      </a:pPr>
                      <a:r>
                        <a:rPr lang="en-US" sz="900" b="0" dirty="0" smtClean="0">
                          <a:ln>
                            <a:noFill/>
                          </a:ln>
                          <a:solidFill>
                            <a:schemeClr val="tx1"/>
                          </a:solidFill>
                          <a:effectLst/>
                          <a:uLnTx/>
                          <a:uFillTx/>
                          <a:sym typeface="+mn-ea"/>
                        </a:rPr>
                        <a:t>1010030</a:t>
                      </a:r>
                      <a:endParaRPr lang="en-US" altLang="en-US" sz="9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buNone/>
                      </a:pPr>
                      <a:r>
                        <a:rPr lang="en-US" sz="900" b="0" dirty="0" smtClean="0">
                          <a:solidFill>
                            <a:schemeClr val="tx1"/>
                          </a:solidFill>
                          <a:effectLst/>
                          <a:latin typeface="Calibri" panose="020F0502020204030204" pitchFamily="34" charset="0"/>
                          <a:sym typeface="+mn-ea"/>
                        </a:rPr>
                        <a:t>Study on system architecture for next generation real time communication services phase 2</a:t>
                      </a:r>
                      <a:endParaRPr lang="en-US" altLang="en-US" sz="900" b="0" dirty="0" smtClean="0">
                        <a:solidFill>
                          <a:schemeClr val="tx1"/>
                        </a:solidFill>
                        <a:effectLst/>
                        <a:latin typeface="Calibri" panose="020F0502020204030204" pitchFamily="34" charset="0"/>
                        <a:sym typeface="+mn-ea"/>
                      </a:endParaRPr>
                    </a:p>
                  </a:txBody>
                  <a:tcPr marL="68580" marR="68580" marT="34290" marB="34290">
                    <a:solidFill>
                      <a:schemeClr val="accent3">
                        <a:lumMod val="40000"/>
                        <a:lumOff val="60000"/>
                      </a:schemeClr>
                    </a:solidFill>
                  </a:tcPr>
                </a:tc>
                <a:tc>
                  <a:txBody>
                    <a:bodyPr/>
                    <a:lstStyle/>
                    <a:p>
                      <a:pPr>
                        <a:buNone/>
                      </a:pPr>
                      <a:r>
                        <a:rPr lang="en-US" altLang="zh-CN" sz="900" b="0">
                          <a:solidFill>
                            <a:schemeClr val="tx1"/>
                          </a:solidFill>
                        </a:rPr>
                        <a:t>FS_NG_RTC_Ph2</a:t>
                      </a:r>
                    </a:p>
                  </a:txBody>
                  <a:tcPr marL="68580" marR="68580" marT="34290" marB="34290">
                    <a:solidFill>
                      <a:schemeClr val="accent3">
                        <a:lumMod val="40000"/>
                        <a:lumOff val="60000"/>
                      </a:schemeClr>
                    </a:solidFill>
                  </a:tcPr>
                </a:tc>
                <a:tc>
                  <a:txBody>
                    <a:bodyPr/>
                    <a:lstStyle/>
                    <a:p>
                      <a:pPr>
                        <a:buNone/>
                      </a:pPr>
                      <a:r>
                        <a:rPr lang="en-US" altLang="zh-CN" sz="900" b="0">
                          <a:solidFill>
                            <a:schemeClr val="tx1"/>
                          </a:solidFill>
                        </a:rPr>
                        <a:t>12/12/2024</a:t>
                      </a:r>
                    </a:p>
                  </a:txBody>
                  <a:tcPr marL="68580" marR="68580" marT="34290" marB="34290">
                    <a:solidFill>
                      <a:schemeClr val="accent3">
                        <a:lumMod val="40000"/>
                        <a:lumOff val="60000"/>
                      </a:schemeClr>
                    </a:solidFill>
                  </a:tcPr>
                </a:tc>
                <a:tc>
                  <a:txBody>
                    <a:bodyPr/>
                    <a:lstStyle/>
                    <a:p>
                      <a:pPr>
                        <a:buNone/>
                      </a:pPr>
                      <a:r>
                        <a:rPr lang="en-US" altLang="zh-CN" sz="900" b="0" dirty="0" smtClean="0">
                          <a:solidFill>
                            <a:schemeClr val="tx1"/>
                          </a:solidFill>
                          <a:latin typeface="+mn-lt"/>
                        </a:rPr>
                        <a:t>100%</a:t>
                      </a:r>
                      <a:endParaRPr lang="en-US" altLang="zh-CN" sz="900" b="0" dirty="0">
                        <a:solidFill>
                          <a:schemeClr val="tx1"/>
                        </a:solidFill>
                        <a:latin typeface="+mn-lt"/>
                      </a:endParaRPr>
                    </a:p>
                  </a:txBody>
                  <a:tcPr marL="68580" marR="68580" marT="34290" marB="34290">
                    <a:solidFill>
                      <a:schemeClr val="accent3">
                        <a:lumMod val="40000"/>
                        <a:lumOff val="60000"/>
                      </a:schemeClr>
                    </a:solidFill>
                  </a:tcPr>
                </a:tc>
                <a:tc>
                  <a:txBody>
                    <a:bodyPr/>
                    <a:lstStyle/>
                    <a:p>
                      <a:pPr indent="0">
                        <a:buNone/>
                      </a:pPr>
                      <a:r>
                        <a:rPr lang="en-US" sz="900" b="0" u="sng" dirty="0">
                          <a:solidFill>
                            <a:srgbClr val="0000FF"/>
                          </a:solidFill>
                          <a:latin typeface="+mn-lt"/>
                          <a:hlinkClick r:id="rId4"/>
                        </a:rPr>
                        <a:t>SP-231196</a:t>
                      </a:r>
                      <a:endParaRPr lang="en-US" altLang="en-US" sz="900" b="0" u="sng" dirty="0">
                        <a:solidFill>
                          <a:srgbClr val="0563C1"/>
                        </a:solidFill>
                        <a:latin typeface="+mn-lt"/>
                      </a:endParaRPr>
                    </a:p>
                  </a:txBody>
                  <a:tcPr marL="9525" marR="9525" marT="9525" marB="34290">
                    <a:solidFill>
                      <a:schemeClr val="accent3">
                        <a:lumMod val="40000"/>
                        <a:lumOff val="60000"/>
                      </a:schemeClr>
                    </a:solidFill>
                  </a:tcPr>
                </a:tc>
                <a:tc>
                  <a:txBody>
                    <a:bodyPr/>
                    <a:lstStyle/>
                    <a:p>
                      <a:pPr>
                        <a:buNone/>
                      </a:pPr>
                      <a:r>
                        <a:rPr lang="en-US" altLang="zh-CN" sz="900" b="0">
                          <a:solidFill>
                            <a:srgbClr val="FF0000"/>
                          </a:solidFill>
                          <a:latin typeface="+mn-lt"/>
                        </a:rPr>
                        <a:t>100%</a:t>
                      </a:r>
                    </a:p>
                  </a:txBody>
                  <a:tcPr marL="68580" marR="68580" marT="34290" marB="34290">
                    <a:solidFill>
                      <a:schemeClr val="accent3">
                        <a:lumMod val="40000"/>
                        <a:lumOff val="60000"/>
                      </a:schemeClr>
                    </a:solidFill>
                  </a:tcPr>
                </a:tc>
                <a:tc>
                  <a:txBody>
                    <a:bodyPr/>
                    <a:lstStyle/>
                    <a:p>
                      <a:pPr>
                        <a:buNone/>
                      </a:pPr>
                      <a:r>
                        <a:rPr lang="en-US" altLang="zh-CN" sz="900" b="0" smtClean="0">
                          <a:solidFill>
                            <a:srgbClr val="FF0000"/>
                          </a:solidFill>
                        </a:rPr>
                        <a:t>Complete</a:t>
                      </a:r>
                      <a:endParaRPr lang="en-US" altLang="zh-CN" sz="900" b="0" dirty="0">
                        <a:solidFill>
                          <a:srgbClr val="FF0000"/>
                        </a:solidFill>
                      </a:endParaRPr>
                    </a:p>
                  </a:txBody>
                  <a:tcPr marL="68580" marR="68580" marT="34290" marB="34290">
                    <a:solidFill>
                      <a:schemeClr val="accent3">
                        <a:lumMod val="40000"/>
                        <a:lumOff val="60000"/>
                      </a:schemeClr>
                    </a:solidFill>
                  </a:tcPr>
                </a:tc>
                <a:extLst>
                  <a:ext uri="{0D108BD9-81ED-4DB2-BD59-A6C34878D82A}">
                    <a16:rowId xmlns:a16="http://schemas.microsoft.com/office/drawing/2014/main" val="10001"/>
                  </a:ext>
                </a:extLst>
              </a:tr>
              <a:tr h="297180">
                <a:tc>
                  <a:txBody>
                    <a:bodyPr/>
                    <a:lstStyle/>
                    <a:p>
                      <a:pPr>
                        <a:buNone/>
                      </a:pPr>
                      <a:r>
                        <a:rPr lang="en-US" sz="900" b="0" dirty="0" smtClean="0">
                          <a:ln>
                            <a:noFill/>
                          </a:ln>
                          <a:solidFill>
                            <a:schemeClr val="tx1"/>
                          </a:solidFill>
                          <a:effectLst/>
                          <a:uLnTx/>
                          <a:uFillTx/>
                          <a:sym typeface="+mn-ea"/>
                        </a:rPr>
                        <a:t>1040026</a:t>
                      </a:r>
                      <a:endParaRPr lang="en-US" altLang="en-US" sz="9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lgn="l">
                        <a:buClrTx/>
                        <a:buSzTx/>
                        <a:buFontTx/>
                        <a:buNone/>
                      </a:pPr>
                      <a:r>
                        <a:rPr lang="en-US" sz="900" dirty="0" smtClean="0">
                          <a:solidFill>
                            <a:schemeClr val="tx1"/>
                          </a:solidFill>
                          <a:effectLst/>
                          <a:latin typeface="Calibri" panose="020F0502020204030204" pitchFamily="34" charset="0"/>
                          <a:sym typeface="+mn-ea"/>
                        </a:rPr>
                        <a:t>System architecture for next generation real time communication services phase 2</a:t>
                      </a:r>
                      <a:endParaRPr lang="en-US" sz="9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lgn="l">
                        <a:buClrTx/>
                        <a:buSzTx/>
                        <a:buFontTx/>
                        <a:buNone/>
                      </a:pPr>
                      <a:r>
                        <a:rPr lang="en-US" altLang="zh-CN" sz="900">
                          <a:solidFill>
                            <a:schemeClr val="tx1"/>
                          </a:solidFill>
                          <a:sym typeface="+mn-ea"/>
                        </a:rPr>
                        <a:t>NG_RTC_Ph2</a:t>
                      </a:r>
                      <a:endParaRPr lang="en-US" sz="9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buNone/>
                      </a:pPr>
                      <a:r>
                        <a:rPr lang="en-US" altLang="zh-CN" sz="900">
                          <a:solidFill>
                            <a:schemeClr val="tx1"/>
                          </a:solidFill>
                          <a:sym typeface="+mn-ea"/>
                        </a:rPr>
                        <a:t>12/12/2024</a:t>
                      </a:r>
                      <a:endParaRPr lang="zh-CN" altLang="en-US" sz="900" b="0">
                        <a:solidFill>
                          <a:schemeClr val="tx1"/>
                        </a:solidFill>
                      </a:endParaRPr>
                    </a:p>
                  </a:txBody>
                  <a:tcPr marL="68580" marR="68580" marT="34290" marB="34290">
                    <a:solidFill>
                      <a:schemeClr val="accent3">
                        <a:lumMod val="40000"/>
                        <a:lumOff val="6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900" b="0" dirty="0" smtClean="0">
                          <a:solidFill>
                            <a:schemeClr val="tx1"/>
                          </a:solidFill>
                          <a:latin typeface="+mn-lt"/>
                        </a:rPr>
                        <a:t>99%</a:t>
                      </a:r>
                    </a:p>
                  </a:txBody>
                  <a:tcPr marL="68580" marR="68580" marT="34290" marB="34290">
                    <a:solidFill>
                      <a:schemeClr val="accent3">
                        <a:lumMod val="40000"/>
                        <a:lumOff val="60000"/>
                      </a:schemeClr>
                    </a:solidFill>
                  </a:tcPr>
                </a:tc>
                <a:tc>
                  <a:txBody>
                    <a:bodyPr/>
                    <a:lstStyle/>
                    <a:p>
                      <a:pPr indent="0">
                        <a:buNone/>
                      </a:pPr>
                      <a:r>
                        <a:rPr lang="en-US" sz="900" b="0" u="sng">
                          <a:solidFill>
                            <a:srgbClr val="0000FF"/>
                          </a:solidFill>
                          <a:latin typeface="+mn-lt"/>
                          <a:hlinkClick r:id="rId5"/>
                        </a:rPr>
                        <a:t>SP-240985</a:t>
                      </a:r>
                      <a:endParaRPr lang="en-US" altLang="en-US" sz="900" b="0" u="sng">
                        <a:solidFill>
                          <a:srgbClr val="0563C1"/>
                        </a:solidFill>
                        <a:latin typeface="+mn-lt"/>
                      </a:endParaRPr>
                    </a:p>
                  </a:txBody>
                  <a:tcPr marL="9525" marR="9525" marT="9525" marB="34290">
                    <a:solidFill>
                      <a:schemeClr val="accent3">
                        <a:lumMod val="40000"/>
                        <a:lumOff val="60000"/>
                      </a:schemeClr>
                    </a:solidFill>
                  </a:tcPr>
                </a:tc>
                <a:tc>
                  <a:txBody>
                    <a:bodyPr/>
                    <a:lstStyle/>
                    <a:p>
                      <a:pPr>
                        <a:buNone/>
                      </a:pPr>
                      <a:r>
                        <a:rPr lang="en-US" altLang="zh-CN" sz="900" b="0" dirty="0" smtClean="0">
                          <a:solidFill>
                            <a:srgbClr val="FF0000"/>
                          </a:solidFill>
                          <a:latin typeface="+mn-lt"/>
                        </a:rPr>
                        <a:t>99%</a:t>
                      </a:r>
                      <a:endParaRPr lang="en-US" altLang="zh-CN" sz="900" b="0" dirty="0">
                        <a:solidFill>
                          <a:srgbClr val="FF0000"/>
                        </a:solidFill>
                        <a:latin typeface="+mn-lt"/>
                      </a:endParaRPr>
                    </a:p>
                  </a:txBody>
                  <a:tcPr marL="68580" marR="68580" marT="34290" marB="34290">
                    <a:solidFill>
                      <a:schemeClr val="accent3">
                        <a:lumMod val="40000"/>
                        <a:lumOff val="6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en-GB" sz="900" dirty="0" smtClean="0">
                          <a:solidFill>
                            <a:srgbClr val="FF0000"/>
                          </a:solidFill>
                          <a:ea typeface="宋体" panose="02010600030101010101" pitchFamily="2" charset="-122"/>
                          <a:cs typeface="Times New Roman" panose="02020603050405020304"/>
                          <a:sym typeface="+mn-ea"/>
                        </a:rPr>
                        <a:t>9 CRs to KI#4, #8 and #2 were agreed</a:t>
                      </a:r>
                      <a:endParaRPr lang="en-US" altLang="en-GB" sz="900" b="0" dirty="0" smtClean="0">
                        <a:solidFill>
                          <a:srgbClr val="FF0000"/>
                        </a:solidFill>
                        <a:ea typeface="宋体" panose="02010600030101010101" pitchFamily="2" charset="-122"/>
                        <a:cs typeface="Times New Roman" panose="02020603050405020304"/>
                        <a:sym typeface="+mn-ea"/>
                      </a:endParaRPr>
                    </a:p>
                  </a:txBody>
                  <a:tcPr marL="68580" marR="68580" marT="34290" marB="34290">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3258259500"/>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2051963"/>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400" b="1" dirty="0">
                <a:solidFill>
                  <a:prstClr val="black"/>
                </a:solidFill>
              </a:rPr>
              <a:t>Progress since </a:t>
            </a:r>
            <a:r>
              <a:rPr lang="en-US" altLang="zh-CN" sz="1400" b="1" dirty="0" smtClean="0">
                <a:solidFill>
                  <a:prstClr val="black"/>
                </a:solidFill>
              </a:rPr>
              <a:t>SA#108</a:t>
            </a:r>
            <a:endParaRPr lang="de-DE" altLang="ko-KR" sz="1400" dirty="0">
              <a:solidFill>
                <a:prstClr val="black"/>
              </a:solidFill>
            </a:endParaRPr>
          </a:p>
          <a:p>
            <a:pPr lvl="1">
              <a:spcBef>
                <a:spcPts val="0"/>
              </a:spcBef>
              <a:spcAft>
                <a:spcPts val="0"/>
              </a:spcAft>
            </a:pPr>
            <a:r>
              <a:rPr lang="en-US" altLang="de-DE" sz="1100" dirty="0"/>
              <a:t>Maintenance work at SA2#170</a:t>
            </a:r>
          </a:p>
          <a:p>
            <a:pPr lvl="1">
              <a:spcBef>
                <a:spcPts val="0"/>
              </a:spcBef>
              <a:spcAft>
                <a:spcPts val="0"/>
              </a:spcAft>
            </a:pPr>
            <a:r>
              <a:rPr lang="en-US" altLang="de-DE" sz="1100" dirty="0"/>
              <a:t>SA2#170: LS OUT on Uplink Rate Control postponed with 1 related CR approved (23.502) and 2 related CRs endorsed (23.501, 23.503). LS out on N6-Unmarked PDUs approved</a:t>
            </a:r>
          </a:p>
          <a:p>
            <a:pPr lvl="1">
              <a:spcBef>
                <a:spcPts val="0"/>
              </a:spcBef>
              <a:spcAft>
                <a:spcPts val="0"/>
              </a:spcAft>
            </a:pPr>
            <a:r>
              <a:rPr lang="en-US" altLang="zh-CN" sz="1100" dirty="0">
                <a:cs typeface="+mn-ea"/>
              </a:rPr>
              <a:t>All KIs </a:t>
            </a:r>
            <a:r>
              <a:rPr lang="en-US" altLang="zh-CN" sz="1100" dirty="0" smtClean="0">
                <a:cs typeface="+mn-ea"/>
              </a:rPr>
              <a:t>completed</a:t>
            </a:r>
            <a:endParaRPr lang="en-US" altLang="zh-CN" sz="1100" dirty="0">
              <a:cs typeface="+mn-ea"/>
            </a:endParaRPr>
          </a:p>
          <a:p>
            <a:pPr marL="457200" lvl="1" indent="-457200">
              <a:spcBef>
                <a:spcPts val="0"/>
              </a:spcBef>
              <a:spcAft>
                <a:spcPts val="0"/>
              </a:spcAft>
              <a:buBlip>
                <a:blip r:embed="rId3"/>
              </a:buBlip>
            </a:pPr>
            <a:r>
              <a:rPr lang="en-US" altLang="ko-KR" sz="1400" b="1" dirty="0" smtClean="0">
                <a:solidFill>
                  <a:prstClr val="black"/>
                </a:solidFill>
              </a:rPr>
              <a:t>Impacts </a:t>
            </a:r>
            <a:r>
              <a:rPr lang="en-US" altLang="ko-KR" sz="1400" b="1" dirty="0">
                <a:solidFill>
                  <a:prstClr val="black"/>
                </a:solidFill>
              </a:rPr>
              <a:t>and dependencies on other </a:t>
            </a:r>
            <a:r>
              <a:rPr lang="en-US" altLang="ko-KR" sz="1400" b="1" dirty="0" smtClean="0">
                <a:solidFill>
                  <a:prstClr val="black"/>
                </a:solidFill>
              </a:rPr>
              <a:t>WGs</a:t>
            </a:r>
            <a:endParaRPr lang="en-US" altLang="zh-CN" sz="1400" b="1" dirty="0">
              <a:solidFill>
                <a:prstClr val="black"/>
              </a:solidFill>
              <a:sym typeface="+mn-ea"/>
            </a:endParaRPr>
          </a:p>
          <a:p>
            <a:pPr lvl="1">
              <a:spcBef>
                <a:spcPts val="0"/>
              </a:spcBef>
              <a:spcAft>
                <a:spcPts val="0"/>
              </a:spcAft>
            </a:pPr>
            <a:r>
              <a:rPr lang="en-US" altLang="zh-CN" sz="1100" dirty="0" smtClean="0">
                <a:sym typeface="+mn-ea"/>
              </a:rPr>
              <a:t>None</a:t>
            </a:r>
            <a:endParaRPr lang="en-US" altLang="de-DE" sz="1100" dirty="0">
              <a:sym typeface="+mn-ea"/>
            </a:endParaRPr>
          </a:p>
          <a:p>
            <a:pPr marL="457200" lvl="1" indent="-457200">
              <a:spcBef>
                <a:spcPts val="0"/>
              </a:spcBef>
              <a:spcAft>
                <a:spcPts val="0"/>
              </a:spcAft>
              <a:buBlip>
                <a:blip r:embed="rId3"/>
              </a:buBlip>
            </a:pPr>
            <a:r>
              <a:rPr lang="de-DE" altLang="ko-KR" sz="1400" b="1" dirty="0">
                <a:solidFill>
                  <a:prstClr val="black"/>
                </a:solidFill>
              </a:rPr>
              <a:t>Controversial </a:t>
            </a:r>
            <a:r>
              <a:rPr lang="de-DE" altLang="ko-KR" sz="1400" b="1" dirty="0" smtClean="0">
                <a:solidFill>
                  <a:prstClr val="black"/>
                </a:solidFill>
              </a:rPr>
              <a:t>issues</a:t>
            </a:r>
            <a:endParaRPr lang="de-DE" altLang="ko-KR" sz="800" dirty="0"/>
          </a:p>
          <a:p>
            <a:pPr marL="857250" lvl="2" indent="-457200">
              <a:spcBef>
                <a:spcPts val="0"/>
              </a:spcBef>
              <a:spcAft>
                <a:spcPts val="0"/>
              </a:spcAft>
              <a:buBlip>
                <a:blip r:embed="rId3"/>
              </a:buBlip>
            </a:pPr>
            <a:r>
              <a:rPr lang="en-US" altLang="zh-CN" sz="1100" dirty="0">
                <a:sym typeface="+mn-ea"/>
              </a:rPr>
              <a:t>None</a:t>
            </a:r>
            <a:endParaRPr lang="de-DE" altLang="ko-KR" sz="1100" dirty="0"/>
          </a:p>
          <a:p>
            <a:pPr>
              <a:spcBef>
                <a:spcPts val="0"/>
              </a:spcBef>
              <a:spcAft>
                <a:spcPts val="0"/>
              </a:spcAft>
            </a:pPr>
            <a:r>
              <a:rPr lang="de-DE" altLang="ko-KR" sz="1400" b="1" dirty="0" smtClean="0"/>
              <a:t>Next steps</a:t>
            </a:r>
          </a:p>
          <a:p>
            <a:pPr lvl="1">
              <a:spcBef>
                <a:spcPts val="0"/>
              </a:spcBef>
              <a:spcAft>
                <a:spcPts val="0"/>
              </a:spcAft>
            </a:pPr>
            <a:r>
              <a:rPr lang="en-US" altLang="de-DE" sz="1100" dirty="0"/>
              <a:t>Work on postponed LSs (Uplink Rate Control), unhandled LSs, continue maintenance </a:t>
            </a:r>
            <a:r>
              <a:rPr lang="en-US" altLang="de-DE" sz="1100" dirty="0" smtClean="0"/>
              <a:t>work</a:t>
            </a:r>
            <a:endParaRPr lang="en-US" altLang="de-DE" sz="1100" dirty="0"/>
          </a:p>
        </p:txBody>
      </p:sp>
      <p:graphicFrame>
        <p:nvGraphicFramePr>
          <p:cNvPr id="5" name="Table 4"/>
          <p:cNvGraphicFramePr>
            <a:graphicFrameLocks noGrp="1"/>
          </p:cNvGraphicFramePr>
          <p:nvPr>
            <p:extLst>
              <p:ext uri="{D42A27DB-BD31-4B8C-83A1-F6EECF244321}">
                <p14:modId xmlns:p14="http://schemas.microsoft.com/office/powerpoint/2010/main" val="2761912407"/>
              </p:ext>
            </p:extLst>
          </p:nvPr>
        </p:nvGraphicFramePr>
        <p:xfrm>
          <a:off x="303213" y="1109663"/>
          <a:ext cx="8180387" cy="89211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516">
                  <a:extLst>
                    <a:ext uri="{9D8B030D-6E8A-4147-A177-3AD203B41FA5}">
                      <a16:colId xmlns:a16="http://schemas.microsoft.com/office/drawing/2014/main" val="20005"/>
                    </a:ext>
                  </a:extLst>
                </a:gridCol>
                <a:gridCol w="380728">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000" b="0" i="0" u="none" strike="noStrike" dirty="0">
                          <a:solidFill>
                            <a:srgbClr val="000000"/>
                          </a:solidFill>
                          <a:effectLst/>
                          <a:latin typeface="+mn-lt"/>
                        </a:rPr>
                        <a:t>1010032</a:t>
                      </a:r>
                    </a:p>
                  </a:txBody>
                  <a:tcPr marL="9525" marR="9525" marT="9515"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Study on Extended Reality and Media Service (XRM) Phase 2</a:t>
                      </a:r>
                      <a:endParaRPr lang="en-US" sz="1000" b="0" i="0" u="none" strike="noStrike" kern="1200" dirty="0">
                        <a:solidFill>
                          <a:srgbClr val="000000"/>
                        </a:solidFill>
                        <a:effectLst/>
                        <a:latin typeface="+mn-lt"/>
                        <a:ea typeface="+mn-ea"/>
                        <a:cs typeface="+mn-cs"/>
                      </a:endParaRPr>
                    </a:p>
                  </a:txBody>
                  <a:tcPr marL="9525" marR="9525" marT="9515" marB="0" anchor="ctr"/>
                </a:tc>
                <a:tc>
                  <a:txBody>
                    <a:bodyPr/>
                    <a:lstStyle/>
                    <a:p>
                      <a:pPr algn="l" fontAlgn="t"/>
                      <a:r>
                        <a:rPr lang="en-GB" sz="1000" b="0" i="0" u="none" strike="noStrike" dirty="0">
                          <a:solidFill>
                            <a:srgbClr val="000000"/>
                          </a:solidFill>
                          <a:effectLst/>
                          <a:latin typeface="+mn-lt"/>
                        </a:rPr>
                        <a:t>FS_XRM_Ph2</a:t>
                      </a:r>
                    </a:p>
                  </a:txBody>
                  <a:tcPr marL="9525" marR="9525" marT="9515" marB="0" anchor="ctr"/>
                </a:tc>
                <a:tc>
                  <a:txBody>
                    <a:bodyPr/>
                    <a:lstStyle/>
                    <a:p>
                      <a:pPr algn="l" fontAlgn="t"/>
                      <a:r>
                        <a:rPr lang="en-GB" sz="1000" b="0" i="0" u="none" strike="noStrike" dirty="0">
                          <a:solidFill>
                            <a:srgbClr val="000000"/>
                          </a:solidFill>
                          <a:effectLst/>
                          <a:latin typeface="+mn-lt"/>
                        </a:rPr>
                        <a:t>09/09/2024</a:t>
                      </a:r>
                    </a:p>
                  </a:txBody>
                  <a:tcPr marL="9525" marR="9525" marT="9515" marB="0" anchor="ctr"/>
                </a:tc>
                <a:tc>
                  <a:txBody>
                    <a:bodyPr/>
                    <a:lstStyle/>
                    <a:p>
                      <a:pPr algn="l" fontAlgn="t"/>
                      <a:r>
                        <a:rPr lang="en-GB" sz="1000" b="0" i="0" u="none" strike="noStrike" dirty="0">
                          <a:solidFill>
                            <a:srgbClr val="000000"/>
                          </a:solidFill>
                          <a:effectLst/>
                          <a:latin typeface="+mn-lt"/>
                        </a:rPr>
                        <a:t>100%</a:t>
                      </a:r>
                    </a:p>
                  </a:txBody>
                  <a:tcPr marL="9525" marR="9525" marT="9515" marB="0" anchor="ctr"/>
                </a:tc>
                <a:tc>
                  <a:txBody>
                    <a:bodyPr/>
                    <a:lstStyle/>
                    <a:p>
                      <a:pPr algn="ctr"/>
                      <a:r>
                        <a:rPr lang="en-GB" sz="1000" kern="1200" dirty="0">
                          <a:solidFill>
                            <a:schemeClr val="tx1"/>
                          </a:solidFill>
                          <a:latin typeface="+mn-lt"/>
                          <a:ea typeface="+mn-ea"/>
                          <a:cs typeface="+mn-cs"/>
                          <a:hlinkClick r:id="rId4"/>
                        </a:rPr>
                        <a:t>SP-231671</a:t>
                      </a:r>
                      <a:endParaRPr lang="en-GB" sz="1000" kern="1200" dirty="0">
                        <a:solidFill>
                          <a:schemeClr val="tx1"/>
                        </a:solidFill>
                        <a:latin typeface="+mn-lt"/>
                        <a:ea typeface="+mn-ea"/>
                        <a:cs typeface="+mn-cs"/>
                      </a:endParaRPr>
                    </a:p>
                  </a:txBody>
                  <a:tcPr marL="36003" marR="36003" marT="0" marB="0" anchor="ctr"/>
                </a:tc>
                <a:tc>
                  <a:txBody>
                    <a:bodyPr/>
                    <a:lstStyle/>
                    <a:p>
                      <a:pPr marL="0" algn="ctr" defTabSz="991155" rtl="0" eaLnBrk="1" latinLnBrk="0" hangingPunct="1"/>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1000" b="0" i="0" u="none" strike="noStrike" dirty="0">
                          <a:solidFill>
                            <a:srgbClr val="000000"/>
                          </a:solidFill>
                          <a:effectLst/>
                          <a:latin typeface="+mn-lt"/>
                        </a:rPr>
                        <a:t>1040032</a:t>
                      </a:r>
                    </a:p>
                  </a:txBody>
                  <a:tcPr marL="9525" marR="9525" marT="9515"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Extended Reality and Media Service (XRM) Phase 2</a:t>
                      </a:r>
                      <a:endParaRPr lang="en-US" sz="1000" b="0" i="0" u="none" strike="noStrike" kern="1200" dirty="0">
                        <a:solidFill>
                          <a:srgbClr val="000000"/>
                        </a:solidFill>
                        <a:effectLst/>
                        <a:latin typeface="+mn-lt"/>
                        <a:ea typeface="+mn-ea"/>
                        <a:cs typeface="+mn-cs"/>
                      </a:endParaRPr>
                    </a:p>
                  </a:txBody>
                  <a:tcPr marL="9525" marR="9525" marT="9515" marB="0"/>
                </a:tc>
                <a:tc>
                  <a:txBody>
                    <a:bodyPr/>
                    <a:lstStyle/>
                    <a:p>
                      <a:pPr algn="l" fontAlgn="t"/>
                      <a:r>
                        <a:rPr lang="en-GB" sz="1000" b="0" i="0" u="none" strike="noStrike" dirty="0">
                          <a:solidFill>
                            <a:srgbClr val="000000"/>
                          </a:solidFill>
                          <a:effectLst/>
                          <a:latin typeface="+mn-lt"/>
                        </a:rPr>
                        <a:t>XRM_Ph2</a:t>
                      </a:r>
                    </a:p>
                  </a:txBody>
                  <a:tcPr marL="9525" marR="9525" marT="9515" marB="0"/>
                </a:tc>
                <a:tc>
                  <a:txBody>
                    <a:bodyPr/>
                    <a:lstStyle/>
                    <a:p>
                      <a:pPr algn="l" fontAlgn="t"/>
                      <a:r>
                        <a:rPr lang="en-GB" sz="1000" b="0" i="0" u="none" strike="noStrike" dirty="0">
                          <a:solidFill>
                            <a:srgbClr val="000000"/>
                          </a:solidFill>
                          <a:effectLst/>
                          <a:latin typeface="+mn-lt"/>
                        </a:rPr>
                        <a:t>12/03/2025</a:t>
                      </a:r>
                    </a:p>
                  </a:txBody>
                  <a:tcPr marL="9525" marR="9525" marT="9515" marB="0"/>
                </a:tc>
                <a:tc>
                  <a:txBody>
                    <a:bodyPr/>
                    <a:lstStyle/>
                    <a:p>
                      <a:pPr algn="l" fontAlgn="t"/>
                      <a:r>
                        <a:rPr lang="en-GB" sz="1000" b="0" i="0" u="none" strike="noStrike" dirty="0">
                          <a:solidFill>
                            <a:srgbClr val="000000"/>
                          </a:solidFill>
                          <a:effectLst/>
                          <a:latin typeface="+mn-lt"/>
                        </a:rPr>
                        <a:t>100%</a:t>
                      </a:r>
                    </a:p>
                  </a:txBody>
                  <a:tcPr marL="9525" marR="9525" marT="9515" marB="0"/>
                </a:tc>
                <a:tc>
                  <a:txBody>
                    <a:bodyPr/>
                    <a:lstStyle/>
                    <a:p>
                      <a:pPr algn="ctr"/>
                      <a:r>
                        <a:rPr lang="en-GB" sz="1000" b="0" i="0" u="none" strike="noStrike" kern="1200" dirty="0">
                          <a:solidFill>
                            <a:srgbClr val="000000"/>
                          </a:solidFill>
                          <a:effectLst/>
                          <a:latin typeface="+mn-lt"/>
                          <a:ea typeface="+mn-ea"/>
                          <a:cs typeface="+mn-cs"/>
                          <a:hlinkClick r:id="rId5"/>
                        </a:rPr>
                        <a:t>SP-241385</a:t>
                      </a:r>
                      <a:endParaRPr lang="en-GB" sz="1000" b="0" i="0" u="none" strike="noStrike" kern="1200" dirty="0">
                        <a:solidFill>
                          <a:srgbClr val="000000"/>
                        </a:solidFill>
                        <a:effectLst/>
                        <a:latin typeface="+mn-lt"/>
                        <a:ea typeface="+mn-ea"/>
                        <a:cs typeface="+mn-cs"/>
                      </a:endParaRPr>
                    </a:p>
                  </a:txBody>
                  <a:tcPr marL="36003" marR="36003" marT="0"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a:spLocks noGrp="1"/>
          </p:cNvSpPr>
          <p:nvPr>
            <p:ph sz="half" idx="4294967295"/>
          </p:nvPr>
        </p:nvSpPr>
        <p:spPr>
          <a:xfrm>
            <a:off x="488950" y="1954635"/>
            <a:ext cx="7958764" cy="2925358"/>
          </a:xfrm>
          <a:prstGeom prst="rect">
            <a:avLst/>
          </a:prstGeom>
        </p:spPr>
        <p:txBody>
          <a:bodyPr vert="horz" wrap="square" lIns="91430" tIns="34290" rIns="0" bIns="45715" numCol="1" anchor="t" anchorCtr="0" compatLnSpc="1">
            <a:prstTxWarp prst="textNoShape">
              <a:avLst/>
            </a:prstTxWarp>
            <a:noAutofit/>
          </a:bodyPr>
          <a:lstStyle/>
          <a:p>
            <a:pPr marL="342900" lvl="1" indent="-342900" defTabSz="685800">
              <a:spcBef>
                <a:spcPts val="0"/>
              </a:spcBef>
              <a:spcAft>
                <a:spcPts val="225"/>
              </a:spcAft>
              <a:buBlip>
                <a:blip r:embed="rId2"/>
              </a:buBlip>
              <a:defRPr/>
            </a:pPr>
            <a:r>
              <a:rPr lang="en-US" altLang="ko-KR" sz="1400" b="1" dirty="0">
                <a:solidFill>
                  <a:prstClr val="black"/>
                </a:solidFill>
                <a:latin typeface="Calibri"/>
              </a:rPr>
              <a:t>Progress since </a:t>
            </a:r>
            <a:r>
              <a:rPr lang="en-US" altLang="ko-KR" sz="1400" b="1" dirty="0" smtClean="0">
                <a:solidFill>
                  <a:prstClr val="black"/>
                </a:solidFill>
                <a:latin typeface="Calibri"/>
              </a:rPr>
              <a:t>SA#108</a:t>
            </a:r>
          </a:p>
          <a:p>
            <a:pPr lvl="1">
              <a:spcBef>
                <a:spcPts val="0"/>
              </a:spcBef>
              <a:spcAft>
                <a:spcPts val="300"/>
              </a:spcAft>
              <a:defRPr/>
            </a:pPr>
            <a:r>
              <a:rPr lang="en-US" altLang="ko-KR" sz="1050" dirty="0"/>
              <a:t>Discussion on CRs for maintenance of TS documents was continued</a:t>
            </a:r>
          </a:p>
          <a:p>
            <a:pPr lvl="1">
              <a:spcBef>
                <a:spcPts val="0"/>
              </a:spcBef>
              <a:spcAft>
                <a:spcPts val="300"/>
              </a:spcAft>
              <a:defRPr/>
            </a:pPr>
            <a:r>
              <a:rPr lang="en-US" altLang="ko-KR" sz="1050" dirty="0"/>
              <a:t>31 </a:t>
            </a:r>
            <a:r>
              <a:rPr lang="en-US" altLang="ko-KR" sz="1050" dirty="0" err="1"/>
              <a:t>TDocs</a:t>
            </a:r>
            <a:r>
              <a:rPr lang="en-US" altLang="ko-KR" sz="1050" dirty="0"/>
              <a:t> were submitted to the meeting (17 CRs and 1 LS are handled, 9 CRs are agreed, 1 LS was replied</a:t>
            </a:r>
            <a:r>
              <a:rPr lang="en-US" altLang="ko-KR" sz="1050" dirty="0" smtClean="0"/>
              <a:t>)</a:t>
            </a:r>
            <a:endParaRPr lang="en-US" altLang="ko-KR" sz="1050" b="1" dirty="0">
              <a:solidFill>
                <a:prstClr val="black"/>
              </a:solidFill>
            </a:endParaRPr>
          </a:p>
          <a:p>
            <a:pPr marL="342900" lvl="1" indent="-342900">
              <a:spcBef>
                <a:spcPts val="0"/>
              </a:spcBef>
              <a:spcAft>
                <a:spcPts val="225"/>
              </a:spcAft>
              <a:buBlip>
                <a:blip r:embed="rId2"/>
              </a:buBlip>
            </a:pPr>
            <a:r>
              <a:rPr lang="en-US" altLang="ko-KR" sz="1400" b="1" dirty="0" smtClean="0">
                <a:solidFill>
                  <a:prstClr val="black"/>
                </a:solidFill>
              </a:rPr>
              <a:t>Impacts </a:t>
            </a:r>
            <a:r>
              <a:rPr lang="en-US" altLang="ko-KR" sz="1400" b="1" dirty="0">
                <a:solidFill>
                  <a:prstClr val="black"/>
                </a:solidFill>
              </a:rPr>
              <a:t>and dependencies on other </a:t>
            </a:r>
            <a:r>
              <a:rPr lang="en-US" altLang="ko-KR" sz="1400" b="1" dirty="0" smtClean="0">
                <a:solidFill>
                  <a:prstClr val="black"/>
                </a:solidFill>
              </a:rPr>
              <a:t>WGs</a:t>
            </a:r>
          </a:p>
          <a:p>
            <a:pPr lvl="1">
              <a:spcBef>
                <a:spcPts val="0"/>
              </a:spcBef>
              <a:spcAft>
                <a:spcPts val="300"/>
              </a:spcAft>
              <a:defRPr/>
            </a:pPr>
            <a:r>
              <a:rPr lang="en-US" altLang="zh-CN" sz="1000" dirty="0" smtClean="0">
                <a:sym typeface="+mn-ea"/>
              </a:rPr>
              <a:t>None</a:t>
            </a:r>
            <a:endParaRPr lang="de-DE" altLang="ko-KR" sz="1000" dirty="0">
              <a:solidFill>
                <a:prstClr val="black"/>
              </a:solidFill>
            </a:endParaRPr>
          </a:p>
          <a:p>
            <a:pPr marL="342900" lvl="1" indent="-342900">
              <a:spcBef>
                <a:spcPts val="0"/>
              </a:spcBef>
              <a:spcAft>
                <a:spcPts val="225"/>
              </a:spcAft>
              <a:buBlip>
                <a:blip r:embed="rId2"/>
              </a:buBlip>
            </a:pPr>
            <a:r>
              <a:rPr lang="de-DE" altLang="ko-KR" sz="1400" b="1" dirty="0" smtClean="0">
                <a:solidFill>
                  <a:prstClr val="black"/>
                </a:solidFill>
              </a:rPr>
              <a:t>Contentious </a:t>
            </a:r>
            <a:r>
              <a:rPr lang="de-DE" altLang="ko-KR" sz="1400" b="1" dirty="0">
                <a:solidFill>
                  <a:prstClr val="black"/>
                </a:solidFill>
              </a:rPr>
              <a:t>issues</a:t>
            </a:r>
          </a:p>
          <a:p>
            <a:pPr lvl="1">
              <a:spcBef>
                <a:spcPts val="0"/>
              </a:spcBef>
              <a:spcAft>
                <a:spcPts val="225"/>
              </a:spcAft>
              <a:defRPr/>
            </a:pPr>
            <a:r>
              <a:rPr lang="en-US" altLang="de-DE" sz="1000" dirty="0"/>
              <a:t>None</a:t>
            </a:r>
            <a:endParaRPr lang="de-DE" altLang="ko-KR" sz="1000" dirty="0">
              <a:solidFill>
                <a:prstClr val="black"/>
              </a:solidFill>
              <a:sym typeface="+mn-ea"/>
            </a:endParaRPr>
          </a:p>
          <a:p>
            <a:pPr marL="342900" lvl="1" indent="-342900">
              <a:spcBef>
                <a:spcPts val="0"/>
              </a:spcBef>
              <a:spcAft>
                <a:spcPts val="225"/>
              </a:spcAft>
              <a:buBlip>
                <a:blip r:embed="rId2"/>
              </a:buBlip>
            </a:pPr>
            <a:r>
              <a:rPr lang="de-DE" altLang="ko-KR" sz="1400" b="1" dirty="0">
                <a:solidFill>
                  <a:prstClr val="black"/>
                </a:solidFill>
                <a:sym typeface="+mn-ea"/>
              </a:rPr>
              <a:t>Next </a:t>
            </a:r>
            <a:r>
              <a:rPr lang="de-DE" altLang="ko-KR" sz="1400" b="1" dirty="0" smtClean="0">
                <a:solidFill>
                  <a:prstClr val="black"/>
                </a:solidFill>
                <a:sym typeface="+mn-ea"/>
              </a:rPr>
              <a:t>steps</a:t>
            </a:r>
            <a:endParaRPr lang="de-DE" altLang="ko-KR" sz="1400" b="1" dirty="0">
              <a:solidFill>
                <a:prstClr val="black"/>
              </a:solidFill>
              <a:sym typeface="+mn-ea"/>
            </a:endParaRPr>
          </a:p>
          <a:p>
            <a:pPr lvl="1">
              <a:spcBef>
                <a:spcPts val="0"/>
              </a:spcBef>
              <a:spcAft>
                <a:spcPts val="225"/>
              </a:spcAft>
            </a:pPr>
            <a:r>
              <a:rPr lang="en-US" altLang="ko-KR" sz="1000" spc="-15" dirty="0" smtClean="0">
                <a:sym typeface="+mn-ea"/>
              </a:rPr>
              <a:t>Maintenance</a:t>
            </a:r>
            <a:r>
              <a:rPr lang="en-US" altLang="ko-KR" sz="1200" spc="-15" dirty="0"/>
              <a:t/>
            </a:r>
            <a:br>
              <a:rPr lang="en-US" altLang="ko-KR" sz="1200" spc="-15" dirty="0"/>
            </a:br>
            <a:endParaRPr lang="en-US" altLang="ko-KR" sz="1200" spc="-15" dirty="0"/>
          </a:p>
        </p:txBody>
      </p:sp>
      <p:graphicFrame>
        <p:nvGraphicFramePr>
          <p:cNvPr id="5"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420526193"/>
              </p:ext>
            </p:extLst>
          </p:nvPr>
        </p:nvGraphicFramePr>
        <p:xfrm>
          <a:off x="488950" y="1095867"/>
          <a:ext cx="8269156" cy="817723"/>
        </p:xfrm>
        <a:graphic>
          <a:graphicData uri="http://schemas.openxmlformats.org/drawingml/2006/table">
            <a:tbl>
              <a:tblPr firstRow="1" firstCol="1" bandRow="1">
                <a:tableStyleId>{F5AB1C69-6EDB-4FF4-983F-18BD219EF322}</a:tableStyleId>
              </a:tblPr>
              <a:tblGrid>
                <a:gridCol w="555817">
                  <a:extLst>
                    <a:ext uri="{9D8B030D-6E8A-4147-A177-3AD203B41FA5}">
                      <a16:colId xmlns:a16="http://schemas.microsoft.com/office/drawing/2014/main" val="20000"/>
                    </a:ext>
                  </a:extLst>
                </a:gridCol>
                <a:gridCol w="3127029">
                  <a:extLst>
                    <a:ext uri="{9D8B030D-6E8A-4147-A177-3AD203B41FA5}">
                      <a16:colId xmlns:a16="http://schemas.microsoft.com/office/drawing/2014/main" val="20001"/>
                    </a:ext>
                  </a:extLst>
                </a:gridCol>
                <a:gridCol w="650421">
                  <a:extLst>
                    <a:ext uri="{9D8B030D-6E8A-4147-A177-3AD203B41FA5}">
                      <a16:colId xmlns:a16="http://schemas.microsoft.com/office/drawing/2014/main" val="20002"/>
                    </a:ext>
                  </a:extLst>
                </a:gridCol>
                <a:gridCol w="933703">
                  <a:extLst>
                    <a:ext uri="{9D8B030D-6E8A-4147-A177-3AD203B41FA5}">
                      <a16:colId xmlns:a16="http://schemas.microsoft.com/office/drawing/2014/main" val="20003"/>
                    </a:ext>
                  </a:extLst>
                </a:gridCol>
                <a:gridCol w="466970">
                  <a:extLst>
                    <a:ext uri="{9D8B030D-6E8A-4147-A177-3AD203B41FA5}">
                      <a16:colId xmlns:a16="http://schemas.microsoft.com/office/drawing/2014/main" val="20004"/>
                    </a:ext>
                  </a:extLst>
                </a:gridCol>
                <a:gridCol w="600626">
                  <a:extLst>
                    <a:ext uri="{9D8B030D-6E8A-4147-A177-3AD203B41FA5}">
                      <a16:colId xmlns:a16="http://schemas.microsoft.com/office/drawing/2014/main" val="20005"/>
                    </a:ext>
                  </a:extLst>
                </a:gridCol>
                <a:gridCol w="491987">
                  <a:extLst>
                    <a:ext uri="{9D8B030D-6E8A-4147-A177-3AD203B41FA5}">
                      <a16:colId xmlns:a16="http://schemas.microsoft.com/office/drawing/2014/main" val="20006"/>
                    </a:ext>
                  </a:extLst>
                </a:gridCol>
                <a:gridCol w="1442603">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fontAlgn="t"/>
                      <a:r>
                        <a:rPr lang="en-GB" sz="900" dirty="0"/>
                        <a:t>1010029</a:t>
                      </a:r>
                    </a:p>
                  </a:txBody>
                  <a:tcPr marL="9525" marR="9525" marT="9478" marB="0"/>
                </a:tc>
                <a:tc>
                  <a:txBody>
                    <a:bodyPr/>
                    <a:lstStyle/>
                    <a:p>
                      <a:pPr algn="l" fontAlgn="t"/>
                      <a:r>
                        <a:rPr lang="en-US" sz="900" b="0" dirty="0"/>
                        <a:t>Study on Energy Efficiency and Energy Saving </a:t>
                      </a:r>
                    </a:p>
                  </a:txBody>
                  <a:tcPr marL="9525" marR="9525" marT="9478" marB="0"/>
                </a:tc>
                <a:tc>
                  <a:txBody>
                    <a:bodyPr/>
                    <a:lstStyle/>
                    <a:p>
                      <a:pPr algn="ctr" fontAlgn="t"/>
                      <a:r>
                        <a:rPr lang="en-GB" sz="900" dirty="0" err="1"/>
                        <a:t>FS_EnergySys</a:t>
                      </a:r>
                      <a:endParaRPr lang="en-GB" sz="900" dirty="0"/>
                    </a:p>
                  </a:txBody>
                  <a:tcPr marL="9525" marR="9525" marT="9478" marB="0"/>
                </a:tc>
                <a:tc>
                  <a:txBody>
                    <a:bodyPr/>
                    <a:lstStyle/>
                    <a:p>
                      <a:pPr algn="ctr" fontAlgn="t"/>
                      <a:r>
                        <a:rPr lang="en-GB" sz="900" dirty="0"/>
                        <a:t>18/06/2024</a:t>
                      </a:r>
                    </a:p>
                  </a:txBody>
                  <a:tcPr marL="9525" marR="9525" marT="9478" marB="0"/>
                </a:tc>
                <a:tc>
                  <a:txBody>
                    <a:bodyPr/>
                    <a:lstStyle/>
                    <a:p>
                      <a:pPr algn="ctr" fontAlgn="t"/>
                      <a:r>
                        <a:rPr lang="en-GB" sz="900" dirty="0" smtClean="0"/>
                        <a:t>100%</a:t>
                      </a:r>
                      <a:endParaRPr lang="en-GB" sz="900" dirty="0"/>
                    </a:p>
                  </a:txBody>
                  <a:tcPr marL="9525" marR="9525" marT="9478" marB="0"/>
                </a:tc>
                <a:tc>
                  <a:txBody>
                    <a:bodyPr/>
                    <a:lstStyle/>
                    <a:p>
                      <a:pPr algn="ctr" fontAlgn="t"/>
                      <a:r>
                        <a:rPr lang="en-US" altLang="ko-KR" sz="900" b="0" i="0" u="none" strike="noStrike" dirty="0">
                          <a:effectLst/>
                          <a:latin typeface="+mj-lt"/>
                          <a:hlinkClick r:id="rId3"/>
                        </a:rPr>
                        <a:t>SP-231192</a:t>
                      </a:r>
                      <a:endParaRPr lang="en-GB" sz="900" dirty="0">
                        <a:latin typeface="+mj-lt"/>
                      </a:endParaRPr>
                    </a:p>
                  </a:txBody>
                  <a:tcPr marL="9525" marR="9525" marT="9478" marB="0"/>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GB" sz="900" dirty="0">
                          <a:solidFill>
                            <a:srgbClr val="FF0000"/>
                          </a:solidFill>
                        </a:rPr>
                        <a:t>Study has</a:t>
                      </a:r>
                      <a:r>
                        <a:rPr lang="en-GB" sz="900" baseline="0" dirty="0">
                          <a:solidFill>
                            <a:srgbClr val="FF0000"/>
                          </a:solidFill>
                        </a:rPr>
                        <a:t> been 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63104496"/>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1050112</a:t>
                      </a:r>
                    </a:p>
                  </a:txBody>
                  <a:tcPr marL="7144" marR="7144" marT="7109" marB="0" anchor="ctr"/>
                </a:tc>
                <a:tc>
                  <a:txBody>
                    <a:bodyPr/>
                    <a:lstStyle/>
                    <a:p>
                      <a:pPr algn="l" fontAlgn="t"/>
                      <a:r>
                        <a:rPr lang="en-US" sz="900" b="0" dirty="0" smtClean="0"/>
                        <a:t>5GS </a:t>
                      </a:r>
                      <a:r>
                        <a:rPr lang="en-US" sz="900" b="0" dirty="0"/>
                        <a:t>Enhancement for Energy Efficiency and Energy Saving</a:t>
                      </a:r>
                    </a:p>
                  </a:txBody>
                  <a:tcPr marL="7144" marR="7144" marT="7109" marB="0" anchor="ctr"/>
                </a:tc>
                <a:tc>
                  <a:txBody>
                    <a:bodyPr/>
                    <a:lstStyle/>
                    <a:p>
                      <a:pPr algn="ctr" fontAlgn="t"/>
                      <a:r>
                        <a:rPr lang="en-GB" sz="900" dirty="0" err="1"/>
                        <a:t>EnergySys</a:t>
                      </a:r>
                      <a:endParaRPr lang="en-GB" sz="900" dirty="0"/>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smtClean="0"/>
                        <a:t>100%</a:t>
                      </a:r>
                      <a:endParaRPr lang="en-GB" sz="900" dirty="0"/>
                    </a:p>
                  </a:txBody>
                  <a:tcPr marL="7144" marR="7144" marT="7109" marB="0" anchor="ctr"/>
                </a:tc>
                <a:tc>
                  <a:txBody>
                    <a:bodyPr/>
                    <a:lstStyle/>
                    <a:p>
                      <a:pPr algn="ctr" fontAlgn="t"/>
                      <a:r>
                        <a:rPr lang="en-US" sz="900" kern="1200" dirty="0">
                          <a:solidFill>
                            <a:schemeClr val="dk1"/>
                          </a:solidFill>
                          <a:latin typeface="+mn-lt"/>
                          <a:ea typeface="+mn-ea"/>
                          <a:cs typeface="+mn-cs"/>
                          <a:hlinkClick r:id="rId4"/>
                        </a:rPr>
                        <a:t>SP-241388</a:t>
                      </a:r>
                      <a:endParaRPr lang="en-GB" sz="900" kern="1200" dirty="0">
                        <a:solidFill>
                          <a:schemeClr val="dk1"/>
                        </a:solidFill>
                        <a:latin typeface="+mn-lt"/>
                        <a:ea typeface="+mn-ea"/>
                        <a:cs typeface="+mn-cs"/>
                      </a:endParaRPr>
                    </a:p>
                  </a:txBody>
                  <a:tcPr marL="7144" marR="7144" marT="7109" marB="0" anchor="ctr"/>
                </a:tc>
                <a:tc>
                  <a:txBody>
                    <a:bodyPr/>
                    <a:lstStyle/>
                    <a:p>
                      <a:pPr algn="ctr">
                        <a:lnSpc>
                          <a:spcPct val="107000"/>
                        </a:lnSpc>
                        <a:spcAft>
                          <a:spcPts val="800"/>
                        </a:spcAft>
                      </a:pPr>
                      <a:r>
                        <a:rPr lang="en-GB" sz="900" dirty="0" smtClean="0">
                          <a:solidFill>
                            <a:srgbClr val="FF0000"/>
                          </a:solidFill>
                        </a:rPr>
                        <a:t>100%</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smtClean="0">
                          <a:solidFill>
                            <a:srgbClr val="FF0000"/>
                          </a:solidFill>
                        </a:rPr>
                        <a:t>Normative work complete</a:t>
                      </a:r>
                      <a:endParaRPr lang="en-GB" sz="900" dirty="0">
                        <a:solidFill>
                          <a:srgbClr val="FF0000"/>
                        </a:solidFill>
                      </a:endParaRPr>
                    </a:p>
                  </a:txBody>
                  <a:tcPr marL="27002" marR="27002" marT="0" marB="0" anchor="ctr"/>
                </a:tc>
                <a:extLst>
                  <a:ext uri="{0D108BD9-81ED-4DB2-BD59-A6C34878D82A}">
                    <a16:rowId xmlns:a16="http://schemas.microsoft.com/office/drawing/2014/main" val="4227141635"/>
                  </a:ext>
                </a:extLst>
              </a:tr>
            </a:tbl>
          </a:graphicData>
        </a:graphic>
      </p:graphicFrame>
      <p:sp>
        <p:nvSpPr>
          <p:cNvPr id="7" name="Title 1"/>
          <p:cNvSpPr>
            <a:spLocks noGrp="1"/>
          </p:cNvSpPr>
          <p:nvPr>
            <p:ph type="title"/>
          </p:nvPr>
        </p:nvSpPr>
        <p:spPr>
          <a:xfrm>
            <a:off x="488950" y="171450"/>
            <a:ext cx="6827838" cy="857250"/>
          </a:xfrm>
        </p:spPr>
        <p:txBody>
          <a:bodyPr/>
          <a:lstStyle/>
          <a:p>
            <a:r>
              <a:rPr lang="en-GB" altLang="en-US" sz="2800" dirty="0" err="1" smtClean="0">
                <a:solidFill>
                  <a:schemeClr val="tx1"/>
                </a:solidFill>
              </a:rPr>
              <a:t>FS_EnergySys</a:t>
            </a:r>
            <a:r>
              <a:rPr lang="en-GB" altLang="en-US" sz="2800" dirty="0" smtClean="0">
                <a:solidFill>
                  <a:schemeClr val="tx1"/>
                </a:solidFill>
              </a:rPr>
              <a:t>/</a:t>
            </a:r>
            <a:r>
              <a:rPr lang="en-GB" altLang="en-US" sz="2800" dirty="0" err="1" smtClean="0">
                <a:solidFill>
                  <a:schemeClr val="tx1"/>
                </a:solidFill>
              </a:rPr>
              <a:t>EnergySys</a:t>
            </a:r>
            <a:endParaRPr lang="en-GB" altLang="en-US" sz="2800" b="1" dirty="0" smtClean="0">
              <a:solidFill>
                <a:schemeClr val="tx1"/>
              </a:solidFill>
            </a:endParaRPr>
          </a:p>
        </p:txBody>
      </p:sp>
    </p:spTree>
    <p:extLst>
      <p:ext uri="{BB962C8B-B14F-4D97-AF65-F5344CB8AC3E}">
        <p14:creationId xmlns:p14="http://schemas.microsoft.com/office/powerpoint/2010/main" val="321243738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sz="2800" smtClean="0">
                <a:solidFill>
                  <a:schemeClr val="tx1"/>
                </a:solidFill>
              </a:rPr>
              <a:t>FS_MPS4msg/MPS4msg</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b="1" kern="0" dirty="0"/>
              <a:t>Progress since </a:t>
            </a:r>
            <a:r>
              <a:rPr lang="de-DE" altLang="de-DE" sz="1400" b="1" kern="0" dirty="0" smtClean="0"/>
              <a:t>SA#108</a:t>
            </a:r>
            <a:endParaRPr lang="de-DE" altLang="de-DE" sz="1600" b="1" kern="0" dirty="0" smtClean="0"/>
          </a:p>
          <a:p>
            <a:pPr lvl="1">
              <a:spcBef>
                <a:spcPts val="0"/>
              </a:spcBef>
              <a:spcAft>
                <a:spcPts val="75"/>
              </a:spcAft>
            </a:pPr>
            <a:r>
              <a:rPr lang="en-US" altLang="zh-CN" sz="1100" dirty="0" smtClean="0">
                <a:cs typeface="Times New Roman" panose="02020603050405020304"/>
              </a:rPr>
              <a:t>No CRs</a:t>
            </a:r>
            <a:endParaRPr lang="en-US" altLang="zh-CN" sz="1100" dirty="0">
              <a:cs typeface="Times New Roman" panose="02020603050405020304"/>
            </a:endParaRPr>
          </a:p>
          <a:p>
            <a:pPr>
              <a:spcBef>
                <a:spcPts val="300"/>
              </a:spcBef>
              <a:spcAft>
                <a:spcPts val="300"/>
              </a:spcAft>
              <a:defRPr/>
            </a:pPr>
            <a:r>
              <a:rPr lang="en-US" sz="1400" b="1" kern="0" dirty="0" smtClean="0"/>
              <a:t>Impacts and dependencies on other WGs</a:t>
            </a:r>
          </a:p>
          <a:p>
            <a:pPr lvl="1">
              <a:spcBef>
                <a:spcPts val="0"/>
              </a:spcBef>
              <a:spcAft>
                <a:spcPts val="300"/>
              </a:spcAft>
              <a:defRPr/>
            </a:pPr>
            <a:r>
              <a:rPr lang="en-US" altLang="zh-CN" sz="1100" dirty="0" smtClean="0">
                <a:solidFill>
                  <a:prstClr val="black"/>
                </a:solidFill>
                <a:sym typeface="+mn-ea"/>
              </a:rPr>
              <a:t>None</a:t>
            </a:r>
            <a:endParaRPr lang="en-US" altLang="zh-CN" sz="1100" dirty="0">
              <a:solidFill>
                <a:prstClr val="black"/>
              </a:solidFill>
              <a:sym typeface="+mn-ea"/>
            </a:endParaRPr>
          </a:p>
          <a:p>
            <a:pPr>
              <a:spcBef>
                <a:spcPts val="0"/>
              </a:spcBef>
              <a:spcAft>
                <a:spcPts val="450"/>
              </a:spcAft>
              <a:defRPr/>
            </a:pPr>
            <a:r>
              <a:rPr lang="de-DE" sz="1400" b="1" kern="0" dirty="0" smtClean="0"/>
              <a:t>Controversial issues</a:t>
            </a:r>
          </a:p>
          <a:p>
            <a:pPr lvl="1">
              <a:spcBef>
                <a:spcPts val="0"/>
              </a:spcBef>
              <a:spcAft>
                <a:spcPts val="450"/>
              </a:spcAft>
              <a:defRPr/>
            </a:pPr>
            <a:r>
              <a:rPr lang="en-US" altLang="de-DE" sz="1100" dirty="0" smtClean="0">
                <a:solidFill>
                  <a:prstClr val="black"/>
                </a:solidFill>
              </a:rPr>
              <a:t>None</a:t>
            </a:r>
            <a:endParaRPr lang="de-DE" sz="1100" kern="0" dirty="0" smtClean="0"/>
          </a:p>
          <a:p>
            <a:pPr>
              <a:spcBef>
                <a:spcPts val="0"/>
              </a:spcBef>
              <a:spcAft>
                <a:spcPts val="0"/>
              </a:spcAft>
              <a:defRPr/>
            </a:pPr>
            <a:r>
              <a:rPr lang="de-DE" sz="1400" b="1" kern="0" dirty="0" smtClean="0"/>
              <a:t>Next steps</a:t>
            </a:r>
          </a:p>
          <a:p>
            <a:pPr lvl="1">
              <a:spcBef>
                <a:spcPts val="0"/>
              </a:spcBef>
              <a:spcAft>
                <a:spcPts val="300"/>
              </a:spcAft>
              <a:defRPr/>
            </a:pPr>
            <a:r>
              <a:rPr lang="en-US" sz="1100" dirty="0" smtClean="0"/>
              <a:t>Maintenance</a:t>
            </a:r>
            <a:endParaRPr lang="en-US" altLang="de-DE" sz="11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1101811238"/>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mn-lt"/>
                        </a:rPr>
                        <a:t>1010031</a:t>
                      </a:r>
                    </a:p>
                  </a:txBody>
                  <a:tcPr marL="9525" marR="9525" marT="9515" marB="0"/>
                </a:tc>
                <a:tc>
                  <a:txBody>
                    <a:bodyPr/>
                    <a:lstStyle/>
                    <a:p>
                      <a:pPr algn="l" fontAlgn="t"/>
                      <a:r>
                        <a:rPr lang="en-GB" sz="900" b="0" i="1" u="none" strike="noStrike" dirty="0">
                          <a:solidFill>
                            <a:srgbClr val="000000"/>
                          </a:solidFill>
                          <a:effectLst/>
                          <a:latin typeface="+mn-lt"/>
                        </a:rPr>
                        <a:t>   </a:t>
                      </a:r>
                      <a:r>
                        <a:rPr lang="en-GB" sz="900" b="0" i="0" u="none" strike="noStrike" dirty="0">
                          <a:solidFill>
                            <a:srgbClr val="000000"/>
                          </a:solidFill>
                          <a:effectLst/>
                          <a:latin typeface="+mn-lt"/>
                        </a:rPr>
                        <a:t>Study on MPS for IMS Messaging and SMS services </a:t>
                      </a:r>
                    </a:p>
                  </a:txBody>
                  <a:tcPr marL="9525" marR="9525" marT="9515" marB="0"/>
                </a:tc>
                <a:tc>
                  <a:txBody>
                    <a:bodyPr/>
                    <a:lstStyle/>
                    <a:p>
                      <a:pPr algn="l" fontAlgn="t"/>
                      <a:r>
                        <a:rPr lang="en-GB" sz="900" b="0" i="0" u="none" strike="noStrike" dirty="0">
                          <a:solidFill>
                            <a:srgbClr val="000000"/>
                          </a:solidFill>
                          <a:effectLst/>
                          <a:latin typeface="+mn-lt"/>
                        </a:rPr>
                        <a:t>FS_MPS4msg</a:t>
                      </a:r>
                    </a:p>
                  </a:txBody>
                  <a:tcPr marL="9525" marR="9525" marT="9515" marB="0"/>
                </a:tc>
                <a:tc>
                  <a:txBody>
                    <a:bodyPr/>
                    <a:lstStyle/>
                    <a:p>
                      <a:pPr algn="l" fontAlgn="t"/>
                      <a:r>
                        <a:rPr lang="en-GB" sz="900" b="0" i="0" u="none" strike="noStrike">
                          <a:solidFill>
                            <a:srgbClr val="000000"/>
                          </a:solidFill>
                          <a:effectLst/>
                          <a:latin typeface="+mn-lt"/>
                        </a:rPr>
                        <a:t>06/06/2024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3"/>
                        </a:rPr>
                        <a:t>SP-231197</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dirty="0" smtClean="0">
                          <a:solidFill>
                            <a:srgbClr val="FF0000"/>
                          </a:solidFill>
                          <a:latin typeface="+mn-lt"/>
                        </a:rPr>
                        <a:t>100%</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mn-lt"/>
                      </a:endParaRPr>
                    </a:p>
                  </a:txBody>
                  <a:tcPr marL="36003" marR="36003" marT="0" marB="0" anchor="ctr"/>
                </a:tc>
                <a:extLst>
                  <a:ext uri="{0D108BD9-81ED-4DB2-BD59-A6C34878D82A}">
                    <a16:rowId xmlns:a16="http://schemas.microsoft.com/office/drawing/2014/main" val="2590421922"/>
                  </a:ext>
                </a:extLst>
              </a:tr>
              <a:tr h="225934">
                <a:tc>
                  <a:txBody>
                    <a:bodyPr/>
                    <a:lstStyle/>
                    <a:p>
                      <a:pPr algn="l" fontAlgn="t"/>
                      <a:r>
                        <a:rPr lang="en-GB" sz="900" b="0" i="0" u="none" strike="noStrike" dirty="0">
                          <a:solidFill>
                            <a:srgbClr val="000000"/>
                          </a:solidFill>
                          <a:effectLst/>
                          <a:latin typeface="+mn-lt"/>
                        </a:rPr>
                        <a:t>1040029</a:t>
                      </a:r>
                    </a:p>
                  </a:txBody>
                  <a:tcPr marL="9525" marR="9525" marT="9515" marB="0"/>
                </a:tc>
                <a:tc>
                  <a:txBody>
                    <a:bodyPr/>
                    <a:lstStyle/>
                    <a:p>
                      <a:pPr algn="l" fontAlgn="t"/>
                      <a:r>
                        <a:rPr lang="en-GB" sz="900" b="0" i="0" u="none" strike="noStrike" dirty="0">
                          <a:solidFill>
                            <a:srgbClr val="000000"/>
                          </a:solidFill>
                          <a:effectLst/>
                          <a:latin typeface="+mn-lt"/>
                        </a:rPr>
                        <a:t>   </a:t>
                      </a:r>
                      <a:r>
                        <a:rPr lang="en-GB" sz="900" b="0" i="0" u="none" strike="noStrike" dirty="0" smtClean="0">
                          <a:solidFill>
                            <a:srgbClr val="000000"/>
                          </a:solidFill>
                          <a:effectLst/>
                          <a:latin typeface="+mn-lt"/>
                        </a:rPr>
                        <a:t>MPS </a:t>
                      </a:r>
                      <a:r>
                        <a:rPr lang="en-GB" sz="900" b="0" i="0" u="none" strike="noStrike" dirty="0">
                          <a:solidFill>
                            <a:srgbClr val="000000"/>
                          </a:solidFill>
                          <a:effectLst/>
                          <a:latin typeface="+mn-lt"/>
                        </a:rPr>
                        <a:t>for IMS Messaging and SMS services </a:t>
                      </a:r>
                    </a:p>
                  </a:txBody>
                  <a:tcPr marL="9525" marR="9525" marT="9515" marB="0"/>
                </a:tc>
                <a:tc>
                  <a:txBody>
                    <a:bodyPr/>
                    <a:lstStyle/>
                    <a:p>
                      <a:pPr algn="l" fontAlgn="t"/>
                      <a:r>
                        <a:rPr lang="en-GB" sz="900" b="0" i="0" u="none" strike="noStrike" dirty="0">
                          <a:solidFill>
                            <a:srgbClr val="000000"/>
                          </a:solidFill>
                          <a:effectLst/>
                          <a:latin typeface="+mn-lt"/>
                        </a:rPr>
                        <a:t>MPS4msg</a:t>
                      </a:r>
                    </a:p>
                  </a:txBody>
                  <a:tcPr marL="9525" marR="9525" marT="9515" marB="0"/>
                </a:tc>
                <a:tc>
                  <a:txBody>
                    <a:bodyPr/>
                    <a:lstStyle/>
                    <a:p>
                      <a:pPr algn="l" fontAlgn="t"/>
                      <a:r>
                        <a:rPr lang="en-GB" sz="900" b="0" i="0" u="none" strike="noStrike" dirty="0">
                          <a:solidFill>
                            <a:srgbClr val="000000"/>
                          </a:solidFill>
                          <a:effectLst/>
                          <a:latin typeface="+mn-lt"/>
                        </a:rPr>
                        <a:t>12/12/2024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4"/>
                        </a:rPr>
                        <a:t>SP-240987</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b="0" dirty="0" smtClean="0">
                          <a:solidFill>
                            <a:srgbClr val="FF0000"/>
                          </a:solidFill>
                          <a:latin typeface="+mn-lt"/>
                        </a:rPr>
                        <a:t>100%</a:t>
                      </a:r>
                      <a:endParaRPr lang="en-GB" sz="900" b="0" dirty="0">
                        <a:solidFill>
                          <a:srgbClr val="FF0000"/>
                        </a:solidFill>
                        <a:latin typeface="+mn-lt"/>
                      </a:endParaRPr>
                    </a:p>
                  </a:txBody>
                  <a:tcPr marL="36003" marR="36003" marT="0" marB="0" anchor="ctr"/>
                </a:tc>
                <a:tc>
                  <a:txBody>
                    <a:bodyPr/>
                    <a:lstStyle/>
                    <a:p>
                      <a:pPr algn="l">
                        <a:lnSpc>
                          <a:spcPct val="107000"/>
                        </a:lnSpc>
                        <a:spcAft>
                          <a:spcPts val="800"/>
                        </a:spcAft>
                      </a:pPr>
                      <a:endParaRPr lang="en-GB" sz="900" b="0" dirty="0">
                        <a:solidFill>
                          <a:srgbClr val="FF0000"/>
                        </a:solidFill>
                        <a:latin typeface="+mn-lt"/>
                      </a:endParaRPr>
                    </a:p>
                  </a:txBody>
                  <a:tcPr marL="36003" marR="36003" marT="0" marB="0" anchor="ctr"/>
                </a:tc>
                <a:extLst>
                  <a:ext uri="{0D108BD9-81ED-4DB2-BD59-A6C34878D82A}">
                    <a16:rowId xmlns:a16="http://schemas.microsoft.com/office/drawing/2014/main" val="2683718353"/>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a:t>
            </a:r>
            <a:r>
              <a:rPr lang="en-GB" sz="1500" b="1" dirty="0"/>
              <a:t>1) General aspects (events since </a:t>
            </a:r>
            <a:r>
              <a:rPr lang="en-GB" sz="1500" b="1" dirty="0" smtClean="0"/>
              <a:t>SA#108, </a:t>
            </a:r>
            <a:r>
              <a:rPr lang="en-GB" sz="1500" b="1"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7"/>
          <p:cNvSpPr txBox="1">
            <a:spLocks/>
          </p:cNvSpPr>
          <p:nvPr/>
        </p:nvSpPr>
        <p:spPr>
          <a:xfrm>
            <a:off x="488950" y="1999716"/>
            <a:ext cx="7069139" cy="291376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b="1" kern="0" dirty="0"/>
              <a:t>Progress since </a:t>
            </a:r>
            <a:r>
              <a:rPr lang="de-DE" altLang="de-DE" sz="1400" b="1" kern="0" dirty="0" smtClean="0"/>
              <a:t>SA#108</a:t>
            </a:r>
            <a:endParaRPr lang="de-DE" altLang="de-DE" sz="1400" b="1" kern="0" dirty="0"/>
          </a:p>
          <a:p>
            <a:pPr lvl="1">
              <a:spcBef>
                <a:spcPts val="0"/>
              </a:spcBef>
              <a:spcAft>
                <a:spcPts val="0"/>
              </a:spcAft>
              <a:defRPr/>
            </a:pPr>
            <a:r>
              <a:rPr lang="en-US" altLang="de-DE" sz="1100" kern="0" dirty="0"/>
              <a:t>5 CRs to TS 23.501 were agreed,</a:t>
            </a:r>
          </a:p>
          <a:p>
            <a:pPr lvl="2">
              <a:spcBef>
                <a:spcPts val="0"/>
              </a:spcBef>
              <a:spcAft>
                <a:spcPts val="0"/>
              </a:spcAft>
              <a:defRPr/>
            </a:pPr>
            <a:r>
              <a:rPr lang="en-US" altLang="de-DE" sz="1100" kern="0" dirty="0"/>
              <a:t>Clarification and updates to: PDU session establishment, MWAB mobility (use of new logical </a:t>
            </a:r>
            <a:r>
              <a:rPr lang="en-US" altLang="de-DE" sz="1100" kern="0" dirty="0" err="1"/>
              <a:t>gNB</a:t>
            </a:r>
            <a:r>
              <a:rPr lang="en-US" altLang="de-DE" sz="1100" kern="0" dirty="0"/>
              <a:t>), Release of UE due to MWAB authorization change, slicing clarification</a:t>
            </a:r>
            <a:r>
              <a:rPr lang="en-US" altLang="de-DE" sz="1100" kern="0" dirty="0" smtClean="0"/>
              <a:t>.</a:t>
            </a:r>
            <a:endParaRPr lang="en-US" altLang="de-DE" sz="1100" kern="0" dirty="0"/>
          </a:p>
          <a:p>
            <a:pPr>
              <a:spcBef>
                <a:spcPts val="225"/>
              </a:spcBef>
              <a:spcAft>
                <a:spcPts val="225"/>
              </a:spcAft>
              <a:defRPr/>
            </a:pPr>
            <a:r>
              <a:rPr lang="en-US" sz="1400" b="1" kern="0" dirty="0"/>
              <a:t>Impacts and dependencies on other </a:t>
            </a:r>
            <a:r>
              <a:rPr lang="en-US" sz="1400" b="1" kern="0" dirty="0" smtClean="0"/>
              <a:t>WGs</a:t>
            </a:r>
            <a:endParaRPr lang="en-US" sz="1400" b="1" kern="0" dirty="0"/>
          </a:p>
          <a:p>
            <a:pPr lvl="1">
              <a:spcBef>
                <a:spcPts val="0"/>
              </a:spcBef>
              <a:spcAft>
                <a:spcPts val="225"/>
              </a:spcAft>
              <a:defRPr/>
            </a:pPr>
            <a:r>
              <a:rPr lang="en-US" sz="1100" dirty="0" smtClean="0"/>
              <a:t>OAM </a:t>
            </a:r>
            <a:r>
              <a:rPr lang="en-US" sz="1100" dirty="0"/>
              <a:t>support is expected to be handled by SA5, and security to be handled by SA3</a:t>
            </a:r>
            <a:endParaRPr lang="en-US" altLang="zh-CN" sz="1100" dirty="0">
              <a:solidFill>
                <a:prstClr val="black"/>
              </a:solidFill>
              <a:sym typeface="+mn-ea"/>
            </a:endParaRPr>
          </a:p>
          <a:p>
            <a:pPr>
              <a:spcBef>
                <a:spcPts val="0"/>
              </a:spcBef>
              <a:spcAft>
                <a:spcPts val="0"/>
              </a:spcAft>
              <a:defRPr/>
            </a:pPr>
            <a:r>
              <a:rPr lang="de-DE" sz="1400" b="1" kern="0" dirty="0"/>
              <a:t>Controversial issues</a:t>
            </a:r>
          </a:p>
          <a:p>
            <a:pPr lvl="1">
              <a:spcBef>
                <a:spcPts val="0"/>
              </a:spcBef>
              <a:spcAft>
                <a:spcPts val="0"/>
              </a:spcAft>
              <a:defRPr/>
            </a:pPr>
            <a:r>
              <a:rPr lang="de-DE" sz="1100" kern="0" dirty="0" smtClean="0"/>
              <a:t>None</a:t>
            </a:r>
          </a:p>
          <a:p>
            <a:pPr>
              <a:spcBef>
                <a:spcPts val="0"/>
              </a:spcBef>
              <a:spcAft>
                <a:spcPts val="0"/>
              </a:spcAft>
              <a:defRPr/>
            </a:pPr>
            <a:r>
              <a:rPr lang="de-DE" sz="1400" b="1" kern="0" dirty="0" smtClean="0"/>
              <a:t>Next steps</a:t>
            </a:r>
            <a:endParaRPr lang="en-US" sz="800" b="1" kern="0" dirty="0"/>
          </a:p>
          <a:p>
            <a:pPr lvl="1">
              <a:spcBef>
                <a:spcPts val="0"/>
              </a:spcBef>
              <a:spcAft>
                <a:spcPts val="225"/>
              </a:spcAft>
              <a:defRPr/>
            </a:pPr>
            <a:r>
              <a:rPr lang="en-US" sz="1100" kern="0" dirty="0" smtClean="0"/>
              <a:t>Alignment </a:t>
            </a:r>
            <a:r>
              <a:rPr lang="en-US" sz="1100" kern="0" dirty="0"/>
              <a:t>based on work progressed in other working groups</a:t>
            </a:r>
          </a:p>
          <a:p>
            <a:pPr lvl="1">
              <a:spcBef>
                <a:spcPts val="0"/>
              </a:spcBef>
              <a:spcAft>
                <a:spcPts val="225"/>
              </a:spcAft>
              <a:defRPr/>
            </a:pPr>
            <a:r>
              <a:rPr lang="en-US" sz="1100" kern="0" dirty="0"/>
              <a:t>Maintenance work</a:t>
            </a:r>
          </a:p>
        </p:txBody>
      </p:sp>
      <p:graphicFrame>
        <p:nvGraphicFramePr>
          <p:cNvPr id="5" name="Table 4"/>
          <p:cNvGraphicFramePr>
            <a:graphicFrameLocks noGrp="1"/>
          </p:cNvGraphicFramePr>
          <p:nvPr>
            <p:extLst>
              <p:ext uri="{D42A27DB-BD31-4B8C-83A1-F6EECF244321}">
                <p14:modId xmlns:p14="http://schemas.microsoft.com/office/powerpoint/2010/main" val="4107035978"/>
              </p:ext>
            </p:extLst>
          </p:nvPr>
        </p:nvGraphicFramePr>
        <p:xfrm>
          <a:off x="488950" y="1277359"/>
          <a:ext cx="8009097" cy="632399"/>
        </p:xfrm>
        <a:graphic>
          <a:graphicData uri="http://schemas.openxmlformats.org/drawingml/2006/table">
            <a:tbl>
              <a:tblPr firstRow="1" firstCol="1" bandRow="1">
                <a:tableStyleId>{F5AB1C69-6EDB-4FF4-983F-18BD219EF322}</a:tableStyleId>
              </a:tblPr>
              <a:tblGrid>
                <a:gridCol w="478011">
                  <a:extLst>
                    <a:ext uri="{9D8B030D-6E8A-4147-A177-3AD203B41FA5}">
                      <a16:colId xmlns:a16="http://schemas.microsoft.com/office/drawing/2014/main" val="20000"/>
                    </a:ext>
                  </a:extLst>
                </a:gridCol>
                <a:gridCol w="2923114">
                  <a:extLst>
                    <a:ext uri="{9D8B030D-6E8A-4147-A177-3AD203B41FA5}">
                      <a16:colId xmlns:a16="http://schemas.microsoft.com/office/drawing/2014/main" val="20001"/>
                    </a:ext>
                  </a:extLst>
                </a:gridCol>
                <a:gridCol w="883403">
                  <a:extLst>
                    <a:ext uri="{9D8B030D-6E8A-4147-A177-3AD203B41FA5}">
                      <a16:colId xmlns:a16="http://schemas.microsoft.com/office/drawing/2014/main" val="20002"/>
                    </a:ext>
                  </a:extLst>
                </a:gridCol>
                <a:gridCol w="757541">
                  <a:extLst>
                    <a:ext uri="{9D8B030D-6E8A-4147-A177-3AD203B41FA5}">
                      <a16:colId xmlns:a16="http://schemas.microsoft.com/office/drawing/2014/main" val="20003"/>
                    </a:ext>
                  </a:extLst>
                </a:gridCol>
                <a:gridCol w="438167">
                  <a:extLst>
                    <a:ext uri="{9D8B030D-6E8A-4147-A177-3AD203B41FA5}">
                      <a16:colId xmlns:a16="http://schemas.microsoft.com/office/drawing/2014/main" val="20004"/>
                    </a:ext>
                  </a:extLst>
                </a:gridCol>
                <a:gridCol w="510699">
                  <a:extLst>
                    <a:ext uri="{9D8B030D-6E8A-4147-A177-3AD203B41FA5}">
                      <a16:colId xmlns:a16="http://schemas.microsoft.com/office/drawing/2014/main" val="20005"/>
                    </a:ext>
                  </a:extLst>
                </a:gridCol>
                <a:gridCol w="510699">
                  <a:extLst>
                    <a:ext uri="{9D8B030D-6E8A-4147-A177-3AD203B41FA5}">
                      <a16:colId xmlns:a16="http://schemas.microsoft.com/office/drawing/2014/main" val="20006"/>
                    </a:ext>
                  </a:extLst>
                </a:gridCol>
                <a:gridCol w="1507463">
                  <a:extLst>
                    <a:ext uri="{9D8B030D-6E8A-4147-A177-3AD203B41FA5}">
                      <a16:colId xmlns:a16="http://schemas.microsoft.com/office/drawing/2014/main" val="20007"/>
                    </a:ext>
                  </a:extLst>
                </a:gridCol>
              </a:tblGrid>
              <a:tr h="195692">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69451">
                <a:tc>
                  <a:txBody>
                    <a:bodyPr/>
                    <a:lstStyle/>
                    <a:p>
                      <a:pPr algn="l" fontAlgn="t"/>
                      <a:r>
                        <a:rPr lang="en-GB" sz="900" b="0" i="0" u="none" strike="noStrike" dirty="0">
                          <a:solidFill>
                            <a:srgbClr val="000000"/>
                          </a:solidFill>
                          <a:effectLst/>
                          <a:latin typeface="+mn-lt"/>
                        </a:rPr>
                        <a:t>1020067</a:t>
                      </a:r>
                    </a:p>
                  </a:txBody>
                  <a:tcPr marL="7144" marR="7144" marT="7136" marB="0"/>
                </a:tc>
                <a:tc>
                  <a:txBody>
                    <a:bodyPr/>
                    <a:lstStyle/>
                    <a:p>
                      <a:pPr algn="l" fontAlgn="t"/>
                      <a:r>
                        <a:rPr lang="en-GB" sz="900" b="0" i="0" u="none" strike="noStrike" dirty="0">
                          <a:solidFill>
                            <a:srgbClr val="000000"/>
                          </a:solidFill>
                          <a:effectLst/>
                          <a:latin typeface="+mn-lt"/>
                        </a:rPr>
                        <a:t>Study on Vehicle Mounted Relays Phase 2 </a:t>
                      </a:r>
                    </a:p>
                  </a:txBody>
                  <a:tcPr marL="7144" marR="7144" marT="7136" marB="0"/>
                </a:tc>
                <a:tc>
                  <a:txBody>
                    <a:bodyPr/>
                    <a:lstStyle/>
                    <a:p>
                      <a:pPr algn="l" fontAlgn="t"/>
                      <a:r>
                        <a:rPr lang="en-GB" sz="900" b="0" i="0" u="none" strike="noStrike" dirty="0">
                          <a:solidFill>
                            <a:srgbClr val="000000"/>
                          </a:solidFill>
                          <a:effectLst/>
                          <a:latin typeface="+mn-lt"/>
                        </a:rPr>
                        <a:t>FS_VMR_Ph2</a:t>
                      </a:r>
                    </a:p>
                  </a:txBody>
                  <a:tcPr marL="7144" marR="7144" marT="7136" marB="0"/>
                </a:tc>
                <a:tc>
                  <a:txBody>
                    <a:bodyPr/>
                    <a:lstStyle/>
                    <a:p>
                      <a:pPr algn="l" fontAlgn="t"/>
                      <a:r>
                        <a:rPr lang="en-GB" sz="900" b="0" i="0" u="none" strike="noStrike" dirty="0">
                          <a:solidFill>
                            <a:srgbClr val="000000"/>
                          </a:solidFill>
                          <a:effectLst/>
                          <a:latin typeface="+mn-lt"/>
                        </a:rPr>
                        <a:t>09/09/2024</a:t>
                      </a:r>
                    </a:p>
                  </a:txBody>
                  <a:tcPr marL="7144" marR="7144" marT="7136"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7144" marR="7144" marT="7136" marB="0"/>
                </a:tc>
                <a:tc>
                  <a:txBody>
                    <a:bodyPr/>
                    <a:lstStyle/>
                    <a:p>
                      <a:pPr algn="l" fontAlgn="t"/>
                      <a:r>
                        <a:rPr lang="en-GB" sz="900" b="0" i="0" u="sng" strike="noStrike" dirty="0">
                          <a:solidFill>
                            <a:srgbClr val="0563C1"/>
                          </a:solidFill>
                          <a:effectLst/>
                          <a:latin typeface="+mn-lt"/>
                          <a:hlinkClick r:id="rId3"/>
                        </a:rPr>
                        <a:t>SP-240493</a:t>
                      </a:r>
                      <a:endParaRPr lang="en-GB" sz="900" b="0" i="0" u="sng" strike="noStrike" dirty="0">
                        <a:solidFill>
                          <a:srgbClr val="0563C1"/>
                        </a:solidFill>
                        <a:effectLst/>
                        <a:latin typeface="+mn-lt"/>
                      </a:endParaRPr>
                    </a:p>
                  </a:txBody>
                  <a:tcPr marL="7144" marR="7144" marT="7136" marB="0"/>
                </a:tc>
                <a:tc>
                  <a:txBody>
                    <a:bodyPr/>
                    <a:lstStyle/>
                    <a:p>
                      <a:pPr algn="ctr">
                        <a:lnSpc>
                          <a:spcPct val="107000"/>
                        </a:lnSpc>
                        <a:spcAft>
                          <a:spcPts val="800"/>
                        </a:spcAft>
                      </a:pPr>
                      <a:r>
                        <a:rPr lang="en-GB" sz="900" dirty="0">
                          <a:solidFill>
                            <a:srgbClr val="FF0000"/>
                          </a:solidFill>
                          <a:latin typeface="+mn-lt"/>
                        </a:rPr>
                        <a:t>100%</a:t>
                      </a:r>
                    </a:p>
                  </a:txBody>
                  <a:tcPr marL="27002" marR="27002" marT="0" marB="0" anchor="ctr"/>
                </a:tc>
                <a:tc>
                  <a:txBody>
                    <a:bodyPr/>
                    <a:lstStyle/>
                    <a:p>
                      <a:pPr algn="ctr">
                        <a:lnSpc>
                          <a:spcPct val="107000"/>
                        </a:lnSpc>
                        <a:spcAft>
                          <a:spcPts val="800"/>
                        </a:spcAft>
                      </a:pPr>
                      <a:endParaRPr lang="en-GB" sz="900" dirty="0">
                        <a:solidFill>
                          <a:srgbClr val="FF0000"/>
                        </a:solidFill>
                        <a:latin typeface="+mn-lt"/>
                      </a:endParaRPr>
                    </a:p>
                  </a:txBody>
                  <a:tcPr marL="27002" marR="27002" marT="0" marB="0" anchor="ctr"/>
                </a:tc>
                <a:extLst>
                  <a:ext uri="{0D108BD9-81ED-4DB2-BD59-A6C34878D82A}">
                    <a16:rowId xmlns:a16="http://schemas.microsoft.com/office/drawing/2014/main" val="10001"/>
                  </a:ext>
                </a:extLst>
              </a:tr>
              <a:tr h="169451">
                <a:tc>
                  <a:txBody>
                    <a:bodyPr/>
                    <a:lstStyle/>
                    <a:p>
                      <a:pPr algn="l" fontAlgn="t"/>
                      <a:r>
                        <a:rPr lang="en-GB" sz="900" b="0" i="0" u="none" strike="noStrike">
                          <a:solidFill>
                            <a:srgbClr val="000000"/>
                          </a:solidFill>
                          <a:effectLst/>
                          <a:latin typeface="+mn-lt"/>
                        </a:rPr>
                        <a:t>1040031</a:t>
                      </a:r>
                    </a:p>
                  </a:txBody>
                  <a:tcPr marL="7144" marR="7144" marT="7136" marB="0"/>
                </a:tc>
                <a:tc>
                  <a:txBody>
                    <a:bodyPr/>
                    <a:lstStyle/>
                    <a:p>
                      <a:pPr algn="l" fontAlgn="t"/>
                      <a:r>
                        <a:rPr lang="en-GB" sz="900" b="0" i="0" u="none" strike="noStrike" dirty="0">
                          <a:solidFill>
                            <a:srgbClr val="000000"/>
                          </a:solidFill>
                          <a:effectLst/>
                          <a:latin typeface="+mn-lt"/>
                        </a:rPr>
                        <a:t>Vehicle Mounted Relays Phase 2 </a:t>
                      </a:r>
                    </a:p>
                  </a:txBody>
                  <a:tcPr marL="7144" marR="7144" marT="7136" marB="0"/>
                </a:tc>
                <a:tc>
                  <a:txBody>
                    <a:bodyPr/>
                    <a:lstStyle/>
                    <a:p>
                      <a:pPr algn="l" fontAlgn="t"/>
                      <a:r>
                        <a:rPr lang="en-GB" sz="900" b="0" i="0" u="none" strike="noStrike">
                          <a:solidFill>
                            <a:srgbClr val="000000"/>
                          </a:solidFill>
                          <a:effectLst/>
                          <a:latin typeface="+mn-lt"/>
                        </a:rPr>
                        <a:t>VMR_Ph2</a:t>
                      </a:r>
                    </a:p>
                  </a:txBody>
                  <a:tcPr marL="7144" marR="7144" marT="7136" marB="0"/>
                </a:tc>
                <a:tc>
                  <a:txBody>
                    <a:bodyPr/>
                    <a:lstStyle/>
                    <a:p>
                      <a:pPr algn="l" fontAlgn="t"/>
                      <a:r>
                        <a:rPr lang="en-GB" sz="900" b="0" i="0" u="none" strike="noStrike">
                          <a:solidFill>
                            <a:srgbClr val="000000"/>
                          </a:solidFill>
                          <a:effectLst/>
                          <a:latin typeface="+mn-lt"/>
                        </a:rPr>
                        <a:t>12/12/2024</a:t>
                      </a:r>
                    </a:p>
                  </a:txBody>
                  <a:tcPr marL="7144" marR="7144" marT="7136" marB="0"/>
                </a:tc>
                <a:tc>
                  <a:txBody>
                    <a:bodyPr/>
                    <a:lstStyle/>
                    <a:p>
                      <a:pPr algn="l" fontAlgn="t"/>
                      <a:r>
                        <a:rPr lang="en-GB" sz="900" b="0" i="0" u="none" strike="noStrike" dirty="0" smtClean="0">
                          <a:solidFill>
                            <a:srgbClr val="000000"/>
                          </a:solidFill>
                          <a:effectLst/>
                          <a:latin typeface="+mn-lt"/>
                        </a:rPr>
                        <a:t>100</a:t>
                      </a:r>
                      <a:r>
                        <a:rPr lang="en-GB" sz="900" b="0" i="0" u="none" strike="noStrike" dirty="0">
                          <a:solidFill>
                            <a:srgbClr val="000000"/>
                          </a:solidFill>
                          <a:effectLst/>
                          <a:latin typeface="+mn-lt"/>
                        </a:rPr>
                        <a:t>%</a:t>
                      </a:r>
                    </a:p>
                  </a:txBody>
                  <a:tcPr marL="7144" marR="7144" marT="7136" marB="0"/>
                </a:tc>
                <a:tc>
                  <a:txBody>
                    <a:bodyPr/>
                    <a:lstStyle/>
                    <a:p>
                      <a:pPr algn="l" fontAlgn="t"/>
                      <a:r>
                        <a:rPr lang="en-GB" sz="900" b="0" i="0" u="sng" strike="noStrike" dirty="0">
                          <a:solidFill>
                            <a:srgbClr val="0563C1"/>
                          </a:solidFill>
                          <a:effectLst/>
                          <a:latin typeface="+mn-lt"/>
                          <a:hlinkClick r:id="rId4"/>
                        </a:rPr>
                        <a:t>SP-240989</a:t>
                      </a:r>
                      <a:endParaRPr lang="en-GB" sz="900" b="0" i="0" u="sng" strike="noStrike" dirty="0">
                        <a:solidFill>
                          <a:srgbClr val="0563C1"/>
                        </a:solidFill>
                        <a:effectLst/>
                        <a:latin typeface="+mn-lt"/>
                      </a:endParaRPr>
                    </a:p>
                  </a:txBody>
                  <a:tcPr marL="7144" marR="7144" marT="7136" marB="0"/>
                </a:tc>
                <a:tc>
                  <a:txBody>
                    <a:bodyPr/>
                    <a:lstStyle/>
                    <a:p>
                      <a:pPr algn="ctr">
                        <a:lnSpc>
                          <a:spcPct val="107000"/>
                        </a:lnSpc>
                        <a:spcAft>
                          <a:spcPts val="800"/>
                        </a:spcAft>
                      </a:pPr>
                      <a:r>
                        <a:rPr lang="en-GB" sz="900" dirty="0">
                          <a:solidFill>
                            <a:srgbClr val="FF0000"/>
                          </a:solidFill>
                          <a:latin typeface="+mn-lt"/>
                        </a:rPr>
                        <a:t>100%</a:t>
                      </a:r>
                    </a:p>
                  </a:txBody>
                  <a:tcPr marL="27002" marR="27002" marT="0" marB="0" anchor="ctr"/>
                </a:tc>
                <a:tc>
                  <a:txBody>
                    <a:bodyPr/>
                    <a:lstStyle/>
                    <a:p>
                      <a:pPr algn="ctr">
                        <a:lnSpc>
                          <a:spcPct val="107000"/>
                        </a:lnSpc>
                        <a:spcAft>
                          <a:spcPts val="800"/>
                        </a:spcAft>
                      </a:pPr>
                      <a:endParaRPr lang="en-GB" sz="900" dirty="0">
                        <a:solidFill>
                          <a:srgbClr val="FF0000"/>
                        </a:solidFill>
                        <a:latin typeface="+mn-lt"/>
                      </a:endParaRPr>
                    </a:p>
                  </a:txBody>
                  <a:tcPr marL="27002" marR="27002" marT="0" marB="0" anchor="ctr"/>
                </a:tc>
                <a:extLst>
                  <a:ext uri="{0D108BD9-81ED-4DB2-BD59-A6C34878D82A}">
                    <a16:rowId xmlns:a16="http://schemas.microsoft.com/office/drawing/2014/main" val="2590421922"/>
                  </a:ext>
                </a:extLst>
              </a:tr>
            </a:tbl>
          </a:graphicData>
        </a:graphic>
      </p:graphicFrame>
      <p:sp>
        <p:nvSpPr>
          <p:cNvPr id="6" name="Title 1"/>
          <p:cNvSpPr>
            <a:spLocks noGrp="1"/>
          </p:cNvSpPr>
          <p:nvPr>
            <p:ph type="title"/>
          </p:nvPr>
        </p:nvSpPr>
        <p:spPr>
          <a:xfrm>
            <a:off x="488950" y="171450"/>
            <a:ext cx="6827838" cy="857250"/>
          </a:xfrm>
        </p:spPr>
        <p:txBody>
          <a:bodyPr/>
          <a:lstStyle/>
          <a:p>
            <a:r>
              <a:rPr lang="en-GB" altLang="en-US" sz="2800" dirty="0" smtClean="0">
                <a:solidFill>
                  <a:srgbClr val="000000"/>
                </a:solidFill>
                <a:latin typeface="Arial" panose="020B0604020202020204" pitchFamily="34" charset="0"/>
              </a:rPr>
              <a:t>FS_VMR_Ph2/VMR_Ph2</a:t>
            </a:r>
            <a:endParaRPr lang="en-GB" altLang="en-US" sz="2800" b="1" dirty="0" smtClean="0">
              <a:solidFill>
                <a:schemeClr val="tx1"/>
              </a:solidFill>
            </a:endParaRPr>
          </a:p>
        </p:txBody>
      </p:sp>
    </p:spTree>
    <p:extLst>
      <p:ext uri="{BB962C8B-B14F-4D97-AF65-F5344CB8AC3E}">
        <p14:creationId xmlns:p14="http://schemas.microsoft.com/office/powerpoint/2010/main" val="245466719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zh-CN" sz="2800" smtClean="0">
                <a:solidFill>
                  <a:schemeClr val="tx1"/>
                </a:solidFill>
              </a:rPr>
              <a:t>FS_5G_ProSe_Ph3/5G_ProSe_Ph3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lvl="1" indent="-341313">
              <a:spcBef>
                <a:spcPts val="0"/>
              </a:spcBef>
              <a:spcAft>
                <a:spcPts val="300"/>
              </a:spcAft>
              <a:buBlip>
                <a:blip r:embed="rId2"/>
              </a:buBlip>
            </a:pPr>
            <a:r>
              <a:rPr lang="en-US" altLang="ko-KR" sz="1400" b="1" kern="0" dirty="0">
                <a:solidFill>
                  <a:prstClr val="black"/>
                </a:solidFill>
                <a:ea typeface="맑은 고딕" panose="020B0503020000020004" pitchFamily="34" charset="-127"/>
                <a:cs typeface="ＭＳ Ｐゴシック" charset="0"/>
              </a:rPr>
              <a:t>Progress since SA#108</a:t>
            </a:r>
            <a:endParaRPr lang="de-DE" altLang="ko-KR" sz="1400" b="1" kern="0" dirty="0">
              <a:solidFill>
                <a:prstClr val="black"/>
              </a:solidFill>
              <a:ea typeface="맑은 고딕" panose="020B0503020000020004" pitchFamily="34" charset="-127"/>
              <a:cs typeface="ＭＳ Ｐゴシック" charset="0"/>
            </a:endParaRPr>
          </a:p>
          <a:p>
            <a:pPr lvl="1">
              <a:spcBef>
                <a:spcPts val="0"/>
              </a:spcBef>
              <a:spcAft>
                <a:spcPts val="0"/>
              </a:spcAft>
            </a:pPr>
            <a:r>
              <a:rPr lang="en-US" altLang="de-DE" sz="1100" dirty="0"/>
              <a:t>3</a:t>
            </a:r>
            <a:r>
              <a:rPr lang="en-US" altLang="de-DE" sz="1100" kern="0" dirty="0"/>
              <a:t> CRs to TS 23.304 were agreed.</a:t>
            </a:r>
          </a:p>
          <a:p>
            <a:pPr lvl="1">
              <a:spcBef>
                <a:spcPts val="0"/>
              </a:spcBef>
              <a:spcAft>
                <a:spcPts val="0"/>
              </a:spcAft>
            </a:pPr>
            <a:r>
              <a:rPr lang="en-US" altLang="de-DE" sz="1100" dirty="0"/>
              <a:t>Reply LS sent to CT WG1 on path information in 5G </a:t>
            </a:r>
            <a:r>
              <a:rPr lang="en-US" altLang="de-DE" sz="1100" dirty="0" err="1"/>
              <a:t>ProSe</a:t>
            </a:r>
            <a:r>
              <a:rPr lang="en-US" altLang="de-DE" sz="1100" dirty="0"/>
              <a:t> multi-hop discovery procedures.</a:t>
            </a:r>
          </a:p>
          <a:p>
            <a:pPr lvl="1">
              <a:spcBef>
                <a:spcPts val="0"/>
              </a:spcBef>
              <a:spcAft>
                <a:spcPts val="0"/>
              </a:spcAft>
            </a:pPr>
            <a:r>
              <a:rPr lang="en-US" altLang="de-DE" sz="1100" dirty="0"/>
              <a:t>Reply LS sent to CT WG1 on additional parameters announcement request message.</a:t>
            </a:r>
            <a:endParaRPr lang="en-US" altLang="de-DE" sz="1100" kern="0" dirty="0"/>
          </a:p>
          <a:p>
            <a:pPr lvl="1">
              <a:spcBef>
                <a:spcPts val="0"/>
              </a:spcBef>
              <a:spcAft>
                <a:spcPts val="0"/>
              </a:spcAft>
            </a:pPr>
            <a:r>
              <a:rPr lang="en-US" altLang="ko-KR" sz="1100" dirty="0"/>
              <a:t>Additional corrections and clarifications for Layer 3 </a:t>
            </a:r>
            <a:r>
              <a:rPr lang="en-US" altLang="de-DE" sz="1100" dirty="0">
                <a:solidFill>
                  <a:prstClr val="black"/>
                </a:solidFill>
                <a:sym typeface="+mn-ea"/>
              </a:rPr>
              <a:t>UE-to-Network and UE-to-UE </a:t>
            </a:r>
            <a:r>
              <a:rPr lang="en-US" altLang="de-DE" sz="1100" dirty="0" smtClean="0">
                <a:solidFill>
                  <a:prstClr val="black"/>
                </a:solidFill>
                <a:sym typeface="+mn-ea"/>
              </a:rPr>
              <a:t>Relay</a:t>
            </a:r>
            <a:endParaRPr lang="en-US" altLang="de-DE" sz="1100" dirty="0">
              <a:sym typeface="+mn-ea"/>
            </a:endParaRPr>
          </a:p>
          <a:p>
            <a:pPr>
              <a:spcBef>
                <a:spcPts val="0"/>
              </a:spcBef>
              <a:spcAft>
                <a:spcPts val="0"/>
              </a:spcAft>
            </a:pPr>
            <a:r>
              <a:rPr lang="en-US" altLang="ko-KR" sz="1400" b="1" dirty="0" smtClean="0">
                <a:solidFill>
                  <a:prstClr val="black"/>
                </a:solidFill>
              </a:rPr>
              <a:t>Impacts and dependencies on other WGs</a:t>
            </a:r>
            <a:endParaRPr lang="en-US" altLang="de-DE" sz="1400" dirty="0" smtClean="0">
              <a:solidFill>
                <a:prstClr val="black"/>
              </a:solidFill>
              <a:sym typeface="+mn-ea"/>
            </a:endParaRPr>
          </a:p>
          <a:p>
            <a:pPr lvl="1">
              <a:spcBef>
                <a:spcPts val="0"/>
              </a:spcBef>
              <a:spcAft>
                <a:spcPts val="300"/>
              </a:spcAft>
            </a:pPr>
            <a:r>
              <a:rPr lang="en-US" altLang="de-DE" sz="1100" dirty="0" smtClean="0">
                <a:solidFill>
                  <a:prstClr val="black"/>
                </a:solidFill>
                <a:sym typeface="+mn-ea"/>
              </a:rPr>
              <a:t>Layer </a:t>
            </a:r>
            <a:r>
              <a:rPr lang="en-US" altLang="de-DE" sz="1100" dirty="0">
                <a:solidFill>
                  <a:prstClr val="black"/>
                </a:solidFill>
                <a:sym typeface="+mn-ea"/>
              </a:rPr>
              <a:t>2 UE-to-Network Relay has dependencies in related work item in </a:t>
            </a:r>
            <a:r>
              <a:rPr lang="en-US" altLang="de-DE" sz="1100" dirty="0" smtClean="0">
                <a:solidFill>
                  <a:prstClr val="black"/>
                </a:solidFill>
                <a:sym typeface="+mn-ea"/>
              </a:rPr>
              <a:t>RAN.</a:t>
            </a:r>
          </a:p>
          <a:p>
            <a:pPr>
              <a:spcBef>
                <a:spcPts val="0"/>
              </a:spcBef>
              <a:spcAft>
                <a:spcPts val="300"/>
              </a:spcAft>
            </a:pPr>
            <a:r>
              <a:rPr lang="de-DE" altLang="ko-KR" sz="1400" b="1" kern="0" dirty="0" smtClean="0">
                <a:solidFill>
                  <a:prstClr val="black"/>
                </a:solidFill>
                <a:ea typeface="맑은 고딕" panose="020B0503020000020004" pitchFamily="34" charset="-127"/>
              </a:rPr>
              <a:t>Outstanding </a:t>
            </a:r>
            <a:r>
              <a:rPr lang="de-DE" altLang="ko-KR" sz="1400" b="1" kern="0" dirty="0">
                <a:solidFill>
                  <a:prstClr val="black"/>
                </a:solidFill>
                <a:ea typeface="맑은 고딕" panose="020B0503020000020004" pitchFamily="34" charset="-127"/>
              </a:rPr>
              <a:t>issues</a:t>
            </a:r>
          </a:p>
          <a:p>
            <a:pPr lvl="1">
              <a:spcBef>
                <a:spcPts val="0"/>
              </a:spcBef>
              <a:spcAft>
                <a:spcPts val="300"/>
              </a:spcAft>
            </a:pPr>
            <a:r>
              <a:rPr lang="en-US" altLang="de-DE" sz="1100" dirty="0" smtClean="0">
                <a:solidFill>
                  <a:prstClr val="black"/>
                </a:solidFill>
                <a:sym typeface="+mn-ea"/>
              </a:rPr>
              <a:t>None</a:t>
            </a:r>
          </a:p>
          <a:p>
            <a:pPr>
              <a:spcBef>
                <a:spcPts val="0"/>
              </a:spcBef>
              <a:spcAft>
                <a:spcPts val="300"/>
              </a:spcAft>
            </a:pPr>
            <a:r>
              <a:rPr lang="de-DE" altLang="ko-KR" sz="1400" b="1" kern="0" dirty="0" smtClean="0"/>
              <a:t>Next </a:t>
            </a:r>
            <a:r>
              <a:rPr lang="de-DE" altLang="ko-KR" sz="1400" b="1" kern="0" dirty="0"/>
              <a:t>steps</a:t>
            </a:r>
          </a:p>
          <a:p>
            <a:pPr lvl="1">
              <a:defRPr/>
            </a:pPr>
            <a:r>
              <a:rPr lang="en-US" sz="1100" dirty="0" smtClean="0"/>
              <a:t>Continue maintenance </a:t>
            </a:r>
            <a:r>
              <a:rPr lang="en-US" sz="1100" dirty="0"/>
              <a:t>work.</a:t>
            </a:r>
          </a:p>
          <a:p>
            <a:pPr lvl="1">
              <a:defRPr/>
            </a:pPr>
            <a:r>
              <a:rPr lang="en-US" sz="1100" dirty="0"/>
              <a:t>Alignment with RAN for </a:t>
            </a:r>
            <a:r>
              <a:rPr lang="en-US" altLang="de-DE" sz="1100" dirty="0">
                <a:solidFill>
                  <a:prstClr val="black"/>
                </a:solidFill>
                <a:sym typeface="+mn-ea"/>
              </a:rPr>
              <a:t>Layer 2 UE-to-Network </a:t>
            </a:r>
            <a:r>
              <a:rPr lang="en-US" altLang="de-DE" sz="1100" dirty="0" smtClean="0">
                <a:solidFill>
                  <a:prstClr val="black"/>
                </a:solidFill>
                <a:sym typeface="+mn-ea"/>
              </a:rPr>
              <a:t>Relay</a:t>
            </a:r>
            <a:endParaRPr lang="en-US" sz="1100" dirty="0"/>
          </a:p>
        </p:txBody>
      </p:sp>
      <p:graphicFrame>
        <p:nvGraphicFramePr>
          <p:cNvPr id="5" name="Table 4"/>
          <p:cNvGraphicFramePr>
            <a:graphicFrameLocks noGrp="1"/>
          </p:cNvGraphicFramePr>
          <p:nvPr>
            <p:extLst>
              <p:ext uri="{D42A27DB-BD31-4B8C-83A1-F6EECF244321}">
                <p14:modId xmlns:p14="http://schemas.microsoft.com/office/powerpoint/2010/main" val="2151049269"/>
              </p:ext>
            </p:extLst>
          </p:nvPr>
        </p:nvGraphicFramePr>
        <p:xfrm>
          <a:off x="303213" y="1109663"/>
          <a:ext cx="8180387" cy="741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951394">
                  <a:extLst>
                    <a:ext uri="{9D8B030D-6E8A-4147-A177-3AD203B41FA5}">
                      <a16:colId xmlns:a16="http://schemas.microsoft.com/office/drawing/2014/main" val="20001"/>
                    </a:ext>
                  </a:extLst>
                </a:gridCol>
                <a:gridCol w="1055600">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400">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82">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Study on 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FS_5G_ProSe_Ph3</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18/06/2024</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a:solidFill>
                            <a:srgbClr val="0563C1"/>
                          </a:solidFill>
                          <a:effectLst/>
                          <a:latin typeface="Calibri" panose="020F0502020204030204" pitchFamily="34" charset="0"/>
                          <a:hlinkClick r:id="rId3"/>
                        </a:rPr>
                        <a:t>SP-231798</a:t>
                      </a:r>
                      <a:endParaRPr lang="en-GB" sz="800" b="0" i="0" u="sng" strike="noStrike">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638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18/12/2024</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dirty="0">
                          <a:solidFill>
                            <a:srgbClr val="0563C1"/>
                          </a:solidFill>
                          <a:effectLst/>
                          <a:latin typeface="Calibri" panose="020F0502020204030204" pitchFamily="34" charset="0"/>
                          <a:hlinkClick r:id="rId4"/>
                        </a:rPr>
                        <a:t>SP-240988</a:t>
                      </a:r>
                      <a:endParaRPr lang="en-GB" sz="800" b="0" i="0" u="sng" strike="noStrike" dirty="0">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z="2800" smtClean="0">
                <a:solidFill>
                  <a:schemeClr val="tx1"/>
                </a:solidFill>
              </a:rPr>
              <a:t>FS_UIA_ARC/UIA_ARC</a:t>
            </a:r>
            <a:endParaRPr lang="en-GB" altLang="en-US" sz="2800" smtClean="0">
              <a:solidFill>
                <a:schemeClr val="tx1"/>
              </a:solidFill>
            </a:endParaRPr>
          </a:p>
        </p:txBody>
      </p:sp>
      <p:sp>
        <p:nvSpPr>
          <p:cNvPr id="4" name="Content Placeholder 7"/>
          <p:cNvSpPr txBox="1">
            <a:spLocks/>
          </p:cNvSpPr>
          <p:nvPr/>
        </p:nvSpPr>
        <p:spPr>
          <a:xfrm>
            <a:off x="303213" y="1943967"/>
            <a:ext cx="8250237" cy="29248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ct val="0"/>
              </a:spcBef>
            </a:pPr>
            <a:r>
              <a:rPr lang="de-DE" altLang="de-DE" sz="1400" b="1" dirty="0" smtClean="0"/>
              <a:t>Progress </a:t>
            </a:r>
            <a:r>
              <a:rPr lang="de-DE" altLang="de-DE" sz="1400" b="1" dirty="0"/>
              <a:t>since </a:t>
            </a:r>
            <a:r>
              <a:rPr lang="de-DE" altLang="de-DE" sz="1400" b="1" dirty="0" smtClean="0"/>
              <a:t>SA#108</a:t>
            </a:r>
            <a:endParaRPr lang="de-DE" altLang="de-DE" sz="1400" b="1" dirty="0"/>
          </a:p>
          <a:p>
            <a:pPr marL="538163" lvl="1">
              <a:spcBef>
                <a:spcPct val="0"/>
              </a:spcBef>
            </a:pPr>
            <a:r>
              <a:rPr lang="de-DE" altLang="de-DE" sz="1100" dirty="0"/>
              <a:t>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400" b="1" dirty="0" smtClean="0"/>
              <a:t>Impacts </a:t>
            </a:r>
            <a:r>
              <a:rPr lang="en-GB" altLang="en-US" sz="1400" b="1" dirty="0"/>
              <a:t>and dependencies on other </a:t>
            </a:r>
            <a:r>
              <a:rPr lang="en-GB" altLang="en-US" sz="1400" b="1" dirty="0" smtClean="0"/>
              <a:t>WGs</a:t>
            </a:r>
            <a:endParaRPr lang="en-GB" altLang="en-US" sz="1400" dirty="0"/>
          </a:p>
          <a:p>
            <a:pPr lvl="1">
              <a:spcBef>
                <a:spcPct val="0"/>
              </a:spcBef>
            </a:pPr>
            <a:r>
              <a:rPr lang="de-DE" altLang="de-DE" sz="1100" dirty="0" smtClean="0"/>
              <a:t>None </a:t>
            </a:r>
            <a:r>
              <a:rPr lang="de-DE" altLang="de-DE" sz="1100" dirty="0"/>
              <a:t>identified</a:t>
            </a:r>
            <a:endParaRPr lang="en-US" altLang="en-US" sz="1100" dirty="0"/>
          </a:p>
          <a:p>
            <a:pPr>
              <a:spcBef>
                <a:spcPct val="0"/>
              </a:spcBef>
            </a:pPr>
            <a:r>
              <a:rPr lang="de-DE" altLang="en-US" sz="1400" b="1" dirty="0"/>
              <a:t>Contentious Issues</a:t>
            </a:r>
          </a:p>
          <a:p>
            <a:pPr lvl="1">
              <a:spcBef>
                <a:spcPct val="0"/>
              </a:spcBef>
            </a:pPr>
            <a:r>
              <a:rPr lang="de-DE" altLang="de-DE" sz="1100" dirty="0"/>
              <a:t>None </a:t>
            </a:r>
            <a:r>
              <a:rPr lang="de-DE" altLang="de-DE" sz="1100" dirty="0" smtClean="0"/>
              <a:t>identified</a:t>
            </a:r>
            <a:endParaRPr lang="en-US" sz="1100" b="1" dirty="0"/>
          </a:p>
          <a:p>
            <a:pPr>
              <a:spcBef>
                <a:spcPct val="0"/>
              </a:spcBef>
            </a:pPr>
            <a:r>
              <a:rPr lang="de-DE" altLang="en-US" sz="1400" b="1" dirty="0"/>
              <a:t>Next Steps</a:t>
            </a:r>
          </a:p>
          <a:p>
            <a:pPr marL="538163" lvl="1">
              <a:spcBef>
                <a:spcPct val="0"/>
              </a:spcBef>
            </a:pPr>
            <a:r>
              <a:rPr lang="en-US" sz="1000" dirty="0"/>
              <a:t> </a:t>
            </a:r>
            <a:r>
              <a:rPr lang="en-US" sz="1100" dirty="0" smtClean="0"/>
              <a:t>Maintenance</a:t>
            </a:r>
            <a:endParaRPr lang="en-US" altLang="en-US" sz="1050" dirty="0"/>
          </a:p>
        </p:txBody>
      </p:sp>
      <p:graphicFrame>
        <p:nvGraphicFramePr>
          <p:cNvPr id="5" name="Table 4"/>
          <p:cNvGraphicFramePr>
            <a:graphicFrameLocks noGrp="1"/>
          </p:cNvGraphicFramePr>
          <p:nvPr>
            <p:extLst>
              <p:ext uri="{D42A27DB-BD31-4B8C-83A1-F6EECF244321}">
                <p14:modId xmlns:p14="http://schemas.microsoft.com/office/powerpoint/2010/main" val="541412044"/>
              </p:ext>
            </p:extLst>
          </p:nvPr>
        </p:nvGraphicFramePr>
        <p:xfrm>
          <a:off x="303213" y="1017384"/>
          <a:ext cx="8454893" cy="712790"/>
        </p:xfrm>
        <a:graphic>
          <a:graphicData uri="http://schemas.openxmlformats.org/drawingml/2006/table">
            <a:tbl>
              <a:tblPr firstRow="1" firstCol="1" bandRow="1">
                <a:tableStyleId>{F5AB1C69-6EDB-4FF4-983F-18BD219EF322}</a:tableStyleId>
              </a:tblPr>
              <a:tblGrid>
                <a:gridCol w="504617">
                  <a:extLst>
                    <a:ext uri="{9D8B030D-6E8A-4147-A177-3AD203B41FA5}">
                      <a16:colId xmlns:a16="http://schemas.microsoft.com/office/drawing/2014/main" val="20000"/>
                    </a:ext>
                  </a:extLst>
                </a:gridCol>
                <a:gridCol w="3223041">
                  <a:extLst>
                    <a:ext uri="{9D8B030D-6E8A-4147-A177-3AD203B41FA5}">
                      <a16:colId xmlns:a16="http://schemas.microsoft.com/office/drawing/2014/main" val="20001"/>
                    </a:ext>
                  </a:extLst>
                </a:gridCol>
                <a:gridCol w="918414">
                  <a:extLst>
                    <a:ext uri="{9D8B030D-6E8A-4147-A177-3AD203B41FA5}">
                      <a16:colId xmlns:a16="http://schemas.microsoft.com/office/drawing/2014/main" val="20002"/>
                    </a:ext>
                  </a:extLst>
                </a:gridCol>
                <a:gridCol w="676644">
                  <a:extLst>
                    <a:ext uri="{9D8B030D-6E8A-4147-A177-3AD203B41FA5}">
                      <a16:colId xmlns:a16="http://schemas.microsoft.com/office/drawing/2014/main" val="20003"/>
                    </a:ext>
                  </a:extLst>
                </a:gridCol>
                <a:gridCol w="462556">
                  <a:extLst>
                    <a:ext uri="{9D8B030D-6E8A-4147-A177-3AD203B41FA5}">
                      <a16:colId xmlns:a16="http://schemas.microsoft.com/office/drawing/2014/main" val="20004"/>
                    </a:ext>
                  </a:extLst>
                </a:gridCol>
                <a:gridCol w="539126">
                  <a:extLst>
                    <a:ext uri="{9D8B030D-6E8A-4147-A177-3AD203B41FA5}">
                      <a16:colId xmlns:a16="http://schemas.microsoft.com/office/drawing/2014/main" val="20005"/>
                    </a:ext>
                  </a:extLst>
                </a:gridCol>
                <a:gridCol w="539126">
                  <a:extLst>
                    <a:ext uri="{9D8B030D-6E8A-4147-A177-3AD203B41FA5}">
                      <a16:colId xmlns:a16="http://schemas.microsoft.com/office/drawing/2014/main" val="20006"/>
                    </a:ext>
                  </a:extLst>
                </a:gridCol>
                <a:gridCol w="1591369">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mn-lt"/>
                        </a:rPr>
                        <a:t>1020063</a:t>
                      </a:r>
                    </a:p>
                  </a:txBody>
                  <a:tcPr marL="9525" marR="9525" marT="9515" marB="0"/>
                </a:tc>
                <a:tc>
                  <a:txBody>
                    <a:bodyPr/>
                    <a:lstStyle/>
                    <a:p>
                      <a:pPr algn="l" fontAlgn="t"/>
                      <a:r>
                        <a:rPr lang="en-GB" sz="900" b="0" i="0" u="none" strike="noStrike" dirty="0">
                          <a:solidFill>
                            <a:srgbClr val="000000"/>
                          </a:solidFill>
                          <a:effectLst/>
                          <a:latin typeface="+mn-lt"/>
                        </a:rPr>
                        <a:t>Study on User Identities and Authentication Architecture </a:t>
                      </a:r>
                    </a:p>
                  </a:txBody>
                  <a:tcPr marL="9525" marR="9525" marT="9515" marB="0"/>
                </a:tc>
                <a:tc>
                  <a:txBody>
                    <a:bodyPr/>
                    <a:lstStyle/>
                    <a:p>
                      <a:pPr algn="l" fontAlgn="t"/>
                      <a:r>
                        <a:rPr lang="en-GB" sz="900" b="0" i="0" u="none" strike="noStrike">
                          <a:solidFill>
                            <a:srgbClr val="000000"/>
                          </a:solidFill>
                          <a:effectLst/>
                          <a:latin typeface="+mn-lt"/>
                        </a:rPr>
                        <a:t>FS_UIA_ARC</a:t>
                      </a:r>
                    </a:p>
                  </a:txBody>
                  <a:tcPr marL="9525" marR="9525" marT="9515" marB="0"/>
                </a:tc>
                <a:tc>
                  <a:txBody>
                    <a:bodyPr/>
                    <a:lstStyle/>
                    <a:p>
                      <a:pPr algn="l" fontAlgn="t"/>
                      <a:r>
                        <a:rPr lang="en-GB" sz="900" b="0" i="0" u="none" strike="noStrike">
                          <a:solidFill>
                            <a:srgbClr val="000000"/>
                          </a:solidFill>
                          <a:effectLst/>
                          <a:latin typeface="+mn-lt"/>
                        </a:rPr>
                        <a:t>09/09/2024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3"/>
                        </a:rPr>
                        <a:t>SP-231804</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dirty="0" smtClean="0">
                          <a:solidFill>
                            <a:srgbClr val="FF0000"/>
                          </a:solidFill>
                          <a:latin typeface="+mn-lt"/>
                        </a:rPr>
                        <a:t>100%</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mn-lt"/>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mn-lt"/>
                        </a:rPr>
                        <a:t>1040085</a:t>
                      </a:r>
                    </a:p>
                  </a:txBody>
                  <a:tcPr marL="9525" marR="9525" marT="9515" marB="0"/>
                </a:tc>
                <a:tc>
                  <a:txBody>
                    <a:bodyPr/>
                    <a:lstStyle/>
                    <a:p>
                      <a:pPr algn="l" fontAlgn="t"/>
                      <a:r>
                        <a:rPr lang="en-GB" sz="900" b="0" i="0" u="none" strike="noStrike" dirty="0">
                          <a:solidFill>
                            <a:srgbClr val="000000"/>
                          </a:solidFill>
                          <a:effectLst/>
                          <a:latin typeface="+mn-lt"/>
                        </a:rPr>
                        <a:t>Identifying non-3GPP Devices Connecting behind a UE or 5G-RG</a:t>
                      </a:r>
                    </a:p>
                  </a:txBody>
                  <a:tcPr marL="9525" marR="9525" marT="9515" marB="0"/>
                </a:tc>
                <a:tc>
                  <a:txBody>
                    <a:bodyPr/>
                    <a:lstStyle/>
                    <a:p>
                      <a:pPr algn="l" fontAlgn="t"/>
                      <a:r>
                        <a:rPr lang="en-GB" sz="900" b="0" i="0" u="none" strike="noStrike" dirty="0">
                          <a:solidFill>
                            <a:srgbClr val="000000"/>
                          </a:solidFill>
                          <a:effectLst/>
                          <a:latin typeface="+mn-lt"/>
                        </a:rPr>
                        <a:t>UIA_ARC</a:t>
                      </a:r>
                    </a:p>
                  </a:txBody>
                  <a:tcPr marL="9525" marR="9525" marT="9515" marB="0"/>
                </a:tc>
                <a:tc>
                  <a:txBody>
                    <a:bodyPr/>
                    <a:lstStyle/>
                    <a:p>
                      <a:pPr algn="l" fontAlgn="t"/>
                      <a:r>
                        <a:rPr lang="en-GB" sz="900" b="0" i="0" u="none" strike="noStrike" dirty="0" smtClean="0">
                          <a:solidFill>
                            <a:srgbClr val="000000"/>
                          </a:solidFill>
                          <a:effectLst/>
                          <a:latin typeface="+mn-lt"/>
                        </a:rPr>
                        <a:t>30/12/2024</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4"/>
                        </a:rPr>
                        <a:t>SP-240971</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dirty="0" smtClean="0">
                          <a:solidFill>
                            <a:srgbClr val="FF0000"/>
                          </a:solidFill>
                          <a:latin typeface="+mn-lt"/>
                        </a:rPr>
                        <a:t>100%</a:t>
                      </a:r>
                      <a:endParaRPr lang="en-GB" sz="900" dirty="0">
                        <a:solidFill>
                          <a:srgbClr val="FF0000"/>
                        </a:solidFill>
                        <a:latin typeface="+mn-lt"/>
                      </a:endParaRPr>
                    </a:p>
                  </a:txBody>
                  <a:tcPr marL="36003" marR="36003" marT="0" marB="0" anchor="ctr"/>
                </a:tc>
                <a:tc>
                  <a:txBody>
                    <a:bodyPr/>
                    <a:lstStyle/>
                    <a:p>
                      <a:pPr algn="l" fontAlgn="ctr"/>
                      <a:endParaRPr lang="en-GB" sz="800" b="0" i="0" u="none" strike="noStrike" kern="1200" dirty="0">
                        <a:solidFill>
                          <a:srgbClr val="FF0000"/>
                        </a:solidFill>
                        <a:effectLst/>
                        <a:latin typeface="+mn-lt"/>
                        <a:ea typeface="+mn-ea"/>
                        <a:cs typeface="Arial" panose="020B0604020202020204" pitchFamily="34" charset="0"/>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de-DE" sz="2800" dirty="0" smtClean="0">
                <a:solidFill>
                  <a:schemeClr val="tx1"/>
                </a:solidFill>
              </a:rPr>
              <a:t>FS_eEDGE_5GC_ph3/ eEDGE_5GC_ph3</a:t>
            </a:r>
            <a:endParaRPr lang="en-GB" altLang="en-US" sz="2800" dirty="0" smtClean="0">
              <a:solidFill>
                <a:schemeClr val="tx1"/>
              </a:solidFill>
            </a:endParaRPr>
          </a:p>
        </p:txBody>
      </p:sp>
      <p:sp>
        <p:nvSpPr>
          <p:cNvPr id="4" name="Content Placeholder 7"/>
          <p:cNvSpPr txBox="1">
            <a:spLocks/>
          </p:cNvSpPr>
          <p:nvPr/>
        </p:nvSpPr>
        <p:spPr>
          <a:xfrm>
            <a:off x="303213" y="2192097"/>
            <a:ext cx="8250237" cy="26767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400" b="1" kern="0" dirty="0"/>
              <a:t>Progress since </a:t>
            </a:r>
            <a:r>
              <a:rPr lang="de-DE" altLang="de-DE" sz="1400" b="1" kern="0" dirty="0" smtClean="0"/>
              <a:t>SA#108</a:t>
            </a:r>
            <a:endParaRPr lang="en-GB" altLang="de-DE" sz="1100" dirty="0">
              <a:solidFill>
                <a:prstClr val="black"/>
              </a:solidFill>
            </a:endParaRPr>
          </a:p>
          <a:p>
            <a:pPr lvl="1">
              <a:spcBef>
                <a:spcPts val="0"/>
              </a:spcBef>
              <a:spcAft>
                <a:spcPts val="200"/>
              </a:spcAft>
            </a:pPr>
            <a:r>
              <a:rPr lang="en-GB" altLang="de-DE" sz="1100" dirty="0">
                <a:solidFill>
                  <a:prstClr val="black"/>
                </a:solidFill>
              </a:rPr>
              <a:t>28 </a:t>
            </a:r>
            <a:r>
              <a:rPr lang="en-GB" altLang="de-DE" sz="1100" dirty="0" err="1">
                <a:solidFill>
                  <a:prstClr val="black"/>
                </a:solidFill>
              </a:rPr>
              <a:t>Tdocs</a:t>
            </a:r>
            <a:r>
              <a:rPr lang="en-GB" altLang="de-DE" sz="1100" dirty="0">
                <a:solidFill>
                  <a:prstClr val="black"/>
                </a:solidFill>
              </a:rPr>
              <a:t> received, 6 CRs and one LS out was approved</a:t>
            </a:r>
            <a:endParaRPr lang="de-DE" altLang="de-DE" sz="1100" dirty="0" smtClean="0">
              <a:solidFill>
                <a:prstClr val="black"/>
              </a:solidFill>
            </a:endParaRPr>
          </a:p>
          <a:p>
            <a:pPr marL="457200" lvl="1" indent="-457200">
              <a:spcBef>
                <a:spcPts val="0"/>
              </a:spcBef>
              <a:spcAft>
                <a:spcPts val="200"/>
              </a:spcAft>
              <a:buBlip>
                <a:blip r:embed="rId3"/>
              </a:buBlip>
            </a:pPr>
            <a:r>
              <a:rPr lang="en-US" sz="1400" b="1" kern="0" dirty="0" smtClean="0"/>
              <a:t>Impacts and dependencies on other WGs:</a:t>
            </a:r>
            <a:endParaRPr lang="de-DE" sz="1400" b="1" kern="0" dirty="0" smtClean="0"/>
          </a:p>
          <a:p>
            <a:pPr lvl="1">
              <a:spcBef>
                <a:spcPts val="0"/>
              </a:spcBef>
              <a:spcAft>
                <a:spcPts val="200"/>
              </a:spcAft>
            </a:pPr>
            <a:r>
              <a:rPr lang="en-US" altLang="zh-CN" sz="1100" dirty="0" smtClean="0">
                <a:solidFill>
                  <a:prstClr val="black"/>
                </a:solidFill>
                <a:sym typeface="+mn-ea"/>
              </a:rPr>
              <a:t>None</a:t>
            </a:r>
            <a:endParaRPr lang="en-US" altLang="zh-CN" sz="1100" dirty="0">
              <a:solidFill>
                <a:prstClr val="black"/>
              </a:solidFill>
              <a:sym typeface="+mn-ea"/>
            </a:endParaRPr>
          </a:p>
          <a:p>
            <a:pPr>
              <a:spcBef>
                <a:spcPts val="0"/>
              </a:spcBef>
              <a:spcAft>
                <a:spcPts val="200"/>
              </a:spcAft>
            </a:pPr>
            <a:r>
              <a:rPr lang="en-US" altLang="zh-CN" sz="1400" b="1" kern="0" dirty="0"/>
              <a:t>Controversial</a:t>
            </a:r>
            <a:r>
              <a:rPr lang="de-DE" sz="1400" b="1" kern="0" dirty="0"/>
              <a:t> issues:</a:t>
            </a:r>
          </a:p>
          <a:p>
            <a:pPr lvl="1">
              <a:spcBef>
                <a:spcPts val="0"/>
              </a:spcBef>
              <a:spcAft>
                <a:spcPts val="200"/>
              </a:spcAft>
              <a:defRPr/>
            </a:pPr>
            <a:r>
              <a:rPr lang="de-DE" sz="1100" kern="0" dirty="0" smtClean="0">
                <a:solidFill>
                  <a:prstClr val="black"/>
                </a:solidFill>
              </a:rPr>
              <a:t>None</a:t>
            </a:r>
            <a:endParaRPr lang="en-US" altLang="zh-CN" sz="1100" kern="0" dirty="0"/>
          </a:p>
          <a:p>
            <a:pPr>
              <a:spcBef>
                <a:spcPts val="0"/>
              </a:spcBef>
              <a:spcAft>
                <a:spcPts val="200"/>
              </a:spcAft>
            </a:pPr>
            <a:r>
              <a:rPr lang="de-DE" sz="1400" b="1" kern="0" dirty="0"/>
              <a:t>Next steps:</a:t>
            </a:r>
          </a:p>
          <a:p>
            <a:pPr lvl="1">
              <a:spcBef>
                <a:spcPts val="0"/>
              </a:spcBef>
              <a:spcAft>
                <a:spcPts val="0"/>
              </a:spcAft>
            </a:pPr>
            <a:r>
              <a:rPr lang="en-US" altLang="zh-CN" sz="1100" kern="0" dirty="0" smtClean="0"/>
              <a:t>Continue maintenance</a:t>
            </a:r>
            <a:endParaRPr lang="en-US" altLang="zh-CN" sz="1100" kern="0" dirty="0"/>
          </a:p>
        </p:txBody>
      </p:sp>
      <p:graphicFrame>
        <p:nvGraphicFramePr>
          <p:cNvPr id="5" name="Table 4"/>
          <p:cNvGraphicFramePr>
            <a:graphicFrameLocks noGrp="1"/>
          </p:cNvGraphicFramePr>
          <p:nvPr>
            <p:extLst>
              <p:ext uri="{D42A27DB-BD31-4B8C-83A1-F6EECF244321}">
                <p14:modId xmlns:p14="http://schemas.microsoft.com/office/powerpoint/2010/main" val="1203459630"/>
              </p:ext>
            </p:extLst>
          </p:nvPr>
        </p:nvGraphicFramePr>
        <p:xfrm>
          <a:off x="303213" y="1109663"/>
          <a:ext cx="8180387" cy="100794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900" b="0" i="0" u="none" strike="noStrike" dirty="0">
                          <a:solidFill>
                            <a:srgbClr val="000000"/>
                          </a:solidFill>
                          <a:effectLst/>
                          <a:latin typeface="+mn-lt"/>
                        </a:rPr>
                        <a:t>1020004</a:t>
                      </a:r>
                    </a:p>
                  </a:txBody>
                  <a:tcPr marL="9525" marR="9525" marT="9531" marB="0"/>
                </a:tc>
                <a:tc>
                  <a:txBody>
                    <a:bodyPr/>
                    <a:lstStyle/>
                    <a:p>
                      <a:pPr algn="l" fontAlgn="t"/>
                      <a:r>
                        <a:rPr lang="en-GB" sz="900" b="0" i="0" u="none" strike="noStrike" dirty="0">
                          <a:solidFill>
                            <a:schemeClr val="tx1"/>
                          </a:solidFill>
                          <a:effectLst/>
                          <a:latin typeface="+mn-lt"/>
                        </a:rPr>
                        <a:t>Study on Enhancement of support for Edge Computing in 5G Core network - Phase 3 </a:t>
                      </a:r>
                    </a:p>
                  </a:txBody>
                  <a:tcPr marL="9525" marR="9525" marT="9531" marB="0"/>
                </a:tc>
                <a:tc>
                  <a:txBody>
                    <a:bodyPr/>
                    <a:lstStyle/>
                    <a:p>
                      <a:pPr algn="l" fontAlgn="t"/>
                      <a:r>
                        <a:rPr lang="en-GB" sz="900" b="0" i="0" u="none" strike="noStrike" dirty="0">
                          <a:solidFill>
                            <a:srgbClr val="000000"/>
                          </a:solidFill>
                          <a:effectLst/>
                          <a:latin typeface="+mn-lt"/>
                        </a:rPr>
                        <a:t>FS_eEDGE_5GC_Ph3</a:t>
                      </a:r>
                    </a:p>
                  </a:txBody>
                  <a:tcPr marL="9525" marR="9525" marT="9531" marB="0"/>
                </a:tc>
                <a:tc>
                  <a:txBody>
                    <a:bodyPr/>
                    <a:lstStyle/>
                    <a:p>
                      <a:pPr algn="l" fontAlgn="t"/>
                      <a:r>
                        <a:rPr lang="en-GB" sz="900" b="0" i="0" u="none" strike="noStrike" dirty="0">
                          <a:solidFill>
                            <a:srgbClr val="000000"/>
                          </a:solidFill>
                          <a:effectLst/>
                          <a:latin typeface="+mn-lt"/>
                        </a:rPr>
                        <a:t>09/09/2024</a:t>
                      </a:r>
                    </a:p>
                  </a:txBody>
                  <a:tcPr marL="9525" marR="9525" marT="9531"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31" marB="0"/>
                </a:tc>
                <a:tc>
                  <a:txBody>
                    <a:bodyPr/>
                    <a:lstStyle/>
                    <a:p>
                      <a:pPr algn="l" fontAlgn="t"/>
                      <a:r>
                        <a:rPr lang="en-GB" sz="900" b="0" i="0" u="sng" strike="noStrike" dirty="0">
                          <a:solidFill>
                            <a:srgbClr val="0563C1"/>
                          </a:solidFill>
                          <a:effectLst/>
                          <a:latin typeface="+mn-lt"/>
                          <a:hlinkClick r:id="rId4"/>
                        </a:rPr>
                        <a:t>SP-240962</a:t>
                      </a:r>
                      <a:endParaRPr lang="en-GB" sz="900" b="0" i="0" u="sng" strike="noStrike" dirty="0">
                        <a:solidFill>
                          <a:srgbClr val="0563C1"/>
                        </a:solidFill>
                        <a:effectLst/>
                        <a:latin typeface="+mn-lt"/>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53511">
                <a:tc>
                  <a:txBody>
                    <a:bodyPr/>
                    <a:lstStyle/>
                    <a:p>
                      <a:pPr algn="l" fontAlgn="t"/>
                      <a:r>
                        <a:rPr lang="en-GB" sz="900" b="0" i="0" u="none" strike="noStrike" dirty="0">
                          <a:solidFill>
                            <a:srgbClr val="000000"/>
                          </a:solidFill>
                          <a:effectLst/>
                          <a:latin typeface="+mn-lt"/>
                        </a:rPr>
                        <a:t>1040036</a:t>
                      </a:r>
                    </a:p>
                  </a:txBody>
                  <a:tcPr marL="9525" marR="9525" marT="9531" marB="0"/>
                </a:tc>
                <a:tc>
                  <a:txBody>
                    <a:bodyPr/>
                    <a:lstStyle/>
                    <a:p>
                      <a:pPr algn="l" fontAlgn="t"/>
                      <a:r>
                        <a:rPr lang="en-GB" sz="900" b="0" i="0" u="none" strike="noStrike" dirty="0">
                          <a:solidFill>
                            <a:schemeClr val="tx1"/>
                          </a:solidFill>
                          <a:effectLst/>
                          <a:latin typeface="+mn-lt"/>
                        </a:rPr>
                        <a:t>Enhancement of support for Edge Computing in 5G Core network - Phase 3 </a:t>
                      </a:r>
                    </a:p>
                  </a:txBody>
                  <a:tcPr marL="9525" marR="9525" marT="9531" marB="0"/>
                </a:tc>
                <a:tc>
                  <a:txBody>
                    <a:bodyPr/>
                    <a:lstStyle/>
                    <a:p>
                      <a:pPr algn="l" fontAlgn="t"/>
                      <a:r>
                        <a:rPr lang="en-GB" sz="900" b="0" i="0" u="none" strike="noStrike" dirty="0">
                          <a:solidFill>
                            <a:srgbClr val="000000"/>
                          </a:solidFill>
                          <a:effectLst/>
                          <a:latin typeface="+mn-lt"/>
                        </a:rPr>
                        <a:t>eEDGE_5GC_Ph3</a:t>
                      </a:r>
                    </a:p>
                  </a:txBody>
                  <a:tcPr marL="9525" marR="9525" marT="9531" marB="0"/>
                </a:tc>
                <a:tc>
                  <a:txBody>
                    <a:bodyPr/>
                    <a:lstStyle/>
                    <a:p>
                      <a:pPr algn="l" fontAlgn="t"/>
                      <a:r>
                        <a:rPr lang="en-GB" sz="900" b="0" i="0" u="none" strike="noStrike" dirty="0">
                          <a:solidFill>
                            <a:srgbClr val="000000"/>
                          </a:solidFill>
                          <a:effectLst/>
                          <a:latin typeface="+mn-lt"/>
                        </a:rPr>
                        <a:t>12/12/2024</a:t>
                      </a:r>
                    </a:p>
                  </a:txBody>
                  <a:tcPr marL="9525" marR="9525" marT="9531"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31" marB="0"/>
                </a:tc>
                <a:tc>
                  <a:txBody>
                    <a:bodyPr/>
                    <a:lstStyle/>
                    <a:p>
                      <a:pPr algn="l" fontAlgn="t"/>
                      <a:r>
                        <a:rPr lang="en-GB" sz="900" b="0" i="0" u="sng" strike="noStrike" dirty="0">
                          <a:solidFill>
                            <a:srgbClr val="0563C1"/>
                          </a:solidFill>
                          <a:effectLst/>
                          <a:latin typeface="+mn-lt"/>
                          <a:hlinkClick r:id="rId5"/>
                        </a:rPr>
                        <a:t>SP-240996</a:t>
                      </a:r>
                      <a:endParaRPr lang="en-GB" sz="900" b="0" i="0" u="sng" strike="noStrike" dirty="0">
                        <a:solidFill>
                          <a:srgbClr val="0563C1"/>
                        </a:solidFill>
                        <a:effectLst/>
                        <a:latin typeface="+mn-lt"/>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785968776"/>
                  </a:ext>
                </a:extLst>
              </a:tr>
            </a:tbl>
          </a:graphicData>
        </a:graphic>
      </p:graphicFrame>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z="2800" smtClean="0">
                <a:solidFill>
                  <a:schemeClr val="tx1"/>
                </a:solidFill>
              </a:rPr>
              <a:t>FS_UAS_Ph3/UAS_Ph3 </a:t>
            </a:r>
            <a:endParaRPr lang="en-GB" altLang="en-US" sz="2800" smtClean="0">
              <a:solidFill>
                <a:schemeClr val="tx1"/>
              </a:solidFill>
            </a:endParaRPr>
          </a:p>
        </p:txBody>
      </p:sp>
      <p:sp>
        <p:nvSpPr>
          <p:cNvPr id="4" name="Content Placeholder 7"/>
          <p:cNvSpPr txBox="1">
            <a:spLocks/>
          </p:cNvSpPr>
          <p:nvPr/>
        </p:nvSpPr>
        <p:spPr>
          <a:xfrm>
            <a:off x="303213" y="2076263"/>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a:t>
            </a:r>
            <a:r>
              <a:rPr lang="de-DE" altLang="de-DE" sz="1400" b="1" kern="0" dirty="0" smtClean="0"/>
              <a:t>SA#108</a:t>
            </a:r>
            <a:endParaRPr lang="de-DE" altLang="de-DE" sz="1400" b="1" kern="0" dirty="0" smtClean="0">
              <a:solidFill>
                <a:srgbClr val="FF0000"/>
              </a:solidFill>
            </a:endParaRPr>
          </a:p>
          <a:p>
            <a:pPr lvl="1">
              <a:spcBef>
                <a:spcPts val="0"/>
              </a:spcBef>
              <a:spcAft>
                <a:spcPts val="400"/>
              </a:spcAft>
            </a:pPr>
            <a:r>
              <a:rPr lang="en-US" altLang="de-DE" sz="1100" dirty="0"/>
              <a:t>3 CRs to TS 23.256 and 2 CRs to TS 23.288 were agreed.</a:t>
            </a:r>
          </a:p>
          <a:p>
            <a:pPr lvl="1">
              <a:spcBef>
                <a:spcPts val="0"/>
              </a:spcBef>
              <a:spcAft>
                <a:spcPts val="400"/>
              </a:spcAft>
            </a:pPr>
            <a:r>
              <a:rPr lang="en-US" altLang="zh-CN" sz="1100" dirty="0">
                <a:solidFill>
                  <a:prstClr val="black"/>
                </a:solidFill>
                <a:sym typeface="+mn-ea"/>
              </a:rPr>
              <a:t>Reply LS on time to collision prediction accuracy was sent to CT3.</a:t>
            </a:r>
          </a:p>
          <a:p>
            <a:pPr lvl="1">
              <a:spcBef>
                <a:spcPts val="0"/>
              </a:spcBef>
              <a:spcAft>
                <a:spcPts val="400"/>
              </a:spcAft>
            </a:pPr>
            <a:r>
              <a:rPr lang="en-US" altLang="de-DE" sz="1100" kern="0" dirty="0"/>
              <a:t>LS was sent to RAN and SA to request guidance on Reply Liaison Statement on </a:t>
            </a:r>
            <a:r>
              <a:rPr lang="en-US" altLang="de-DE" sz="1100" kern="0" dirty="0" err="1"/>
              <a:t>harmonised</a:t>
            </a:r>
            <a:r>
              <a:rPr lang="en-US" altLang="de-DE" sz="1100" kern="0" dirty="0"/>
              <a:t> standard of relevant components of ECC Decision (22)07 on “</a:t>
            </a:r>
            <a:r>
              <a:rPr lang="en-US" altLang="de-DE" sz="1100" kern="0" dirty="0" err="1"/>
              <a:t>Harmonised</a:t>
            </a:r>
            <a:r>
              <a:rPr lang="en-US" altLang="de-DE" sz="1100" kern="0" dirty="0"/>
              <a:t> framework on aerial UE usage in MFCN” </a:t>
            </a:r>
            <a:r>
              <a:rPr lang="en-US" altLang="de-DE" sz="1100" kern="0" dirty="0" err="1"/>
              <a:t>harmonised</a:t>
            </a:r>
            <a:r>
              <a:rPr lang="en-US" altLang="de-DE" sz="1100" kern="0" dirty="0"/>
              <a:t> </a:t>
            </a:r>
            <a:r>
              <a:rPr lang="en-US" altLang="de-DE" sz="1100" kern="0" dirty="0" smtClean="0"/>
              <a:t>bands</a:t>
            </a:r>
            <a:endParaRPr lang="en-US" altLang="de-DE" sz="1100" kern="0" dirty="0"/>
          </a:p>
          <a:p>
            <a:pPr>
              <a:spcBef>
                <a:spcPts val="0"/>
              </a:spcBef>
              <a:spcAft>
                <a:spcPts val="400"/>
              </a:spcAft>
            </a:pPr>
            <a:r>
              <a:rPr lang="en-US" sz="1400" b="1" dirty="0" smtClean="0"/>
              <a:t>Impacts </a:t>
            </a:r>
            <a:r>
              <a:rPr lang="en-US" sz="1400" b="1" dirty="0"/>
              <a:t>and dependencies on other </a:t>
            </a:r>
            <a:r>
              <a:rPr lang="en-US" sz="1400" b="1" dirty="0" smtClean="0"/>
              <a:t>WGs</a:t>
            </a:r>
          </a:p>
          <a:p>
            <a:pPr lvl="1">
              <a:spcBef>
                <a:spcPts val="0"/>
              </a:spcBef>
              <a:spcAft>
                <a:spcPts val="400"/>
              </a:spcAft>
            </a:pPr>
            <a:r>
              <a:rPr lang="en-US" altLang="de-DE" sz="1100" dirty="0">
                <a:solidFill>
                  <a:prstClr val="black"/>
                </a:solidFill>
                <a:sym typeface="+mn-ea"/>
              </a:rPr>
              <a:t>RAN3: Procedures for altitude reporting for aerial UEs</a:t>
            </a:r>
            <a:endParaRPr lang="en-US" altLang="de-DE" sz="1100" dirty="0"/>
          </a:p>
          <a:p>
            <a:pPr lvl="1">
              <a:spcBef>
                <a:spcPts val="0"/>
              </a:spcBef>
              <a:spcAft>
                <a:spcPts val="400"/>
              </a:spcAft>
            </a:pPr>
            <a:r>
              <a:rPr lang="en-US" altLang="ko-KR" sz="1100" dirty="0">
                <a:solidFill>
                  <a:prstClr val="black"/>
                </a:solidFill>
              </a:rPr>
              <a:t>SA3: </a:t>
            </a:r>
            <a:r>
              <a:rPr lang="en-US" altLang="ko-KR" sz="1100" dirty="0"/>
              <a:t>USS changeover </a:t>
            </a:r>
            <a:r>
              <a:rPr lang="en-US" altLang="ko-KR" sz="1100" dirty="0" smtClean="0"/>
              <a:t>procedure</a:t>
            </a:r>
            <a:endParaRPr lang="de-DE" sz="1100" b="1" dirty="0"/>
          </a:p>
          <a:p>
            <a:pPr>
              <a:spcBef>
                <a:spcPts val="0"/>
              </a:spcBef>
              <a:spcAft>
                <a:spcPts val="0"/>
              </a:spcAft>
            </a:pPr>
            <a:r>
              <a:rPr lang="de-DE" sz="1400" b="1" kern="0" dirty="0" smtClean="0"/>
              <a:t>Outstanding </a:t>
            </a:r>
            <a:r>
              <a:rPr lang="de-DE" sz="1400" b="1" kern="0" dirty="0"/>
              <a:t>issues</a:t>
            </a:r>
          </a:p>
          <a:p>
            <a:pPr marL="742950" lvl="1" indent="-285750">
              <a:spcBef>
                <a:spcPts val="0"/>
              </a:spcBef>
              <a:spcAft>
                <a:spcPts val="0"/>
              </a:spcAft>
              <a:defRPr/>
            </a:pPr>
            <a:r>
              <a:rPr lang="en-US" altLang="zh-CN" sz="1100" dirty="0" smtClean="0">
                <a:solidFill>
                  <a:prstClr val="black"/>
                </a:solidFill>
                <a:sym typeface="+mn-ea"/>
              </a:rPr>
              <a:t>None</a:t>
            </a:r>
            <a:endParaRPr lang="de-DE" altLang="ko-KR" sz="1100" kern="0" dirty="0">
              <a:solidFill>
                <a:prstClr val="black"/>
              </a:solidFill>
            </a:endParaRPr>
          </a:p>
          <a:p>
            <a:pPr>
              <a:spcBef>
                <a:spcPts val="0"/>
              </a:spcBef>
              <a:spcAft>
                <a:spcPts val="0"/>
              </a:spcAft>
            </a:pPr>
            <a:r>
              <a:rPr lang="de-DE" sz="1400" b="1" kern="0" dirty="0"/>
              <a:t>Next steps</a:t>
            </a:r>
          </a:p>
          <a:p>
            <a:pPr lvl="1">
              <a:spcBef>
                <a:spcPts val="0"/>
              </a:spcBef>
              <a:spcAft>
                <a:spcPts val="0"/>
              </a:spcAft>
              <a:defRPr/>
            </a:pPr>
            <a:r>
              <a:rPr lang="en-US" altLang="ko-KR" sz="1100" kern="100" dirty="0">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a:t>
            </a:r>
            <a:r>
              <a:rPr lang="en-US" altLang="ko-KR" sz="1100" kern="100" dirty="0" smtClean="0">
                <a:latin typeface="Calibri" panose="020F0502020204030204" pitchFamily="34" charset="0"/>
                <a:ea typeface="Calibri" panose="020F0502020204030204" pitchFamily="34" charset="0"/>
                <a:cs typeface="Calibri" panose="020F0502020204030204" pitchFamily="34" charset="0"/>
              </a:rPr>
              <a:t>WGs</a:t>
            </a:r>
            <a:endParaRPr lang="en-US" altLang="de-DE" sz="9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3508570849"/>
              </p:ext>
            </p:extLst>
          </p:nvPr>
        </p:nvGraphicFramePr>
        <p:xfrm>
          <a:off x="303213" y="1109663"/>
          <a:ext cx="8180387" cy="89211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mn-lt"/>
                        </a:rPr>
                        <a:t>1020069</a:t>
                      </a:r>
                    </a:p>
                  </a:txBody>
                  <a:tcPr marL="9525" marR="9525" marT="9515" marB="0"/>
                </a:tc>
                <a:tc>
                  <a:txBody>
                    <a:bodyPr/>
                    <a:lstStyle/>
                    <a:p>
                      <a:pPr algn="l" fontAlgn="t"/>
                      <a:r>
                        <a:rPr lang="en-GB" sz="900" b="0" i="1" u="none" strike="noStrike" dirty="0">
                          <a:solidFill>
                            <a:srgbClr val="000000"/>
                          </a:solidFill>
                          <a:effectLst/>
                          <a:latin typeface="+mn-lt"/>
                        </a:rPr>
                        <a:t>   </a:t>
                      </a:r>
                      <a:r>
                        <a:rPr lang="en-GB" sz="900" b="0" i="0" u="none" strike="noStrike" dirty="0">
                          <a:solidFill>
                            <a:srgbClr val="000000"/>
                          </a:solidFill>
                          <a:effectLst/>
                          <a:latin typeface="+mn-lt"/>
                        </a:rPr>
                        <a:t>Study on (Stage 2 of) Phase 3 for UAS, UAV and UAM </a:t>
                      </a:r>
                    </a:p>
                  </a:txBody>
                  <a:tcPr marL="9525" marR="9525" marT="9515" marB="0"/>
                </a:tc>
                <a:tc>
                  <a:txBody>
                    <a:bodyPr/>
                    <a:lstStyle/>
                    <a:p>
                      <a:pPr algn="l" fontAlgn="t"/>
                      <a:r>
                        <a:rPr lang="en-GB" sz="900" b="0" i="0" u="none" strike="noStrike" dirty="0">
                          <a:solidFill>
                            <a:srgbClr val="000000"/>
                          </a:solidFill>
                          <a:effectLst/>
                          <a:latin typeface="+mn-lt"/>
                        </a:rPr>
                        <a:t>FS_UAS_Ph3</a:t>
                      </a:r>
                    </a:p>
                  </a:txBody>
                  <a:tcPr marL="9525" marR="9525" marT="9515" marB="0"/>
                </a:tc>
                <a:tc>
                  <a:txBody>
                    <a:bodyPr/>
                    <a:lstStyle/>
                    <a:p>
                      <a:pPr algn="l" fontAlgn="t"/>
                      <a:r>
                        <a:rPr lang="en-GB" sz="900" b="0" i="0" u="none" strike="noStrike" dirty="0">
                          <a:solidFill>
                            <a:srgbClr val="000000"/>
                          </a:solidFill>
                          <a:effectLst/>
                          <a:latin typeface="+mn-lt"/>
                        </a:rPr>
                        <a:t>09/09/2024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3"/>
                        </a:rPr>
                        <a:t>SP-231801</a:t>
                      </a:r>
                      <a:endParaRPr lang="en-GB" sz="900" b="0" i="0" u="sng" strike="noStrike" dirty="0">
                        <a:solidFill>
                          <a:srgbClr val="0563C1"/>
                        </a:solidFill>
                        <a:effectLst/>
                        <a:latin typeface="+mn-lt"/>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mn-lt"/>
                        </a:rPr>
                        <a:t>1040037</a:t>
                      </a:r>
                    </a:p>
                  </a:txBody>
                  <a:tcPr marL="9525" marR="9525" marT="9515" marB="0"/>
                </a:tc>
                <a:tc>
                  <a:txBody>
                    <a:bodyPr/>
                    <a:lstStyle/>
                    <a:p>
                      <a:pPr algn="l" fontAlgn="t"/>
                      <a:r>
                        <a:rPr lang="en-GB" sz="9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900" b="0" i="0" u="none" strike="noStrike" dirty="0">
                          <a:solidFill>
                            <a:srgbClr val="000000"/>
                          </a:solidFill>
                          <a:effectLst/>
                          <a:latin typeface="+mn-lt"/>
                        </a:rPr>
                        <a:t>UAS_Ph3</a:t>
                      </a:r>
                    </a:p>
                  </a:txBody>
                  <a:tcPr marL="9525" marR="9525" marT="9515" marB="0"/>
                </a:tc>
                <a:tc>
                  <a:txBody>
                    <a:bodyPr/>
                    <a:lstStyle/>
                    <a:p>
                      <a:pPr algn="l" fontAlgn="t"/>
                      <a:r>
                        <a:rPr lang="en-GB" sz="900" b="0" i="0" u="none" strike="noStrike" dirty="0">
                          <a:solidFill>
                            <a:srgbClr val="000000"/>
                          </a:solidFill>
                          <a:effectLst/>
                          <a:latin typeface="+mn-lt"/>
                        </a:rPr>
                        <a:t>12/12/2024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4"/>
                        </a:rPr>
                        <a:t>SP-240997</a:t>
                      </a:r>
                      <a:endParaRPr lang="en-GB" sz="900" b="0" i="0" u="sng" strike="noStrike" dirty="0">
                        <a:solidFill>
                          <a:srgbClr val="0563C1"/>
                        </a:solidFill>
                        <a:effectLst/>
                        <a:latin typeface="+mn-lt"/>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de-DE" sz="2800" smtClean="0">
                <a:solidFill>
                  <a:schemeClr val="tx1"/>
                </a:solidFill>
              </a:rPr>
              <a:t>FS_UPEAS_Ph2/UPEAS_Ph2</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b="1" kern="0" dirty="0"/>
              <a:t>Progress since </a:t>
            </a:r>
            <a:r>
              <a:rPr lang="de-DE" altLang="de-DE" sz="1400" b="1" kern="0" dirty="0" smtClean="0"/>
              <a:t>SA#108</a:t>
            </a:r>
            <a:endParaRPr lang="de-DE" altLang="de-DE" sz="1400" b="1" kern="0" dirty="0"/>
          </a:p>
          <a:p>
            <a:pPr lvl="1">
              <a:spcBef>
                <a:spcPts val="0"/>
              </a:spcBef>
              <a:spcAft>
                <a:spcPts val="0"/>
              </a:spcAft>
            </a:pPr>
            <a:r>
              <a:rPr lang="en-US" altLang="zh-CN" sz="1100" dirty="0" smtClean="0">
                <a:cs typeface="+mn-ea"/>
              </a:rPr>
              <a:t>No submitted CRs</a:t>
            </a:r>
            <a:endParaRPr lang="en-US" altLang="zh-CN" sz="1100" dirty="0">
              <a:cs typeface="+mn-ea"/>
            </a:endParaRPr>
          </a:p>
          <a:p>
            <a:pPr>
              <a:spcBef>
                <a:spcPts val="300"/>
              </a:spcBef>
              <a:spcAft>
                <a:spcPts val="300"/>
              </a:spcAft>
              <a:defRPr/>
            </a:pPr>
            <a:r>
              <a:rPr lang="en-US" sz="1400" b="1" kern="0" dirty="0" smtClean="0"/>
              <a:t>Impacts </a:t>
            </a:r>
            <a:r>
              <a:rPr lang="en-US" sz="1400" b="1" kern="0" dirty="0"/>
              <a:t>and dependencies on other </a:t>
            </a:r>
            <a:r>
              <a:rPr lang="en-US" sz="1400" b="1" kern="0" dirty="0" smtClean="0"/>
              <a:t>WGs</a:t>
            </a:r>
            <a:endParaRPr lang="en-US" sz="1400" kern="0" dirty="0"/>
          </a:p>
          <a:p>
            <a:pPr lvl="1">
              <a:spcBef>
                <a:spcPts val="0"/>
              </a:spcBef>
              <a:spcAft>
                <a:spcPts val="0"/>
              </a:spcAft>
              <a:defRPr/>
            </a:pPr>
            <a:r>
              <a:rPr lang="en-US" altLang="zh-CN" sz="1100" dirty="0">
                <a:solidFill>
                  <a:prstClr val="black"/>
                </a:solidFill>
                <a:sym typeface="+mn-ea"/>
              </a:rPr>
              <a:t>None</a:t>
            </a:r>
          </a:p>
          <a:p>
            <a:pPr>
              <a:spcBef>
                <a:spcPts val="0"/>
              </a:spcBef>
              <a:spcAft>
                <a:spcPts val="450"/>
              </a:spcAft>
              <a:defRPr/>
            </a:pPr>
            <a:r>
              <a:rPr lang="de-DE" sz="1400" b="1" kern="0" dirty="0"/>
              <a:t>Controversial </a:t>
            </a:r>
            <a:r>
              <a:rPr lang="de-DE" sz="1400" b="1" kern="0" dirty="0" smtClean="0"/>
              <a:t>issues</a:t>
            </a:r>
            <a:endParaRPr lang="de-DE" sz="1400" b="1" kern="0" dirty="0"/>
          </a:p>
          <a:p>
            <a:pPr lvl="1">
              <a:spcBef>
                <a:spcPts val="0"/>
              </a:spcBef>
              <a:spcAft>
                <a:spcPts val="0"/>
              </a:spcAft>
              <a:defRPr/>
            </a:pPr>
            <a:r>
              <a:rPr lang="en-US" altLang="ko-KR" sz="1100" dirty="0"/>
              <a:t>None</a:t>
            </a:r>
            <a:endParaRPr lang="de-DE" sz="1100" kern="0" dirty="0"/>
          </a:p>
          <a:p>
            <a:pPr>
              <a:spcBef>
                <a:spcPts val="0"/>
              </a:spcBef>
              <a:spcAft>
                <a:spcPts val="0"/>
              </a:spcAft>
              <a:defRPr/>
            </a:pPr>
            <a:r>
              <a:rPr lang="de-DE" sz="1400" b="1" kern="0" dirty="0"/>
              <a:t>Next </a:t>
            </a:r>
            <a:r>
              <a:rPr lang="de-DE" sz="1400" b="1" kern="0" dirty="0" smtClean="0"/>
              <a:t>steps</a:t>
            </a:r>
            <a:endParaRPr lang="de-DE" sz="1400" b="1" kern="0" dirty="0"/>
          </a:p>
          <a:p>
            <a:pPr lvl="1">
              <a:spcBef>
                <a:spcPts val="0"/>
              </a:spcBef>
              <a:spcAft>
                <a:spcPts val="0"/>
              </a:spcAft>
              <a:defRPr/>
            </a:pPr>
            <a:r>
              <a:rPr lang="en-GB" altLang="zh-CN" sz="1100" dirty="0"/>
              <a:t>M</a:t>
            </a:r>
            <a:r>
              <a:rPr lang="en-GB" altLang="zh-CN" sz="1100" dirty="0" smtClean="0"/>
              <a:t>aintenance</a:t>
            </a:r>
            <a:endParaRPr lang="de-DE" sz="1100" kern="0" dirty="0"/>
          </a:p>
        </p:txBody>
      </p:sp>
      <p:graphicFrame>
        <p:nvGraphicFramePr>
          <p:cNvPr id="5" name="Table 4"/>
          <p:cNvGraphicFramePr>
            <a:graphicFrameLocks noGrp="1"/>
          </p:cNvGraphicFramePr>
          <p:nvPr>
            <p:extLst>
              <p:ext uri="{D42A27DB-BD31-4B8C-83A1-F6EECF244321}">
                <p14:modId xmlns:p14="http://schemas.microsoft.com/office/powerpoint/2010/main" val="896332582"/>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SP-231795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de-DE" sz="2800" dirty="0" smtClean="0">
                <a:solidFill>
                  <a:schemeClr val="tx1"/>
                </a:solidFill>
              </a:rPr>
              <a:t>FS_5G_Femto/5G_Femto</a:t>
            </a:r>
            <a:endParaRPr lang="en-GB" altLang="en-US" sz="2800" dirty="0" smtClean="0">
              <a:solidFill>
                <a:schemeClr val="tx1"/>
              </a:solidFill>
            </a:endParaRPr>
          </a:p>
        </p:txBody>
      </p:sp>
      <p:sp>
        <p:nvSpPr>
          <p:cNvPr id="4" name="Content Placeholder 7"/>
          <p:cNvSpPr txBox="1">
            <a:spLocks/>
          </p:cNvSpPr>
          <p:nvPr/>
        </p:nvSpPr>
        <p:spPr>
          <a:xfrm>
            <a:off x="303213" y="1822453"/>
            <a:ext cx="8250237" cy="30464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400" b="1" dirty="0">
                <a:solidFill>
                  <a:prstClr val="black"/>
                </a:solidFill>
              </a:rPr>
              <a:t>Progress since SA#108</a:t>
            </a:r>
            <a:endParaRPr lang="de-DE" altLang="ko-KR" sz="1400" dirty="0">
              <a:solidFill>
                <a:prstClr val="black"/>
              </a:solidFill>
            </a:endParaRPr>
          </a:p>
          <a:p>
            <a:pPr lvl="1">
              <a:spcBef>
                <a:spcPts val="0"/>
              </a:spcBef>
              <a:spcAft>
                <a:spcPts val="200"/>
              </a:spcAft>
            </a:pPr>
            <a:r>
              <a:rPr lang="en-GB" altLang="de-DE" sz="1200" dirty="0"/>
              <a:t>The LS In (</a:t>
            </a:r>
            <a:r>
              <a:rPr lang="en-GB" altLang="de-DE" sz="1200" dirty="0">
                <a:hlinkClick r:id="rId4"/>
              </a:rPr>
              <a:t>S2-2506148</a:t>
            </a:r>
            <a:r>
              <a:rPr lang="en-GB" altLang="de-DE" sz="1200" dirty="0"/>
              <a:t>) on “LS from RAN WG3: Reply LS on security verification related to NR </a:t>
            </a:r>
            <a:r>
              <a:rPr lang="en-GB" altLang="de-DE" sz="1200" dirty="0" err="1"/>
              <a:t>Femto</a:t>
            </a:r>
            <a:r>
              <a:rPr lang="en-GB" altLang="de-DE" sz="1200" dirty="0"/>
              <a:t> nodes” was received for information. This incoming LS was noted, as it did not require any specific </a:t>
            </a:r>
            <a:r>
              <a:rPr lang="en-GB" altLang="de-DE" sz="1200" dirty="0" smtClean="0"/>
              <a:t>action</a:t>
            </a:r>
            <a:endParaRPr lang="en-GB" altLang="de-DE" sz="1200" dirty="0"/>
          </a:p>
          <a:p>
            <a:pPr marL="457200" lvl="1" indent="-457200">
              <a:spcBef>
                <a:spcPts val="0"/>
              </a:spcBef>
              <a:spcAft>
                <a:spcPts val="200"/>
              </a:spcAft>
              <a:buBlip>
                <a:blip r:embed="rId3"/>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GB" altLang="zh-CN" sz="1200" dirty="0">
                <a:solidFill>
                  <a:prstClr val="black"/>
                </a:solidFill>
                <a:sym typeface="+mn-ea"/>
              </a:rPr>
              <a:t>None</a:t>
            </a:r>
            <a:r>
              <a:rPr lang="en-US" altLang="zh-CN" sz="1200" dirty="0" smtClean="0">
                <a:solidFill>
                  <a:prstClr val="black"/>
                </a:solidFill>
                <a:sym typeface="+mn-ea"/>
              </a:rPr>
              <a:t>.</a:t>
            </a:r>
            <a:endParaRPr lang="de-DE" altLang="ko-KR" sz="1400" b="1" kern="0" dirty="0"/>
          </a:p>
          <a:p>
            <a:pPr>
              <a:spcBef>
                <a:spcPts val="0"/>
              </a:spcBef>
              <a:spcAft>
                <a:spcPts val="200"/>
              </a:spcAft>
            </a:pPr>
            <a:r>
              <a:rPr lang="de-DE" altLang="ko-KR" sz="1400" b="1" kern="0" dirty="0"/>
              <a:t>Outstanding issues</a:t>
            </a:r>
          </a:p>
          <a:p>
            <a:pPr lvl="1">
              <a:spcBef>
                <a:spcPts val="0"/>
              </a:spcBef>
              <a:spcAft>
                <a:spcPts val="200"/>
              </a:spcAft>
            </a:pPr>
            <a:r>
              <a:rPr lang="en-US" altLang="ko-KR" sz="1200" dirty="0" smtClean="0"/>
              <a:t>None</a:t>
            </a:r>
            <a:endParaRPr lang="de-DE" altLang="ko-KR" sz="1400" b="1" kern="0" dirty="0"/>
          </a:p>
          <a:p>
            <a:pPr>
              <a:spcBef>
                <a:spcPts val="0"/>
              </a:spcBef>
              <a:spcAft>
                <a:spcPts val="200"/>
              </a:spcAft>
            </a:pPr>
            <a:r>
              <a:rPr lang="de-DE" altLang="ko-KR" sz="1400" b="1" kern="0" dirty="0"/>
              <a:t>Next steps</a:t>
            </a:r>
          </a:p>
          <a:p>
            <a:pPr lvl="1">
              <a:spcBef>
                <a:spcPts val="0"/>
              </a:spcBef>
              <a:spcAft>
                <a:spcPts val="200"/>
              </a:spcAft>
              <a:defRPr/>
            </a:pPr>
            <a:r>
              <a:rPr lang="en-GB" altLang="ko-KR" sz="1200" kern="100" dirty="0">
                <a:latin typeface="Calibri" panose="020F0502020204030204" pitchFamily="34" charset="0"/>
                <a:ea typeface="Calibri" panose="020F0502020204030204" pitchFamily="34" charset="0"/>
                <a:cs typeface="Calibri" panose="020F0502020204030204" pitchFamily="34" charset="0"/>
              </a:rPr>
              <a:t>Maintenance work and alignment based on work progressed in other working groups</a:t>
            </a:r>
          </a:p>
        </p:txBody>
      </p:sp>
      <p:graphicFrame>
        <p:nvGraphicFramePr>
          <p:cNvPr id="5" name="Table 4"/>
          <p:cNvGraphicFramePr>
            <a:graphicFrameLocks noGrp="1"/>
          </p:cNvGraphicFramePr>
          <p:nvPr>
            <p:extLst>
              <p:ext uri="{D42A27DB-BD31-4B8C-83A1-F6EECF244321}">
                <p14:modId xmlns:p14="http://schemas.microsoft.com/office/powerpoint/2010/main" val="3575960052"/>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Study on 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SP-231797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smtClean="0">
                          <a:solidFill>
                            <a:srgbClr val="0563C1"/>
                          </a:solidFill>
                          <a:effectLst/>
                          <a:latin typeface="Calibri" panose="020F0502020204030204" pitchFamily="34" charset="0"/>
                          <a:hlinkClick r:id="rId6"/>
                        </a:rPr>
                        <a:t>SP-241327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de-DE" sz="2800" smtClean="0">
                <a:solidFill>
                  <a:schemeClr val="tx1"/>
                </a:solidFill>
              </a:rPr>
              <a:t>FS_MASSS/MASSS</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400" b="1" dirty="0">
                <a:solidFill>
                  <a:prstClr val="black"/>
                </a:solidFill>
              </a:rPr>
              <a:t>Progress since </a:t>
            </a:r>
            <a:r>
              <a:rPr lang="en-US" altLang="ko-KR" sz="1400" b="1" dirty="0" smtClean="0">
                <a:solidFill>
                  <a:prstClr val="black"/>
                </a:solidFill>
              </a:rPr>
              <a:t>SA#108</a:t>
            </a:r>
            <a:endParaRPr lang="en-US" altLang="ko-KR" sz="1400" b="1" dirty="0">
              <a:solidFill>
                <a:prstClr val="black"/>
              </a:solidFill>
            </a:endParaRPr>
          </a:p>
          <a:p>
            <a:pPr lvl="1">
              <a:spcBef>
                <a:spcPts val="0"/>
              </a:spcBef>
              <a:spcAft>
                <a:spcPts val="0"/>
              </a:spcAft>
            </a:pPr>
            <a:r>
              <a:rPr lang="en-US" altLang="de-DE" sz="1100" dirty="0"/>
              <a:t>5 maintenance CRs were approved (TS 23.501/23.502</a:t>
            </a:r>
            <a:r>
              <a:rPr lang="en-US" altLang="de-DE" sz="1100" dirty="0" smtClean="0"/>
              <a:t>)</a:t>
            </a:r>
            <a:endParaRPr lang="en-US" altLang="de-DE" sz="1100" dirty="0"/>
          </a:p>
          <a:p>
            <a:pPr marL="457200" lvl="1" indent="-457200">
              <a:spcBef>
                <a:spcPts val="0"/>
              </a:spcBef>
              <a:spcAft>
                <a:spcPts val="0"/>
              </a:spcAft>
              <a:buBlip>
                <a:blip r:embed="rId3"/>
              </a:buBlip>
            </a:pPr>
            <a:r>
              <a:rPr lang="en-US" altLang="ko-KR" sz="1400" b="1" dirty="0" smtClean="0">
                <a:solidFill>
                  <a:prstClr val="black"/>
                </a:solidFill>
              </a:rPr>
              <a:t>RAN </a:t>
            </a:r>
            <a:r>
              <a:rPr lang="en-US" altLang="ko-KR" sz="1400" b="1" dirty="0">
                <a:solidFill>
                  <a:prstClr val="black"/>
                </a:solidFill>
              </a:rPr>
              <a:t>impacts and dependencies</a:t>
            </a:r>
            <a:endParaRPr lang="de-DE" altLang="ko-KR" sz="1600" dirty="0">
              <a:solidFill>
                <a:prstClr val="black"/>
              </a:solidFill>
            </a:endParaRPr>
          </a:p>
          <a:p>
            <a:pPr lvl="1">
              <a:spcBef>
                <a:spcPts val="0"/>
              </a:spcBef>
              <a:spcAft>
                <a:spcPts val="0"/>
              </a:spcAft>
            </a:pPr>
            <a:r>
              <a:rPr lang="en-US" altLang="zh-CN" sz="1200" dirty="0" smtClean="0">
                <a:solidFill>
                  <a:prstClr val="black"/>
                </a:solidFill>
                <a:sym typeface="+mn-ea"/>
              </a:rPr>
              <a:t>None</a:t>
            </a:r>
            <a:endParaRPr lang="en-US" altLang="de-DE" sz="1200" dirty="0">
              <a:solidFill>
                <a:prstClr val="black"/>
              </a:solidFill>
              <a:sym typeface="+mn-ea"/>
            </a:endParaRPr>
          </a:p>
          <a:p>
            <a:pPr>
              <a:spcBef>
                <a:spcPts val="0"/>
              </a:spcBef>
              <a:spcAft>
                <a:spcPts val="0"/>
              </a:spcAft>
            </a:pPr>
            <a:r>
              <a:rPr lang="en-US" altLang="ko-KR" sz="1400" b="1" kern="0" dirty="0"/>
              <a:t>Contentious </a:t>
            </a:r>
            <a:r>
              <a:rPr lang="en-US" altLang="ko-KR" sz="1400" b="1" kern="0" dirty="0" smtClean="0"/>
              <a:t>issues</a:t>
            </a:r>
            <a:endParaRPr lang="en-US" altLang="ko-KR" sz="1400" b="1" kern="0" dirty="0"/>
          </a:p>
          <a:p>
            <a:pPr lvl="1">
              <a:spcBef>
                <a:spcPts val="0"/>
              </a:spcBef>
              <a:spcAft>
                <a:spcPts val="0"/>
              </a:spcAft>
            </a:pPr>
            <a:r>
              <a:rPr lang="en-US" altLang="de-DE" sz="1100" dirty="0" smtClean="0"/>
              <a:t>None</a:t>
            </a:r>
            <a:endParaRPr lang="en-US" altLang="ko-KR" sz="1100" b="1" kern="0" dirty="0"/>
          </a:p>
          <a:p>
            <a:pPr>
              <a:spcBef>
                <a:spcPts val="0"/>
              </a:spcBef>
              <a:spcAft>
                <a:spcPts val="0"/>
              </a:spcAft>
            </a:pPr>
            <a:r>
              <a:rPr lang="en-US" altLang="ko-KR" sz="1400" b="1" kern="0" dirty="0"/>
              <a:t>Next steps</a:t>
            </a:r>
          </a:p>
          <a:p>
            <a:pPr lvl="1">
              <a:spcBef>
                <a:spcPts val="0"/>
              </a:spcBef>
              <a:spcAft>
                <a:spcPts val="0"/>
              </a:spcAft>
            </a:pPr>
            <a:r>
              <a:rPr lang="en-US" altLang="ko-KR" sz="1100" dirty="0"/>
              <a:t>Maintenance</a:t>
            </a:r>
            <a:endParaRPr lang="en-US" altLang="ko-KR" sz="1100" kern="0" dirty="0"/>
          </a:p>
        </p:txBody>
      </p:sp>
      <p:graphicFrame>
        <p:nvGraphicFramePr>
          <p:cNvPr id="5" name="Table 4"/>
          <p:cNvGraphicFramePr>
            <a:graphicFrameLocks noGrp="1"/>
          </p:cNvGraphicFramePr>
          <p:nvPr>
            <p:extLst>
              <p:ext uri="{D42A27DB-BD31-4B8C-83A1-F6EECF244321}">
                <p14:modId xmlns:p14="http://schemas.microsoft.com/office/powerpoint/2010/main" val="3496831553"/>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Study on Multi-Access (</a:t>
                      </a:r>
                      <a:r>
                        <a:rPr lang="en-GB" sz="800" b="0" i="0" u="none" strike="noStrike" dirty="0" err="1">
                          <a:solidFill>
                            <a:schemeClr val="tx1"/>
                          </a:solidFill>
                          <a:effectLst/>
                          <a:latin typeface="Arial" panose="020B0604020202020204" pitchFamily="34" charset="0"/>
                        </a:rPr>
                        <a:t>DualSteer</a:t>
                      </a:r>
                      <a:r>
                        <a:rPr lang="en-GB" sz="800" b="0" i="0" u="none" strike="noStrike" dirty="0">
                          <a:solidFill>
                            <a:schemeClr val="tx1"/>
                          </a:solidFill>
                          <a:effectLst/>
                          <a:latin typeface="Arial" panose="020B0604020202020204" pitchFamily="34" charset="0"/>
                        </a:rPr>
                        <a:t> and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SP-240467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4283401997"/>
                  </a:ext>
                </a:extLst>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de-DE" sz="2800" dirty="0" err="1" smtClean="0">
                <a:solidFill>
                  <a:schemeClr val="tx1"/>
                </a:solidFill>
              </a:rPr>
              <a:t>AmbientIoT</a:t>
            </a:r>
            <a:r>
              <a:rPr lang="en-US" altLang="de-DE" sz="2800" dirty="0" smtClean="0">
                <a:solidFill>
                  <a:schemeClr val="tx1"/>
                </a:solidFill>
              </a:rPr>
              <a:t>-ARC/</a:t>
            </a:r>
            <a:r>
              <a:rPr lang="en-US" altLang="de-DE" sz="2800" dirty="0" err="1" smtClean="0">
                <a:solidFill>
                  <a:schemeClr val="tx1"/>
                </a:solidFill>
              </a:rPr>
              <a:t>FS_AmbientIoT</a:t>
            </a:r>
            <a:endParaRPr lang="en-GB" altLang="en-US" sz="2800" dirty="0" smtClean="0">
              <a:solidFill>
                <a:schemeClr val="tx1"/>
              </a:solidFill>
            </a:endParaRPr>
          </a:p>
        </p:txBody>
      </p:sp>
      <p:sp>
        <p:nvSpPr>
          <p:cNvPr id="4" name="Content Placeholder 7"/>
          <p:cNvSpPr txBox="1">
            <a:spLocks/>
          </p:cNvSpPr>
          <p:nvPr/>
        </p:nvSpPr>
        <p:spPr>
          <a:xfrm>
            <a:off x="303213" y="1958331"/>
            <a:ext cx="8250237" cy="291053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200" b="1" kern="0" dirty="0">
                <a:solidFill>
                  <a:prstClr val="black"/>
                </a:solidFill>
              </a:rPr>
              <a:t>Progress since SA#108</a:t>
            </a:r>
            <a:endParaRPr lang="de-DE" altLang="ko-KR" sz="1200" kern="0" dirty="0">
              <a:solidFill>
                <a:prstClr val="black"/>
              </a:solidFill>
            </a:endParaRPr>
          </a:p>
          <a:p>
            <a:pPr lvl="1">
              <a:spcBef>
                <a:spcPts val="0"/>
              </a:spcBef>
              <a:spcAft>
                <a:spcPts val="200"/>
              </a:spcAft>
            </a:pPr>
            <a:r>
              <a:rPr lang="en-US" altLang="de-DE" sz="1100" kern="0" dirty="0"/>
              <a:t>11 CR were </a:t>
            </a:r>
            <a:r>
              <a:rPr lang="en-US" altLang="de-DE" sz="1100" kern="0" dirty="0" smtClean="0"/>
              <a:t>approved</a:t>
            </a:r>
          </a:p>
          <a:p>
            <a:pPr lvl="1">
              <a:spcBef>
                <a:spcPts val="0"/>
              </a:spcBef>
              <a:spcAft>
                <a:spcPts val="200"/>
              </a:spcAft>
            </a:pPr>
            <a:r>
              <a:rPr lang="en-US" altLang="de-DE" sz="1100" kern="0" dirty="0" smtClean="0"/>
              <a:t>3 </a:t>
            </a:r>
            <a:r>
              <a:rPr lang="en-US" altLang="de-DE" sz="1100" kern="0" dirty="0"/>
              <a:t>LS out were approved, including: </a:t>
            </a:r>
          </a:p>
          <a:p>
            <a:pPr lvl="2">
              <a:spcBef>
                <a:spcPts val="0"/>
              </a:spcBef>
              <a:spcAft>
                <a:spcPts val="200"/>
              </a:spcAft>
            </a:pPr>
            <a:r>
              <a:rPr lang="en-US" altLang="de-DE" sz="1050" kern="0" dirty="0"/>
              <a:t>LS reply to CT4 on UDR service and functionality update for </a:t>
            </a:r>
            <a:r>
              <a:rPr lang="en-US" altLang="de-DE" sz="1050" kern="0" dirty="0" err="1"/>
              <a:t>AIoT</a:t>
            </a:r>
            <a:r>
              <a:rPr lang="en-US" altLang="de-DE" sz="1050" kern="0" dirty="0"/>
              <a:t> data</a:t>
            </a:r>
          </a:p>
          <a:p>
            <a:pPr lvl="2">
              <a:spcBef>
                <a:spcPts val="0"/>
              </a:spcBef>
              <a:spcAft>
                <a:spcPts val="200"/>
              </a:spcAft>
            </a:pPr>
            <a:r>
              <a:rPr lang="en-US" altLang="de-DE" sz="1050" kern="0" dirty="0"/>
              <a:t>LS reply to RAN2 and RAN3 on Removal of </a:t>
            </a:r>
            <a:r>
              <a:rPr lang="en-US" altLang="de-DE" sz="1050" kern="0" dirty="0" err="1"/>
              <a:t>AIoT</a:t>
            </a:r>
            <a:r>
              <a:rPr lang="en-US" altLang="de-DE" sz="1050" kern="0" dirty="0"/>
              <a:t> service type provided to NG-RAN</a:t>
            </a:r>
          </a:p>
          <a:p>
            <a:pPr lvl="2">
              <a:spcBef>
                <a:spcPts val="0"/>
              </a:spcBef>
              <a:spcAft>
                <a:spcPts val="200"/>
              </a:spcAft>
            </a:pPr>
            <a:r>
              <a:rPr lang="en-US" altLang="de-DE" sz="1050" kern="0" dirty="0"/>
              <a:t>LS to RAN2 on </a:t>
            </a:r>
            <a:r>
              <a:rPr lang="en-US" altLang="de-DE" sz="1050" kern="0" dirty="0" err="1"/>
              <a:t>AIoT</a:t>
            </a:r>
            <a:r>
              <a:rPr lang="en-US" altLang="de-DE" sz="1050" kern="0" dirty="0"/>
              <a:t> Device Permanent ID length</a:t>
            </a:r>
          </a:p>
          <a:p>
            <a:pPr marL="457200" lvl="1" indent="-457200">
              <a:spcBef>
                <a:spcPts val="0"/>
              </a:spcBef>
              <a:spcAft>
                <a:spcPts val="400"/>
              </a:spcAft>
              <a:buBlip>
                <a:blip r:embed="rId3"/>
              </a:buBlip>
              <a:defRPr/>
            </a:pPr>
            <a:r>
              <a:rPr lang="en-US" altLang="zh-CN" sz="1200" b="1" dirty="0" smtClean="0">
                <a:solidFill>
                  <a:prstClr val="black"/>
                </a:solidFill>
                <a:cs typeface="Arial" panose="020B0604020202020204" pitchFamily="34" charset="0"/>
              </a:rPr>
              <a:t>Impacts </a:t>
            </a:r>
            <a:r>
              <a:rPr lang="en-US" altLang="zh-CN" sz="1200" b="1" dirty="0">
                <a:solidFill>
                  <a:prstClr val="black"/>
                </a:solidFill>
                <a:cs typeface="Arial" panose="020B0604020202020204" pitchFamily="34" charset="0"/>
              </a:rPr>
              <a:t>and dependencies on other WGs</a:t>
            </a:r>
            <a:endParaRPr lang="de-DE" altLang="zh-CN" sz="1200" b="1" dirty="0">
              <a:solidFill>
                <a:prstClr val="black"/>
              </a:solidFill>
              <a:cs typeface="Arial" panose="020B0604020202020204" pitchFamily="34" charset="0"/>
            </a:endParaRPr>
          </a:p>
          <a:p>
            <a:pPr lvl="1">
              <a:spcBef>
                <a:spcPts val="0"/>
              </a:spcBef>
              <a:spcAft>
                <a:spcPts val="400"/>
              </a:spcAft>
              <a:defRPr/>
            </a:pPr>
            <a:r>
              <a:rPr lang="en-US" altLang="zh-CN" sz="1050" kern="0" dirty="0"/>
              <a:t>SA3: </a:t>
            </a:r>
            <a:r>
              <a:rPr lang="en-US" altLang="zh-CN" sz="1050" kern="0" dirty="0" err="1"/>
              <a:t>AIoT</a:t>
            </a:r>
            <a:r>
              <a:rPr lang="en-US" altLang="zh-CN" sz="1050" kern="0" dirty="0"/>
              <a:t> Device security, including </a:t>
            </a:r>
            <a:r>
              <a:rPr lang="en-US" altLang="zh-CN" sz="1050" kern="0" dirty="0" err="1"/>
              <a:t>AIoT</a:t>
            </a:r>
            <a:r>
              <a:rPr lang="en-US" altLang="zh-CN" sz="1050" kern="0" dirty="0"/>
              <a:t> Device ID privacy protection</a:t>
            </a:r>
            <a:endParaRPr lang="en-US" altLang="de-DE" sz="1050" dirty="0">
              <a:solidFill>
                <a:prstClr val="black"/>
              </a:solidFill>
              <a:cs typeface="Arial" panose="020B0604020202020204" pitchFamily="34" charset="0"/>
              <a:sym typeface="+mn-ea"/>
            </a:endParaRPr>
          </a:p>
          <a:p>
            <a:pPr>
              <a:spcBef>
                <a:spcPts val="0"/>
              </a:spcBef>
              <a:spcAft>
                <a:spcPts val="400"/>
              </a:spcAft>
            </a:pPr>
            <a:r>
              <a:rPr lang="de-DE" altLang="ko-KR" sz="1200" b="1" kern="0" dirty="0"/>
              <a:t>Outstanding issues</a:t>
            </a:r>
          </a:p>
          <a:p>
            <a:pPr lvl="1">
              <a:spcBef>
                <a:spcPts val="0"/>
              </a:spcBef>
              <a:spcAft>
                <a:spcPts val="400"/>
              </a:spcAft>
            </a:pPr>
            <a:r>
              <a:rPr lang="en-US" altLang="ko-KR" sz="1050" kern="0" dirty="0"/>
              <a:t>Alignment and dependency to SA3 on security </a:t>
            </a:r>
            <a:r>
              <a:rPr lang="en-US" altLang="ko-KR" sz="1050" kern="0" dirty="0" smtClean="0"/>
              <a:t>aspects</a:t>
            </a:r>
            <a:endParaRPr lang="en-US" altLang="ko-KR" sz="1050" kern="0" dirty="0"/>
          </a:p>
          <a:p>
            <a:pPr lvl="1">
              <a:spcBef>
                <a:spcPts val="0"/>
              </a:spcBef>
              <a:spcAft>
                <a:spcPts val="400"/>
              </a:spcAft>
            </a:pPr>
            <a:r>
              <a:rPr lang="en-US" altLang="ko-KR" sz="1050" kern="0" dirty="0"/>
              <a:t>Based on SA3 agreements on security aspects, SA2 needs to determine which procedures are mandatory or optional for the Ambient </a:t>
            </a:r>
            <a:r>
              <a:rPr lang="en-US" altLang="ko-KR" sz="1050" kern="0" dirty="0" err="1"/>
              <a:t>IoT</a:t>
            </a:r>
            <a:r>
              <a:rPr lang="en-US" altLang="ko-KR" sz="1050" kern="0" dirty="0"/>
              <a:t> </a:t>
            </a:r>
            <a:r>
              <a:rPr lang="en-US" altLang="ko-KR" sz="1050" kern="0" dirty="0" smtClean="0"/>
              <a:t>device</a:t>
            </a:r>
            <a:endParaRPr lang="de-DE" altLang="ko-KR" sz="1050" strike="sngStrike" kern="0" dirty="0"/>
          </a:p>
          <a:p>
            <a:pPr>
              <a:spcBef>
                <a:spcPts val="0"/>
              </a:spcBef>
              <a:spcAft>
                <a:spcPts val="400"/>
              </a:spcAft>
            </a:pPr>
            <a:r>
              <a:rPr lang="de-DE" altLang="ko-KR" sz="1200" b="1" kern="0" dirty="0"/>
              <a:t>Next steps</a:t>
            </a:r>
          </a:p>
          <a:p>
            <a:pPr lvl="1">
              <a:spcBef>
                <a:spcPts val="0"/>
              </a:spcBef>
              <a:spcAft>
                <a:spcPts val="400"/>
              </a:spcAft>
              <a:defRPr/>
            </a:pPr>
            <a:r>
              <a:rPr lang="en-US" altLang="zh-CN" sz="1050" kern="100" dirty="0">
                <a:latin typeface="Calibri" panose="020F0502020204030204" pitchFamily="34" charset="0"/>
                <a:ea typeface="Calibri" panose="020F0502020204030204" pitchFamily="34" charset="0"/>
                <a:cs typeface="Calibri" panose="020F0502020204030204" pitchFamily="34" charset="0"/>
              </a:rPr>
              <a:t>Resolve outstanding issues based on SA3 </a:t>
            </a:r>
            <a:r>
              <a:rPr lang="en-US" altLang="zh-CN" sz="1050" kern="100" dirty="0" smtClean="0">
                <a:latin typeface="Calibri" panose="020F0502020204030204" pitchFamily="34" charset="0"/>
                <a:ea typeface="Calibri" panose="020F0502020204030204" pitchFamily="34" charset="0"/>
                <a:cs typeface="Calibri" panose="020F0502020204030204" pitchFamily="34" charset="0"/>
              </a:rPr>
              <a:t>progress</a:t>
            </a:r>
            <a:endParaRPr lang="en-US" altLang="zh-CN" sz="1050" kern="1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224022830"/>
              </p:ext>
            </p:extLst>
          </p:nvPr>
        </p:nvGraphicFramePr>
        <p:xfrm>
          <a:off x="303213" y="1109663"/>
          <a:ext cx="8180387" cy="76770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012">
                <a:tc>
                  <a:txBody>
                    <a:bodyPr/>
                    <a:lstStyle/>
                    <a:p>
                      <a:pPr algn="ctr">
                        <a:lnSpc>
                          <a:spcPct val="107000"/>
                        </a:lnSpc>
                        <a:spcAft>
                          <a:spcPts val="800"/>
                        </a:spcAft>
                      </a:pPr>
                      <a:r>
                        <a:rPr lang="en-GB" sz="800" dirty="0">
                          <a:latin typeface="+mn-lt"/>
                        </a:rPr>
                        <a:t>UID</a:t>
                      </a:r>
                    </a:p>
                  </a:txBody>
                  <a:tcPr marL="36003" marR="36003" marT="0" marB="0" anchor="ctr"/>
                </a:tc>
                <a:tc>
                  <a:txBody>
                    <a:bodyPr/>
                    <a:lstStyle/>
                    <a:p>
                      <a:pPr algn="ctr">
                        <a:lnSpc>
                          <a:spcPct val="107000"/>
                        </a:lnSpc>
                        <a:spcAft>
                          <a:spcPts val="800"/>
                        </a:spcAft>
                      </a:pPr>
                      <a:r>
                        <a:rPr lang="en-GB" sz="800" dirty="0">
                          <a:latin typeface="+mn-lt"/>
                        </a:rPr>
                        <a:t>Name</a:t>
                      </a:r>
                    </a:p>
                  </a:txBody>
                  <a:tcPr marL="36003" marR="36003" marT="0" marB="0" anchor="ctr"/>
                </a:tc>
                <a:tc>
                  <a:txBody>
                    <a:bodyPr/>
                    <a:lstStyle/>
                    <a:p>
                      <a:pPr algn="ctr">
                        <a:lnSpc>
                          <a:spcPct val="107000"/>
                        </a:lnSpc>
                        <a:spcAft>
                          <a:spcPts val="800"/>
                        </a:spcAft>
                      </a:pPr>
                      <a:r>
                        <a:rPr lang="en-GB" sz="800" dirty="0">
                          <a:latin typeface="+mn-lt"/>
                        </a:rPr>
                        <a:t>Acronym</a:t>
                      </a:r>
                    </a:p>
                  </a:txBody>
                  <a:tcPr marL="36003" marR="36003" marT="0" marB="0" anchor="ctr"/>
                </a:tc>
                <a:tc>
                  <a:txBody>
                    <a:bodyPr/>
                    <a:lstStyle/>
                    <a:p>
                      <a:pPr algn="ctr">
                        <a:lnSpc>
                          <a:spcPct val="107000"/>
                        </a:lnSpc>
                        <a:spcAft>
                          <a:spcPts val="800"/>
                        </a:spcAft>
                      </a:pPr>
                      <a:r>
                        <a:rPr lang="en-GB" sz="800" dirty="0">
                          <a:latin typeface="+mn-lt"/>
                        </a:rPr>
                        <a:t>Target </a:t>
                      </a:r>
                      <a:r>
                        <a:rPr lang="en-GB" sz="800" dirty="0" smtClean="0">
                          <a:latin typeface="+mn-lt"/>
                        </a:rPr>
                        <a:t>mm/</a:t>
                      </a:r>
                      <a:r>
                        <a:rPr lang="en-GB" sz="800" dirty="0" err="1" smtClean="0">
                          <a:latin typeface="+mn-lt"/>
                        </a:rPr>
                        <a:t>yyyy</a:t>
                      </a:r>
                      <a:r>
                        <a:rPr lang="en-GB" sz="800" dirty="0">
                          <a:latin typeface="+mn-lt"/>
                        </a:rPr>
                        <a:t>)</a:t>
                      </a:r>
                    </a:p>
                  </a:txBody>
                  <a:tcPr marL="36003" marR="36003" marT="0" marB="0" anchor="ctr"/>
                </a:tc>
                <a:tc>
                  <a:txBody>
                    <a:bodyPr/>
                    <a:lstStyle/>
                    <a:p>
                      <a:pPr algn="ctr">
                        <a:lnSpc>
                          <a:spcPct val="107000"/>
                        </a:lnSpc>
                        <a:spcAft>
                          <a:spcPts val="800"/>
                        </a:spcAft>
                      </a:pPr>
                      <a:r>
                        <a:rPr lang="en-GB" sz="800" dirty="0">
                          <a:latin typeface="+mn-lt"/>
                        </a:rPr>
                        <a:t>Old %</a:t>
                      </a:r>
                    </a:p>
                  </a:txBody>
                  <a:tcPr marL="36003" marR="36003"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latin typeface="+mn-lt"/>
                      </a:endParaRPr>
                    </a:p>
                  </a:txBody>
                  <a:tcPr marL="36003" marR="36003" marT="0" marB="0" anchor="ctr"/>
                </a:tc>
                <a:tc>
                  <a:txBody>
                    <a:bodyPr/>
                    <a:lstStyle/>
                    <a:p>
                      <a:pPr algn="ctr">
                        <a:lnSpc>
                          <a:spcPct val="107000"/>
                        </a:lnSpc>
                        <a:spcAft>
                          <a:spcPts val="800"/>
                        </a:spcAft>
                      </a:pPr>
                      <a:r>
                        <a:rPr lang="en-GB" sz="800" dirty="0">
                          <a:solidFill>
                            <a:srgbClr val="FF0000"/>
                          </a:solidFill>
                          <a:latin typeface="+mn-lt"/>
                        </a:rPr>
                        <a:t>New %</a:t>
                      </a:r>
                      <a:endParaRPr lang="en-GB" sz="8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8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53338">
                <a:tc>
                  <a:txBody>
                    <a:bodyPr/>
                    <a:lstStyle/>
                    <a:p>
                      <a:pPr algn="l" fontAlgn="t"/>
                      <a:r>
                        <a:rPr lang="en-GB" sz="800" b="0" i="0" u="none" strike="noStrike" dirty="0">
                          <a:solidFill>
                            <a:srgbClr val="000000"/>
                          </a:solidFill>
                          <a:effectLst/>
                          <a:latin typeface="+mn-lt"/>
                        </a:rPr>
                        <a:t>1070010</a:t>
                      </a:r>
                    </a:p>
                  </a:txBody>
                  <a:tcPr marL="9525" marR="9525" marT="9515" marB="0" anchor="ctr"/>
                </a:tc>
                <a:tc>
                  <a:txBody>
                    <a:bodyPr/>
                    <a:lstStyle/>
                    <a:p>
                      <a:pPr algn="l" fontAlgn="t"/>
                      <a:r>
                        <a:rPr lang="en-US" sz="800" b="0" i="0" u="none" strike="noStrike" dirty="0">
                          <a:solidFill>
                            <a:srgbClr val="000000"/>
                          </a:solidFill>
                          <a:effectLst/>
                          <a:latin typeface="+mn-lt"/>
                        </a:rPr>
                        <a:t>Architecture support of Ambient power-enabled Internet of Things</a:t>
                      </a:r>
                      <a:endParaRPr lang="en-GB" sz="800" b="0" i="0" u="none" strike="noStrike" dirty="0">
                        <a:solidFill>
                          <a:srgbClr val="000000"/>
                        </a:solidFill>
                        <a:effectLst/>
                        <a:latin typeface="+mn-lt"/>
                      </a:endParaRPr>
                    </a:p>
                  </a:txBody>
                  <a:tcPr marL="9525" marR="9525" marT="9515" marB="0" anchor="ctr"/>
                </a:tc>
                <a:tc>
                  <a:txBody>
                    <a:bodyPr/>
                    <a:lstStyle/>
                    <a:p>
                      <a:pPr algn="l" fontAlgn="t"/>
                      <a:r>
                        <a:rPr lang="en-GB" sz="800" b="0" i="0" u="none" strike="noStrike" dirty="0" err="1">
                          <a:solidFill>
                            <a:srgbClr val="000000"/>
                          </a:solidFill>
                          <a:effectLst/>
                          <a:latin typeface="+mn-lt"/>
                        </a:rPr>
                        <a:t>AmbientIoT</a:t>
                      </a:r>
                      <a:r>
                        <a:rPr lang="en-GB" sz="800" b="0" i="0" u="none" strike="noStrike" dirty="0">
                          <a:solidFill>
                            <a:srgbClr val="000000"/>
                          </a:solidFill>
                          <a:effectLst/>
                          <a:latin typeface="+mn-lt"/>
                        </a:rPr>
                        <a:t>-ARC</a:t>
                      </a:r>
                    </a:p>
                  </a:txBody>
                  <a:tcPr marL="9525" marR="9525" marT="9515" marB="0" anchor="ctr"/>
                </a:tc>
                <a:tc>
                  <a:txBody>
                    <a:bodyPr/>
                    <a:lstStyle/>
                    <a:p>
                      <a:pPr algn="ctr" fontAlgn="t"/>
                      <a:r>
                        <a:rPr lang="en-GB" sz="800" b="0" i="0" u="none" strike="noStrike" dirty="0">
                          <a:solidFill>
                            <a:srgbClr val="000000"/>
                          </a:solidFill>
                          <a:effectLst/>
                          <a:latin typeface="+mn-lt"/>
                        </a:rPr>
                        <a:t>Jun, 2025</a:t>
                      </a:r>
                    </a:p>
                  </a:txBody>
                  <a:tcPr marL="9525" marR="9525" marT="9515" marB="0" anchor="ctr"/>
                </a:tc>
                <a:tc>
                  <a:txBody>
                    <a:bodyPr/>
                    <a:lstStyle/>
                    <a:p>
                      <a:pPr algn="ctr" fontAlgn="t"/>
                      <a:r>
                        <a:rPr lang="en-GB" sz="800" b="0" i="0" u="none" strike="noStrike" dirty="0">
                          <a:solidFill>
                            <a:srgbClr val="000000"/>
                          </a:solidFill>
                          <a:effectLst/>
                          <a:latin typeface="+mn-lt"/>
                        </a:rPr>
                        <a:t>9</a:t>
                      </a:r>
                      <a:r>
                        <a:rPr lang="en-GB" sz="800" b="0" i="0" u="none" strike="noStrike" dirty="0" smtClean="0">
                          <a:solidFill>
                            <a:srgbClr val="000000"/>
                          </a:solidFill>
                          <a:effectLst/>
                          <a:latin typeface="+mn-lt"/>
                        </a:rPr>
                        <a:t>0</a:t>
                      </a:r>
                      <a:r>
                        <a:rPr lang="en-GB" sz="800" b="0" i="0" u="none" strike="noStrike" dirty="0">
                          <a:solidFill>
                            <a:srgbClr val="000000"/>
                          </a:solidFill>
                          <a:effectLst/>
                          <a:latin typeface="+mn-lt"/>
                        </a:rPr>
                        <a:t>%</a:t>
                      </a:r>
                    </a:p>
                  </a:txBody>
                  <a:tcPr marL="9525" marR="9525" marT="9515" marB="0" anchor="ctr"/>
                </a:tc>
                <a:tc>
                  <a:txBody>
                    <a:bodyPr/>
                    <a:lstStyle/>
                    <a:p>
                      <a:pPr algn="ctr" fontAlgn="t"/>
                      <a:r>
                        <a:rPr lang="en-GB" sz="800" b="0" i="0" u="sng" strike="noStrike" dirty="0">
                          <a:solidFill>
                            <a:srgbClr val="0563C1"/>
                          </a:solidFill>
                          <a:effectLst/>
                          <a:latin typeface="+mn-lt"/>
                        </a:rPr>
                        <a:t>SP-250377</a:t>
                      </a:r>
                    </a:p>
                  </a:txBody>
                  <a:tcPr marL="9525" marR="9525" marT="9515" marB="0" anchor="ctr"/>
                </a:tc>
                <a:tc>
                  <a:txBody>
                    <a:bodyPr/>
                    <a:lstStyle/>
                    <a:p>
                      <a:pPr algn="ctr"/>
                      <a:r>
                        <a:rPr lang="en-GB" sz="800" kern="1200" dirty="0" smtClean="0">
                          <a:solidFill>
                            <a:srgbClr val="FF0000"/>
                          </a:solidFill>
                          <a:latin typeface="+mn-lt"/>
                          <a:ea typeface="+mn-ea"/>
                          <a:cs typeface="+mn-cs"/>
                        </a:rPr>
                        <a:t>95%</a:t>
                      </a:r>
                      <a:endParaRPr lang="en-GB" sz="8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8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338">
                <a:tc>
                  <a:txBody>
                    <a:bodyPr/>
                    <a:lstStyle/>
                    <a:p>
                      <a:pPr algn="l" fontAlgn="t"/>
                      <a:r>
                        <a:rPr lang="en-GB" sz="800" b="0" i="0" u="none" strike="noStrike" dirty="0">
                          <a:solidFill>
                            <a:srgbClr val="000000"/>
                          </a:solidFill>
                          <a:effectLst/>
                          <a:latin typeface="+mn-lt"/>
                        </a:rPr>
                        <a:t>1020071</a:t>
                      </a:r>
                    </a:p>
                  </a:txBody>
                  <a:tcPr marL="9525" marR="9525" marT="9515" marB="0" anchor="ctr"/>
                </a:tc>
                <a:tc>
                  <a:txBody>
                    <a:bodyPr/>
                    <a:lstStyle/>
                    <a:p>
                      <a:pPr algn="l" fontAlgn="t"/>
                      <a:r>
                        <a:rPr lang="en-US" sz="800" b="0" i="0" u="none" strike="noStrike" dirty="0">
                          <a:solidFill>
                            <a:srgbClr val="000000"/>
                          </a:solidFill>
                          <a:effectLst/>
                          <a:latin typeface="+mn-lt"/>
                        </a:rPr>
                        <a:t>Study on Architecture support of Ambient power-enabled Internet of Things</a:t>
                      </a:r>
                      <a:endParaRPr lang="en-GB" sz="800" b="0" i="0" u="none" strike="noStrike" dirty="0">
                        <a:solidFill>
                          <a:srgbClr val="000000"/>
                        </a:solidFill>
                        <a:effectLst/>
                        <a:latin typeface="+mn-lt"/>
                      </a:endParaRPr>
                    </a:p>
                  </a:txBody>
                  <a:tcPr marL="9525" marR="9525" marT="9515" marB="0" anchor="ctr"/>
                </a:tc>
                <a:tc>
                  <a:txBody>
                    <a:bodyPr/>
                    <a:lstStyle/>
                    <a:p>
                      <a:pPr algn="l" fontAlgn="t"/>
                      <a:r>
                        <a:rPr lang="en-GB" sz="800" b="0" i="0" u="none" strike="noStrike" dirty="0" err="1">
                          <a:solidFill>
                            <a:srgbClr val="000000"/>
                          </a:solidFill>
                          <a:effectLst/>
                          <a:latin typeface="+mn-lt"/>
                        </a:rPr>
                        <a:t>FS_AmbientIoT</a:t>
                      </a:r>
                      <a:endParaRPr lang="en-GB" sz="800" b="0" i="0" u="none" strike="noStrike" dirty="0">
                        <a:solidFill>
                          <a:srgbClr val="000000"/>
                        </a:solidFill>
                        <a:effectLst/>
                        <a:latin typeface="+mn-lt"/>
                      </a:endParaRPr>
                    </a:p>
                  </a:txBody>
                  <a:tcPr marL="9525" marR="9525" marT="9515" marB="0" anchor="ctr"/>
                </a:tc>
                <a:tc>
                  <a:txBody>
                    <a:bodyPr/>
                    <a:lstStyle/>
                    <a:p>
                      <a:pPr algn="ctr" fontAlgn="t"/>
                      <a:r>
                        <a:rPr lang="en-GB" sz="800" b="0" i="0" u="none" strike="noStrike" dirty="0">
                          <a:solidFill>
                            <a:srgbClr val="000000"/>
                          </a:solidFill>
                          <a:effectLst/>
                          <a:latin typeface="+mn-lt"/>
                        </a:rPr>
                        <a:t>Dec, 2024</a:t>
                      </a:r>
                    </a:p>
                  </a:txBody>
                  <a:tcPr marL="9525" marR="9525" marT="9515" marB="0" anchor="ctr"/>
                </a:tc>
                <a:tc>
                  <a:txBody>
                    <a:bodyPr/>
                    <a:lstStyle/>
                    <a:p>
                      <a:pPr algn="ctr" fontAlgn="t"/>
                      <a:r>
                        <a:rPr lang="en-GB" sz="800" b="0" i="0" u="none" strike="noStrike" dirty="0">
                          <a:solidFill>
                            <a:srgbClr val="000000"/>
                          </a:solidFill>
                          <a:effectLst/>
                          <a:latin typeface="+mn-lt"/>
                        </a:rPr>
                        <a:t>100%</a:t>
                      </a:r>
                    </a:p>
                  </a:txBody>
                  <a:tcPr marL="9525" marR="9525" marT="9515" marB="0" anchor="ctr"/>
                </a:tc>
                <a:tc>
                  <a:txBody>
                    <a:bodyPr/>
                    <a:lstStyle/>
                    <a:p>
                      <a:pPr algn="ctr" fontAlgn="t"/>
                      <a:r>
                        <a:rPr lang="en-GB" sz="800" b="0" i="0" u="sng" strike="noStrike" dirty="0">
                          <a:solidFill>
                            <a:srgbClr val="0563C1"/>
                          </a:solidFill>
                          <a:effectLst/>
                          <a:latin typeface="+mn-lt"/>
                        </a:rPr>
                        <a:t>SP-240969</a:t>
                      </a:r>
                    </a:p>
                  </a:txBody>
                  <a:tcPr marL="9525" marR="9525" marT="9515" marB="0" anchor="ctr"/>
                </a:tc>
                <a:tc>
                  <a:txBody>
                    <a:bodyPr/>
                    <a:lstStyle/>
                    <a:p>
                      <a:pPr algn="ctr"/>
                      <a:r>
                        <a:rPr lang="en-GB" sz="8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8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962244951"/>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smtClean="0">
                <a:solidFill>
                  <a:schemeClr val="tx1"/>
                </a:solidFill>
              </a:rPr>
              <a:t>FS_AIML_CN/AIML_CN</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General</a:t>
            </a:r>
          </a:p>
          <a:p>
            <a:pPr lvl="1">
              <a:spcBef>
                <a:spcPts val="0"/>
              </a:spcBef>
              <a:spcAft>
                <a:spcPts val="0"/>
              </a:spcAft>
            </a:pPr>
            <a:r>
              <a:rPr lang="en-US" altLang="de-DE" sz="1200" kern="0" dirty="0"/>
              <a:t>71 papers were submitted, 2 LS out, 7 agreed, 5 merged.</a:t>
            </a:r>
          </a:p>
          <a:p>
            <a:pPr lvl="1">
              <a:spcBef>
                <a:spcPts val="0"/>
              </a:spcBef>
              <a:spcAft>
                <a:spcPts val="0"/>
              </a:spcAft>
            </a:pPr>
            <a:r>
              <a:rPr lang="en-US" altLang="de-DE" sz="1200" kern="0" dirty="0"/>
              <a:t>KI#1: 2 LS out, 7 agreed, 5 merged</a:t>
            </a:r>
          </a:p>
          <a:p>
            <a:pPr lvl="2">
              <a:spcBef>
                <a:spcPts val="0"/>
              </a:spcBef>
              <a:spcAft>
                <a:spcPts val="0"/>
              </a:spcAft>
            </a:pPr>
            <a:r>
              <a:rPr lang="en-US" altLang="de-DE" sz="900" kern="0" dirty="0"/>
              <a:t>LS out to CT3 to answer the questions raised by CT3 . </a:t>
            </a:r>
          </a:p>
          <a:p>
            <a:pPr lvl="2">
              <a:spcBef>
                <a:spcPts val="0"/>
              </a:spcBef>
              <a:spcAft>
                <a:spcPts val="0"/>
              </a:spcAft>
            </a:pPr>
            <a:r>
              <a:rPr lang="en-US" altLang="de-DE" sz="900" kern="0" dirty="0"/>
              <a:t>LS out to RAN2 to asks RAN2 to provide feedback on whether the ground truth data and its related data (e.g., quality indicator of ground truth data, time stamp of ground truth data) can be provided from UE to the LMF by reusing the LPP protocol.</a:t>
            </a:r>
          </a:p>
          <a:p>
            <a:pPr marL="457200" lvl="1" indent="-457200">
              <a:spcBef>
                <a:spcPts val="0"/>
              </a:spcBef>
              <a:spcAft>
                <a:spcPts val="300"/>
              </a:spcAft>
              <a:buBlip>
                <a:blip r:embed="rId3"/>
              </a:buBlip>
            </a:pPr>
            <a:r>
              <a:rPr lang="en-US" altLang="zh-CN" sz="1200" b="1" dirty="0"/>
              <a:t>Impacts and dependence with other WGs</a:t>
            </a:r>
            <a:r>
              <a:rPr lang="en-US" altLang="zh-CN" sz="1200" dirty="0"/>
              <a:t>:</a:t>
            </a:r>
            <a:endParaRPr lang="de-DE" altLang="zh-CN" sz="1200" dirty="0"/>
          </a:p>
          <a:p>
            <a:pPr lvl="1">
              <a:spcBef>
                <a:spcPts val="0"/>
              </a:spcBef>
              <a:spcAft>
                <a:spcPts val="300"/>
              </a:spcAft>
            </a:pPr>
            <a:r>
              <a:rPr lang="en-US" altLang="zh-CN" sz="1200" kern="0" dirty="0"/>
              <a:t>consent/privacy aspects resolved (in coordination with SA3).</a:t>
            </a:r>
            <a:endParaRPr lang="en-US" altLang="zh-CN" sz="1200" dirty="0"/>
          </a:p>
          <a:p>
            <a:pPr lvl="0">
              <a:spcBef>
                <a:spcPts val="0"/>
              </a:spcBef>
              <a:spcAft>
                <a:spcPts val="300"/>
              </a:spcAft>
            </a:pPr>
            <a:r>
              <a:rPr lang="en-US" altLang="zh-CN" sz="1200" b="1" dirty="0">
                <a:cs typeface="Arial" panose="020B0604020202020204" pitchFamily="34" charset="0"/>
              </a:rPr>
              <a:t>Controversial issues </a:t>
            </a:r>
          </a:p>
          <a:p>
            <a:pPr lvl="1">
              <a:spcBef>
                <a:spcPts val="0"/>
              </a:spcBef>
              <a:spcAft>
                <a:spcPts val="300"/>
              </a:spcAft>
            </a:pPr>
            <a:r>
              <a:rPr lang="en-US" altLang="zh-CN" sz="1200" kern="0" dirty="0"/>
              <a:t>None</a:t>
            </a:r>
          </a:p>
          <a:p>
            <a:pPr>
              <a:spcBef>
                <a:spcPts val="0"/>
              </a:spcBef>
              <a:spcAft>
                <a:spcPts val="300"/>
              </a:spcAft>
            </a:pPr>
            <a:r>
              <a:rPr lang="en-US" altLang="zh-CN" sz="1200" b="1" dirty="0">
                <a:cs typeface="Arial" panose="020B0604020202020204" pitchFamily="34" charset="0"/>
              </a:rPr>
              <a:t>Next Steps</a:t>
            </a:r>
          </a:p>
          <a:p>
            <a:pPr lvl="1">
              <a:spcBef>
                <a:spcPts val="0"/>
              </a:spcBef>
              <a:spcAft>
                <a:spcPts val="300"/>
              </a:spcAft>
            </a:pPr>
            <a:r>
              <a:rPr lang="en-US" altLang="zh-CN" sz="1200" kern="0" dirty="0"/>
              <a:t>Maintenance</a:t>
            </a:r>
            <a:endParaRPr lang="en-US" sz="1200" kern="0" dirty="0"/>
          </a:p>
        </p:txBody>
      </p:sp>
      <p:graphicFrame>
        <p:nvGraphicFramePr>
          <p:cNvPr id="5" name="Table 4"/>
          <p:cNvGraphicFramePr>
            <a:graphicFrameLocks noGrp="1"/>
          </p:cNvGraphicFramePr>
          <p:nvPr>
            <p:extLst>
              <p:ext uri="{D42A27DB-BD31-4B8C-83A1-F6EECF244321}">
                <p14:modId xmlns:p14="http://schemas.microsoft.com/office/powerpoint/2010/main" val="411419496"/>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t>UID</a:t>
                      </a:r>
                    </a:p>
                  </a:txBody>
                  <a:tcPr marL="36003" marR="36003" marT="0" marB="0"/>
                </a:tc>
                <a:tc>
                  <a:txBody>
                    <a:bodyPr/>
                    <a:lstStyle/>
                    <a:p>
                      <a:pPr algn="ctr">
                        <a:lnSpc>
                          <a:spcPct val="107000"/>
                        </a:lnSpc>
                        <a:spcAft>
                          <a:spcPts val="800"/>
                        </a:spcAft>
                      </a:pPr>
                      <a:r>
                        <a:rPr lang="en-GB" sz="800" dirty="0"/>
                        <a:t>Name</a:t>
                      </a:r>
                    </a:p>
                  </a:txBody>
                  <a:tcPr marL="36003" marR="36003" marT="0" marB="0"/>
                </a:tc>
                <a:tc>
                  <a:txBody>
                    <a:bodyPr/>
                    <a:lstStyle/>
                    <a:p>
                      <a:pPr algn="ctr">
                        <a:lnSpc>
                          <a:spcPct val="107000"/>
                        </a:lnSpc>
                        <a:spcAft>
                          <a:spcPts val="800"/>
                        </a:spcAft>
                      </a:pPr>
                      <a:r>
                        <a:rPr lang="en-GB" sz="800" dirty="0"/>
                        <a:t>Acronym</a:t>
                      </a:r>
                    </a:p>
                  </a:txBody>
                  <a:tcPr marL="36003" marR="36003" marT="0" marB="0"/>
                </a:tc>
                <a:tc>
                  <a:txBody>
                    <a:bodyPr/>
                    <a:lstStyle/>
                    <a:p>
                      <a:pPr algn="ctr">
                        <a:lnSpc>
                          <a:spcPct val="107000"/>
                        </a:lnSpc>
                        <a:spcAft>
                          <a:spcPts val="800"/>
                        </a:spcAft>
                      </a:pPr>
                      <a:r>
                        <a:rPr lang="en-GB" sz="800" dirty="0" smtClean="0"/>
                        <a:t>Target</a:t>
                      </a:r>
                      <a:endParaRPr lang="en-GB" sz="800" dirty="0"/>
                    </a:p>
                  </a:txBody>
                  <a:tcPr marL="36003" marR="36003" marT="0" marB="0"/>
                </a:tc>
                <a:tc>
                  <a:txBody>
                    <a:bodyPr/>
                    <a:lstStyle/>
                    <a:p>
                      <a:pPr algn="ctr">
                        <a:lnSpc>
                          <a:spcPct val="107000"/>
                        </a:lnSpc>
                        <a:spcAft>
                          <a:spcPts val="800"/>
                        </a:spcAft>
                      </a:pPr>
                      <a:r>
                        <a:rPr lang="en-GB" sz="800" dirty="0"/>
                        <a:t>Old %</a:t>
                      </a:r>
                    </a:p>
                  </a:txBody>
                  <a:tcPr marL="36003" marR="36003" marT="0" marB="0"/>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36003" marR="36003" marT="0" marB="0"/>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36003" marR="36003" marT="0" marB="0"/>
                </a:tc>
                <a:tc>
                  <a:txBody>
                    <a:bodyPr/>
                    <a:lstStyle/>
                    <a:p>
                      <a:pPr algn="ctr">
                        <a:lnSpc>
                          <a:spcPct val="107000"/>
                        </a:lnSpc>
                        <a:spcAft>
                          <a:spcPts val="800"/>
                        </a:spcAft>
                      </a:pPr>
                      <a:r>
                        <a:rPr lang="en-GB" sz="800" dirty="0">
                          <a:solidFill>
                            <a:srgbClr val="FF0000"/>
                          </a:solidFill>
                        </a:rPr>
                        <a:t>Change or comment</a:t>
                      </a:r>
                    </a:p>
                  </a:txBody>
                  <a:tcPr marL="36003" marR="36003" marT="0" marB="0"/>
                </a:tc>
                <a:extLst>
                  <a:ext uri="{0D108BD9-81ED-4DB2-BD59-A6C34878D82A}">
                    <a16:rowId xmlns:a16="http://schemas.microsoft.com/office/drawing/2014/main" val="10000"/>
                  </a:ext>
                </a:extLst>
              </a:tr>
              <a:tr h="253511">
                <a:tc>
                  <a:txBody>
                    <a:bodyPr/>
                    <a:lstStyle/>
                    <a:p>
                      <a:pPr algn="l" fontAlgn="t"/>
                      <a:r>
                        <a:rPr lang="en-GB" sz="800" b="1" i="0" u="none" strike="noStrike" dirty="0">
                          <a:solidFill>
                            <a:srgbClr val="000000"/>
                          </a:solidFill>
                          <a:effectLst/>
                          <a:latin typeface="Arial "/>
                        </a:rPr>
                        <a:t>1020068</a:t>
                      </a:r>
                    </a:p>
                  </a:txBody>
                  <a:tcPr marL="9525" marR="9525" marT="9531" marB="0"/>
                </a:tc>
                <a:tc>
                  <a:txBody>
                    <a:bodyPr/>
                    <a:lstStyle/>
                    <a:p>
                      <a:pPr algn="l" fontAlgn="t"/>
                      <a:r>
                        <a:rPr lang="en-GB" sz="800" b="0" i="0" u="none" strike="noStrike" dirty="0">
                          <a:solidFill>
                            <a:srgbClr val="000000"/>
                          </a:solidFill>
                          <a:effectLst/>
                          <a:latin typeface="Arial "/>
                        </a:rPr>
                        <a:t>Study on 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
                        </a:rPr>
                        <a:t>FS_AIML_CN</a:t>
                      </a:r>
                    </a:p>
                  </a:txBody>
                  <a:tcPr marL="9525" marR="9525" marT="9531" marB="0"/>
                </a:tc>
                <a:tc>
                  <a:txBody>
                    <a:bodyPr/>
                    <a:lstStyle/>
                    <a:p>
                      <a:pPr algn="l" fontAlgn="t"/>
                      <a:r>
                        <a:rPr lang="en-GB" sz="800" b="0" i="0" u="none" strike="noStrike" dirty="0">
                          <a:solidFill>
                            <a:srgbClr val="000000"/>
                          </a:solidFill>
                          <a:effectLst/>
                          <a:latin typeface="Arial "/>
                        </a:rPr>
                        <a:t>06/06/2024</a:t>
                      </a:r>
                    </a:p>
                  </a:txBody>
                  <a:tcPr marL="9525" marR="9525" marT="9531" marB="0"/>
                </a:tc>
                <a:tc>
                  <a:txBody>
                    <a:bodyPr/>
                    <a:lstStyle/>
                    <a:p>
                      <a:pPr algn="l" fontAlgn="t"/>
                      <a:r>
                        <a:rPr lang="en-GB" sz="800" b="0" i="0" u="none" strike="noStrike" dirty="0">
                          <a:solidFill>
                            <a:srgbClr val="000000"/>
                          </a:solidFill>
                          <a:effectLst/>
                          <a:latin typeface="Arial "/>
                        </a:rPr>
                        <a:t>100%</a:t>
                      </a:r>
                    </a:p>
                  </a:txBody>
                  <a:tcPr marL="9525" marR="9525" marT="9531" marB="0"/>
                </a:tc>
                <a:tc>
                  <a:txBody>
                    <a:bodyPr/>
                    <a:lstStyle/>
                    <a:p>
                      <a:pPr algn="l" fontAlgn="t"/>
                      <a:r>
                        <a:rPr lang="en-GB" sz="800" b="0" i="0" u="sng" strike="noStrike" dirty="0">
                          <a:solidFill>
                            <a:srgbClr val="0563C1"/>
                          </a:solidFill>
                          <a:effectLst/>
                          <a:latin typeface="Arial "/>
                          <a:hlinkClick r:id="rId4"/>
                        </a:rPr>
                        <a:t>SP-231800</a:t>
                      </a:r>
                      <a:endParaRPr lang="en-GB" sz="800" b="0" i="0" u="sng" strike="noStrike" dirty="0">
                        <a:solidFill>
                          <a:srgbClr val="0563C1"/>
                        </a:solidFill>
                        <a:effectLst/>
                        <a:latin typeface="Arial "/>
                      </a:endParaRPr>
                    </a:p>
                  </a:txBody>
                  <a:tcPr marL="9525" marR="9525" marT="9531" marB="0"/>
                </a:tc>
                <a:tc>
                  <a:txBody>
                    <a:bodyPr/>
                    <a:lstStyle/>
                    <a:p>
                      <a:pPr algn="ctr"/>
                      <a:r>
                        <a:rPr lang="en-GB" sz="800" kern="1200" dirty="0" smtClean="0">
                          <a:solidFill>
                            <a:srgbClr val="FF0000"/>
                          </a:solidFill>
                          <a:latin typeface="Arial "/>
                          <a:ea typeface="+mn-ea"/>
                          <a:cs typeface="+mn-cs"/>
                        </a:rPr>
                        <a:t>100%</a:t>
                      </a:r>
                      <a:endParaRPr lang="en-GB" sz="800" kern="1200" dirty="0">
                        <a:solidFill>
                          <a:srgbClr val="FF0000"/>
                        </a:solidFill>
                        <a:latin typeface="Arial "/>
                        <a:ea typeface="+mn-ea"/>
                        <a:cs typeface="+mn-cs"/>
                      </a:endParaRPr>
                    </a:p>
                  </a:txBody>
                  <a:tcPr marL="36003" marR="36003" marT="0" marB="0"/>
                </a:tc>
                <a:tc>
                  <a:txBody>
                    <a:bodyPr/>
                    <a:lstStyle/>
                    <a:p>
                      <a:pPr algn="ctr">
                        <a:lnSpc>
                          <a:spcPct val="107000"/>
                        </a:lnSpc>
                        <a:spcAft>
                          <a:spcPts val="800"/>
                        </a:spcAft>
                      </a:pPr>
                      <a:endParaRPr lang="en-GB" sz="800" kern="1200" dirty="0">
                        <a:solidFill>
                          <a:srgbClr val="FF0000"/>
                        </a:solidFill>
                        <a:latin typeface="Arial "/>
                        <a:ea typeface="+mn-ea"/>
                        <a:cs typeface="+mn-cs"/>
                      </a:endParaRPr>
                    </a:p>
                  </a:txBody>
                  <a:tcPr marL="36003" marR="36003" marT="0" marB="0"/>
                </a:tc>
                <a:extLst>
                  <a:ext uri="{0D108BD9-81ED-4DB2-BD59-A6C34878D82A}">
                    <a16:rowId xmlns:a16="http://schemas.microsoft.com/office/drawing/2014/main" val="1135270158"/>
                  </a:ext>
                </a:extLst>
              </a:tr>
              <a:tr h="253511">
                <a:tc>
                  <a:txBody>
                    <a:bodyPr/>
                    <a:lstStyle/>
                    <a:p>
                      <a:pPr algn="l" fontAlgn="t"/>
                      <a:r>
                        <a:rPr lang="en-GB" sz="800" b="0" i="0" u="none" strike="noStrike" dirty="0">
                          <a:solidFill>
                            <a:srgbClr val="000000"/>
                          </a:solidFill>
                          <a:effectLst/>
                          <a:latin typeface="Arial "/>
                        </a:rPr>
                        <a:t>1040033</a:t>
                      </a:r>
                    </a:p>
                  </a:txBody>
                  <a:tcPr marL="9525" marR="9525" marT="9531" marB="0"/>
                </a:tc>
                <a:tc>
                  <a:txBody>
                    <a:bodyPr/>
                    <a:lstStyle/>
                    <a:p>
                      <a:pPr algn="l" fontAlgn="t"/>
                      <a:r>
                        <a:rPr lang="en-GB" sz="800" b="0" i="0" u="none" strike="noStrike" dirty="0">
                          <a:solidFill>
                            <a:srgbClr val="000000"/>
                          </a:solidFill>
                          <a:effectLst/>
                          <a:latin typeface="Arial "/>
                        </a:rPr>
                        <a:t>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
                        </a:rPr>
                        <a:t>AIML_CN</a:t>
                      </a:r>
                    </a:p>
                  </a:txBody>
                  <a:tcPr marL="9525" marR="9525" marT="9531" marB="0"/>
                </a:tc>
                <a:tc>
                  <a:txBody>
                    <a:bodyPr/>
                    <a:lstStyle/>
                    <a:p>
                      <a:pPr algn="l" fontAlgn="t"/>
                      <a:r>
                        <a:rPr lang="en-GB" sz="800" b="0" i="0" u="none" strike="noStrike" dirty="0">
                          <a:solidFill>
                            <a:srgbClr val="000000"/>
                          </a:solidFill>
                          <a:effectLst/>
                          <a:latin typeface="Arial "/>
                        </a:rPr>
                        <a:t>12/12/2024</a:t>
                      </a:r>
                    </a:p>
                  </a:txBody>
                  <a:tcPr marL="9525" marR="9525" marT="9531" marB="0"/>
                </a:tc>
                <a:tc>
                  <a:txBody>
                    <a:bodyPr/>
                    <a:lstStyle/>
                    <a:p>
                      <a:pPr algn="l" fontAlgn="t"/>
                      <a:r>
                        <a:rPr lang="en-GB" sz="800" b="0" i="0" u="none" strike="noStrike" dirty="0" smtClean="0">
                          <a:solidFill>
                            <a:srgbClr val="000000"/>
                          </a:solidFill>
                          <a:effectLst/>
                          <a:latin typeface="Arial "/>
                        </a:rPr>
                        <a:t>99%</a:t>
                      </a:r>
                      <a:endParaRPr lang="en-GB" sz="800" b="0" i="0" u="none" strike="noStrike" dirty="0">
                        <a:solidFill>
                          <a:srgbClr val="000000"/>
                        </a:solidFill>
                        <a:effectLst/>
                        <a:latin typeface="Arial "/>
                      </a:endParaRPr>
                    </a:p>
                  </a:txBody>
                  <a:tcPr marL="9525" marR="9525" marT="9531" marB="0"/>
                </a:tc>
                <a:tc>
                  <a:txBody>
                    <a:bodyPr/>
                    <a:lstStyle/>
                    <a:p>
                      <a:pPr algn="l" fontAlgn="t"/>
                      <a:r>
                        <a:rPr lang="en-GB" sz="800" b="0" i="0" u="sng" strike="noStrike" dirty="0">
                          <a:solidFill>
                            <a:srgbClr val="0563C1"/>
                          </a:solidFill>
                          <a:effectLst/>
                          <a:latin typeface="Arial "/>
                          <a:hlinkClick r:id="rId5"/>
                        </a:rPr>
                        <a:t>SP-240991</a:t>
                      </a:r>
                      <a:endParaRPr lang="en-GB" sz="800" b="0" i="0" u="sng" strike="noStrike" dirty="0">
                        <a:solidFill>
                          <a:srgbClr val="0563C1"/>
                        </a:solidFill>
                        <a:effectLst/>
                        <a:latin typeface="Arial "/>
                      </a:endParaRPr>
                    </a:p>
                  </a:txBody>
                  <a:tcPr marL="9525" marR="9525" marT="9531" marB="0"/>
                </a:tc>
                <a:tc>
                  <a:txBody>
                    <a:bodyPr/>
                    <a:lstStyle/>
                    <a:p>
                      <a:pPr algn="ctr"/>
                      <a:r>
                        <a:rPr lang="en-GB" sz="800" kern="1200" dirty="0" smtClean="0">
                          <a:solidFill>
                            <a:srgbClr val="FF0000"/>
                          </a:solidFill>
                          <a:latin typeface="Arial "/>
                          <a:ea typeface="+mn-ea"/>
                          <a:cs typeface="+mn-cs"/>
                        </a:rPr>
                        <a:t>99%</a:t>
                      </a:r>
                      <a:endParaRPr lang="en-GB" sz="800" kern="1200" dirty="0">
                        <a:solidFill>
                          <a:srgbClr val="FF0000"/>
                        </a:solidFill>
                        <a:latin typeface="Arial "/>
                        <a:ea typeface="+mn-ea"/>
                        <a:cs typeface="+mn-cs"/>
                      </a:endParaRPr>
                    </a:p>
                  </a:txBody>
                  <a:tcPr marL="36003" marR="36003" marT="0" marB="0"/>
                </a:tc>
                <a:tc>
                  <a:txBody>
                    <a:bodyPr/>
                    <a:lstStyle/>
                    <a:p>
                      <a:pPr algn="ctr">
                        <a:lnSpc>
                          <a:spcPct val="107000"/>
                        </a:lnSpc>
                        <a:spcAft>
                          <a:spcPts val="800"/>
                        </a:spcAft>
                      </a:pPr>
                      <a:endParaRPr lang="en-GB" sz="800" kern="1200" dirty="0">
                        <a:solidFill>
                          <a:srgbClr val="FF0000"/>
                        </a:solidFill>
                        <a:latin typeface="Arial "/>
                        <a:ea typeface="+mn-ea"/>
                        <a:cs typeface="+mn-cs"/>
                      </a:endParaRPr>
                    </a:p>
                  </a:txBody>
                  <a:tcPr marL="36003" marR="36003" marT="0" marB="0"/>
                </a:tc>
                <a:extLst>
                  <a:ext uri="{0D108BD9-81ED-4DB2-BD59-A6C34878D82A}">
                    <a16:rowId xmlns:a16="http://schemas.microsoft.com/office/drawing/2014/main" val="980618658"/>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857250"/>
          </a:xfrm>
        </p:spPr>
        <p:txBody>
          <a:bodyPr/>
          <a:lstStyle/>
          <a:p>
            <a:pPr algn="l" eaLnBrk="1" hangingPunct="1"/>
            <a:r>
              <a:rPr lang="de-DE" altLang="de-DE" b="1" smtClean="0">
                <a:solidFill>
                  <a:schemeClr val="tx1"/>
                </a:solidFill>
              </a:rPr>
              <a:t>1) General Aspects (1/7)</a:t>
            </a:r>
          </a:p>
        </p:txBody>
      </p:sp>
      <p:sp>
        <p:nvSpPr>
          <p:cNvPr id="6147" name="Content Placeholder 2"/>
          <p:cNvSpPr>
            <a:spLocks noGrp="1"/>
          </p:cNvSpPr>
          <p:nvPr>
            <p:ph idx="1"/>
          </p:nvPr>
        </p:nvSpPr>
        <p:spPr>
          <a:xfrm>
            <a:off x="773113" y="1192213"/>
            <a:ext cx="6259512" cy="3562350"/>
          </a:xfrm>
        </p:spPr>
        <p:txBody>
          <a:bodyPr/>
          <a:lstStyle/>
          <a:p>
            <a:pPr eaLnBrk="1" hangingPunct="1">
              <a:defRPr/>
            </a:pPr>
            <a:r>
              <a:rPr lang="de-DE" altLang="de-DE" sz="1800" dirty="0" smtClean="0">
                <a:latin typeface="Arial" panose="020B0604020202020204" pitchFamily="34" charset="0"/>
                <a:cs typeface="Arial" panose="020B0604020202020204" pitchFamily="34" charset="0"/>
              </a:rPr>
              <a:t>SA2 </a:t>
            </a:r>
            <a:r>
              <a:rPr lang="de-DE" altLang="de-DE" sz="1800" dirty="0">
                <a:latin typeface="Arial" panose="020B0604020202020204" pitchFamily="34" charset="0"/>
                <a:cs typeface="Arial" panose="020B0604020202020204" pitchFamily="34" charset="0"/>
              </a:rPr>
              <a:t>meetings held since </a:t>
            </a:r>
            <a:r>
              <a:rPr lang="de-DE" altLang="de-DE" sz="1800" dirty="0" smtClean="0">
                <a:latin typeface="Arial" panose="020B0604020202020204" pitchFamily="34" charset="0"/>
                <a:cs typeface="Arial" panose="020B0604020202020204" pitchFamily="34" charset="0"/>
              </a:rPr>
              <a:t>SA#108</a:t>
            </a:r>
            <a:endParaRPr lang="de-DE" altLang="de-DE" sz="1800" dirty="0">
              <a:latin typeface="Arial" panose="020B0604020202020204" pitchFamily="34" charset="0"/>
              <a:cs typeface="Arial" panose="020B0604020202020204" pitchFamily="34" charset="0"/>
            </a:endParaRPr>
          </a:p>
          <a:p>
            <a:pPr lvl="1" eaLnBrk="1" hangingPunct="1">
              <a:defRPr/>
            </a:pPr>
            <a:r>
              <a:rPr lang="en-GB" altLang="de-DE" sz="1600" dirty="0" smtClean="0">
                <a:latin typeface="Arial" panose="020B0604020202020204" pitchFamily="34" charset="0"/>
                <a:cs typeface="Arial" panose="020B0604020202020204" pitchFamily="34" charset="0"/>
              </a:rPr>
              <a:t>SA2#170</a:t>
            </a:r>
            <a:r>
              <a:rPr lang="en-GB" altLang="de-DE" sz="1600" dirty="0">
                <a:latin typeface="Arial" panose="020B0604020202020204" pitchFamily="34" charset="0"/>
                <a:cs typeface="Arial" panose="020B0604020202020204" pitchFamily="34" charset="0"/>
              </a:rPr>
              <a:t>	</a:t>
            </a:r>
            <a:r>
              <a:rPr lang="en-GB" altLang="de-DE" sz="1600" dirty="0" smtClean="0">
                <a:latin typeface="Arial" panose="020B0604020202020204" pitchFamily="34" charset="0"/>
                <a:cs typeface="Arial" panose="020B0604020202020204" pitchFamily="34" charset="0"/>
              </a:rPr>
              <a:t>25 </a:t>
            </a:r>
            <a:r>
              <a:rPr lang="en-GB" altLang="de-DE" sz="1600" dirty="0">
                <a:latin typeface="Arial" panose="020B0604020202020204" pitchFamily="34" charset="0"/>
                <a:cs typeface="Arial" panose="020B0604020202020204" pitchFamily="34" charset="0"/>
              </a:rPr>
              <a:t>– 29 August 2025, Goteborg, Sweden</a:t>
            </a:r>
            <a:endParaRPr lang="en-GB" altLang="ko-KR" sz="1600" dirty="0">
              <a:latin typeface="Arial" panose="020B0604020202020204" pitchFamily="34" charset="0"/>
              <a:cs typeface="Arial" panose="020B0604020202020204" pitchFamily="34" charset="0"/>
            </a:endParaRPr>
          </a:p>
          <a:p>
            <a:pPr eaLnBrk="1" hangingPunct="1">
              <a:defRPr/>
            </a:pPr>
            <a:r>
              <a:rPr lang="en-GB" altLang="de-DE" sz="1800" dirty="0" smtClean="0">
                <a:latin typeface="Arial" panose="020B0604020202020204" pitchFamily="34" charset="0"/>
                <a:cs typeface="Arial" panose="020B0604020202020204" pitchFamily="34" charset="0"/>
              </a:rPr>
              <a:t>Upcoming </a:t>
            </a:r>
            <a:r>
              <a:rPr lang="en-GB" altLang="de-DE" sz="1800" dirty="0">
                <a:latin typeface="Arial" panose="020B0604020202020204" pitchFamily="34" charset="0"/>
                <a:cs typeface="Arial" panose="020B0604020202020204" pitchFamily="34" charset="0"/>
              </a:rPr>
              <a:t>SA2 meetings (</a:t>
            </a:r>
            <a:r>
              <a:rPr lang="en-GB" altLang="de-DE" sz="1800" dirty="0" smtClean="0">
                <a:latin typeface="Arial" panose="020B0604020202020204" pitchFamily="34" charset="0"/>
                <a:cs typeface="Arial" panose="020B0604020202020204" pitchFamily="34" charset="0"/>
              </a:rPr>
              <a:t>Q4 2025)</a:t>
            </a:r>
            <a:endParaRPr lang="en-GB" altLang="de-DE" sz="1800" dirty="0">
              <a:latin typeface="Arial" panose="020B0604020202020204" pitchFamily="34" charset="0"/>
              <a:cs typeface="Arial" panose="020B0604020202020204" pitchFamily="34" charset="0"/>
            </a:endParaRPr>
          </a:p>
          <a:p>
            <a:pPr lvl="1" eaLnBrk="1" hangingPunct="1">
              <a:defRPr/>
            </a:pPr>
            <a:r>
              <a:rPr lang="en-GB" altLang="de-DE" sz="1600" dirty="0" smtClean="0">
                <a:latin typeface="Arial" panose="020B0604020202020204" pitchFamily="34" charset="0"/>
                <a:cs typeface="Arial" panose="020B0604020202020204" pitchFamily="34" charset="0"/>
              </a:rPr>
              <a:t>SA2#171	13 – 17 October 2025, Wuhan, China</a:t>
            </a:r>
          </a:p>
          <a:p>
            <a:pPr lvl="1" eaLnBrk="1" hangingPunct="1">
              <a:defRPr/>
            </a:pPr>
            <a:r>
              <a:rPr lang="en-GB" altLang="de-DE" sz="1600" dirty="0" smtClean="0">
                <a:latin typeface="Arial" panose="020B0604020202020204" pitchFamily="34" charset="0"/>
                <a:cs typeface="Arial" panose="020B0604020202020204" pitchFamily="34" charset="0"/>
              </a:rPr>
              <a:t>SA2#172	17 – 21 November 2025, Dallas, USA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b="1"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extLst>
      <p:ext uri="{BB962C8B-B14F-4D97-AF65-F5344CB8AC3E}">
        <p14:creationId xmlns:p14="http://schemas.microsoft.com/office/powerpoint/2010/main" val="3854506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a:solidFill>
                  <a:schemeClr val="tx1"/>
                </a:solidFill>
              </a:rPr>
              <a:t>FS_5GSAT_Ph4_ARC</a:t>
            </a:r>
            <a:endParaRPr lang="en-GB" altLang="en-US" sz="2800" dirty="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solidFill>
                  <a:prstClr val="black"/>
                </a:solidFill>
              </a:rPr>
              <a:t>Progress since </a:t>
            </a:r>
            <a:r>
              <a:rPr lang="de-DE" altLang="de-DE" sz="1200" b="1" kern="0" dirty="0" smtClean="0">
                <a:solidFill>
                  <a:prstClr val="black"/>
                </a:solidFill>
              </a:rPr>
              <a:t>SA2#108 </a:t>
            </a:r>
            <a:endParaRPr lang="de-DE" altLang="de-DE" sz="1200" b="1" kern="0" dirty="0">
              <a:solidFill>
                <a:prstClr val="black"/>
              </a:solidFill>
            </a:endParaRPr>
          </a:p>
          <a:p>
            <a:pPr lvl="1">
              <a:spcBef>
                <a:spcPts val="0"/>
              </a:spcBef>
              <a:spcAft>
                <a:spcPts val="600"/>
              </a:spcAft>
            </a:pPr>
            <a:r>
              <a:rPr lang="en-US" altLang="zh-CN" sz="1200" kern="0" dirty="0">
                <a:solidFill>
                  <a:prstClr val="black"/>
                </a:solidFill>
                <a:sym typeface="+mn-ea"/>
              </a:rPr>
              <a:t>In SA2#170 meeting,  2 LS out and 10 </a:t>
            </a:r>
            <a:r>
              <a:rPr lang="en-US" altLang="zh-CN" sz="1200" kern="0" dirty="0" err="1">
                <a:solidFill>
                  <a:prstClr val="black"/>
                </a:solidFill>
                <a:sym typeface="+mn-ea"/>
              </a:rPr>
              <a:t>pCRs</a:t>
            </a:r>
            <a:r>
              <a:rPr lang="en-US" altLang="zh-CN" sz="1200" kern="0" dirty="0">
                <a:solidFill>
                  <a:prstClr val="black"/>
                </a:solidFill>
                <a:sym typeface="+mn-ea"/>
              </a:rPr>
              <a:t> </a:t>
            </a:r>
            <a:r>
              <a:rPr lang="en-US" altLang="de-DE" sz="1200" kern="0" dirty="0">
                <a:solidFill>
                  <a:prstClr val="black"/>
                </a:solidFill>
                <a:sym typeface="+mn-ea"/>
              </a:rPr>
              <a:t>are approved, including:</a:t>
            </a:r>
          </a:p>
          <a:p>
            <a:pPr lvl="2">
              <a:spcBef>
                <a:spcPts val="0"/>
              </a:spcBef>
              <a:spcAft>
                <a:spcPts val="600"/>
              </a:spcAft>
              <a:buFont typeface="Wingdings" panose="05000000000000000000" pitchFamily="2" charset="2"/>
              <a:buChar char="ü"/>
            </a:pPr>
            <a:r>
              <a:rPr lang="en-US" altLang="zh-CN" sz="1000" kern="0" dirty="0">
                <a:solidFill>
                  <a:prstClr val="black"/>
                </a:solidFill>
              </a:rPr>
              <a:t>1 LS out is replied to SA4 </a:t>
            </a:r>
            <a:r>
              <a:rPr lang="en-US" altLang="zh-CN" sz="1000" dirty="0"/>
              <a:t>with regard to </a:t>
            </a:r>
            <a:r>
              <a:rPr lang="en-US" altLang="zh-CN" sz="1000" kern="0" dirty="0">
                <a:solidFill>
                  <a:prstClr val="black"/>
                </a:solidFill>
              </a:rPr>
              <a:t>assumptions for ULBC</a:t>
            </a:r>
          </a:p>
          <a:p>
            <a:pPr lvl="2">
              <a:spcBef>
                <a:spcPts val="0"/>
              </a:spcBef>
              <a:spcAft>
                <a:spcPts val="600"/>
              </a:spcAft>
              <a:buFont typeface="Wingdings" panose="05000000000000000000" pitchFamily="2" charset="2"/>
              <a:buChar char="ü"/>
            </a:pPr>
            <a:r>
              <a:rPr lang="en-US" altLang="zh-CN" sz="1000" kern="0" dirty="0">
                <a:solidFill>
                  <a:prstClr val="black"/>
                </a:solidFill>
              </a:rPr>
              <a:t>1 LS out is approved to RAN2, SA4, CT1, SA3, SA1, RAN1 for issues  related to support of IMS voice over NB-</a:t>
            </a:r>
            <a:r>
              <a:rPr lang="en-US" altLang="zh-CN" sz="1000" kern="0" dirty="0" err="1">
                <a:solidFill>
                  <a:prstClr val="black"/>
                </a:solidFill>
              </a:rPr>
              <a:t>IoT</a:t>
            </a:r>
            <a:r>
              <a:rPr lang="en-US" altLang="zh-CN" sz="1000" kern="0" dirty="0">
                <a:solidFill>
                  <a:prstClr val="black"/>
                </a:solidFill>
              </a:rPr>
              <a:t> NTN connected to EPC</a:t>
            </a:r>
          </a:p>
          <a:p>
            <a:pPr lvl="2">
              <a:spcBef>
                <a:spcPts val="0"/>
              </a:spcBef>
              <a:spcAft>
                <a:spcPts val="600"/>
              </a:spcAft>
              <a:buFont typeface="Wingdings" panose="05000000000000000000" pitchFamily="2" charset="2"/>
              <a:buChar char="ü"/>
            </a:pPr>
            <a:r>
              <a:rPr lang="en-US" altLang="zh-CN" sz="1000" kern="0" dirty="0">
                <a:solidFill>
                  <a:prstClr val="black"/>
                </a:solidFill>
              </a:rPr>
              <a:t>1 </a:t>
            </a:r>
            <a:r>
              <a:rPr lang="en-US" altLang="zh-CN" sz="1000" kern="0" dirty="0" err="1">
                <a:solidFill>
                  <a:prstClr val="black"/>
                </a:solidFill>
              </a:rPr>
              <a:t>pCR</a:t>
            </a:r>
            <a:r>
              <a:rPr lang="en-US" altLang="zh-CN" sz="1000" kern="0" dirty="0">
                <a:solidFill>
                  <a:prstClr val="black"/>
                </a:solidFill>
              </a:rPr>
              <a:t> for TR Skeleton Update is approved</a:t>
            </a:r>
          </a:p>
          <a:p>
            <a:pPr lvl="2">
              <a:spcBef>
                <a:spcPts val="0"/>
              </a:spcBef>
              <a:spcAft>
                <a:spcPts val="600"/>
              </a:spcAft>
              <a:buFont typeface="Wingdings" panose="05000000000000000000" pitchFamily="2" charset="2"/>
              <a:buChar char="ü"/>
            </a:pPr>
            <a:r>
              <a:rPr lang="en-US" altLang="zh-CN" sz="1000" kern="0" dirty="0">
                <a:solidFill>
                  <a:prstClr val="black"/>
                </a:solidFill>
              </a:rPr>
              <a:t>9 </a:t>
            </a:r>
            <a:r>
              <a:rPr lang="en-US" altLang="zh-CN" sz="1000" kern="0" dirty="0" err="1">
                <a:solidFill>
                  <a:prstClr val="black"/>
                </a:solidFill>
              </a:rPr>
              <a:t>pCRs</a:t>
            </a:r>
            <a:r>
              <a:rPr lang="en-US" altLang="zh-CN" sz="1000" kern="0" dirty="0">
                <a:solidFill>
                  <a:prstClr val="black"/>
                </a:solidFill>
              </a:rPr>
              <a:t> for KI#2 (IMS enhancement for GEO NB-</a:t>
            </a:r>
            <a:r>
              <a:rPr lang="en-US" altLang="zh-CN" sz="1000" kern="0" dirty="0" err="1">
                <a:solidFill>
                  <a:prstClr val="black"/>
                </a:solidFill>
              </a:rPr>
              <a:t>IoT</a:t>
            </a:r>
            <a:r>
              <a:rPr lang="en-US" altLang="zh-CN" sz="1000" kern="0" dirty="0">
                <a:solidFill>
                  <a:prstClr val="black"/>
                </a:solidFill>
              </a:rPr>
              <a:t> NTN access) are </a:t>
            </a:r>
            <a:r>
              <a:rPr lang="en-US" altLang="zh-CN" sz="1000" kern="0" dirty="0" smtClean="0">
                <a:solidFill>
                  <a:prstClr val="black"/>
                </a:solidFill>
              </a:rPr>
              <a:t>approved</a:t>
            </a:r>
            <a:endParaRPr lang="en-US" altLang="zh-CN" sz="1100" kern="0" dirty="0" smtClean="0">
              <a:solidFill>
                <a:prstClr val="black"/>
              </a:solidFill>
            </a:endParaRPr>
          </a:p>
          <a:p>
            <a:pPr marL="457200" lvl="1" indent="-457200">
              <a:spcBef>
                <a:spcPts val="0"/>
              </a:spcBef>
              <a:spcAft>
                <a:spcPts val="0"/>
              </a:spcAft>
              <a:buBlip>
                <a:blip r:embed="rId3"/>
              </a:buBlip>
            </a:pPr>
            <a:r>
              <a:rPr lang="en-US" altLang="zh-CN" sz="1200" b="1" dirty="0">
                <a:solidFill>
                  <a:prstClr val="black"/>
                </a:solidFill>
              </a:rPr>
              <a:t>Impacts and dependencies on other WGs</a:t>
            </a:r>
            <a:endParaRPr lang="de-DE" altLang="zh-CN" sz="1200" b="1" dirty="0">
              <a:solidFill>
                <a:prstClr val="black"/>
              </a:solidFill>
            </a:endParaRPr>
          </a:p>
          <a:p>
            <a:pPr lvl="1">
              <a:spcBef>
                <a:spcPts val="0"/>
              </a:spcBef>
              <a:spcAft>
                <a:spcPts val="0"/>
              </a:spcAft>
            </a:pPr>
            <a:r>
              <a:rPr lang="en-US" altLang="zh-CN" sz="1100" kern="0" dirty="0" smtClean="0">
                <a:solidFill>
                  <a:prstClr val="black"/>
                </a:solidFill>
              </a:rPr>
              <a:t>KI#1 </a:t>
            </a:r>
            <a:r>
              <a:rPr lang="en-US" altLang="zh-CN" sz="1100" kern="0" dirty="0">
                <a:solidFill>
                  <a:prstClr val="black"/>
                </a:solidFill>
              </a:rPr>
              <a:t>and KI#3 have RAN impact, KI#2 may have dependency on RAN conclusion.</a:t>
            </a:r>
          </a:p>
          <a:p>
            <a:pPr>
              <a:spcBef>
                <a:spcPts val="0"/>
              </a:spcBef>
              <a:spcAft>
                <a:spcPts val="0"/>
              </a:spcAft>
            </a:pPr>
            <a:r>
              <a:rPr lang="de-DE" altLang="zh-CN" sz="1200" b="1" kern="0" dirty="0">
                <a:solidFill>
                  <a:prstClr val="black"/>
                </a:solidFill>
              </a:rPr>
              <a:t>Contentious issues</a:t>
            </a:r>
          </a:p>
          <a:p>
            <a:pPr lvl="1">
              <a:spcBef>
                <a:spcPts val="0"/>
              </a:spcBef>
              <a:spcAft>
                <a:spcPts val="0"/>
              </a:spcAft>
            </a:pPr>
            <a:r>
              <a:rPr lang="en-US" altLang="zh-CN" sz="1100" kern="0" dirty="0">
                <a:solidFill>
                  <a:prstClr val="black"/>
                </a:solidFill>
              </a:rPr>
              <a:t>None</a:t>
            </a:r>
          </a:p>
          <a:p>
            <a:pPr>
              <a:spcBef>
                <a:spcPts val="0"/>
              </a:spcBef>
              <a:spcAft>
                <a:spcPts val="0"/>
              </a:spcAft>
            </a:pPr>
            <a:r>
              <a:rPr lang="de-DE" altLang="zh-CN" sz="1200" b="1" kern="0" dirty="0">
                <a:solidFill>
                  <a:prstClr val="black"/>
                </a:solidFill>
              </a:rPr>
              <a:t>Next Step</a:t>
            </a:r>
          </a:p>
          <a:p>
            <a:pPr lvl="1">
              <a:spcBef>
                <a:spcPts val="0"/>
              </a:spcBef>
              <a:spcAft>
                <a:spcPts val="0"/>
              </a:spcAft>
            </a:pPr>
            <a:r>
              <a:rPr lang="en-US" altLang="zh-CN" sz="1100" kern="0" dirty="0">
                <a:solidFill>
                  <a:prstClr val="black"/>
                </a:solidFill>
                <a:sym typeface="+mn-ea"/>
              </a:rPr>
              <a:t>Continuing solution discussion.</a:t>
            </a:r>
            <a:endParaRPr lang="en-US" altLang="zh-CN" sz="1100" kern="0" dirty="0">
              <a:solidFill>
                <a:prstClr val="black"/>
              </a:solidFill>
            </a:endParaRPr>
          </a:p>
          <a:p>
            <a:pPr lvl="1">
              <a:spcBef>
                <a:spcPts val="0"/>
              </a:spcBef>
              <a:spcAft>
                <a:spcPts val="0"/>
              </a:spcAft>
            </a:pPr>
            <a:r>
              <a:rPr lang="en-US" altLang="zh-CN" sz="1100" kern="0" dirty="0">
                <a:solidFill>
                  <a:prstClr val="black"/>
                </a:solidFill>
                <a:sym typeface="+mn-ea"/>
              </a:rPr>
              <a:t>Start solution evaluation for KI#1</a:t>
            </a:r>
            <a:endParaRPr lang="en-US" altLang="zh-CN" sz="1100" kern="0" dirty="0">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18240444"/>
              </p:ext>
            </p:extLst>
          </p:nvPr>
        </p:nvGraphicFramePr>
        <p:xfrm>
          <a:off x="303213" y="1109663"/>
          <a:ext cx="8250237" cy="605809"/>
        </p:xfrm>
        <a:graphic>
          <a:graphicData uri="http://schemas.openxmlformats.org/drawingml/2006/table">
            <a:tbl>
              <a:tblPr firstRow="1" firstCol="1" bandRow="1">
                <a:tableStyleId>{F5AB1C69-6EDB-4FF4-983F-18BD219EF322}</a:tableStyleId>
              </a:tblPr>
              <a:tblGrid>
                <a:gridCol w="492403">
                  <a:extLst>
                    <a:ext uri="{9D8B030D-6E8A-4147-A177-3AD203B41FA5}">
                      <a16:colId xmlns:a16="http://schemas.microsoft.com/office/drawing/2014/main" val="20000"/>
                    </a:ext>
                  </a:extLst>
                </a:gridCol>
                <a:gridCol w="3046933">
                  <a:extLst>
                    <a:ext uri="{9D8B030D-6E8A-4147-A177-3AD203B41FA5}">
                      <a16:colId xmlns:a16="http://schemas.microsoft.com/office/drawing/2014/main" val="20001"/>
                    </a:ext>
                  </a:extLst>
                </a:gridCol>
                <a:gridCol w="883131">
                  <a:extLst>
                    <a:ext uri="{9D8B030D-6E8A-4147-A177-3AD203B41FA5}">
                      <a16:colId xmlns:a16="http://schemas.microsoft.com/office/drawing/2014/main" val="20002"/>
                    </a:ext>
                  </a:extLst>
                </a:gridCol>
                <a:gridCol w="771410">
                  <a:extLst>
                    <a:ext uri="{9D8B030D-6E8A-4147-A177-3AD203B41FA5}">
                      <a16:colId xmlns:a16="http://schemas.microsoft.com/office/drawing/2014/main" val="20003"/>
                    </a:ext>
                  </a:extLst>
                </a:gridCol>
                <a:gridCol w="451359">
                  <a:extLst>
                    <a:ext uri="{9D8B030D-6E8A-4147-A177-3AD203B41FA5}">
                      <a16:colId xmlns:a16="http://schemas.microsoft.com/office/drawing/2014/main" val="20004"/>
                    </a:ext>
                  </a:extLst>
                </a:gridCol>
                <a:gridCol w="526076">
                  <a:extLst>
                    <a:ext uri="{9D8B030D-6E8A-4147-A177-3AD203B41FA5}">
                      <a16:colId xmlns:a16="http://schemas.microsoft.com/office/drawing/2014/main" val="20005"/>
                    </a:ext>
                  </a:extLst>
                </a:gridCol>
                <a:gridCol w="526076">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lgn="ctr"/>
                      <a:r>
                        <a:rPr kumimoji="0" lang="en-US" sz="800" b="1" i="0" u="none" strike="noStrike" kern="1200" cap="none" spc="0" normalizeH="0" baseline="0" dirty="0" smtClean="0">
                          <a:ln>
                            <a:noFill/>
                          </a:ln>
                          <a:solidFill>
                            <a:prstClr val="white"/>
                          </a:solidFill>
                          <a:effectLst/>
                          <a:uLnTx/>
                          <a:uFillTx/>
                          <a:latin typeface="Arial "/>
                          <a:ea typeface="+mn-ea"/>
                          <a:cs typeface="+mn-cs"/>
                        </a:rPr>
                        <a:t>1070011</a:t>
                      </a:r>
                      <a:endParaRPr kumimoji="0" lang="en-US" sz="800" b="1" i="0" u="none" strike="noStrike" kern="1200" cap="none" spc="0" normalizeH="0" baseline="0" dirty="0">
                        <a:ln>
                          <a:noFill/>
                        </a:ln>
                        <a:solidFill>
                          <a:prstClr val="white"/>
                        </a:solidFill>
                        <a:effectLst/>
                        <a:uLnTx/>
                        <a:uFillTx/>
                        <a:latin typeface="Arial "/>
                        <a:ea typeface="+mn-ea"/>
                        <a:cs typeface="+mn-cs"/>
                      </a:endParaRPr>
                    </a:p>
                  </a:txBody>
                  <a:tcPr marL="9525" marR="9525" marT="9478" marB="0" anchor="ctr"/>
                </a:tc>
                <a:tc>
                  <a:txBody>
                    <a:bodyPr/>
                    <a:lstStyle/>
                    <a:p>
                      <a:pPr algn="ctr" fontAlgn="t"/>
                      <a:r>
                        <a:rPr lang="en-US" sz="800" b="0" dirty="0" smtClean="0">
                          <a:latin typeface="Arial "/>
                        </a:rPr>
                        <a:t>Study on Integration of satellite components in the 5G architecture Phase 4 </a:t>
                      </a:r>
                      <a:endParaRPr lang="en-US" sz="800" b="0" dirty="0">
                        <a:latin typeface="Arial "/>
                      </a:endParaRPr>
                    </a:p>
                  </a:txBody>
                  <a:tcPr marL="9525" marR="9525" marT="9478" marB="0" anchor="ctr"/>
                </a:tc>
                <a:tc>
                  <a:txBody>
                    <a:bodyPr/>
                    <a:lstStyle/>
                    <a:p>
                      <a:pPr algn="ctr" fontAlgn="t"/>
                      <a:r>
                        <a:rPr lang="en-GB" sz="800" dirty="0" smtClean="0">
                          <a:latin typeface="Arial "/>
                        </a:rPr>
                        <a:t>FS_5GSAT_Ph4_ARC</a:t>
                      </a:r>
                      <a:endParaRPr lang="en-GB" sz="800" dirty="0">
                        <a:latin typeface="Arial "/>
                      </a:endParaRPr>
                    </a:p>
                  </a:txBody>
                  <a:tcPr marL="9525" marR="9525" marT="9478" marB="0" anchor="ctr"/>
                </a:tc>
                <a:tc>
                  <a:txBody>
                    <a:bodyPr/>
                    <a:lstStyle/>
                    <a:p>
                      <a:pPr algn="ctr" fontAlgn="t"/>
                      <a:r>
                        <a:rPr lang="en-GB" sz="800" dirty="0" smtClean="0">
                          <a:latin typeface="Arial "/>
                        </a:rPr>
                        <a:t>12/12/2025</a:t>
                      </a:r>
                      <a:endParaRPr lang="en-GB" sz="800" dirty="0">
                        <a:latin typeface="Arial "/>
                      </a:endParaRPr>
                    </a:p>
                  </a:txBody>
                  <a:tcPr marL="9525" marR="9525" marT="9478" marB="0" anchor="ctr"/>
                </a:tc>
                <a:tc>
                  <a:txBody>
                    <a:bodyPr/>
                    <a:lstStyle/>
                    <a:p>
                      <a:pPr algn="ctr" fontAlgn="t"/>
                      <a:r>
                        <a:rPr lang="en-US" altLang="en-GB" sz="800" dirty="0" smtClean="0">
                          <a:latin typeface="Arial "/>
                        </a:rPr>
                        <a:t>30</a:t>
                      </a:r>
                    </a:p>
                  </a:txBody>
                  <a:tcPr marL="9525" marR="9525" marT="9478" marB="0" anchor="ctr"/>
                </a:tc>
                <a:tc>
                  <a:txBody>
                    <a:bodyPr/>
                    <a:lstStyle/>
                    <a:p>
                      <a:pPr algn="ctr" fontAlgn="t"/>
                      <a:r>
                        <a:rPr lang="en-GB" sz="800" kern="1200" dirty="0" smtClean="0">
                          <a:solidFill>
                            <a:schemeClr val="dk1"/>
                          </a:solidFill>
                          <a:latin typeface="Arial "/>
                          <a:ea typeface="+mn-ea"/>
                          <a:cs typeface="+mn-cs"/>
                        </a:rPr>
                        <a:t>SP-250400</a:t>
                      </a:r>
                      <a:endParaRPr lang="en-GB" sz="800" kern="1200" dirty="0">
                        <a:solidFill>
                          <a:schemeClr val="dk1"/>
                        </a:solidFill>
                        <a:latin typeface="Arial "/>
                        <a:ea typeface="+mn-ea"/>
                        <a:cs typeface="+mn-cs"/>
                      </a:endParaRPr>
                    </a:p>
                  </a:txBody>
                  <a:tcPr marL="9525" marR="9525" marT="9478" marB="0" anchor="ctr"/>
                </a:tc>
                <a:tc>
                  <a:txBody>
                    <a:bodyPr/>
                    <a:lstStyle/>
                    <a:p>
                      <a:pPr algn="ctr">
                        <a:lnSpc>
                          <a:spcPct val="107000"/>
                        </a:lnSpc>
                        <a:spcAft>
                          <a:spcPts val="800"/>
                        </a:spcAft>
                      </a:pPr>
                      <a:r>
                        <a:rPr lang="en-US" sz="800" dirty="0" smtClean="0">
                          <a:solidFill>
                            <a:srgbClr val="FF0000"/>
                          </a:solidFill>
                          <a:latin typeface="Arial "/>
                        </a:rPr>
                        <a:t>60</a:t>
                      </a:r>
                      <a:endParaRPr lang="en-GB" sz="800" dirty="0">
                        <a:solidFill>
                          <a:srgbClr val="FF0000"/>
                        </a:solidFill>
                        <a:latin typeface="Arial "/>
                      </a:endParaRPr>
                    </a:p>
                  </a:txBody>
                  <a:tcPr marL="36003" marR="36003"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defRPr/>
                      </a:pPr>
                      <a:r>
                        <a:rPr lang="en-US" altLang="zh-CN" sz="800" dirty="0" smtClean="0">
                          <a:solidFill>
                            <a:srgbClr val="FF0000"/>
                          </a:solidFill>
                          <a:latin typeface="Arial "/>
                        </a:rPr>
                        <a:t>In progress</a:t>
                      </a:r>
                      <a:endParaRPr lang="en-GB" altLang="zh-CN" sz="800" dirty="0" smtClean="0">
                        <a:solidFill>
                          <a:srgbClr val="FF0000"/>
                        </a:solidFill>
                        <a:latin typeface="Arial "/>
                      </a:endParaRPr>
                    </a:p>
                  </a:txBody>
                  <a:tcPr marL="36003" marR="36003" marT="0" marB="0" anchor="ct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3323569301"/>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err="1">
                <a:solidFill>
                  <a:schemeClr val="tx1"/>
                </a:solidFill>
              </a:rPr>
              <a:t>FS_Sensing_ARC</a:t>
            </a:r>
            <a:endParaRPr lang="en-GB" altLang="en-US" sz="2800" dirty="0" smtClean="0">
              <a:solidFill>
                <a:schemeClr val="tx1"/>
              </a:solidFill>
            </a:endParaRPr>
          </a:p>
        </p:txBody>
      </p:sp>
      <p:sp>
        <p:nvSpPr>
          <p:cNvPr id="4" name="Content Placeholder 7"/>
          <p:cNvSpPr txBox="1">
            <a:spLocks/>
          </p:cNvSpPr>
          <p:nvPr/>
        </p:nvSpPr>
        <p:spPr>
          <a:xfrm>
            <a:off x="303213" y="1878204"/>
            <a:ext cx="8250237" cy="29906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300"/>
              </a:spcBef>
              <a:spcAft>
                <a:spcPts val="0"/>
              </a:spcAft>
              <a:buBlip>
                <a:blip r:embed="rId3"/>
              </a:buBlip>
            </a:pPr>
            <a:r>
              <a:rPr lang="de-DE" altLang="de-DE" sz="1200" b="1" dirty="0"/>
              <a:t>Progress since SA#108</a:t>
            </a:r>
          </a:p>
          <a:p>
            <a:pPr lvl="1">
              <a:spcBef>
                <a:spcPts val="300"/>
              </a:spcBef>
              <a:spcAft>
                <a:spcPts val="0"/>
              </a:spcAft>
            </a:pPr>
            <a:r>
              <a:rPr lang="en-US" altLang="de-DE" sz="1050" kern="0" dirty="0"/>
              <a:t>In SA2#170 meeting, 75 papers were submitted, 24 </a:t>
            </a:r>
            <a:r>
              <a:rPr lang="en-US" altLang="de-DE" sz="1050" kern="0" dirty="0" err="1"/>
              <a:t>pCRs</a:t>
            </a:r>
            <a:r>
              <a:rPr lang="en-US" altLang="de-DE" sz="1050" kern="0" dirty="0"/>
              <a:t> agreed, 3pCRs merged, 4 </a:t>
            </a:r>
            <a:r>
              <a:rPr lang="en-US" altLang="de-DE" sz="1050" kern="0" dirty="0" err="1"/>
              <a:t>pCRs</a:t>
            </a:r>
            <a:r>
              <a:rPr lang="en-US" altLang="de-DE" sz="1050" kern="0" dirty="0"/>
              <a:t> noted, 44 </a:t>
            </a:r>
            <a:r>
              <a:rPr lang="en-US" altLang="de-DE" sz="1050" kern="0" dirty="0" err="1"/>
              <a:t>pCRs</a:t>
            </a:r>
            <a:r>
              <a:rPr lang="en-US" altLang="de-DE" sz="1050" kern="0" dirty="0"/>
              <a:t> not treated, including:</a:t>
            </a:r>
          </a:p>
          <a:p>
            <a:pPr lvl="2">
              <a:spcBef>
                <a:spcPts val="300"/>
              </a:spcBef>
              <a:spcAft>
                <a:spcPts val="0"/>
              </a:spcAft>
            </a:pPr>
            <a:r>
              <a:rPr lang="en-US" altLang="de-DE" sz="1050" kern="0" dirty="0"/>
              <a:t>The scope, terms, architectural requirement/assumptions, KI#6 in TR aligned with new updated SID scope (after TSG#108) were agreed; </a:t>
            </a:r>
          </a:p>
          <a:p>
            <a:pPr lvl="2">
              <a:spcBef>
                <a:spcPts val="300"/>
              </a:spcBef>
              <a:spcAft>
                <a:spcPts val="0"/>
              </a:spcAft>
            </a:pPr>
            <a:r>
              <a:rPr lang="en-US" altLang="de-DE" sz="1050" kern="0" dirty="0"/>
              <a:t>LS out to SA1 on UE as Sensing service consumer was NOTED based on the SID update at SA#108.</a:t>
            </a:r>
          </a:p>
          <a:p>
            <a:pPr lvl="2">
              <a:spcBef>
                <a:spcPts val="300"/>
              </a:spcBef>
              <a:spcAft>
                <a:spcPts val="0"/>
              </a:spcAft>
            </a:pPr>
            <a:r>
              <a:rPr lang="en-US" altLang="de-DE" sz="1050" kern="0" dirty="0"/>
              <a:t>20 new solutions agreed:  6 for KI#4;    7 for KI#5;    2 for KI#6;   4</a:t>
            </a:r>
            <a:r>
              <a:rPr lang="en-US" altLang="de-DE" sz="1050" kern="0" dirty="0">
                <a:solidFill>
                  <a:srgbClr val="00B050"/>
                </a:solidFill>
              </a:rPr>
              <a:t> </a:t>
            </a:r>
            <a:r>
              <a:rPr lang="en-US" altLang="de-DE" sz="1050" kern="0" dirty="0"/>
              <a:t>for KI#2;    1 for KI#3; </a:t>
            </a:r>
          </a:p>
          <a:p>
            <a:pPr marL="457200" lvl="1" indent="-457200">
              <a:spcBef>
                <a:spcPts val="300"/>
              </a:spcBef>
              <a:spcAft>
                <a:spcPts val="0"/>
              </a:spcAft>
              <a:buBlip>
                <a:blip r:embed="rId3"/>
              </a:buBlip>
            </a:pPr>
            <a:r>
              <a:rPr lang="en-US" altLang="zh-CN" sz="1200" b="1" dirty="0" smtClean="0">
                <a:solidFill>
                  <a:prstClr val="black"/>
                </a:solidFill>
              </a:rPr>
              <a:t>Impacts </a:t>
            </a:r>
            <a:r>
              <a:rPr lang="en-US" altLang="zh-CN" sz="1200" b="1" dirty="0">
                <a:solidFill>
                  <a:prstClr val="black"/>
                </a:solidFill>
              </a:rPr>
              <a:t>and dependence with other WGs:</a:t>
            </a:r>
            <a:endParaRPr lang="de-DE" altLang="zh-CN" sz="1200" b="1" dirty="0">
              <a:solidFill>
                <a:prstClr val="black"/>
              </a:solidFill>
            </a:endParaRPr>
          </a:p>
          <a:p>
            <a:pPr lvl="1">
              <a:spcBef>
                <a:spcPts val="300"/>
              </a:spcBef>
              <a:spcAft>
                <a:spcPts val="0"/>
              </a:spcAft>
            </a:pPr>
            <a:r>
              <a:rPr lang="en-US" altLang="zh-CN" sz="1050" kern="0" dirty="0"/>
              <a:t>Impact on SA3: Privacy protection and other security aspects will be coordinated with SA3, and the related impact to architecture enhancement will be based on SA3 conclusion.</a:t>
            </a:r>
          </a:p>
          <a:p>
            <a:pPr lvl="1">
              <a:spcBef>
                <a:spcPts val="300"/>
              </a:spcBef>
              <a:spcAft>
                <a:spcPts val="0"/>
              </a:spcAft>
            </a:pPr>
            <a:r>
              <a:rPr lang="en-US" altLang="zh-CN" sz="1050" kern="0" dirty="0"/>
              <a:t>Impact on SA5: Charging and OAM aspects will be coordinated with SA5, and the related impact to architecture enhancement will be based on SA5 </a:t>
            </a:r>
            <a:r>
              <a:rPr lang="en-US" altLang="zh-CN" sz="1050" kern="0" dirty="0" smtClean="0"/>
              <a:t>conclusion</a:t>
            </a:r>
            <a:endParaRPr lang="en-US" altLang="zh-CN" sz="1050" kern="0" dirty="0"/>
          </a:p>
          <a:p>
            <a:pPr marL="457200" lvl="1" indent="-457200">
              <a:spcBef>
                <a:spcPts val="300"/>
              </a:spcBef>
              <a:spcAft>
                <a:spcPts val="0"/>
              </a:spcAft>
              <a:buBlip>
                <a:blip r:embed="rId3"/>
              </a:buBlip>
            </a:pPr>
            <a:r>
              <a:rPr lang="en-US" altLang="zh-CN" sz="1200" b="1" dirty="0">
                <a:solidFill>
                  <a:prstClr val="black"/>
                </a:solidFill>
              </a:rPr>
              <a:t>Controversial issues </a:t>
            </a:r>
          </a:p>
          <a:p>
            <a:pPr lvl="1">
              <a:spcBef>
                <a:spcPts val="300"/>
              </a:spcBef>
              <a:spcAft>
                <a:spcPts val="0"/>
              </a:spcAft>
            </a:pPr>
            <a:r>
              <a:rPr lang="en-US" altLang="zh-CN" sz="1050" kern="0" dirty="0"/>
              <a:t>N/A</a:t>
            </a:r>
          </a:p>
          <a:p>
            <a:pPr marL="457200" lvl="1" indent="-457200">
              <a:spcBef>
                <a:spcPts val="300"/>
              </a:spcBef>
              <a:spcAft>
                <a:spcPts val="0"/>
              </a:spcAft>
              <a:buBlip>
                <a:blip r:embed="rId3"/>
              </a:buBlip>
            </a:pPr>
            <a:r>
              <a:rPr lang="en-US" altLang="zh-CN" sz="1200" b="1" dirty="0">
                <a:solidFill>
                  <a:prstClr val="black"/>
                </a:solidFill>
              </a:rPr>
              <a:t>Next Steps</a:t>
            </a:r>
          </a:p>
          <a:p>
            <a:pPr lvl="1">
              <a:spcBef>
                <a:spcPts val="300"/>
              </a:spcBef>
              <a:spcAft>
                <a:spcPts val="0"/>
              </a:spcAft>
            </a:pPr>
            <a:r>
              <a:rPr lang="en-US" altLang="zh-CN" sz="1050" kern="0" dirty="0"/>
              <a:t>Update the solutions agreed in TR </a:t>
            </a:r>
            <a:r>
              <a:rPr lang="en-US" altLang="zh-CN" sz="1050" kern="0" dirty="0" smtClean="0"/>
              <a:t>23.700-14</a:t>
            </a:r>
            <a:endParaRPr lang="en-US" altLang="zh-CN" sz="1050" kern="0" dirty="0"/>
          </a:p>
          <a:p>
            <a:pPr lvl="1">
              <a:spcBef>
                <a:spcPts val="300"/>
              </a:spcBef>
              <a:spcAft>
                <a:spcPts val="0"/>
              </a:spcAft>
            </a:pPr>
            <a:r>
              <a:rPr lang="en-US" altLang="zh-CN" sz="1050" kern="0" dirty="0"/>
              <a:t>Start interim agreement and </a:t>
            </a:r>
            <a:r>
              <a:rPr lang="en-US" altLang="zh-CN" sz="1050" kern="0" dirty="0" smtClean="0"/>
              <a:t>conclusion</a:t>
            </a:r>
            <a:endParaRPr lang="en-US" altLang="zh-CN" sz="1000" kern="0" dirty="0"/>
          </a:p>
        </p:txBody>
      </p:sp>
      <p:graphicFrame>
        <p:nvGraphicFramePr>
          <p:cNvPr id="5" name="Table 4"/>
          <p:cNvGraphicFramePr>
            <a:graphicFrameLocks noGrp="1"/>
          </p:cNvGraphicFramePr>
          <p:nvPr>
            <p:extLst>
              <p:ext uri="{D42A27DB-BD31-4B8C-83A1-F6EECF244321}">
                <p14:modId xmlns:p14="http://schemas.microsoft.com/office/powerpoint/2010/main" val="2905941769"/>
              </p:ext>
            </p:extLst>
          </p:nvPr>
        </p:nvGraphicFramePr>
        <p:xfrm>
          <a:off x="303213" y="1109663"/>
          <a:ext cx="8250237" cy="687578"/>
        </p:xfrm>
        <a:graphic>
          <a:graphicData uri="http://schemas.openxmlformats.org/drawingml/2006/table">
            <a:tbl>
              <a:tblPr firstRow="1" firstCol="1" bandRow="1">
                <a:tableStyleId>{F5AB1C69-6EDB-4FF4-983F-18BD219EF322}</a:tableStyleId>
              </a:tblPr>
              <a:tblGrid>
                <a:gridCol w="671008">
                  <a:extLst>
                    <a:ext uri="{9D8B030D-6E8A-4147-A177-3AD203B41FA5}">
                      <a16:colId xmlns:a16="http://schemas.microsoft.com/office/drawing/2014/main" val="20000"/>
                    </a:ext>
                  </a:extLst>
                </a:gridCol>
                <a:gridCol w="2632104">
                  <a:extLst>
                    <a:ext uri="{9D8B030D-6E8A-4147-A177-3AD203B41FA5}">
                      <a16:colId xmlns:a16="http://schemas.microsoft.com/office/drawing/2014/main" val="20001"/>
                    </a:ext>
                  </a:extLst>
                </a:gridCol>
                <a:gridCol w="1042587">
                  <a:extLst>
                    <a:ext uri="{9D8B030D-6E8A-4147-A177-3AD203B41FA5}">
                      <a16:colId xmlns:a16="http://schemas.microsoft.com/office/drawing/2014/main" val="20002"/>
                    </a:ext>
                  </a:extLst>
                </a:gridCol>
                <a:gridCol w="848178">
                  <a:extLst>
                    <a:ext uri="{9D8B030D-6E8A-4147-A177-3AD203B41FA5}">
                      <a16:colId xmlns:a16="http://schemas.microsoft.com/office/drawing/2014/main" val="20003"/>
                    </a:ext>
                  </a:extLst>
                </a:gridCol>
                <a:gridCol w="451359">
                  <a:extLst>
                    <a:ext uri="{9D8B030D-6E8A-4147-A177-3AD203B41FA5}">
                      <a16:colId xmlns:a16="http://schemas.microsoft.com/office/drawing/2014/main" val="20004"/>
                    </a:ext>
                  </a:extLst>
                </a:gridCol>
                <a:gridCol w="526076">
                  <a:extLst>
                    <a:ext uri="{9D8B030D-6E8A-4147-A177-3AD203B41FA5}">
                      <a16:colId xmlns:a16="http://schemas.microsoft.com/office/drawing/2014/main" val="20005"/>
                    </a:ext>
                  </a:extLst>
                </a:gridCol>
                <a:gridCol w="526076">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buNone/>
                      </a:pPr>
                      <a:r>
                        <a:rPr lang="en-US" sz="800" b="0" dirty="0">
                          <a:ln>
                            <a:noFill/>
                          </a:ln>
                          <a:solidFill>
                            <a:schemeClr val="tx1"/>
                          </a:solidFill>
                          <a:effectLst/>
                          <a:uLnTx/>
                          <a:uFillTx/>
                          <a:latin typeface="Arial "/>
                          <a:sym typeface="+mn-ea"/>
                        </a:rPr>
                        <a:t>1070012</a:t>
                      </a:r>
                      <a:endParaRPr lang="en-US" altLang="en-US" sz="800" b="0" dirty="0">
                        <a:ln>
                          <a:noFill/>
                        </a:ln>
                        <a:solidFill>
                          <a:schemeClr val="tx1"/>
                        </a:solidFill>
                        <a:effectLst/>
                        <a:uLnTx/>
                        <a:uFillTx/>
                        <a:latin typeface="Arial "/>
                        <a:sym typeface="+mn-ea"/>
                      </a:endParaRPr>
                    </a:p>
                  </a:txBody>
                  <a:tcPr/>
                </a:tc>
                <a:tc>
                  <a:txBody>
                    <a:bodyPr/>
                    <a:lstStyle/>
                    <a:p>
                      <a:pPr algn="l">
                        <a:buClrTx/>
                        <a:buSzTx/>
                        <a:buFontTx/>
                        <a:buNone/>
                      </a:pPr>
                      <a:r>
                        <a:rPr lang="en-US" sz="800" dirty="0">
                          <a:solidFill>
                            <a:schemeClr val="tx1"/>
                          </a:solidFill>
                          <a:effectLst/>
                          <a:latin typeface="Arial "/>
                          <a:sym typeface="+mn-ea"/>
                        </a:rPr>
                        <a:t>Study on Stage 2 for Integrated Sensing and Communication</a:t>
                      </a:r>
                    </a:p>
                  </a:txBody>
                  <a:tcPr/>
                </a:tc>
                <a:tc>
                  <a:txBody>
                    <a:bodyPr/>
                    <a:lstStyle/>
                    <a:p>
                      <a:pPr algn="l">
                        <a:buClrTx/>
                        <a:buSzTx/>
                        <a:buFontTx/>
                        <a:buNone/>
                      </a:pPr>
                      <a:r>
                        <a:rPr lang="en-US" sz="800" b="0" dirty="0" err="1">
                          <a:solidFill>
                            <a:schemeClr val="tx1"/>
                          </a:solidFill>
                          <a:effectLst/>
                          <a:latin typeface="Arial "/>
                          <a:sym typeface="+mn-ea"/>
                        </a:rPr>
                        <a:t>FS_Sensing_ARC</a:t>
                      </a:r>
                      <a:endParaRPr lang="en-US" sz="800" b="0" dirty="0">
                        <a:solidFill>
                          <a:schemeClr val="tx1"/>
                        </a:solidFill>
                        <a:effectLst/>
                        <a:latin typeface="Arial "/>
                      </a:endParaRPr>
                    </a:p>
                  </a:txBody>
                  <a:tcPr/>
                </a:tc>
                <a:tc>
                  <a:txBody>
                    <a:bodyPr/>
                    <a:lstStyle/>
                    <a:p>
                      <a:pPr>
                        <a:buNone/>
                      </a:pPr>
                      <a:r>
                        <a:rPr lang="en-US" altLang="zh-CN" sz="800" dirty="0">
                          <a:solidFill>
                            <a:schemeClr val="tx1"/>
                          </a:solidFill>
                          <a:latin typeface="Arial "/>
                          <a:sym typeface="+mn-ea"/>
                        </a:rPr>
                        <a:t>Dec/2025</a:t>
                      </a:r>
                      <a:endParaRPr lang="zh-CN" altLang="en-US" sz="800" b="0" dirty="0">
                        <a:solidFill>
                          <a:schemeClr val="tx1"/>
                        </a:solidFill>
                        <a:latin typeface="Arial "/>
                      </a:endParaRPr>
                    </a:p>
                  </a:txBody>
                  <a:tcPr/>
                </a:tc>
                <a:tc>
                  <a:txBody>
                    <a:bodyPr/>
                    <a:lstStyle/>
                    <a:p>
                      <a:pPr>
                        <a:buNone/>
                      </a:pPr>
                      <a:r>
                        <a:rPr lang="en-US" altLang="zh-CN" sz="800" b="0" dirty="0" smtClean="0">
                          <a:solidFill>
                            <a:schemeClr val="tx1"/>
                          </a:solidFill>
                          <a:latin typeface="Arial "/>
                        </a:rPr>
                        <a:t>35%</a:t>
                      </a:r>
                      <a:endParaRPr lang="en-US" altLang="zh-CN" sz="800" b="0" dirty="0">
                        <a:solidFill>
                          <a:schemeClr val="tx1"/>
                        </a:solidFill>
                        <a:latin typeface="Arial "/>
                      </a:endParaRPr>
                    </a:p>
                  </a:txBody>
                  <a:tcPr/>
                </a:tc>
                <a:tc>
                  <a:txBody>
                    <a:bodyPr/>
                    <a:lstStyle/>
                    <a:p>
                      <a:pPr indent="0">
                        <a:buNone/>
                      </a:pPr>
                      <a:r>
                        <a:rPr lang="en-US" altLang="en-US" sz="800" b="0" u="sng" dirty="0" smtClean="0">
                          <a:solidFill>
                            <a:srgbClr val="0563C1"/>
                          </a:solidFill>
                          <a:latin typeface="Arial "/>
                        </a:rPr>
                        <a:t>SP-250833</a:t>
                      </a:r>
                      <a:endParaRPr lang="en-US" altLang="en-US" sz="800" b="0" u="sng" dirty="0">
                        <a:solidFill>
                          <a:srgbClr val="0563C1"/>
                        </a:solidFill>
                        <a:latin typeface="Arial "/>
                      </a:endParaRPr>
                    </a:p>
                  </a:txBody>
                  <a:tcPr marL="12700" marR="12700" marT="12700"/>
                </a:tc>
                <a:tc>
                  <a:txBody>
                    <a:bodyPr/>
                    <a:lstStyle/>
                    <a:p>
                      <a:pPr>
                        <a:buNone/>
                      </a:pPr>
                      <a:r>
                        <a:rPr lang="en-US" altLang="zh-CN" sz="800" b="0" kern="1200" dirty="0">
                          <a:solidFill>
                            <a:srgbClr val="FF0000"/>
                          </a:solidFill>
                          <a:latin typeface="Arial "/>
                          <a:ea typeface="+mn-ea"/>
                          <a:cs typeface="+mn-cs"/>
                        </a:rPr>
                        <a:t>6</a:t>
                      </a:r>
                      <a:r>
                        <a:rPr lang="en-US" altLang="zh-CN" sz="800" b="0" kern="1200" dirty="0" smtClean="0">
                          <a:solidFill>
                            <a:srgbClr val="FF0000"/>
                          </a:solidFill>
                          <a:latin typeface="Arial "/>
                          <a:ea typeface="+mn-ea"/>
                          <a:cs typeface="+mn-cs"/>
                        </a:rPr>
                        <a:t>5%</a:t>
                      </a:r>
                      <a:endParaRPr lang="en-US" altLang="zh-CN" sz="800" b="0" u="none" kern="1200" dirty="0">
                        <a:solidFill>
                          <a:schemeClr val="tx1"/>
                        </a:solidFill>
                        <a:latin typeface="Arial "/>
                        <a:ea typeface="+mn-ea"/>
                        <a:cs typeface="+mn-cs"/>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altLang="zh-CN" sz="800" b="0" u="none" kern="1200" dirty="0" smtClean="0">
                        <a:solidFill>
                          <a:schemeClr val="tx1"/>
                        </a:solidFill>
                        <a:latin typeface="Arial "/>
                        <a:ea typeface="+mn-ea"/>
                        <a:cs typeface="+mn-cs"/>
                      </a:endParaRPr>
                    </a:p>
                  </a:txBody>
                  <a:tcP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5448748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a:solidFill>
                  <a:schemeClr val="tx1"/>
                </a:solidFill>
              </a:rPr>
              <a:t>FS_AIML_CN_Ph2</a:t>
            </a:r>
            <a:endParaRPr lang="en-GB" altLang="en-US" sz="2800" dirty="0" smtClean="0">
              <a:solidFill>
                <a:schemeClr val="tx1"/>
              </a:solidFill>
            </a:endParaRPr>
          </a:p>
        </p:txBody>
      </p:sp>
      <p:sp>
        <p:nvSpPr>
          <p:cNvPr id="4" name="Content Placeholder 7"/>
          <p:cNvSpPr txBox="1">
            <a:spLocks/>
          </p:cNvSpPr>
          <p:nvPr/>
        </p:nvSpPr>
        <p:spPr>
          <a:xfrm>
            <a:off x="303213" y="1878204"/>
            <a:ext cx="8250237" cy="29906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smtClean="0"/>
              <a:t>General</a:t>
            </a:r>
            <a:endParaRPr lang="de-DE" altLang="de-DE" sz="1400" b="1" kern="0" dirty="0"/>
          </a:p>
          <a:p>
            <a:pPr lvl="1">
              <a:spcBef>
                <a:spcPts val="0"/>
              </a:spcBef>
              <a:spcAft>
                <a:spcPts val="0"/>
              </a:spcAft>
            </a:pPr>
            <a:r>
              <a:rPr lang="en-US" altLang="de-DE" sz="1200" kern="0" dirty="0"/>
              <a:t>TR 23.700-04 v.0.3.0 was created based on approved </a:t>
            </a:r>
            <a:r>
              <a:rPr lang="en-US" altLang="de-DE" sz="1200" kern="0" dirty="0" smtClean="0"/>
              <a:t>contributions</a:t>
            </a:r>
            <a:endParaRPr lang="en-US" altLang="de-DE" sz="1200" kern="0" dirty="0"/>
          </a:p>
          <a:p>
            <a:pPr lvl="1">
              <a:spcBef>
                <a:spcPts val="0"/>
              </a:spcBef>
              <a:spcAft>
                <a:spcPts val="0"/>
              </a:spcAft>
            </a:pPr>
            <a:r>
              <a:rPr lang="en-US" altLang="de-DE" sz="1200" kern="0" dirty="0"/>
              <a:t>47 contributions were submitted, 25 contributions agreed. (including 1 LS out to RAN 2 for KI#1, 5 new solutions, 17 solution updates and 2 interim conclusions for KT#1 and KI#2</a:t>
            </a:r>
            <a:r>
              <a:rPr lang="en-US" altLang="de-DE" sz="1200" kern="0" dirty="0" smtClean="0"/>
              <a:t>) </a:t>
            </a:r>
            <a:endParaRPr lang="en-US" altLang="de-DE" sz="1200" kern="0" dirty="0"/>
          </a:p>
          <a:p>
            <a:pPr lvl="2">
              <a:spcBef>
                <a:spcPts val="0"/>
              </a:spcBef>
              <a:spcAft>
                <a:spcPts val="0"/>
              </a:spcAft>
            </a:pPr>
            <a:r>
              <a:rPr lang="en-US" altLang="de-DE" sz="900" kern="0" dirty="0"/>
              <a:t>KI#1: 1 LS out, 1 new solution, 13 solution updates, 1 interim conclusion</a:t>
            </a:r>
          </a:p>
          <a:p>
            <a:pPr lvl="2">
              <a:spcBef>
                <a:spcPts val="0"/>
              </a:spcBef>
              <a:spcAft>
                <a:spcPts val="0"/>
              </a:spcAft>
            </a:pPr>
            <a:r>
              <a:rPr lang="en-US" altLang="de-DE" sz="900" kern="0" dirty="0"/>
              <a:t>KI#2: 4 new solutions, 4 solution updates, 1 interim conclusion</a:t>
            </a:r>
          </a:p>
          <a:p>
            <a:pPr lvl="1">
              <a:spcBef>
                <a:spcPts val="0"/>
              </a:spcBef>
              <a:spcAft>
                <a:spcPts val="0"/>
              </a:spcAft>
            </a:pPr>
            <a:r>
              <a:rPr lang="en-US" altLang="de-DE" sz="1200" kern="0" dirty="0"/>
              <a:t>4 TU used and 1 TU left for the Study </a:t>
            </a:r>
            <a:r>
              <a:rPr lang="en-US" altLang="de-DE" sz="1200" kern="0" dirty="0" smtClean="0"/>
              <a:t>Phase</a:t>
            </a:r>
            <a:endParaRPr lang="en-US" altLang="de-DE" sz="1200" kern="0" dirty="0"/>
          </a:p>
          <a:p>
            <a:pPr lvl="0">
              <a:spcBef>
                <a:spcPts val="0"/>
              </a:spcBef>
              <a:spcAft>
                <a:spcPts val="300"/>
              </a:spcAft>
            </a:pPr>
            <a:r>
              <a:rPr lang="de-DE" sz="1400" b="1" dirty="0"/>
              <a:t>Impacts and dependencies on other </a:t>
            </a:r>
            <a:r>
              <a:rPr lang="de-DE" sz="1400" b="1" dirty="0" smtClean="0"/>
              <a:t>WGs</a:t>
            </a:r>
            <a:endParaRPr lang="de-DE" sz="1400" b="1" dirty="0"/>
          </a:p>
          <a:p>
            <a:pPr lvl="1">
              <a:spcBef>
                <a:spcPts val="0"/>
              </a:spcBef>
              <a:spcAft>
                <a:spcPts val="300"/>
              </a:spcAft>
            </a:pPr>
            <a:r>
              <a:rPr lang="en-US" altLang="zh-CN" sz="1200" dirty="0"/>
              <a:t>RAN impacts or dependencies identified for Key Issue #</a:t>
            </a:r>
            <a:r>
              <a:rPr lang="en-US" altLang="zh-CN" sz="1200" dirty="0" smtClean="0"/>
              <a:t>1</a:t>
            </a:r>
            <a:endParaRPr lang="en-US" altLang="zh-CN" sz="1200" dirty="0"/>
          </a:p>
          <a:p>
            <a:pPr lvl="1">
              <a:spcBef>
                <a:spcPts val="0"/>
              </a:spcBef>
              <a:spcAft>
                <a:spcPts val="0"/>
              </a:spcAft>
            </a:pPr>
            <a:r>
              <a:rPr lang="en-GB" sz="1200" kern="0" dirty="0"/>
              <a:t>Potential user consent and privacy enhancements are under SA3 scope, then SA2 may need to align with SA3</a:t>
            </a:r>
            <a:r>
              <a:rPr lang="en-US" altLang="zh-CN" sz="1200" kern="0" dirty="0"/>
              <a:t>.</a:t>
            </a:r>
            <a:r>
              <a:rPr lang="en-GB" sz="1200" kern="0" dirty="0"/>
              <a:t> This study considers user consent and privacy as currently defined in SA2 </a:t>
            </a:r>
            <a:r>
              <a:rPr lang="en-GB" sz="1200" kern="0" dirty="0" smtClean="0"/>
              <a:t>specifications</a:t>
            </a:r>
            <a:endParaRPr lang="en-US" altLang="zh-CN" sz="1200" kern="0" dirty="0"/>
          </a:p>
          <a:p>
            <a:pPr lvl="0">
              <a:spcBef>
                <a:spcPts val="0"/>
              </a:spcBef>
              <a:spcAft>
                <a:spcPts val="300"/>
              </a:spcAft>
            </a:pPr>
            <a:r>
              <a:rPr lang="de-DE" altLang="zh-CN" sz="1400" b="1" dirty="0"/>
              <a:t>Contentious </a:t>
            </a:r>
            <a:r>
              <a:rPr lang="de-DE" altLang="zh-CN" sz="1400" b="1" dirty="0" smtClean="0"/>
              <a:t>Issue</a:t>
            </a:r>
            <a:endParaRPr lang="de-DE" altLang="zh-CN" sz="1400" b="1" dirty="0"/>
          </a:p>
          <a:p>
            <a:pPr lvl="1">
              <a:spcBef>
                <a:spcPts val="0"/>
              </a:spcBef>
              <a:spcAft>
                <a:spcPts val="300"/>
              </a:spcAft>
            </a:pPr>
            <a:r>
              <a:rPr lang="en-US" altLang="zh-CN" sz="1200" dirty="0" smtClean="0"/>
              <a:t>None</a:t>
            </a:r>
            <a:endParaRPr lang="en-US" altLang="zh-CN" sz="1200" dirty="0"/>
          </a:p>
          <a:p>
            <a:pPr>
              <a:spcBef>
                <a:spcPts val="0"/>
              </a:spcBef>
              <a:spcAft>
                <a:spcPts val="300"/>
              </a:spcAft>
            </a:pPr>
            <a:r>
              <a:rPr lang="de-DE" altLang="zh-CN" sz="1400" b="1" dirty="0"/>
              <a:t>Next </a:t>
            </a:r>
            <a:r>
              <a:rPr lang="de-DE" altLang="zh-CN" sz="1400" b="1" dirty="0" smtClean="0"/>
              <a:t>steps</a:t>
            </a:r>
            <a:endParaRPr lang="de-DE" altLang="zh-CN" sz="1400" b="1" dirty="0"/>
          </a:p>
          <a:p>
            <a:pPr lvl="1">
              <a:spcBef>
                <a:spcPts val="0"/>
              </a:spcBef>
              <a:spcAft>
                <a:spcPts val="300"/>
              </a:spcAft>
            </a:pPr>
            <a:r>
              <a:rPr lang="en-US" altLang="zh-CN" sz="1200" kern="100" dirty="0">
                <a:latin typeface="Calibri" panose="020F0502020204030204" pitchFamily="34" charset="0"/>
                <a:cs typeface="Times New Roman" panose="02020603050405020304" pitchFamily="18" charset="0"/>
              </a:rPr>
              <a:t>Solution updates to resolve ENs and interim agreement </a:t>
            </a:r>
            <a:r>
              <a:rPr lang="en-US" altLang="zh-CN" sz="1200" kern="100" dirty="0" smtClean="0">
                <a:latin typeface="Calibri" panose="020F0502020204030204" pitchFamily="34" charset="0"/>
                <a:cs typeface="Times New Roman" panose="02020603050405020304" pitchFamily="18" charset="0"/>
              </a:rPr>
              <a:t>update</a:t>
            </a:r>
            <a:endParaRPr lang="en-US" altLang="zh-CN" sz="1400" kern="100" dirty="0">
              <a:latin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796255415"/>
              </p:ext>
            </p:extLst>
          </p:nvPr>
        </p:nvGraphicFramePr>
        <p:xfrm>
          <a:off x="303213" y="1109663"/>
          <a:ext cx="8250237" cy="687578"/>
        </p:xfrm>
        <a:graphic>
          <a:graphicData uri="http://schemas.openxmlformats.org/drawingml/2006/table">
            <a:tbl>
              <a:tblPr firstRow="1" firstCol="1" bandRow="1">
                <a:tableStyleId>{F5AB1C69-6EDB-4FF4-983F-18BD219EF322}</a:tableStyleId>
              </a:tblPr>
              <a:tblGrid>
                <a:gridCol w="645370">
                  <a:extLst>
                    <a:ext uri="{9D8B030D-6E8A-4147-A177-3AD203B41FA5}">
                      <a16:colId xmlns:a16="http://schemas.microsoft.com/office/drawing/2014/main" val="20000"/>
                    </a:ext>
                  </a:extLst>
                </a:gridCol>
                <a:gridCol w="2893966">
                  <a:extLst>
                    <a:ext uri="{9D8B030D-6E8A-4147-A177-3AD203B41FA5}">
                      <a16:colId xmlns:a16="http://schemas.microsoft.com/office/drawing/2014/main" val="20001"/>
                    </a:ext>
                  </a:extLst>
                </a:gridCol>
                <a:gridCol w="883131">
                  <a:extLst>
                    <a:ext uri="{9D8B030D-6E8A-4147-A177-3AD203B41FA5}">
                      <a16:colId xmlns:a16="http://schemas.microsoft.com/office/drawing/2014/main" val="20002"/>
                    </a:ext>
                  </a:extLst>
                </a:gridCol>
                <a:gridCol w="820541">
                  <a:extLst>
                    <a:ext uri="{9D8B030D-6E8A-4147-A177-3AD203B41FA5}">
                      <a16:colId xmlns:a16="http://schemas.microsoft.com/office/drawing/2014/main" val="20003"/>
                    </a:ext>
                  </a:extLst>
                </a:gridCol>
                <a:gridCol w="402228">
                  <a:extLst>
                    <a:ext uri="{9D8B030D-6E8A-4147-A177-3AD203B41FA5}">
                      <a16:colId xmlns:a16="http://schemas.microsoft.com/office/drawing/2014/main" val="20004"/>
                    </a:ext>
                  </a:extLst>
                </a:gridCol>
                <a:gridCol w="526076">
                  <a:extLst>
                    <a:ext uri="{9D8B030D-6E8A-4147-A177-3AD203B41FA5}">
                      <a16:colId xmlns:a16="http://schemas.microsoft.com/office/drawing/2014/main" val="20005"/>
                    </a:ext>
                  </a:extLst>
                </a:gridCol>
                <a:gridCol w="526076">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buNone/>
                      </a:pPr>
                      <a:r>
                        <a:rPr lang="en-US" sz="800" b="0" dirty="0">
                          <a:ln>
                            <a:noFill/>
                          </a:ln>
                          <a:solidFill>
                            <a:schemeClr val="tx1"/>
                          </a:solidFill>
                          <a:effectLst/>
                          <a:uLnTx/>
                          <a:uFillTx/>
                          <a:latin typeface="Arial "/>
                          <a:sym typeface="+mn-ea"/>
                        </a:rPr>
                        <a:t>1070013</a:t>
                      </a:r>
                      <a:endParaRPr lang="en-US" altLang="en-US" sz="800" b="0" dirty="0">
                        <a:ln>
                          <a:noFill/>
                        </a:ln>
                        <a:solidFill>
                          <a:schemeClr val="tx1"/>
                        </a:solidFill>
                        <a:effectLst/>
                        <a:uLnTx/>
                        <a:uFillTx/>
                        <a:latin typeface="Arial "/>
                        <a:sym typeface="+mn-ea"/>
                      </a:endParaRPr>
                    </a:p>
                  </a:txBody>
                  <a:tcPr/>
                </a:tc>
                <a:tc>
                  <a:txBody>
                    <a:bodyPr/>
                    <a:lstStyle/>
                    <a:p>
                      <a:pPr algn="l">
                        <a:buClrTx/>
                        <a:buSzTx/>
                        <a:buFontTx/>
                        <a:buNone/>
                      </a:pPr>
                      <a:r>
                        <a:rPr lang="en-US" sz="800" dirty="0">
                          <a:solidFill>
                            <a:schemeClr val="tx1"/>
                          </a:solidFill>
                          <a:effectLst/>
                          <a:latin typeface="Arial "/>
                          <a:sym typeface="+mn-ea"/>
                        </a:rPr>
                        <a:t>Study on Core Network Enhanced Support for Artificial Intelligence (AI)/Machine Learning (ML)_Ph2</a:t>
                      </a:r>
                    </a:p>
                  </a:txBody>
                  <a:tcPr/>
                </a:tc>
                <a:tc>
                  <a:txBody>
                    <a:bodyPr/>
                    <a:lstStyle/>
                    <a:p>
                      <a:pPr algn="l">
                        <a:buClrTx/>
                        <a:buSzTx/>
                        <a:buFontTx/>
                        <a:buNone/>
                      </a:pPr>
                      <a:r>
                        <a:rPr lang="en-US" altLang="zh-CN" sz="800" dirty="0">
                          <a:solidFill>
                            <a:schemeClr val="tx1"/>
                          </a:solidFill>
                          <a:latin typeface="Arial "/>
                          <a:sym typeface="+mn-ea"/>
                        </a:rPr>
                        <a:t>FS_AIML_CN_Ph2</a:t>
                      </a:r>
                    </a:p>
                  </a:txBody>
                  <a:tcPr/>
                </a:tc>
                <a:tc>
                  <a:txBody>
                    <a:bodyPr/>
                    <a:lstStyle/>
                    <a:p>
                      <a:pPr>
                        <a:buNone/>
                      </a:pPr>
                      <a:r>
                        <a:rPr lang="en-US" altLang="zh-CN" sz="800" dirty="0">
                          <a:solidFill>
                            <a:schemeClr val="tx1"/>
                          </a:solidFill>
                          <a:latin typeface="Arial "/>
                          <a:sym typeface="+mn-ea"/>
                        </a:rPr>
                        <a:t>09/12/2025</a:t>
                      </a:r>
                      <a:endParaRPr lang="zh-CN" altLang="en-US" sz="800" b="0" dirty="0">
                        <a:solidFill>
                          <a:schemeClr val="tx1"/>
                        </a:solidFill>
                        <a:latin typeface="Arial "/>
                      </a:endParaRPr>
                    </a:p>
                  </a:txBody>
                  <a:tcPr/>
                </a:tc>
                <a:tc>
                  <a:txBody>
                    <a:bodyPr/>
                    <a:lstStyle/>
                    <a:p>
                      <a:pPr>
                        <a:buNone/>
                      </a:pPr>
                      <a:r>
                        <a:rPr lang="en-US" altLang="zh-CN" sz="800" b="0" dirty="0" smtClean="0">
                          <a:solidFill>
                            <a:schemeClr val="tx1"/>
                          </a:solidFill>
                          <a:latin typeface="Arial "/>
                        </a:rPr>
                        <a:t>50</a:t>
                      </a:r>
                      <a:endParaRPr lang="en-US" altLang="zh-CN" sz="800" b="0" dirty="0">
                        <a:solidFill>
                          <a:schemeClr val="tx1"/>
                        </a:solidFill>
                        <a:latin typeface="Arial "/>
                      </a:endParaRPr>
                    </a:p>
                  </a:txBody>
                  <a:tcPr/>
                </a:tc>
                <a:tc>
                  <a:txBody>
                    <a:bodyPr/>
                    <a:lstStyle/>
                    <a:p>
                      <a:pPr indent="0">
                        <a:buNone/>
                      </a:pPr>
                      <a:r>
                        <a:rPr lang="en-US" altLang="en-US" sz="800" b="0" u="sng" dirty="0" smtClean="0">
                          <a:solidFill>
                            <a:srgbClr val="0563C1"/>
                          </a:solidFill>
                          <a:latin typeface="等线" panose="02010600030101010101" charset="-122"/>
                          <a:hlinkClick r:id="rId3"/>
                        </a:rPr>
                        <a:t>SP-250810</a:t>
                      </a:r>
                      <a:endParaRPr lang="en-US" altLang="en-US" sz="800" b="0" u="sng" dirty="0">
                        <a:solidFill>
                          <a:srgbClr val="0563C1"/>
                        </a:solidFill>
                        <a:latin typeface="等线" panose="02010600030101010101" charset="-122"/>
                      </a:endParaRPr>
                    </a:p>
                  </a:txBody>
                  <a:tcPr marL="12700" marR="12700" marT="12700"/>
                </a:tc>
                <a:tc>
                  <a:txBody>
                    <a:bodyPr/>
                    <a:lstStyle/>
                    <a:p>
                      <a:pPr>
                        <a:buNone/>
                      </a:pPr>
                      <a:r>
                        <a:rPr lang="en-US" altLang="zh-CN" sz="800" b="0" strike="noStrike" kern="1200" dirty="0" smtClean="0">
                          <a:solidFill>
                            <a:schemeClr val="tx1"/>
                          </a:solidFill>
                          <a:latin typeface="Arial "/>
                          <a:ea typeface="+mn-ea"/>
                          <a:cs typeface="+mn-cs"/>
                        </a:rPr>
                        <a:t>70</a:t>
                      </a:r>
                      <a:endParaRPr lang="en-US" altLang="zh-CN" sz="800" b="0" strike="noStrike" kern="1200" dirty="0">
                        <a:solidFill>
                          <a:schemeClr val="tx1"/>
                        </a:solidFill>
                        <a:latin typeface="Arial "/>
                        <a:ea typeface="+mn-ea"/>
                        <a:cs typeface="+mn-cs"/>
                      </a:endParaRPr>
                    </a:p>
                  </a:txBody>
                  <a:tcPr/>
                </a:tc>
                <a:tc>
                  <a:txBody>
                    <a:bodyPr/>
                    <a:lstStyle/>
                    <a:p>
                      <a:pPr>
                        <a:buNone/>
                      </a:pPr>
                      <a:endParaRPr lang="en-US" altLang="zh-CN" sz="800" b="0" dirty="0">
                        <a:solidFill>
                          <a:srgbClr val="FF0000"/>
                        </a:solidFill>
                        <a:latin typeface="Arial "/>
                      </a:endParaRPr>
                    </a:p>
                  </a:txBody>
                  <a:tcP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4036050909"/>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a:solidFill>
                  <a:schemeClr val="tx1"/>
                </a:solidFill>
              </a:rPr>
              <a:t>FS_EnergySys_Ph2</a:t>
            </a:r>
            <a:endParaRPr lang="en-GB" altLang="en-US" sz="2800" dirty="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solidFill>
                  <a:prstClr val="black"/>
                </a:solidFill>
              </a:rPr>
              <a:t>Progress since </a:t>
            </a:r>
            <a:r>
              <a:rPr lang="de-DE" altLang="de-DE" sz="1200" b="1" kern="0" dirty="0" smtClean="0">
                <a:solidFill>
                  <a:prstClr val="black"/>
                </a:solidFill>
              </a:rPr>
              <a:t>SA2#108 </a:t>
            </a:r>
          </a:p>
          <a:p>
            <a:pPr lvl="1">
              <a:spcBef>
                <a:spcPts val="0"/>
              </a:spcBef>
              <a:spcAft>
                <a:spcPts val="300"/>
              </a:spcAft>
              <a:defRPr/>
            </a:pPr>
            <a:r>
              <a:rPr lang="en-US" altLang="ko-KR" sz="1000" dirty="0"/>
              <a:t>Approved 4 solutions related to KI2</a:t>
            </a:r>
          </a:p>
          <a:p>
            <a:pPr lvl="1">
              <a:spcBef>
                <a:spcPts val="0"/>
              </a:spcBef>
              <a:spcAft>
                <a:spcPts val="300"/>
              </a:spcAft>
              <a:defRPr/>
            </a:pPr>
            <a:r>
              <a:rPr lang="en-US" altLang="ko-KR" sz="1000" dirty="0"/>
              <a:t>Approved 3 solutions related to </a:t>
            </a:r>
            <a:r>
              <a:rPr lang="en-US" altLang="ko-KR" sz="1000" dirty="0" smtClean="0"/>
              <a:t>KI3</a:t>
            </a:r>
            <a:endParaRPr lang="de-DE" altLang="de-DE" sz="1000" b="1" kern="0" dirty="0">
              <a:solidFill>
                <a:prstClr val="black"/>
              </a:solidFill>
            </a:endParaRPr>
          </a:p>
          <a:p>
            <a:pPr marL="457200" lvl="1" indent="-457200">
              <a:spcBef>
                <a:spcPts val="0"/>
              </a:spcBef>
              <a:spcAft>
                <a:spcPts val="300"/>
              </a:spcAft>
              <a:buBlip>
                <a:blip r:embed="rId3"/>
              </a:buBlip>
            </a:pPr>
            <a:r>
              <a:rPr lang="en-US" altLang="ko-KR" sz="1200" b="1" dirty="0">
                <a:solidFill>
                  <a:prstClr val="black"/>
                </a:solidFill>
              </a:rPr>
              <a:t>Impacts and dependencies on other WGs</a:t>
            </a:r>
            <a:endParaRPr lang="de-DE" altLang="ko-KR" sz="1200" dirty="0">
              <a:solidFill>
                <a:prstClr val="black"/>
              </a:solidFill>
            </a:endParaRPr>
          </a:p>
          <a:p>
            <a:pPr lvl="1">
              <a:spcBef>
                <a:spcPts val="0"/>
              </a:spcBef>
              <a:spcAft>
                <a:spcPts val="300"/>
              </a:spcAft>
              <a:defRPr/>
            </a:pPr>
            <a:r>
              <a:rPr lang="en-US" altLang="zh-CN" sz="1100" dirty="0">
                <a:sym typeface="+mn-ea"/>
              </a:rPr>
              <a:t>Dependency on SA5 related to renewable </a:t>
            </a:r>
            <a:r>
              <a:rPr lang="en-US" altLang="zh-CN" sz="1100" dirty="0" smtClean="0">
                <a:sym typeface="+mn-ea"/>
              </a:rPr>
              <a:t>energy</a:t>
            </a:r>
            <a:endParaRPr lang="en-US" altLang="zh-CN" sz="1100" dirty="0">
              <a:sym typeface="+mn-ea"/>
            </a:endParaRPr>
          </a:p>
          <a:p>
            <a:pPr>
              <a:spcBef>
                <a:spcPts val="0"/>
              </a:spcBef>
              <a:spcAft>
                <a:spcPts val="0"/>
              </a:spcAft>
            </a:pPr>
            <a:r>
              <a:rPr lang="de-DE" altLang="zh-CN" sz="1200" b="1" kern="0" dirty="0" smtClean="0">
                <a:solidFill>
                  <a:prstClr val="black"/>
                </a:solidFill>
              </a:rPr>
              <a:t>Contentious </a:t>
            </a:r>
            <a:r>
              <a:rPr lang="de-DE" altLang="zh-CN" sz="1200" b="1" kern="0" dirty="0">
                <a:solidFill>
                  <a:prstClr val="black"/>
                </a:solidFill>
              </a:rPr>
              <a:t>issues</a:t>
            </a:r>
          </a:p>
          <a:p>
            <a:pPr lvl="1"/>
            <a:r>
              <a:rPr lang="en-US" sz="1100" spc="-20" dirty="0"/>
              <a:t>How to enhance the accuracy of energy-related metric calculations, i.e., exclude calculation of energy consumption when an NF does not handle any traffic, and if this information is useful for policy </a:t>
            </a:r>
            <a:r>
              <a:rPr lang="en-US" sz="1100" spc="-20" dirty="0" smtClean="0"/>
              <a:t>selection</a:t>
            </a:r>
            <a:endParaRPr lang="de-DE" sz="1100" spc="-20" dirty="0"/>
          </a:p>
          <a:p>
            <a:pPr lvl="1"/>
            <a:r>
              <a:rPr lang="en-US" sz="1100" spc="-20" dirty="0"/>
              <a:t>Support the exposure of information related to renewable energy usage and if SA2 shall create the means of exposing this information before SA5 agree on how to calculate </a:t>
            </a:r>
            <a:r>
              <a:rPr lang="en-US" sz="1100" spc="-20" dirty="0" smtClean="0"/>
              <a:t>it</a:t>
            </a:r>
            <a:endParaRPr lang="de-DE" sz="1100" spc="-20" dirty="0"/>
          </a:p>
          <a:p>
            <a:pPr lvl="1"/>
            <a:r>
              <a:rPr lang="en-US" sz="1100" spc="-20" dirty="0"/>
              <a:t>Select the parameters that can be considered for NF selection based on energy </a:t>
            </a:r>
            <a:r>
              <a:rPr lang="en-US" sz="1100" spc="-20" dirty="0" smtClean="0"/>
              <a:t>criteria</a:t>
            </a:r>
            <a:endParaRPr lang="en-US" altLang="zh-CN" sz="1100" kern="0" dirty="0">
              <a:solidFill>
                <a:prstClr val="black"/>
              </a:solidFill>
            </a:endParaRPr>
          </a:p>
          <a:p>
            <a:pPr>
              <a:spcBef>
                <a:spcPts val="0"/>
              </a:spcBef>
              <a:spcAft>
                <a:spcPts val="0"/>
              </a:spcAft>
            </a:pPr>
            <a:r>
              <a:rPr lang="de-DE" altLang="zh-CN" sz="1200" b="1" kern="0" dirty="0">
                <a:solidFill>
                  <a:prstClr val="black"/>
                </a:solidFill>
              </a:rPr>
              <a:t>Next </a:t>
            </a:r>
            <a:r>
              <a:rPr lang="de-DE" altLang="zh-CN" sz="1200" b="1" kern="0" dirty="0" smtClean="0">
                <a:solidFill>
                  <a:prstClr val="black"/>
                </a:solidFill>
              </a:rPr>
              <a:t>Steps</a:t>
            </a:r>
            <a:endParaRPr lang="de-DE" altLang="zh-CN" sz="1200" b="1" kern="0" dirty="0">
              <a:solidFill>
                <a:prstClr val="black"/>
              </a:solidFill>
            </a:endParaRPr>
          </a:p>
          <a:p>
            <a:pPr lvl="1">
              <a:spcBef>
                <a:spcPts val="0"/>
              </a:spcBef>
              <a:spcAft>
                <a:spcPts val="300"/>
              </a:spcAft>
            </a:pPr>
            <a:r>
              <a:rPr lang="en-US" altLang="ko-KR" sz="1100" spc="-20" dirty="0">
                <a:sym typeface="+mn-ea"/>
              </a:rPr>
              <a:t>Try to capture principles and conclusions</a:t>
            </a:r>
            <a:r>
              <a:rPr lang="de-DE" altLang="ko-KR" sz="1100" spc="-20" dirty="0">
                <a:sym typeface="+mn-ea"/>
              </a:rPr>
              <a:t>.</a:t>
            </a:r>
            <a:endParaRPr lang="en-US" altLang="zh-CN" sz="1100" kern="0" dirty="0">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17678241"/>
              </p:ext>
            </p:extLst>
          </p:nvPr>
        </p:nvGraphicFramePr>
        <p:xfrm>
          <a:off x="303213" y="1109663"/>
          <a:ext cx="8250237" cy="605809"/>
        </p:xfrm>
        <a:graphic>
          <a:graphicData uri="http://schemas.openxmlformats.org/drawingml/2006/table">
            <a:tbl>
              <a:tblPr firstRow="1" firstCol="1" bandRow="1">
                <a:tableStyleId>{F5AB1C69-6EDB-4FF4-983F-18BD219EF322}</a:tableStyleId>
              </a:tblPr>
              <a:tblGrid>
                <a:gridCol w="492403">
                  <a:extLst>
                    <a:ext uri="{9D8B030D-6E8A-4147-A177-3AD203B41FA5}">
                      <a16:colId xmlns:a16="http://schemas.microsoft.com/office/drawing/2014/main" val="20000"/>
                    </a:ext>
                  </a:extLst>
                </a:gridCol>
                <a:gridCol w="3046933">
                  <a:extLst>
                    <a:ext uri="{9D8B030D-6E8A-4147-A177-3AD203B41FA5}">
                      <a16:colId xmlns:a16="http://schemas.microsoft.com/office/drawing/2014/main" val="20001"/>
                    </a:ext>
                  </a:extLst>
                </a:gridCol>
                <a:gridCol w="883131">
                  <a:extLst>
                    <a:ext uri="{9D8B030D-6E8A-4147-A177-3AD203B41FA5}">
                      <a16:colId xmlns:a16="http://schemas.microsoft.com/office/drawing/2014/main" val="20002"/>
                    </a:ext>
                  </a:extLst>
                </a:gridCol>
                <a:gridCol w="771410">
                  <a:extLst>
                    <a:ext uri="{9D8B030D-6E8A-4147-A177-3AD203B41FA5}">
                      <a16:colId xmlns:a16="http://schemas.microsoft.com/office/drawing/2014/main" val="20003"/>
                    </a:ext>
                  </a:extLst>
                </a:gridCol>
                <a:gridCol w="451359">
                  <a:extLst>
                    <a:ext uri="{9D8B030D-6E8A-4147-A177-3AD203B41FA5}">
                      <a16:colId xmlns:a16="http://schemas.microsoft.com/office/drawing/2014/main" val="20004"/>
                    </a:ext>
                  </a:extLst>
                </a:gridCol>
                <a:gridCol w="539757">
                  <a:extLst>
                    <a:ext uri="{9D8B030D-6E8A-4147-A177-3AD203B41FA5}">
                      <a16:colId xmlns:a16="http://schemas.microsoft.com/office/drawing/2014/main" val="20005"/>
                    </a:ext>
                  </a:extLst>
                </a:gridCol>
                <a:gridCol w="512395">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lgn="ctr"/>
                      <a:r>
                        <a:rPr kumimoji="0" lang="en-US" sz="800" b="1" i="0" u="none" strike="noStrike" kern="1200" cap="none" spc="0" normalizeH="0" baseline="0" dirty="0">
                          <a:ln>
                            <a:noFill/>
                          </a:ln>
                          <a:solidFill>
                            <a:prstClr val="white"/>
                          </a:solidFill>
                          <a:effectLst/>
                          <a:uLnTx/>
                          <a:uFillTx/>
                          <a:latin typeface="Arial "/>
                          <a:ea typeface="+mn-ea"/>
                          <a:cs typeface="+mn-cs"/>
                        </a:rPr>
                        <a:t>1070058</a:t>
                      </a:r>
                    </a:p>
                  </a:txBody>
                  <a:tcPr marL="9525" marR="9525" marT="9478" marB="0" anchor="ctr"/>
                </a:tc>
                <a:tc>
                  <a:txBody>
                    <a:bodyPr/>
                    <a:lstStyle/>
                    <a:p>
                      <a:pPr algn="ctr" fontAlgn="t"/>
                      <a:r>
                        <a:rPr lang="en-US" sz="800" b="0" dirty="0">
                          <a:latin typeface="Arial "/>
                        </a:rPr>
                        <a:t> New SID on Energy Efficiency and Energy Saving Phase 2</a:t>
                      </a:r>
                    </a:p>
                  </a:txBody>
                  <a:tcPr marL="9525" marR="9525" marT="9478" marB="0" anchor="ctr"/>
                </a:tc>
                <a:tc>
                  <a:txBody>
                    <a:bodyPr/>
                    <a:lstStyle/>
                    <a:p>
                      <a:pPr algn="ctr" fontAlgn="t"/>
                      <a:r>
                        <a:rPr lang="en-GB" sz="800" dirty="0">
                          <a:latin typeface="Arial "/>
                        </a:rPr>
                        <a:t>FS_EnergySys_Ph2</a:t>
                      </a:r>
                    </a:p>
                  </a:txBody>
                  <a:tcPr marL="9525" marR="9525" marT="9478" marB="0" anchor="ctr"/>
                </a:tc>
                <a:tc>
                  <a:txBody>
                    <a:bodyPr/>
                    <a:lstStyle/>
                    <a:p>
                      <a:pPr algn="ctr" fontAlgn="t"/>
                      <a:r>
                        <a:rPr lang="en-GB" sz="800" dirty="0">
                          <a:latin typeface="Arial "/>
                        </a:rPr>
                        <a:t>12/12/2025</a:t>
                      </a:r>
                    </a:p>
                  </a:txBody>
                  <a:tcPr marL="9525" marR="9525" marT="9478" marB="0" anchor="ctr"/>
                </a:tc>
                <a:tc>
                  <a:txBody>
                    <a:bodyPr/>
                    <a:lstStyle/>
                    <a:p>
                      <a:pPr algn="ctr" fontAlgn="t"/>
                      <a:r>
                        <a:rPr lang="en-GB" sz="800" dirty="0" smtClean="0">
                          <a:latin typeface="Arial "/>
                        </a:rPr>
                        <a:t>50%</a:t>
                      </a:r>
                      <a:endParaRPr lang="en-GB" sz="800" dirty="0">
                        <a:latin typeface="Arial "/>
                      </a:endParaRPr>
                    </a:p>
                  </a:txBody>
                  <a:tcPr marL="9525" marR="9525" marT="9478" marB="0" anchor="ctr"/>
                </a:tc>
                <a:tc>
                  <a:txBody>
                    <a:bodyPr/>
                    <a:lstStyle/>
                    <a:p>
                      <a:pPr algn="ctr" fontAlgn="t"/>
                      <a:r>
                        <a:rPr lang="en-US" sz="800" kern="1200" dirty="0">
                          <a:solidFill>
                            <a:schemeClr val="dk1"/>
                          </a:solidFill>
                          <a:latin typeface="Arial "/>
                          <a:ea typeface="+mn-ea"/>
                          <a:cs typeface="+mn-cs"/>
                          <a:hlinkClick r:id="rId4"/>
                        </a:rPr>
                        <a:t>SP-250417</a:t>
                      </a:r>
                      <a:endParaRPr lang="en-GB" sz="800" kern="1200" dirty="0">
                        <a:solidFill>
                          <a:schemeClr val="dk1"/>
                        </a:solidFill>
                        <a:latin typeface="Arial "/>
                        <a:ea typeface="+mn-ea"/>
                        <a:cs typeface="+mn-cs"/>
                      </a:endParaRPr>
                    </a:p>
                  </a:txBody>
                  <a:tcPr marL="9525" marR="9525" marT="9478" marB="0" anchor="ctr"/>
                </a:tc>
                <a:tc>
                  <a:txBody>
                    <a:bodyPr/>
                    <a:lstStyle/>
                    <a:p>
                      <a:pPr algn="ctr">
                        <a:lnSpc>
                          <a:spcPct val="107000"/>
                        </a:lnSpc>
                        <a:spcAft>
                          <a:spcPts val="800"/>
                        </a:spcAft>
                      </a:pPr>
                      <a:r>
                        <a:rPr lang="en-US" sz="800" dirty="0" smtClean="0">
                          <a:solidFill>
                            <a:srgbClr val="FF0000"/>
                          </a:solidFill>
                          <a:latin typeface="Arial "/>
                        </a:rPr>
                        <a:t>85</a:t>
                      </a:r>
                      <a:r>
                        <a:rPr lang="en-GB" sz="800" dirty="0" smtClean="0">
                          <a:solidFill>
                            <a:srgbClr val="FF0000"/>
                          </a:solidFill>
                          <a:latin typeface="Arial "/>
                        </a:rPr>
                        <a:t>%</a:t>
                      </a:r>
                      <a:endParaRPr lang="en-GB" sz="800" dirty="0">
                        <a:solidFill>
                          <a:srgbClr val="FF0000"/>
                        </a:solidFill>
                        <a:latin typeface="Arial "/>
                      </a:endParaRPr>
                    </a:p>
                  </a:txBody>
                  <a:tcPr marL="36003" marR="36003" marT="0" marB="0" anchor="ctr"/>
                </a:tc>
                <a:tc>
                  <a:txBody>
                    <a:bodyPr/>
                    <a:lstStyle/>
                    <a:p>
                      <a:pPr algn="ctr">
                        <a:lnSpc>
                          <a:spcPct val="107000"/>
                        </a:lnSpc>
                        <a:spcAft>
                          <a:spcPts val="800"/>
                        </a:spcAft>
                      </a:pPr>
                      <a:endParaRPr lang="en-GB" sz="800" dirty="0">
                        <a:solidFill>
                          <a:srgbClr val="FF0000"/>
                        </a:solidFill>
                        <a:latin typeface="Arial "/>
                      </a:endParaRPr>
                    </a:p>
                  </a:txBody>
                  <a:tcPr marL="36003" marR="36003" marT="0" marB="0" anchor="ct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186066995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03213" y="133350"/>
            <a:ext cx="6827837" cy="857250"/>
          </a:xfrm>
        </p:spPr>
        <p:txBody>
          <a:bodyPr/>
          <a:lstStyle/>
          <a:p>
            <a:r>
              <a:rPr lang="en-US" altLang="de-DE" sz="2800" dirty="0" smtClean="0">
                <a:solidFill>
                  <a:schemeClr val="tx1"/>
                </a:solidFill>
              </a:rPr>
              <a:t>FS_NG_RTC_Ph3_ARC</a:t>
            </a:r>
            <a:endParaRPr lang="en-GB" altLang="en-US" sz="2800" dirty="0" smtClean="0">
              <a:solidFill>
                <a:schemeClr val="tx1"/>
              </a:solidFill>
            </a:endParaRPr>
          </a:p>
        </p:txBody>
      </p:sp>
      <p:sp>
        <p:nvSpPr>
          <p:cNvPr id="4" name="Content Placeholder 7"/>
          <p:cNvSpPr txBox="1">
            <a:spLocks/>
          </p:cNvSpPr>
          <p:nvPr/>
        </p:nvSpPr>
        <p:spPr>
          <a:xfrm>
            <a:off x="363538" y="1768475"/>
            <a:ext cx="8250237" cy="25431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a:t>
            </a:r>
            <a:r>
              <a:rPr lang="de-DE" altLang="de-DE" sz="1500" kern="0" dirty="0" smtClean="0"/>
              <a:t>SA#108</a:t>
            </a:r>
            <a:endParaRPr lang="de-DE" altLang="de-DE" sz="1500" kern="0" dirty="0"/>
          </a:p>
          <a:p>
            <a:pPr lvl="1">
              <a:spcBef>
                <a:spcPts val="0"/>
              </a:spcBef>
              <a:spcAft>
                <a:spcPts val="200"/>
              </a:spcAft>
              <a:defRPr/>
            </a:pPr>
            <a:r>
              <a:rPr lang="en-US" altLang="de-DE" sz="1400" kern="0" dirty="0"/>
              <a:t>11 p-CR were approved, including:</a:t>
            </a:r>
          </a:p>
          <a:p>
            <a:pPr lvl="2">
              <a:spcBef>
                <a:spcPts val="0"/>
              </a:spcBef>
              <a:spcAft>
                <a:spcPts val="200"/>
              </a:spcAft>
              <a:defRPr/>
            </a:pPr>
            <a:r>
              <a:rPr lang="en-US" altLang="de-DE" sz="1200" kern="0" dirty="0"/>
              <a:t>TR Skeleton, Scope, Architectural Assumptions, References</a:t>
            </a:r>
          </a:p>
          <a:p>
            <a:pPr lvl="2">
              <a:spcBef>
                <a:spcPts val="0"/>
              </a:spcBef>
              <a:spcAft>
                <a:spcPts val="200"/>
              </a:spcAft>
              <a:defRPr/>
            </a:pPr>
            <a:r>
              <a:rPr lang="en-US" altLang="de-DE" sz="1200" kern="0" dirty="0"/>
              <a:t>3 Key Issues</a:t>
            </a:r>
          </a:p>
          <a:p>
            <a:pPr lvl="2">
              <a:spcBef>
                <a:spcPts val="0"/>
              </a:spcBef>
              <a:spcAft>
                <a:spcPts val="200"/>
              </a:spcAft>
              <a:defRPr/>
            </a:pPr>
            <a:r>
              <a:rPr lang="en-US" altLang="de-DE" sz="1200" kern="0" dirty="0"/>
              <a:t>4 Solutions for Key Issue #1</a:t>
            </a:r>
            <a:endParaRPr lang="en-US" altLang="zh-CN" sz="1050" kern="0" dirty="0"/>
          </a:p>
          <a:p>
            <a:pPr>
              <a:spcBef>
                <a:spcPts val="0"/>
              </a:spcBef>
              <a:spcAft>
                <a:spcPts val="0"/>
              </a:spcAft>
              <a:defRPr/>
            </a:pPr>
            <a:r>
              <a:rPr lang="en-US" sz="1500" kern="0" dirty="0"/>
              <a:t>Impacts and dependencies on other </a:t>
            </a:r>
            <a:r>
              <a:rPr lang="en-US" sz="1500" kern="0" dirty="0" smtClean="0"/>
              <a:t>WGs</a:t>
            </a:r>
            <a:endParaRPr lang="de-DE" sz="1500" kern="0" dirty="0"/>
          </a:p>
          <a:p>
            <a:pPr lvl="1">
              <a:spcBef>
                <a:spcPts val="0"/>
              </a:spcBef>
              <a:spcAft>
                <a:spcPts val="450"/>
              </a:spcAft>
              <a:defRPr/>
            </a:pPr>
            <a:r>
              <a:rPr lang="en-US" sz="1050" kern="0" dirty="0"/>
              <a:t>None</a:t>
            </a:r>
          </a:p>
          <a:p>
            <a:pPr>
              <a:spcBef>
                <a:spcPts val="0"/>
              </a:spcBef>
              <a:spcAft>
                <a:spcPts val="0"/>
              </a:spcAft>
              <a:defRPr/>
            </a:pPr>
            <a:r>
              <a:rPr lang="de-DE" sz="1500" kern="0" dirty="0"/>
              <a:t>Outstanding </a:t>
            </a:r>
            <a:r>
              <a:rPr lang="de-DE" sz="1500" kern="0" dirty="0" smtClean="0"/>
              <a:t>issues</a:t>
            </a:r>
            <a:endParaRPr lang="de-DE" sz="1500" kern="0" dirty="0"/>
          </a:p>
          <a:p>
            <a:pPr lvl="1">
              <a:spcBef>
                <a:spcPts val="0"/>
              </a:spcBef>
              <a:spcAft>
                <a:spcPts val="0"/>
              </a:spcAft>
              <a:defRPr/>
            </a:pPr>
            <a:r>
              <a:rPr lang="de-DE" sz="1100" kern="0" dirty="0"/>
              <a:t>Study just commeneced, no issues identified yet</a:t>
            </a:r>
          </a:p>
          <a:p>
            <a:pPr>
              <a:spcBef>
                <a:spcPts val="0"/>
              </a:spcBef>
              <a:spcAft>
                <a:spcPts val="0"/>
              </a:spcAft>
              <a:defRPr/>
            </a:pPr>
            <a:r>
              <a:rPr lang="de-DE" sz="1500" kern="0" dirty="0"/>
              <a:t>Next </a:t>
            </a:r>
            <a:r>
              <a:rPr lang="de-DE" sz="1500" kern="0" dirty="0" smtClean="0"/>
              <a:t>steps</a:t>
            </a:r>
            <a:endParaRPr lang="de-DE" sz="1500" kern="0" dirty="0"/>
          </a:p>
          <a:p>
            <a:pPr lvl="1">
              <a:defRPr/>
            </a:pPr>
            <a:r>
              <a:rPr lang="en-US" altLang="zh-CN" sz="1050" kern="100" dirty="0">
                <a:ea typeface="Calibri" panose="020F0502020204030204" pitchFamily="34" charset="0"/>
                <a:cs typeface="Calibri" panose="020F0502020204030204" pitchFamily="34" charset="0"/>
              </a:rPr>
              <a:t>Document potential solutions to key issues identified to align with SID objectives &amp; WT</a:t>
            </a:r>
            <a:endParaRPr lang="en-US" sz="1050" kern="0" dirty="0"/>
          </a:p>
        </p:txBody>
      </p:sp>
      <p:graphicFrame>
        <p:nvGraphicFramePr>
          <p:cNvPr id="5" name="Table 4"/>
          <p:cNvGraphicFramePr>
            <a:graphicFrameLocks noGrp="1"/>
          </p:cNvGraphicFramePr>
          <p:nvPr/>
        </p:nvGraphicFramePr>
        <p:xfrm>
          <a:off x="303213" y="1109663"/>
          <a:ext cx="8180387" cy="54466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852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81225">
                <a:tc>
                  <a:txBody>
                    <a:bodyPr/>
                    <a:lstStyle/>
                    <a:p>
                      <a:pPr algn="ctr" fontAlgn="t"/>
                      <a:r>
                        <a:rPr lang="en-GB" sz="800" dirty="0"/>
                        <a:t>1080060</a:t>
                      </a:r>
                    </a:p>
                  </a:txBody>
                  <a:tcPr marL="9525" marR="9525" marT="9426" marB="0"/>
                </a:tc>
                <a:tc>
                  <a:txBody>
                    <a:bodyPr/>
                    <a:lstStyle/>
                    <a:p>
                      <a:pPr algn="l" fontAlgn="t"/>
                      <a:r>
                        <a:rPr lang="en-US" sz="900" b="1" dirty="0"/>
                        <a:t>Study on system architecture enhancement for next generation real time communication phase 3</a:t>
                      </a:r>
                      <a:endParaRPr lang="en-GB" sz="900" b="1" dirty="0"/>
                    </a:p>
                  </a:txBody>
                  <a:tcPr marL="9525" marR="9525" marT="9426" marB="0"/>
                </a:tc>
                <a:tc>
                  <a:txBody>
                    <a:bodyPr/>
                    <a:lstStyle/>
                    <a:p>
                      <a:pPr algn="ctr" fontAlgn="t"/>
                      <a:r>
                        <a:rPr lang="en-GB" sz="800" dirty="0"/>
                        <a:t>FS_NG_RTC_Ph3_ARC</a:t>
                      </a:r>
                    </a:p>
                  </a:txBody>
                  <a:tcPr marL="9525" marR="9525" marT="9426" marB="0"/>
                </a:tc>
                <a:tc>
                  <a:txBody>
                    <a:bodyPr/>
                    <a:lstStyle/>
                    <a:p>
                      <a:pPr algn="ctr" fontAlgn="t"/>
                      <a:r>
                        <a:rPr lang="en-GB" sz="800" dirty="0"/>
                        <a:t>03/10/2026</a:t>
                      </a:r>
                    </a:p>
                  </a:txBody>
                  <a:tcPr marL="9525" marR="9525" marT="9426" marB="0"/>
                </a:tc>
                <a:tc>
                  <a:txBody>
                    <a:bodyPr/>
                    <a:lstStyle/>
                    <a:p>
                      <a:pPr algn="ctr" fontAlgn="t"/>
                      <a:r>
                        <a:rPr lang="en-GB" sz="800" dirty="0"/>
                        <a:t>0%</a:t>
                      </a:r>
                    </a:p>
                  </a:txBody>
                  <a:tcPr marL="9525" marR="9525" marT="9426" marB="0"/>
                </a:tc>
                <a:tc>
                  <a:txBody>
                    <a:bodyPr/>
                    <a:lstStyle/>
                    <a:p>
                      <a:pPr algn="ctr" fontAlgn="t"/>
                      <a:r>
                        <a:rPr lang="en-GB" sz="800" dirty="0">
                          <a:hlinkClick r:id="rId3"/>
                        </a:rPr>
                        <a:t>SP-250855</a:t>
                      </a:r>
                      <a:endParaRPr lang="en-GB" sz="800" dirty="0"/>
                    </a:p>
                  </a:txBody>
                  <a:tcPr marL="9525" marR="9525" marT="9426" marB="0"/>
                </a:tc>
                <a:tc>
                  <a:txBody>
                    <a:bodyPr/>
                    <a:lstStyle/>
                    <a:p>
                      <a:pPr algn="ctr">
                        <a:lnSpc>
                          <a:spcPct val="107000"/>
                        </a:lnSpc>
                        <a:spcAft>
                          <a:spcPts val="800"/>
                        </a:spcAft>
                      </a:pPr>
                      <a:r>
                        <a:rPr lang="en-GB" sz="800" dirty="0">
                          <a:solidFill>
                            <a:srgbClr val="FF0000"/>
                          </a:solidFill>
                        </a:rPr>
                        <a:t>20%</a:t>
                      </a:r>
                    </a:p>
                  </a:txBody>
                  <a:tcPr marL="36003" marR="36003" marT="0" marB="0" anchor="ctr"/>
                </a:tc>
                <a:tc>
                  <a:txBody>
                    <a:bodyPr/>
                    <a:lstStyle/>
                    <a:p>
                      <a:pPr algn="ctr">
                        <a:lnSpc>
                          <a:spcPct val="107000"/>
                        </a:lnSpc>
                        <a:spcAft>
                          <a:spcPts val="800"/>
                        </a:spcAft>
                      </a:pPr>
                      <a:r>
                        <a:rPr lang="en-GB" sz="900" dirty="0">
                          <a:solidFill>
                            <a:srgbClr val="FF0000"/>
                          </a:solidFill>
                        </a:rPr>
                        <a:t>Start of Study</a:t>
                      </a: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7957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143000" y="183174"/>
            <a:ext cx="5712903" cy="339878"/>
          </a:xfrm>
        </p:spPr>
        <p:txBody>
          <a:bodyPr/>
          <a:lstStyle/>
          <a:p>
            <a:r>
              <a:rPr lang="en-US" altLang="de-DE" sz="2800" dirty="0" smtClean="0">
                <a:solidFill>
                  <a:schemeClr val="tx1"/>
                </a:solidFill>
              </a:rPr>
              <a:t>FS_AmbientIoT_Ph2_ARC</a:t>
            </a:r>
            <a:endParaRPr lang="en-US" sz="2800" dirty="0">
              <a:solidFill>
                <a:schemeClr val="tx1"/>
              </a:solidFill>
            </a:endParaRPr>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481680" y="1885386"/>
            <a:ext cx="7283621" cy="276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lvl="1" indent="-342900">
              <a:spcBef>
                <a:spcPts val="0"/>
              </a:spcBef>
              <a:spcAft>
                <a:spcPts val="150"/>
              </a:spcAft>
              <a:buBlip>
                <a:blip r:embed="rId2"/>
              </a:buBlip>
            </a:pPr>
            <a:r>
              <a:rPr lang="en-US" altLang="ko-KR" sz="1350" b="1" kern="0" dirty="0">
                <a:solidFill>
                  <a:prstClr val="black"/>
                </a:solidFill>
              </a:rPr>
              <a:t>Progress since SA#108</a:t>
            </a:r>
            <a:endParaRPr lang="de-DE" altLang="ko-KR" sz="1350" kern="0" dirty="0">
              <a:solidFill>
                <a:prstClr val="black"/>
              </a:solidFill>
            </a:endParaRPr>
          </a:p>
          <a:p>
            <a:pPr lvl="1">
              <a:spcBef>
                <a:spcPts val="0"/>
              </a:spcBef>
              <a:spcAft>
                <a:spcPts val="150"/>
              </a:spcAft>
            </a:pPr>
            <a:r>
              <a:rPr lang="en-US" altLang="de-DE" sz="1200" kern="0" dirty="0"/>
              <a:t>Overall work plan has been discussed in the conference call at Aug 12</a:t>
            </a:r>
            <a:r>
              <a:rPr lang="en-US" altLang="de-DE" sz="1200" kern="0" baseline="30000" dirty="0"/>
              <a:t>th</a:t>
            </a:r>
            <a:r>
              <a:rPr lang="en-US" altLang="de-DE" sz="1200" kern="0" dirty="0"/>
              <a:t> .</a:t>
            </a:r>
          </a:p>
          <a:p>
            <a:pPr lvl="1">
              <a:spcBef>
                <a:spcPts val="0"/>
              </a:spcBef>
              <a:spcAft>
                <a:spcPts val="0"/>
              </a:spcAft>
            </a:pPr>
            <a:r>
              <a:rPr lang="en-US" altLang="de-DE" sz="1200" kern="0" dirty="0"/>
              <a:t>TR 23.700-30 v.0.1.0 is available.</a:t>
            </a:r>
          </a:p>
          <a:p>
            <a:pPr lvl="1">
              <a:spcBef>
                <a:spcPts val="0"/>
              </a:spcBef>
              <a:spcAft>
                <a:spcPts val="0"/>
              </a:spcAft>
            </a:pPr>
            <a:r>
              <a:rPr lang="en-US" altLang="de-DE" sz="1200" kern="0" dirty="0"/>
              <a:t>64 contributions were submitted, 10 contributions agreed (including TR skeleton, scope, architecture and assumptions, key issues for WT#1 and WT#2, 4 solutions for key issue#2).  </a:t>
            </a:r>
          </a:p>
          <a:p>
            <a:pPr marL="342900" lvl="1" indent="-342900" defTabSz="685800">
              <a:spcBef>
                <a:spcPts val="0"/>
              </a:spcBef>
              <a:spcAft>
                <a:spcPts val="300"/>
              </a:spcAft>
              <a:buBlip>
                <a:blip r:embed="rId2"/>
              </a:buBlip>
              <a:defRPr/>
            </a:pPr>
            <a:r>
              <a:rPr lang="en-US" altLang="zh-CN" sz="1350" b="1" dirty="0">
                <a:solidFill>
                  <a:prstClr val="black"/>
                </a:solidFill>
                <a:latin typeface="Calibri"/>
                <a:ea typeface="+mn-ea"/>
                <a:cs typeface="Arial" panose="020B0604020202020204" pitchFamily="34" charset="0"/>
              </a:rPr>
              <a:t>Impacts and dependencies on other WGs</a:t>
            </a:r>
            <a:endParaRPr lang="de-DE" altLang="zh-CN" sz="1350" b="1" dirty="0">
              <a:solidFill>
                <a:prstClr val="black"/>
              </a:solidFill>
              <a:latin typeface="Calibri"/>
              <a:ea typeface="+mn-ea"/>
              <a:cs typeface="Arial" panose="020B0604020202020204" pitchFamily="34" charset="0"/>
            </a:endParaRPr>
          </a:p>
          <a:p>
            <a:pPr lvl="1">
              <a:spcBef>
                <a:spcPts val="0"/>
              </a:spcBef>
              <a:spcAft>
                <a:spcPts val="300"/>
              </a:spcAft>
              <a:defRPr/>
            </a:pPr>
            <a:r>
              <a:rPr lang="en-US" altLang="de-DE" sz="1200" kern="0" dirty="0">
                <a:solidFill>
                  <a:prstClr val="black"/>
                </a:solidFill>
                <a:latin typeface="Calibri"/>
                <a:ea typeface="+mn-ea"/>
                <a:cs typeface="Arial" panose="020B0604020202020204" pitchFamily="34" charset="0"/>
                <a:sym typeface="+mn-ea"/>
              </a:rPr>
              <a:t>Some solutions include editor’s notes need coordination wit</a:t>
            </a:r>
            <a:r>
              <a:rPr lang="en-US" altLang="zh-CN" sz="1200" kern="0" dirty="0">
                <a:solidFill>
                  <a:prstClr val="black"/>
                </a:solidFill>
                <a:latin typeface="Calibri"/>
                <a:ea typeface="+mn-ea"/>
                <a:cs typeface="Arial" panose="020B0604020202020204" pitchFamily="34" charset="0"/>
                <a:sym typeface="+mn-ea"/>
              </a:rPr>
              <a:t>h RAN</a:t>
            </a:r>
            <a:r>
              <a:rPr lang="en-US" altLang="zh-CN" sz="1200" kern="0" dirty="0">
                <a:solidFill>
                  <a:prstClr val="black"/>
                </a:solidFill>
                <a:latin typeface="Calibri"/>
                <a:sym typeface="+mn-ea"/>
              </a:rPr>
              <a:t>.</a:t>
            </a:r>
            <a:endParaRPr lang="en-US" altLang="de-DE" sz="1200" dirty="0">
              <a:solidFill>
                <a:prstClr val="black"/>
              </a:solidFill>
              <a:latin typeface="Calibri"/>
              <a:ea typeface="+mn-ea"/>
              <a:cs typeface="Arial" panose="020B0604020202020204" pitchFamily="34" charset="0"/>
              <a:sym typeface="+mn-ea"/>
            </a:endParaRPr>
          </a:p>
          <a:p>
            <a:pPr>
              <a:spcBef>
                <a:spcPts val="0"/>
              </a:spcBef>
              <a:spcAft>
                <a:spcPts val="300"/>
              </a:spcAft>
            </a:pPr>
            <a:r>
              <a:rPr lang="de-DE" altLang="ko-KR" sz="1350" b="1" kern="0" dirty="0"/>
              <a:t>Outstanding issues</a:t>
            </a:r>
          </a:p>
          <a:p>
            <a:pPr lvl="1">
              <a:spcBef>
                <a:spcPts val="0"/>
              </a:spcBef>
              <a:spcAft>
                <a:spcPts val="300"/>
              </a:spcAft>
            </a:pPr>
            <a:r>
              <a:rPr lang="en-US" altLang="ko-KR" sz="1200" kern="0" dirty="0"/>
              <a:t>None.</a:t>
            </a:r>
            <a:endParaRPr lang="de-DE" altLang="ko-KR" sz="1200" strike="sngStrike" kern="0" dirty="0"/>
          </a:p>
          <a:p>
            <a:pPr>
              <a:spcBef>
                <a:spcPts val="0"/>
              </a:spcBef>
              <a:spcAft>
                <a:spcPts val="300"/>
              </a:spcAft>
            </a:pPr>
            <a:r>
              <a:rPr lang="de-DE" altLang="ko-KR" sz="1350" b="1" kern="0" dirty="0"/>
              <a:t>Next steps</a:t>
            </a:r>
          </a:p>
          <a:p>
            <a:pPr lvl="1">
              <a:spcBef>
                <a:spcPts val="0"/>
              </a:spcBef>
              <a:spcAft>
                <a:spcPts val="3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Start interim conclusions and conclusions for key issue 1.</a:t>
            </a:r>
          </a:p>
          <a:p>
            <a:pPr lvl="1">
              <a:spcBef>
                <a:spcPts val="0"/>
              </a:spcBef>
              <a:spcAft>
                <a:spcPts val="3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Continue solution discussions for key issue 2</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3703475653"/>
              </p:ext>
            </p:extLst>
          </p:nvPr>
        </p:nvGraphicFramePr>
        <p:xfrm>
          <a:off x="481680" y="1039472"/>
          <a:ext cx="7930799" cy="662004"/>
        </p:xfrm>
        <a:graphic>
          <a:graphicData uri="http://schemas.openxmlformats.org/drawingml/2006/table">
            <a:tbl>
              <a:tblPr firstRow="1" firstCol="1" bandRow="1">
                <a:tableStyleId>{F5AB1C69-6EDB-4FF4-983F-18BD219EF322}</a:tableStyleId>
              </a:tblPr>
              <a:tblGrid>
                <a:gridCol w="555393">
                  <a:extLst>
                    <a:ext uri="{9D8B030D-6E8A-4147-A177-3AD203B41FA5}">
                      <a16:colId xmlns:a16="http://schemas.microsoft.com/office/drawing/2014/main" val="20000"/>
                    </a:ext>
                  </a:extLst>
                </a:gridCol>
                <a:gridCol w="2181816">
                  <a:extLst>
                    <a:ext uri="{9D8B030D-6E8A-4147-A177-3AD203B41FA5}">
                      <a16:colId xmlns:a16="http://schemas.microsoft.com/office/drawing/2014/main" val="20001"/>
                    </a:ext>
                  </a:extLst>
                </a:gridCol>
                <a:gridCol w="1370275">
                  <a:extLst>
                    <a:ext uri="{9D8B030D-6E8A-4147-A177-3AD203B41FA5}">
                      <a16:colId xmlns:a16="http://schemas.microsoft.com/office/drawing/2014/main" val="20002"/>
                    </a:ext>
                  </a:extLst>
                </a:gridCol>
                <a:gridCol w="1121851">
                  <a:extLst>
                    <a:ext uri="{9D8B030D-6E8A-4147-A177-3AD203B41FA5}">
                      <a16:colId xmlns:a16="http://schemas.microsoft.com/office/drawing/2014/main" val="20003"/>
                    </a:ext>
                  </a:extLst>
                </a:gridCol>
                <a:gridCol w="512376">
                  <a:extLst>
                    <a:ext uri="{9D8B030D-6E8A-4147-A177-3AD203B41FA5}">
                      <a16:colId xmlns:a16="http://schemas.microsoft.com/office/drawing/2014/main" val="20004"/>
                    </a:ext>
                  </a:extLst>
                </a:gridCol>
                <a:gridCol w="721371">
                  <a:extLst>
                    <a:ext uri="{9D8B030D-6E8A-4147-A177-3AD203B41FA5}">
                      <a16:colId xmlns:a16="http://schemas.microsoft.com/office/drawing/2014/main" val="20005"/>
                    </a:ext>
                  </a:extLst>
                </a:gridCol>
                <a:gridCol w="613203">
                  <a:extLst>
                    <a:ext uri="{9D8B030D-6E8A-4147-A177-3AD203B41FA5}">
                      <a16:colId xmlns:a16="http://schemas.microsoft.com/office/drawing/2014/main" val="20006"/>
                    </a:ext>
                  </a:extLst>
                </a:gridCol>
                <a:gridCol w="854514">
                  <a:extLst>
                    <a:ext uri="{9D8B030D-6E8A-4147-A177-3AD203B41FA5}">
                      <a16:colId xmlns:a16="http://schemas.microsoft.com/office/drawing/2014/main" val="20007"/>
                    </a:ext>
                  </a:extLst>
                </a:gridCol>
              </a:tblGrid>
              <a:tr h="348282">
                <a:tc>
                  <a:txBody>
                    <a:bodyPr/>
                    <a:lstStyle/>
                    <a:p>
                      <a:pPr algn="ctr">
                        <a:lnSpc>
                          <a:spcPct val="107000"/>
                        </a:lnSpc>
                        <a:spcAft>
                          <a:spcPts val="800"/>
                        </a:spcAft>
                      </a:pPr>
                      <a:r>
                        <a:rPr lang="en-GB" sz="900" dirty="0">
                          <a:latin typeface="+mn-lt"/>
                        </a:rPr>
                        <a:t>UID</a:t>
                      </a:r>
                    </a:p>
                  </a:txBody>
                  <a:tcPr marL="27002" marR="27002" marT="0" marB="0" anchor="ctr"/>
                </a:tc>
                <a:tc>
                  <a:txBody>
                    <a:bodyPr/>
                    <a:lstStyle/>
                    <a:p>
                      <a:pPr algn="ctr">
                        <a:lnSpc>
                          <a:spcPct val="107000"/>
                        </a:lnSpc>
                        <a:spcAft>
                          <a:spcPts val="800"/>
                        </a:spcAft>
                      </a:pPr>
                      <a:r>
                        <a:rPr lang="en-GB" sz="900" dirty="0">
                          <a:latin typeface="+mn-lt"/>
                        </a:rPr>
                        <a:t>Name</a:t>
                      </a:r>
                    </a:p>
                  </a:txBody>
                  <a:tcPr marL="27002" marR="27002" marT="0" marB="0" anchor="ctr"/>
                </a:tc>
                <a:tc>
                  <a:txBody>
                    <a:bodyPr/>
                    <a:lstStyle/>
                    <a:p>
                      <a:pPr algn="ctr">
                        <a:lnSpc>
                          <a:spcPct val="107000"/>
                        </a:lnSpc>
                        <a:spcAft>
                          <a:spcPts val="800"/>
                        </a:spcAft>
                      </a:pPr>
                      <a:r>
                        <a:rPr lang="en-GB" sz="900" dirty="0">
                          <a:latin typeface="+mn-lt"/>
                        </a:rPr>
                        <a:t>Acronym</a:t>
                      </a:r>
                    </a:p>
                  </a:txBody>
                  <a:tcPr marL="27002" marR="27002"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27002" marR="27002" marT="0" marB="0" anchor="ctr"/>
                </a:tc>
                <a:tc>
                  <a:txBody>
                    <a:bodyPr/>
                    <a:lstStyle/>
                    <a:p>
                      <a:pPr algn="ctr">
                        <a:lnSpc>
                          <a:spcPct val="107000"/>
                        </a:lnSpc>
                        <a:spcAft>
                          <a:spcPts val="800"/>
                        </a:spcAft>
                      </a:pPr>
                      <a:r>
                        <a:rPr lang="en-GB" sz="900" dirty="0">
                          <a:latin typeface="+mn-lt"/>
                        </a:rPr>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27002" marR="27002"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27002" marR="27002" marT="0" marB="0" anchor="ctr"/>
                </a:tc>
                <a:extLst>
                  <a:ext uri="{0D108BD9-81ED-4DB2-BD59-A6C34878D82A}">
                    <a16:rowId xmlns:a16="http://schemas.microsoft.com/office/drawing/2014/main" val="10000"/>
                  </a:ext>
                </a:extLst>
              </a:tr>
              <a:tr h="313722">
                <a:tc>
                  <a:txBody>
                    <a:bodyPr/>
                    <a:lstStyle/>
                    <a:p>
                      <a:pPr algn="ctr" fontAlgn="t"/>
                      <a:r>
                        <a:rPr lang="en-GB" sz="900" b="0" i="0" u="none" strike="noStrike" dirty="0">
                          <a:solidFill>
                            <a:srgbClr val="000000"/>
                          </a:solidFill>
                          <a:effectLst/>
                          <a:latin typeface="+mn-lt"/>
                        </a:rPr>
                        <a:t>1080063</a:t>
                      </a:r>
                    </a:p>
                  </a:txBody>
                  <a:tcPr marL="7144" marR="7144" marT="7136" marB="0" anchor="ctr"/>
                </a:tc>
                <a:tc>
                  <a:txBody>
                    <a:bodyPr/>
                    <a:lstStyle/>
                    <a:p>
                      <a:pPr algn="l" fontAlgn="t"/>
                      <a:r>
                        <a:rPr lang="en-US" sz="900" b="0" i="0" u="none" strike="noStrike" dirty="0">
                          <a:solidFill>
                            <a:srgbClr val="000000"/>
                          </a:solidFill>
                          <a:effectLst/>
                          <a:latin typeface="+mn-lt"/>
                        </a:rPr>
                        <a:t>Study on Architecture support of Ambient power-enabled Internet of Things</a:t>
                      </a:r>
                      <a:endParaRPr lang="en-GB" sz="900" b="0" i="0" u="none" strike="noStrike" dirty="0">
                        <a:solidFill>
                          <a:srgbClr val="000000"/>
                        </a:solidFill>
                        <a:effectLst/>
                        <a:latin typeface="+mn-lt"/>
                      </a:endParaRPr>
                    </a:p>
                  </a:txBody>
                  <a:tcPr marL="7144" marR="7144" marT="7136" marB="0" anchor="ctr"/>
                </a:tc>
                <a:tc>
                  <a:txBody>
                    <a:bodyPr/>
                    <a:lstStyle/>
                    <a:p>
                      <a:pPr algn="ctr" fontAlgn="t"/>
                      <a:r>
                        <a:rPr lang="en-GB" sz="900" b="0" i="0" u="none" strike="noStrike" dirty="0">
                          <a:solidFill>
                            <a:srgbClr val="000000"/>
                          </a:solidFill>
                          <a:effectLst/>
                          <a:latin typeface="+mn-lt"/>
                        </a:rPr>
                        <a:t>FS_AmbientIoT_Ph2_ARC</a:t>
                      </a:r>
                    </a:p>
                  </a:txBody>
                  <a:tcPr marL="7144" marR="7144" marT="7136" marB="0" anchor="ctr"/>
                </a:tc>
                <a:tc>
                  <a:txBody>
                    <a:bodyPr/>
                    <a:lstStyle/>
                    <a:p>
                      <a:pPr algn="ctr" fontAlgn="t"/>
                      <a:r>
                        <a:rPr lang="en-GB" sz="900" b="0" i="0" u="none" strike="noStrike" dirty="0">
                          <a:solidFill>
                            <a:srgbClr val="000000"/>
                          </a:solidFill>
                          <a:effectLst/>
                          <a:latin typeface="+mn-lt"/>
                        </a:rPr>
                        <a:t>10/03/2026</a:t>
                      </a:r>
                    </a:p>
                  </a:txBody>
                  <a:tcPr marL="7144" marR="7144" marT="7136" marB="0" anchor="ctr"/>
                </a:tc>
                <a:tc>
                  <a:txBody>
                    <a:bodyPr/>
                    <a:lstStyle/>
                    <a:p>
                      <a:pPr algn="ctr" fontAlgn="t"/>
                      <a:r>
                        <a:rPr lang="en-GB" sz="900" b="0" i="0" u="none" strike="noStrike" dirty="0">
                          <a:solidFill>
                            <a:srgbClr val="000000"/>
                          </a:solidFill>
                          <a:effectLst/>
                          <a:latin typeface="+mn-lt"/>
                        </a:rPr>
                        <a:t>0</a:t>
                      </a:r>
                    </a:p>
                  </a:txBody>
                  <a:tcPr marL="7144" marR="7144" marT="7136" marB="0" anchor="ctr"/>
                </a:tc>
                <a:tc>
                  <a:txBody>
                    <a:bodyPr/>
                    <a:lstStyle/>
                    <a:p>
                      <a:pPr algn="ctr" fontAlgn="t"/>
                      <a:r>
                        <a:rPr lang="en-GB" sz="900" b="0" i="0" u="sng" strike="noStrike" dirty="0">
                          <a:solidFill>
                            <a:srgbClr val="0563C1"/>
                          </a:solidFill>
                          <a:effectLst/>
                          <a:latin typeface="+mn-lt"/>
                        </a:rPr>
                        <a:t>SP-250834</a:t>
                      </a:r>
                    </a:p>
                  </a:txBody>
                  <a:tcPr marL="7144" marR="7144" marT="7136" marB="0" anchor="ctr"/>
                </a:tc>
                <a:tc>
                  <a:txBody>
                    <a:bodyPr/>
                    <a:lstStyle/>
                    <a:p>
                      <a:pPr algn="ctr"/>
                      <a:r>
                        <a:rPr lang="en-GB" sz="900" kern="1200" dirty="0">
                          <a:solidFill>
                            <a:srgbClr val="FF0000"/>
                          </a:solidFill>
                          <a:latin typeface="+mn-lt"/>
                          <a:ea typeface="+mn-ea"/>
                          <a:cs typeface="+mn-cs"/>
                        </a:rPr>
                        <a:t>15%</a:t>
                      </a:r>
                    </a:p>
                  </a:txBody>
                  <a:tcPr marL="27002" marR="27002"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27002" marR="27002"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1221718"/>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extLst>
              <p:ext uri="{D42A27DB-BD31-4B8C-83A1-F6EECF244321}">
                <p14:modId xmlns:p14="http://schemas.microsoft.com/office/powerpoint/2010/main" val="3163398005"/>
              </p:ext>
            </p:extLst>
          </p:nvPr>
        </p:nvGraphicFramePr>
        <p:xfrm>
          <a:off x="128774" y="1096523"/>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1080062</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Short Message Service to Emergency Response Centre</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FS_SMS2EC_ARC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12/2025</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a:t>
                      </a:r>
                      <a:r>
                        <a:rPr lang="en-GB" sz="900" b="0" i="0" u="sng" strike="noStrike" dirty="0">
                          <a:solidFill>
                            <a:srgbClr val="0563C1"/>
                          </a:solidFill>
                          <a:effectLst/>
                          <a:latin typeface="Arial" panose="020B0604020202020204" pitchFamily="34" charset="0"/>
                          <a:cs typeface="Arial" panose="020B0604020202020204" pitchFamily="34" charset="0"/>
                        </a:rPr>
                        <a:t>37</a:t>
                      </a:r>
                    </a:p>
                  </a:txBody>
                  <a:tcPr marL="7144" marR="7144" marT="7144" marB="0" anchor="ctr"/>
                </a:tc>
                <a:tc>
                  <a:txBody>
                    <a:bodyPr/>
                    <a:lstStyle/>
                    <a:p>
                      <a:pPr algn="ctr" fontAlgn="t"/>
                      <a:r>
                        <a:rPr lang="en-GB" sz="900" b="0" i="0" u="none" strike="noStrike" dirty="0">
                          <a:solidFill>
                            <a:srgbClr val="FF0000"/>
                          </a:solidFill>
                          <a:effectLst/>
                          <a:latin typeface="Arial" panose="020B0604020202020204" pitchFamily="34" charset="0"/>
                          <a:cs typeface="Arial" panose="020B0604020202020204" pitchFamily="34" charset="0"/>
                        </a:rPr>
                        <a:t>25%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5" y="1720734"/>
            <a:ext cx="8879847" cy="3132117"/>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since </a:t>
            </a:r>
            <a:r>
              <a:rPr lang="de-DE" altLang="de-DE" sz="1600" dirty="0" smtClean="0"/>
              <a:t>SA#108</a:t>
            </a:r>
            <a:endParaRPr lang="de-DE" altLang="de-DE" sz="1600" dirty="0"/>
          </a:p>
          <a:p>
            <a:pPr marL="538163" lvl="1">
              <a:spcBef>
                <a:spcPct val="0"/>
              </a:spcBef>
            </a:pPr>
            <a:r>
              <a:rPr lang="de-DE" altLang="de-DE" sz="1100" dirty="0"/>
              <a:t> TR 23.700-65 TR skeleton and TR scope were agreed</a:t>
            </a:r>
          </a:p>
          <a:p>
            <a:pPr marL="538163" lvl="1">
              <a:spcBef>
                <a:spcPct val="0"/>
              </a:spcBef>
            </a:pPr>
            <a:r>
              <a:rPr lang="en-GB" altLang="de-DE" sz="1100" dirty="0"/>
              <a:t>  Architectural Assumptions and Requirements agreed</a:t>
            </a:r>
          </a:p>
          <a:p>
            <a:pPr marL="538163" lvl="1">
              <a:spcBef>
                <a:spcPct val="0"/>
              </a:spcBef>
            </a:pPr>
            <a:r>
              <a:rPr lang="en-GB" altLang="de-DE" sz="1100" dirty="0"/>
              <a:t> 3 Key Issues agreed:</a:t>
            </a:r>
          </a:p>
          <a:p>
            <a:pPr marL="1336676" lvl="2">
              <a:spcBef>
                <a:spcPct val="0"/>
              </a:spcBef>
            </a:pPr>
            <a:r>
              <a:rPr lang="en-GB" altLang="de-DE" sz="1100" dirty="0"/>
              <a:t>Key Issue #1: Identification of SMS to Emergency Response Centre and Emergency Service Type (corresponds to WT#1 and WT#2)</a:t>
            </a:r>
          </a:p>
          <a:p>
            <a:pPr marL="1336676" lvl="2">
              <a:spcBef>
                <a:spcPct val="0"/>
              </a:spcBef>
            </a:pPr>
            <a:r>
              <a:rPr lang="en-GB" altLang="de-DE" sz="1100" dirty="0"/>
              <a:t>Key Issue #2: Support of SMS Delivery to Emergency Response Centre via NAS (corresponds to WT#3)</a:t>
            </a:r>
          </a:p>
          <a:p>
            <a:pPr marL="1336676" lvl="2">
              <a:spcBef>
                <a:spcPct val="0"/>
              </a:spcBef>
            </a:pPr>
            <a:r>
              <a:rPr lang="en-GB" altLang="de-DE" sz="1100" dirty="0"/>
              <a:t>Key Issue #3: SMS over IP Routing to Appropriate PSAP (corresponds to WT#3</a:t>
            </a:r>
            <a:r>
              <a:rPr lang="en-GB" altLang="de-DE" sz="1100" dirty="0" smtClean="0"/>
              <a:t>)</a:t>
            </a:r>
            <a:endParaRPr lang="de-DE" altLang="de-DE" sz="1100" dirty="0"/>
          </a:p>
          <a:p>
            <a:pPr>
              <a:spcBef>
                <a:spcPct val="0"/>
              </a:spcBef>
            </a:pPr>
            <a:r>
              <a:rPr lang="en-GB" altLang="en-US" sz="1600" dirty="0"/>
              <a:t>Impacts and dependencies on other </a:t>
            </a:r>
            <a:r>
              <a:rPr lang="en-GB" altLang="en-US" sz="1600" dirty="0" smtClean="0"/>
              <a:t>WGs </a:t>
            </a:r>
            <a:endParaRPr lang="de-DE" altLang="de-DE" sz="1600" dirty="0"/>
          </a:p>
          <a:p>
            <a:pPr marL="538163" lvl="1">
              <a:spcBef>
                <a:spcPct val="0"/>
              </a:spcBef>
            </a:pPr>
            <a:r>
              <a:rPr lang="en-GB" sz="1100" noProof="0" dirty="0"/>
              <a:t> Intra SA: Security aspects to be analysed by </a:t>
            </a:r>
            <a:r>
              <a:rPr lang="en-GB" sz="1100" noProof="0" dirty="0" smtClean="0"/>
              <a:t>SA3</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en-US" altLang="de-DE" sz="1100" dirty="0"/>
              <a:t> None</a:t>
            </a:r>
            <a:r>
              <a:rPr lang="en-GB" altLang="de-DE" sz="1100" dirty="0"/>
              <a:t> </a:t>
            </a:r>
            <a:endParaRPr lang="en-US" altLang="en-US" sz="1100" dirty="0"/>
          </a:p>
          <a:p>
            <a:pPr>
              <a:spcBef>
                <a:spcPct val="0"/>
              </a:spcBef>
            </a:pPr>
            <a:r>
              <a:rPr lang="de-DE" altLang="en-US" sz="1600" dirty="0"/>
              <a:t>Next </a:t>
            </a:r>
            <a:r>
              <a:rPr lang="de-DE" altLang="en-US" sz="1600" dirty="0" smtClean="0"/>
              <a:t>Steps</a:t>
            </a:r>
            <a:endParaRPr lang="de-DE" altLang="en-US" sz="1600" dirty="0"/>
          </a:p>
          <a:p>
            <a:pPr marL="538163" lvl="1">
              <a:spcBef>
                <a:spcPct val="0"/>
              </a:spcBef>
            </a:pPr>
            <a:r>
              <a:rPr lang="de-DE" altLang="de-DE" sz="1100" dirty="0"/>
              <a:t> Work on Solutions</a:t>
            </a:r>
            <a:endParaRPr lang="en-US" altLang="en-US" sz="1100" dirty="0"/>
          </a:p>
        </p:txBody>
      </p:sp>
      <p:sp>
        <p:nvSpPr>
          <p:cNvPr id="7" name="Title 1">
            <a:extLst>
              <a:ext uri="{FF2B5EF4-FFF2-40B4-BE49-F238E27FC236}">
                <a16:creationId xmlns:a16="http://schemas.microsoft.com/office/drawing/2014/main" id="{CA7E8774-FDCA-045C-A9CF-31E303E18AB5}"/>
              </a:ext>
            </a:extLst>
          </p:cNvPr>
          <p:cNvSpPr>
            <a:spLocks noGrp="1"/>
          </p:cNvSpPr>
          <p:nvPr>
            <p:ph type="title"/>
          </p:nvPr>
        </p:nvSpPr>
        <p:spPr>
          <a:xfrm>
            <a:off x="482910" y="243719"/>
            <a:ext cx="7291602" cy="632637"/>
          </a:xfrm>
        </p:spPr>
        <p:txBody>
          <a:bodyPr/>
          <a:lstStyle/>
          <a:p>
            <a:r>
              <a:rPr lang="en-US" altLang="de-DE" sz="2400" dirty="0">
                <a:solidFill>
                  <a:schemeClr val="tx1"/>
                </a:solidFill>
              </a:rPr>
              <a:t>FS_SMS2EC_ARC</a:t>
            </a:r>
          </a:p>
        </p:txBody>
      </p:sp>
    </p:spTree>
    <p:extLst>
      <p:ext uri="{BB962C8B-B14F-4D97-AF65-F5344CB8AC3E}">
        <p14:creationId xmlns:p14="http://schemas.microsoft.com/office/powerpoint/2010/main" val="1403356278"/>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GB" altLang="en-US" sz="2800" dirty="0" smtClean="0">
                <a:solidFill>
                  <a:schemeClr val="tx1"/>
                </a:solidFill>
              </a:rPr>
              <a:t>FS_6G_ARC</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b="1" dirty="0"/>
              <a:t>Progress at </a:t>
            </a:r>
            <a:r>
              <a:rPr lang="de-DE" altLang="de-DE" sz="1400" b="1" dirty="0" smtClean="0"/>
              <a:t>SA2#170</a:t>
            </a:r>
            <a:endParaRPr lang="de-DE" altLang="de-DE" sz="1400" b="1" dirty="0"/>
          </a:p>
          <a:p>
            <a:pPr marL="538163" lvl="1">
              <a:spcBef>
                <a:spcPct val="0"/>
              </a:spcBef>
            </a:pPr>
            <a:r>
              <a:rPr lang="de-DE" altLang="de-DE" sz="1100" dirty="0"/>
              <a:t> 290+ documents were submitted to SA2 #</a:t>
            </a:r>
            <a:r>
              <a:rPr lang="de-DE" altLang="de-DE" sz="1100" dirty="0" smtClean="0"/>
              <a:t>170 </a:t>
            </a:r>
            <a:endParaRPr lang="de-DE" altLang="de-DE" sz="1100" dirty="0"/>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t>
            </a:r>
            <a:r>
              <a:rPr lang="en-GB" altLang="de-DE" sz="1100" dirty="0" smtClean="0"/>
              <a:t>annex</a:t>
            </a:r>
            <a:endParaRPr lang="en-GB" altLang="de-DE" sz="1100" dirty="0"/>
          </a:p>
          <a:p>
            <a:pPr marL="538163" lvl="1">
              <a:spcBef>
                <a:spcPct val="0"/>
              </a:spcBef>
            </a:pPr>
            <a:r>
              <a:rPr lang="en-GB" altLang="de-DE" sz="1100" dirty="0"/>
              <a:t> 6G work plan (</a:t>
            </a:r>
            <a:r>
              <a:rPr lang="en-GB" altLang="de-DE" sz="1100" dirty="0">
                <a:hlinkClick r:id="rId4"/>
              </a:rPr>
              <a:t>S2-2508138</a:t>
            </a:r>
            <a:r>
              <a:rPr lang="en-GB" altLang="de-DE" sz="1100" dirty="0"/>
              <a:t>) </a:t>
            </a:r>
            <a:r>
              <a:rPr lang="en-GB" altLang="de-DE" sz="1100" dirty="0" smtClean="0"/>
              <a:t>endorsed</a:t>
            </a:r>
            <a:endParaRPr lang="en-GB" altLang="de-DE" sz="1100" dirty="0"/>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a:t>
            </a:r>
            <a:r>
              <a:rPr lang="en-GB" altLang="de-DE" sz="1100" dirty="0" smtClean="0"/>
              <a:t>endorsed</a:t>
            </a:r>
            <a:endParaRPr lang="en-GB" altLang="de-DE" sz="1100" dirty="0"/>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a:t>
            </a:r>
            <a:r>
              <a:rPr lang="en-GB" altLang="de-DE" sz="1100" dirty="0" smtClean="0"/>
              <a:t>. </a:t>
            </a:r>
            <a:endParaRPr lang="de-DE" altLang="de-DE" sz="1100" dirty="0"/>
          </a:p>
          <a:p>
            <a:pPr>
              <a:spcBef>
                <a:spcPct val="0"/>
              </a:spcBef>
            </a:pPr>
            <a:r>
              <a:rPr lang="en-GB" altLang="en-US" sz="1400" b="1" dirty="0"/>
              <a:t>Impacts and dependencies on other </a:t>
            </a:r>
            <a:r>
              <a:rPr lang="en-GB" altLang="en-US" sz="1400" b="1" dirty="0" smtClean="0"/>
              <a:t>WGs</a:t>
            </a:r>
            <a:endParaRPr lang="de-DE" altLang="de-DE" sz="1400" b="1"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a:t>
            </a:r>
            <a:r>
              <a:rPr lang="en-US" altLang="de-DE" sz="1100" dirty="0" smtClean="0"/>
              <a:t>coordination</a:t>
            </a:r>
            <a:endParaRPr lang="en-US" altLang="en-US" sz="1100" dirty="0"/>
          </a:p>
          <a:p>
            <a:pPr>
              <a:spcBef>
                <a:spcPct val="0"/>
              </a:spcBef>
            </a:pPr>
            <a:r>
              <a:rPr lang="en-US" altLang="en-US" sz="1400" b="1" dirty="0"/>
              <a:t>Controversial Issues</a:t>
            </a:r>
            <a:endParaRPr lang="de-DE" altLang="de-DE" sz="1400" b="1" dirty="0"/>
          </a:p>
          <a:p>
            <a:pPr marL="538163" lvl="1">
              <a:spcBef>
                <a:spcPct val="0"/>
              </a:spcBef>
            </a:pPr>
            <a:r>
              <a:rPr lang="de-DE" altLang="de-DE" sz="1100" dirty="0"/>
              <a:t> </a:t>
            </a:r>
            <a:r>
              <a:rPr lang="en-GB" altLang="de-DE" sz="1100" dirty="0"/>
              <a:t>Consensus still needed on: defining the </a:t>
            </a:r>
            <a:r>
              <a:rPr lang="de-DE" altLang="de-DE" sz="1100" dirty="0"/>
              <a:t>WT(s) scope and KI(s) </a:t>
            </a:r>
            <a:r>
              <a:rPr lang="de-DE" altLang="de-DE" sz="1100" dirty="0" smtClean="0"/>
              <a:t>descriptions</a:t>
            </a:r>
            <a:endParaRPr lang="en-US" altLang="en-US" sz="1100" dirty="0"/>
          </a:p>
          <a:p>
            <a:pPr>
              <a:spcBef>
                <a:spcPct val="0"/>
              </a:spcBef>
            </a:pPr>
            <a:r>
              <a:rPr lang="de-DE" altLang="en-US" sz="1400" b="1" dirty="0"/>
              <a:t>Next </a:t>
            </a:r>
            <a:r>
              <a:rPr lang="de-DE" altLang="en-US" sz="1400" b="1" dirty="0" smtClean="0"/>
              <a:t>Steps</a:t>
            </a:r>
            <a:endParaRPr lang="de-DE" altLang="en-US" sz="1400" b="1" dirty="0"/>
          </a:p>
          <a:p>
            <a:pPr marL="538163" lvl="1">
              <a:spcBef>
                <a:spcPct val="0"/>
              </a:spcBef>
            </a:pPr>
            <a:r>
              <a:rPr lang="de-DE" altLang="de-DE" sz="1100" dirty="0"/>
              <a:t> Continue work on WT(s) scope and KI(s) </a:t>
            </a:r>
            <a:r>
              <a:rPr lang="de-DE" altLang="de-DE" sz="1100" dirty="0" smtClean="0"/>
              <a:t>descriptions</a:t>
            </a:r>
            <a:endParaRPr lang="en-US" altLang="en-US" sz="1100" dirty="0"/>
          </a:p>
        </p:txBody>
      </p:sp>
    </p:spTree>
    <p:extLst>
      <p:ext uri="{BB962C8B-B14F-4D97-AF65-F5344CB8AC3E}">
        <p14:creationId xmlns:p14="http://schemas.microsoft.com/office/powerpoint/2010/main" val="2876145528"/>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GB" altLang="en-US" sz="2800" dirty="0" smtClean="0">
                <a:solidFill>
                  <a:schemeClr val="tx1"/>
                </a:solidFill>
              </a:rPr>
              <a:t>FS_6G_ARC (Additional detail)</a:t>
            </a:r>
            <a:endParaRPr lang="en-GB" altLang="en-US" sz="2800" dirty="0">
              <a:solidFill>
                <a:schemeClr val="tx1"/>
              </a:solidFill>
            </a:endParaRPr>
          </a:p>
        </p:txBody>
      </p:sp>
      <p:sp>
        <p:nvSpPr>
          <p:cNvPr id="5" name="Content Placeholder 7">
            <a:extLst>
              <a:ext uri="{FF2B5EF4-FFF2-40B4-BE49-F238E27FC236}">
                <a16:creationId xmlns:a16="http://schemas.microsoft.com/office/drawing/2014/main" id="{690F8196-BAEB-9D0B-1A9C-3652B4B1D248}"/>
              </a:ext>
            </a:extLst>
          </p:cNvPr>
          <p:cNvSpPr txBox="1">
            <a:spLocks/>
          </p:cNvSpPr>
          <p:nvPr/>
        </p:nvSpPr>
        <p:spPr>
          <a:xfrm>
            <a:off x="565265" y="1172095"/>
            <a:ext cx="8435043" cy="368075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GB" altLang="de-DE" sz="1800" dirty="0" smtClean="0"/>
              <a:t>The following slides provide per-Work Task notes for the FS_6G_ARC study</a:t>
            </a:r>
          </a:p>
          <a:p>
            <a:pPr>
              <a:spcBef>
                <a:spcPct val="0"/>
              </a:spcBef>
            </a:pPr>
            <a:r>
              <a:rPr lang="en-GB" altLang="de-DE" sz="1800" dirty="0" smtClean="0"/>
              <a:t>The notes were provided by “pen holders” for each topic</a:t>
            </a:r>
          </a:p>
          <a:p>
            <a:pPr>
              <a:spcBef>
                <a:spcPct val="0"/>
              </a:spcBef>
            </a:pPr>
            <a:r>
              <a:rPr lang="en-GB" altLang="de-DE" sz="1800" dirty="0" smtClean="0"/>
              <a:t>These “pen holders” were assigned ahead of the meeting by the Study Item rapporteurs </a:t>
            </a:r>
            <a:endParaRPr lang="en-US" altLang="en-US" sz="1200" dirty="0"/>
          </a:p>
        </p:txBody>
      </p:sp>
    </p:spTree>
    <p:extLst>
      <p:ext uri="{BB962C8B-B14F-4D97-AF65-F5344CB8AC3E}">
        <p14:creationId xmlns:p14="http://schemas.microsoft.com/office/powerpoint/2010/main" val="5147912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774700" y="171450"/>
            <a:ext cx="6542088" cy="857250"/>
          </a:xfrm>
        </p:spPr>
        <p:txBody>
          <a:bodyPr/>
          <a:lstStyle/>
          <a:p>
            <a:pPr algn="l" eaLnBrk="1" hangingPunct="1"/>
            <a:r>
              <a:rPr lang="de-DE" altLang="de-DE" b="1" smtClean="0">
                <a:solidFill>
                  <a:schemeClr val="tx1"/>
                </a:solidFill>
              </a:rPr>
              <a:t>1) General Aspects (2/7)</a:t>
            </a:r>
          </a:p>
        </p:txBody>
      </p:sp>
      <p:sp>
        <p:nvSpPr>
          <p:cNvPr id="11267" name="Rectangle 3"/>
          <p:cNvSpPr>
            <a:spLocks noGrp="1"/>
          </p:cNvSpPr>
          <p:nvPr>
            <p:ph idx="1"/>
          </p:nvPr>
        </p:nvSpPr>
        <p:spPr>
          <a:xfrm>
            <a:off x="774700" y="1028700"/>
            <a:ext cx="6173788" cy="3690938"/>
          </a:xfrm>
        </p:spPr>
        <p:txBody>
          <a:bodyPr/>
          <a:lstStyle/>
          <a:p>
            <a:pPr eaLnBrk="1" hangingPunct="1">
              <a:defRPr/>
            </a:pPr>
            <a:r>
              <a:rPr lang="en-GB" altLang="ko-KR" sz="1600" b="1" dirty="0">
                <a:latin typeface="Arial" panose="020B0604020202020204" pitchFamily="34" charset="0"/>
                <a:ea typeface="Gulim" panose="020B0600000101010101" pitchFamily="34" charset="-127"/>
                <a:cs typeface="Arial" panose="020B0604020202020204" pitchFamily="34" charset="0"/>
              </a:rPr>
              <a:t>SA2 WG </a:t>
            </a:r>
            <a:r>
              <a:rPr lang="en-GB" altLang="ko-KR" sz="1600" b="1" dirty="0" smtClean="0">
                <a:latin typeface="Arial" panose="020B0604020202020204" pitchFamily="34" charset="0"/>
                <a:ea typeface="Gulim" panose="020B0600000101010101" pitchFamily="34" charset="-127"/>
                <a:cs typeface="Arial" panose="020B0604020202020204" pitchFamily="34" charset="0"/>
              </a:rPr>
              <a:t>leadership</a:t>
            </a:r>
          </a:p>
          <a:p>
            <a:pPr eaLnBrk="1" hangingPunct="1">
              <a:buFont typeface="Arial" panose="020B0604020202020204" pitchFamily="34" charset="0"/>
              <a:buChar char="•"/>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lvl="1" eaLnBrk="1" hangingPunct="1">
              <a:defRPr/>
            </a:pPr>
            <a:r>
              <a:rPr lang="en-GB" altLang="ko-KR" sz="1400" b="1" dirty="0">
                <a:latin typeface="Arial" panose="020B0604020202020204" pitchFamily="34" charset="0"/>
                <a:ea typeface="Gulim" panose="020B0600000101010101" pitchFamily="34" charset="-127"/>
                <a:cs typeface="Arial" panose="020B0604020202020204" pitchFamily="34" charset="0"/>
              </a:rPr>
              <a:t>Chair</a:t>
            </a:r>
            <a:r>
              <a:rPr lang="en-GB" altLang="ko-KR" sz="140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defRPr/>
            </a:pPr>
            <a:r>
              <a:rPr lang="en-GB" altLang="ko-KR" sz="1400" b="1" dirty="0">
                <a:latin typeface="Arial" panose="020B0604020202020204" pitchFamily="34" charset="0"/>
                <a:ea typeface="Gulim" panose="020B0600000101010101" pitchFamily="34" charset="-127"/>
                <a:cs typeface="Arial" panose="020B0604020202020204" pitchFamily="34" charset="0"/>
              </a:rPr>
              <a:t>Vice Chairs</a:t>
            </a:r>
            <a:r>
              <a:rPr lang="en-GB" altLang="ko-KR" sz="140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defRPr/>
            </a:pPr>
            <a:r>
              <a:rPr lang="en-GB" altLang="ko-KR" sz="1400" b="1" dirty="0">
                <a:latin typeface="Arial" panose="020B0604020202020204" pitchFamily="34" charset="0"/>
                <a:ea typeface="Gulim" panose="020B0600000101010101" pitchFamily="34" charset="-127"/>
                <a:cs typeface="Arial" panose="020B0604020202020204" pitchFamily="34" charset="0"/>
              </a:rPr>
              <a:t>Secretary</a:t>
            </a:r>
            <a:r>
              <a:rPr lang="en-GB" altLang="ko-KR" sz="140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Font typeface="Arial" panose="020B0604020202020204" pitchFamily="34" charset="0"/>
              <a:buNone/>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marL="213122" indent="0" eaLnBrk="1" hangingPunct="1">
              <a:buFontTx/>
              <a:buNone/>
              <a:defRPr/>
            </a:pPr>
            <a:r>
              <a:rPr lang="en-GB" altLang="de-DE" sz="1400" b="1" dirty="0">
                <a:latin typeface="Arial" panose="020B0604020202020204" pitchFamily="34" charset="0"/>
                <a:cs typeface="Arial" panose="020B0604020202020204" pitchFamily="34" charset="0"/>
              </a:rPr>
              <a:t>Many thanks to Maurice Pope, and Vice Chairs </a:t>
            </a:r>
            <a:r>
              <a:rPr lang="en-GB" altLang="de-DE" sz="1400" b="1" dirty="0" err="1">
                <a:latin typeface="Arial" panose="020B0604020202020204" pitchFamily="34" charset="0"/>
                <a:cs typeface="Arial" panose="020B0604020202020204" pitchFamily="34" charset="0"/>
              </a:rPr>
              <a:t>Wanqiang</a:t>
            </a:r>
            <a:r>
              <a:rPr lang="en-GB" altLang="de-DE" sz="1400" b="1" dirty="0">
                <a:latin typeface="Arial" panose="020B0604020202020204" pitchFamily="34" charset="0"/>
                <a:cs typeface="Arial" panose="020B0604020202020204" pitchFamily="34" charset="0"/>
              </a:rPr>
              <a:t> Zhang and Dario Serafino </a:t>
            </a:r>
            <a:r>
              <a:rPr lang="en-GB" altLang="de-DE" sz="1400" b="1" dirty="0" err="1">
                <a:latin typeface="Arial" panose="020B0604020202020204" pitchFamily="34" charset="0"/>
                <a:cs typeface="Arial" panose="020B0604020202020204" pitchFamily="34" charset="0"/>
              </a:rPr>
              <a:t>Tonesi</a:t>
            </a:r>
            <a:r>
              <a:rPr lang="en-GB" altLang="de-DE" sz="1400" b="1" dirty="0">
                <a:latin typeface="Arial" panose="020B0604020202020204" pitchFamily="34" charset="0"/>
                <a:cs typeface="Arial" panose="020B0604020202020204" pitchFamily="34" charset="0"/>
              </a:rPr>
              <a:t>, for their outstanding support during this </a:t>
            </a:r>
            <a:r>
              <a:rPr lang="en-GB" altLang="de-DE" sz="1400" b="1" dirty="0" smtClean="0">
                <a:latin typeface="Arial" panose="020B0604020202020204" pitchFamily="34" charset="0"/>
                <a:cs typeface="Arial" panose="020B0604020202020204" pitchFamily="34" charset="0"/>
              </a:rPr>
              <a:t>quarter</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DBED5-7F32-6F1B-C7EA-CA58900CB37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B7727E0-77CC-A1AF-30F4-80CE665ED880}"/>
              </a:ext>
            </a:extLst>
          </p:cNvPr>
          <p:cNvSpPr>
            <a:spLocks noGrp="1"/>
          </p:cNvSpPr>
          <p:nvPr>
            <p:ph type="title"/>
          </p:nvPr>
        </p:nvSpPr>
        <p:spPr>
          <a:xfrm>
            <a:off x="382588" y="72272"/>
            <a:ext cx="6827838" cy="720208"/>
          </a:xfrm>
        </p:spPr>
        <p:txBody>
          <a:bodyPr/>
          <a:lstStyle/>
          <a:p>
            <a:pPr algn="l"/>
            <a:r>
              <a:rPr kumimoji="0" lang="en-GB" altLang="en-US" sz="2400" i="0" u="none" strike="noStrike" kern="0" cap="none" spc="0" normalizeH="0" baseline="0" noProof="0" dirty="0">
                <a:ln>
                  <a:noFill/>
                </a:ln>
                <a:solidFill>
                  <a:schemeClr val="tx1"/>
                </a:solidFill>
                <a:effectLst/>
                <a:uLnTx/>
                <a:uFillTx/>
                <a:latin typeface="Calibri"/>
              </a:rPr>
              <a:t>FS_6G_ARC Status per </a:t>
            </a:r>
            <a:r>
              <a:rPr kumimoji="0" lang="en-GB" altLang="en-US" sz="2400" i="0" u="none" strike="noStrike" kern="0" cap="none" spc="0" normalizeH="0" baseline="0" noProof="0" dirty="0" smtClean="0">
                <a:ln>
                  <a:noFill/>
                </a:ln>
                <a:solidFill>
                  <a:schemeClr val="tx1"/>
                </a:solidFill>
                <a:effectLst/>
                <a:uLnTx/>
                <a:uFillTx/>
                <a:latin typeface="Calibri"/>
              </a:rPr>
              <a:t>WT/sub-WT</a:t>
            </a:r>
            <a:r>
              <a:rPr kumimoji="0" lang="en-GB" altLang="en-US" sz="2400" i="0" u="none" strike="noStrike" kern="0" cap="none" spc="0" normalizeH="0" baseline="0" noProof="0" dirty="0">
                <a:ln>
                  <a:noFill/>
                </a:ln>
                <a:solidFill>
                  <a:schemeClr val="tx1"/>
                </a:solidFill>
                <a:effectLst/>
                <a:uLnTx/>
                <a:uFillTx/>
                <a:latin typeface="Calibri"/>
              </a:rPr>
              <a:t/>
            </a:r>
            <a:br>
              <a:rPr kumimoji="0" lang="en-GB" altLang="en-US" sz="2400" i="0" u="none" strike="noStrike" kern="0" cap="none" spc="0" normalizeH="0" baseline="0" noProof="0" dirty="0">
                <a:ln>
                  <a:noFill/>
                </a:ln>
                <a:solidFill>
                  <a:schemeClr val="tx1"/>
                </a:solidFill>
                <a:effectLst/>
                <a:uLnTx/>
                <a:uFillTx/>
                <a:latin typeface="Calibri"/>
              </a:rPr>
            </a:br>
            <a:r>
              <a:rPr lang="en-GB" altLang="en-US" sz="1800" dirty="0" smtClean="0">
                <a:solidFill>
                  <a:schemeClr val="tx1"/>
                </a:solidFill>
                <a:latin typeface="Calibri"/>
              </a:rPr>
              <a:t>(Notes </a:t>
            </a:r>
            <a:r>
              <a:rPr kumimoji="0" lang="en-GB" altLang="en-US" sz="1800" i="0" u="none" strike="noStrike" kern="0" cap="none" spc="0" normalizeH="0" baseline="0" noProof="0" dirty="0">
                <a:ln>
                  <a:noFill/>
                </a:ln>
                <a:solidFill>
                  <a:schemeClr val="tx1"/>
                </a:solidFill>
                <a:effectLst/>
                <a:uLnTx/>
                <a:uFillTx/>
                <a:latin typeface="Calibri"/>
              </a:rPr>
              <a:t>from “pen-holders”)</a:t>
            </a:r>
            <a:endParaRPr lang="en-GB" altLang="en-US" dirty="0">
              <a:solidFill>
                <a:schemeClr val="tx1"/>
              </a:solidFill>
            </a:endParaRPr>
          </a:p>
        </p:txBody>
      </p:sp>
      <p:graphicFrame>
        <p:nvGraphicFramePr>
          <p:cNvPr id="3" name="Table 2">
            <a:extLst>
              <a:ext uri="{FF2B5EF4-FFF2-40B4-BE49-F238E27FC236}">
                <a16:creationId xmlns:a16="http://schemas.microsoft.com/office/drawing/2014/main" id="{F475D2ED-B420-BC11-2737-24F183B8908A}"/>
              </a:ext>
            </a:extLst>
          </p:cNvPr>
          <p:cNvGraphicFramePr>
            <a:graphicFrameLocks noGrp="1"/>
          </p:cNvGraphicFramePr>
          <p:nvPr>
            <p:extLst>
              <p:ext uri="{D42A27DB-BD31-4B8C-83A1-F6EECF244321}">
                <p14:modId xmlns:p14="http://schemas.microsoft.com/office/powerpoint/2010/main" val="2672313156"/>
              </p:ext>
            </p:extLst>
          </p:nvPr>
        </p:nvGraphicFramePr>
        <p:xfrm>
          <a:off x="231371" y="874876"/>
          <a:ext cx="8681258" cy="4162189"/>
        </p:xfrm>
        <a:graphic>
          <a:graphicData uri="http://schemas.openxmlformats.org/drawingml/2006/table">
            <a:tbl>
              <a:tblPr firstRow="1" bandRow="1">
                <a:tableStyleId>{073A0DAA-6AF3-43AB-8588-CEC1D06C72B9}</a:tableStyleId>
              </a:tblPr>
              <a:tblGrid>
                <a:gridCol w="563746">
                  <a:extLst>
                    <a:ext uri="{9D8B030D-6E8A-4147-A177-3AD203B41FA5}">
                      <a16:colId xmlns:a16="http://schemas.microsoft.com/office/drawing/2014/main" val="4258594283"/>
                    </a:ext>
                  </a:extLst>
                </a:gridCol>
                <a:gridCol w="900679">
                  <a:extLst>
                    <a:ext uri="{9D8B030D-6E8A-4147-A177-3AD203B41FA5}">
                      <a16:colId xmlns:a16="http://schemas.microsoft.com/office/drawing/2014/main" val="2979679316"/>
                    </a:ext>
                  </a:extLst>
                </a:gridCol>
                <a:gridCol w="1659641">
                  <a:extLst>
                    <a:ext uri="{9D8B030D-6E8A-4147-A177-3AD203B41FA5}">
                      <a16:colId xmlns:a16="http://schemas.microsoft.com/office/drawing/2014/main" val="1619795429"/>
                    </a:ext>
                  </a:extLst>
                </a:gridCol>
                <a:gridCol w="5557192">
                  <a:extLst>
                    <a:ext uri="{9D8B030D-6E8A-4147-A177-3AD203B41FA5}">
                      <a16:colId xmlns:a16="http://schemas.microsoft.com/office/drawing/2014/main" val="878809625"/>
                    </a:ext>
                  </a:extLst>
                </a:gridCol>
              </a:tblGrid>
              <a:tr h="352189">
                <a:tc gridSpan="3">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a:txBody>
                    <a:bodyPr/>
                    <a:lstStyle/>
                    <a:p>
                      <a:pPr algn="ctr"/>
                      <a:r>
                        <a:rPr lang="en-GB" sz="1400" dirty="0" smtClean="0">
                          <a:solidFill>
                            <a:schemeClr val="tx1"/>
                          </a:solidFill>
                        </a:rPr>
                        <a:t>Notes (view of the pen-holder company)</a:t>
                      </a:r>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423684">
                <a:tc rowSpan="5">
                  <a:txBody>
                    <a:bodyPr/>
                    <a:lstStyle/>
                    <a:p>
                      <a:endParaRPr lang="en-GB" sz="1400" dirty="0">
                        <a:solidFill>
                          <a:schemeClr val="tx1"/>
                        </a:solidFill>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WT#1</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GB" sz="1000" b="1" kern="1200" dirty="0" smtClean="0">
                          <a:solidFill>
                            <a:schemeClr val="tx1"/>
                          </a:solidFill>
                          <a:latin typeface="+mn-lt"/>
                          <a:ea typeface="+mn-ea"/>
                          <a:cs typeface="+mn-cs"/>
                        </a:rPr>
                        <a:t>WT#1.1 </a:t>
                      </a:r>
                      <a:r>
                        <a:rPr lang="en-GB" sz="1000" b="1" kern="1200" dirty="0">
                          <a:solidFill>
                            <a:schemeClr val="tx1"/>
                          </a:solidFill>
                          <a:latin typeface="+mn-lt"/>
                          <a:ea typeface="+mn-ea"/>
                          <a:cs typeface="+mn-cs"/>
                        </a:rPr>
                        <a:t>(NAS) </a:t>
                      </a:r>
                    </a:p>
                    <a:p>
                      <a:pPr algn="ctr"/>
                      <a:r>
                        <a:rPr lang="en-GB" sz="1000" kern="1200" dirty="0" smtClean="0">
                          <a:solidFill>
                            <a:schemeClr val="tx1"/>
                          </a:solidFill>
                          <a:latin typeface="+mn-lt"/>
                          <a:ea typeface="+mn-ea"/>
                          <a:cs typeface="+mn-cs"/>
                        </a:rPr>
                        <a:t>(</a:t>
                      </a: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smtClean="0">
                          <a:solidFill>
                            <a:schemeClr val="tx1"/>
                          </a:solidFill>
                          <a:latin typeface="+mn-lt"/>
                          <a:ea typeface="+mn-ea"/>
                          <a:cs typeface="+mn-cs"/>
                          <a:hlinkClick r:id="rId2"/>
                        </a:rPr>
                        <a:t>S2-2508109</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Nokia</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a:txBody>
                    <a:bodyPr/>
                    <a:lstStyle/>
                    <a:p>
                      <a:pPr marL="0" indent="0">
                        <a:buFont typeface="Arial" panose="020B0604020202020204" pitchFamily="34" charset="0"/>
                        <a:buNone/>
                      </a:pPr>
                      <a:r>
                        <a:rPr lang="en-GB" sz="1000" kern="1200" dirty="0">
                          <a:solidFill>
                            <a:schemeClr val="tx1"/>
                          </a:solidFill>
                          <a:latin typeface="+mn-lt"/>
                          <a:ea typeface="+mn-ea"/>
                          <a:cs typeface="+mn-cs"/>
                        </a:rPr>
                        <a:t>Agreement could not be reached due to lack of consensus. Most of the WT#1.1 content has remained stable, with the main open issue concerning terminology. Specifically, whether the terms “connectivity services” and “beyond connectivity services” should be replaced by “NAS functionality” and “operator services” in the main description to better reflect the sub-tasks.</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38071937"/>
                  </a:ext>
                </a:extLst>
              </a:tr>
              <a:tr h="299731">
                <a:tc vMerge="1">
                  <a:txBody>
                    <a:bodyPr/>
                    <a:lstStyle/>
                    <a:p>
                      <a:endParaRPr lang="en-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r>
                        <a:rPr lang="en-GB" sz="1000" kern="1200" dirty="0" smtClean="0">
                          <a:solidFill>
                            <a:schemeClr val="tx1"/>
                          </a:solidFill>
                          <a:latin typeface="+mn-lt"/>
                          <a:ea typeface="+mn-ea"/>
                          <a:cs typeface="+mn-cs"/>
                        </a:rPr>
                        <a:t>WT#1.2</a:t>
                      </a:r>
                    </a:p>
                    <a:p>
                      <a:pPr marL="0" algn="ctr" defTabSz="914296" rtl="0" eaLnBrk="1" latinLnBrk="0" hangingPunct="1"/>
                      <a:r>
                        <a:rPr lang="en-GB" sz="1000" kern="1200" dirty="0" smtClean="0">
                          <a:solidFill>
                            <a:schemeClr val="tx1"/>
                          </a:solidFill>
                          <a:latin typeface="+mn-lt"/>
                          <a:ea typeface="+mn-ea"/>
                          <a:cs typeface="+mn-cs"/>
                        </a:rPr>
                        <a:t>(</a:t>
                      </a:r>
                      <a:r>
                        <a:rPr lang="en-GB" sz="1000" kern="1200" dirty="0">
                          <a:solidFill>
                            <a:schemeClr val="tx1"/>
                          </a:solidFill>
                          <a:latin typeface="+mn-lt"/>
                          <a:ea typeface="+mn-ea"/>
                          <a:cs typeface="+mn-cs"/>
                        </a:rPr>
                        <a:t>MISC)</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SBA</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a:t>
                      </a:r>
                      <a:endParaRPr lang="en-DE" sz="1000" kern="1200" dirty="0" smtClean="0">
                        <a:solidFill>
                          <a:schemeClr val="tx1"/>
                        </a:solidFill>
                        <a:latin typeface="+mn-lt"/>
                        <a:ea typeface="+mn-ea"/>
                        <a:cs typeface="+mn-cs"/>
                      </a:endParaRP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a:t>
                      </a: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3"/>
                        </a:rPr>
                        <a:t>S2-2508112</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ZTE</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The content is largely stable. The only remaining issue is whether to include a note stating that </a:t>
                      </a:r>
                      <a:r>
                        <a:rPr lang="en-GB" sz="1000" i="1" kern="1200" dirty="0">
                          <a:solidFill>
                            <a:schemeClr val="tx1"/>
                          </a:solidFill>
                          <a:latin typeface="+mn-lt"/>
                          <a:ea typeface="+mn-ea"/>
                          <a:cs typeface="+mn-cs"/>
                        </a:rPr>
                        <a:t>impacts on SBA and applicability can be studied in other WTs</a:t>
                      </a:r>
                      <a:r>
                        <a:rPr lang="en-GB" sz="1000" kern="1200" dirty="0">
                          <a:solidFill>
                            <a:schemeClr val="tx1"/>
                          </a:solidFill>
                          <a:latin typeface="+mn-lt"/>
                          <a:ea typeface="+mn-ea"/>
                          <a:cs typeface="+mn-cs"/>
                        </a:rPr>
                        <a:t>. In addition, the N2/N4 aspects have been moved to other WTs, and progress on those items may also influence this WT.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575693"/>
                  </a:ext>
                </a:extLst>
              </a:tr>
              <a:tr h="29973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Slicing</a:t>
                      </a:r>
                    </a:p>
                    <a:p>
                      <a:pPr marL="0" algn="ctr" defTabSz="914296" rtl="0" eaLnBrk="1" latinLnBrk="0" hangingPunct="1"/>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4"/>
                        </a:rPr>
                        <a:t>S2-2508113</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Lenovo</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Good progress on WT scope (e.g., improvements to existing slicing, application–slice mapping, IWK &amp; migration). </a:t>
                      </a:r>
                      <a:r>
                        <a:rPr lang="en-GB" sz="1000" b="1" kern="1200" dirty="0">
                          <a:solidFill>
                            <a:schemeClr val="tx1"/>
                          </a:solidFill>
                          <a:latin typeface="+mn-lt"/>
                          <a:ea typeface="+mn-ea"/>
                          <a:cs typeface="+mn-cs"/>
                        </a:rPr>
                        <a:t>Open issue</a:t>
                      </a:r>
                      <a:r>
                        <a:rPr lang="en-GB" sz="1000" kern="1200" dirty="0">
                          <a:solidFill>
                            <a:schemeClr val="tx1"/>
                          </a:solidFill>
                          <a:latin typeface="+mn-lt"/>
                          <a:ea typeface="+mn-ea"/>
                          <a:cs typeface="+mn-cs"/>
                        </a:rPr>
                        <a:t>: whether identifying applications requesting connectivity in the UE raises privacy concerns, and if this should be explicitly captured in the WT scope.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5203348"/>
                  </a:ext>
                </a:extLst>
              </a:tr>
              <a:tr h="29973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r>
                        <a:rPr lang="en-GB" sz="1000" b="1" kern="1200" dirty="0">
                          <a:solidFill>
                            <a:schemeClr val="tx1"/>
                          </a:solidFill>
                          <a:latin typeface="+mn-lt"/>
                          <a:ea typeface="+mn-ea"/>
                          <a:cs typeface="+mn-cs"/>
                        </a:rPr>
                        <a:t>UP Arch.</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5"/>
                        </a:rPr>
                        <a:t>S2-2508121</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a:t>
                      </a:r>
                      <a:r>
                        <a:rPr lang="en-GB" sz="1000" kern="1200" dirty="0" err="1" smtClean="0">
                          <a:solidFill>
                            <a:schemeClr val="tx1"/>
                          </a:solidFill>
                          <a:latin typeface="+mn-lt"/>
                          <a:ea typeface="+mn-ea"/>
                          <a:cs typeface="+mn-cs"/>
                        </a:rPr>
                        <a:t>Futurewei</a:t>
                      </a:r>
                      <a:endParaRPr lang="en-DE" sz="1000" kern="1200" dirty="0">
                        <a:solidFill>
                          <a:schemeClr val="tx1"/>
                        </a:solidFill>
                        <a:latin typeface="+mn-lt"/>
                        <a:ea typeface="+mn-ea"/>
                        <a:cs typeface="+mn-cs"/>
                      </a:endParaRPr>
                    </a:p>
                    <a:p>
                      <a:pPr marL="0" algn="ctr"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Good progress, but some concerns remain, particularly around bullet 1 (app–network collaboration) where application stakeholders see a need to classify QUIC flows, while some raised concerns about handling per-packet collaboration signals. Bullets 2 and 3 (N4 aspects) received reasonable support: optimization (point 2) was largely uncontroversial, while N4 SBA (point 3) raised some concerns. For bullets 4 and 5 (UP path), the final revision appears to have addressed concerns on narrowing the scope for UP flexibility, although it was not presented. There are still multiple views on UP transport protocols; the current understanding is that SA2 will focus on the architectural aspects of UP transport.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0924990"/>
                  </a:ext>
                </a:extLst>
              </a:tr>
              <a:tr h="29973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QoS</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6"/>
                        </a:rPr>
                        <a:t>S2-2508122</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Ericsson</a:t>
                      </a:r>
                      <a:endParaRPr lang="en-DE" sz="1000" kern="1200" dirty="0">
                        <a:solidFill>
                          <a:schemeClr val="tx1"/>
                        </a:solidFill>
                        <a:latin typeface="+mn-lt"/>
                        <a:ea typeface="+mn-ea"/>
                        <a:cs typeface="+mn-cs"/>
                      </a:endParaRPr>
                    </a:p>
                    <a:p>
                      <a:pPr marL="0" algn="ctr"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No agreement was reached on the latest presented revision. However, offline feedback from actively commenting companies on the uploaded “revision for clean-up” was largely positive. During discussions, aspects of network–application collaboration (already included in WT#1.2 User Plane Architecture) were also raised in relation to QoS and may require further clarification.</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7165902"/>
                  </a:ext>
                </a:extLst>
              </a:tr>
            </a:tbl>
          </a:graphicData>
        </a:graphic>
      </p:graphicFrame>
    </p:spTree>
    <p:extLst>
      <p:ext uri="{BB962C8B-B14F-4D97-AF65-F5344CB8AC3E}">
        <p14:creationId xmlns:p14="http://schemas.microsoft.com/office/powerpoint/2010/main" val="264869081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A1548-217F-430A-94F0-D334090BDA1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9CF95A05-BD3C-D3D8-3A11-A2467F084DDC}"/>
              </a:ext>
            </a:extLst>
          </p:cNvPr>
          <p:cNvSpPr>
            <a:spLocks noGrp="1"/>
          </p:cNvSpPr>
          <p:nvPr>
            <p:ph type="title"/>
          </p:nvPr>
        </p:nvSpPr>
        <p:spPr>
          <a:xfrm>
            <a:off x="382588" y="72272"/>
            <a:ext cx="6827838" cy="668392"/>
          </a:xfrm>
        </p:spPr>
        <p:txBody>
          <a:bodyPr/>
          <a:lstStyle/>
          <a:p>
            <a:pPr algn="l"/>
            <a:r>
              <a:rPr kumimoji="0" lang="en-GB" altLang="en-US" sz="2400" i="0" u="none" strike="noStrike" kern="0" cap="none" spc="0" normalizeH="0" baseline="0" noProof="0" dirty="0">
                <a:ln>
                  <a:noFill/>
                </a:ln>
                <a:solidFill>
                  <a:schemeClr val="tx1"/>
                </a:solidFill>
                <a:effectLst/>
                <a:uLnTx/>
                <a:uFillTx/>
                <a:latin typeface="Calibri"/>
              </a:rPr>
              <a:t>FS_6G_ARC Status per </a:t>
            </a:r>
            <a:r>
              <a:rPr kumimoji="0" lang="en-GB" altLang="en-US" sz="2400" i="0" u="none" strike="noStrike" kern="0" cap="none" spc="0" normalizeH="0" baseline="0" noProof="0" dirty="0" smtClean="0">
                <a:ln>
                  <a:noFill/>
                </a:ln>
                <a:solidFill>
                  <a:schemeClr val="tx1"/>
                </a:solidFill>
                <a:effectLst/>
                <a:uLnTx/>
                <a:uFillTx/>
                <a:latin typeface="Calibri"/>
              </a:rPr>
              <a:t>WT/sub-WT</a:t>
            </a:r>
            <a:r>
              <a:rPr kumimoji="0" lang="en-GB" altLang="en-US" sz="2400" i="0" u="none" strike="noStrike" kern="0" cap="none" spc="0" normalizeH="0" baseline="0" noProof="0" dirty="0">
                <a:ln>
                  <a:noFill/>
                </a:ln>
                <a:solidFill>
                  <a:schemeClr val="tx1"/>
                </a:solidFill>
                <a:effectLst/>
                <a:uLnTx/>
                <a:uFillTx/>
                <a:latin typeface="Calibri"/>
              </a:rPr>
              <a:t/>
            </a:r>
            <a:br>
              <a:rPr kumimoji="0" lang="en-GB" altLang="en-US" sz="2400" i="0" u="none" strike="noStrike" kern="0" cap="none" spc="0" normalizeH="0" baseline="0" noProof="0" dirty="0">
                <a:ln>
                  <a:noFill/>
                </a:ln>
                <a:solidFill>
                  <a:schemeClr val="tx1"/>
                </a:solidFill>
                <a:effectLst/>
                <a:uLnTx/>
                <a:uFillTx/>
                <a:latin typeface="Calibri"/>
              </a:rPr>
            </a:br>
            <a:r>
              <a:rPr lang="en-GB" altLang="en-US" sz="1800" dirty="0" smtClean="0">
                <a:solidFill>
                  <a:schemeClr val="tx1"/>
                </a:solidFill>
              </a:rPr>
              <a:t>(Notes </a:t>
            </a:r>
            <a:r>
              <a:rPr lang="en-GB" altLang="en-US" sz="1800" dirty="0">
                <a:solidFill>
                  <a:schemeClr val="tx1"/>
                </a:solidFill>
              </a:rPr>
              <a:t>from “pen-holders”)</a:t>
            </a:r>
            <a:endParaRPr lang="en-GB" altLang="en-US" dirty="0">
              <a:solidFill>
                <a:schemeClr val="tx1"/>
              </a:solidFill>
            </a:endParaRPr>
          </a:p>
        </p:txBody>
      </p:sp>
      <p:graphicFrame>
        <p:nvGraphicFramePr>
          <p:cNvPr id="3" name="Table 2">
            <a:extLst>
              <a:ext uri="{FF2B5EF4-FFF2-40B4-BE49-F238E27FC236}">
                <a16:creationId xmlns:a16="http://schemas.microsoft.com/office/drawing/2014/main" id="{F0A96565-4AA7-262A-CA08-2BED00E345A3}"/>
              </a:ext>
            </a:extLst>
          </p:cNvPr>
          <p:cNvGraphicFramePr>
            <a:graphicFrameLocks noGrp="1"/>
          </p:cNvGraphicFramePr>
          <p:nvPr>
            <p:extLst>
              <p:ext uri="{D42A27DB-BD31-4B8C-83A1-F6EECF244321}">
                <p14:modId xmlns:p14="http://schemas.microsoft.com/office/powerpoint/2010/main" val="2355219706"/>
              </p:ext>
            </p:extLst>
          </p:nvPr>
        </p:nvGraphicFramePr>
        <p:xfrm>
          <a:off x="144275" y="907913"/>
          <a:ext cx="8681258" cy="4185787"/>
        </p:xfrm>
        <a:graphic>
          <a:graphicData uri="http://schemas.openxmlformats.org/drawingml/2006/table">
            <a:tbl>
              <a:tblPr firstRow="1" bandRow="1">
                <a:tableStyleId>{073A0DAA-6AF3-43AB-8588-CEC1D06C72B9}</a:tableStyleId>
              </a:tblPr>
              <a:tblGrid>
                <a:gridCol w="563746">
                  <a:extLst>
                    <a:ext uri="{9D8B030D-6E8A-4147-A177-3AD203B41FA5}">
                      <a16:colId xmlns:a16="http://schemas.microsoft.com/office/drawing/2014/main" val="4258594283"/>
                    </a:ext>
                  </a:extLst>
                </a:gridCol>
                <a:gridCol w="863084">
                  <a:extLst>
                    <a:ext uri="{9D8B030D-6E8A-4147-A177-3AD203B41FA5}">
                      <a16:colId xmlns:a16="http://schemas.microsoft.com/office/drawing/2014/main" val="2979679316"/>
                    </a:ext>
                  </a:extLst>
                </a:gridCol>
                <a:gridCol w="1697236">
                  <a:extLst>
                    <a:ext uri="{9D8B030D-6E8A-4147-A177-3AD203B41FA5}">
                      <a16:colId xmlns:a16="http://schemas.microsoft.com/office/drawing/2014/main" val="1619795429"/>
                    </a:ext>
                  </a:extLst>
                </a:gridCol>
                <a:gridCol w="5557192">
                  <a:extLst>
                    <a:ext uri="{9D8B030D-6E8A-4147-A177-3AD203B41FA5}">
                      <a16:colId xmlns:a16="http://schemas.microsoft.com/office/drawing/2014/main" val="878809625"/>
                    </a:ext>
                  </a:extLst>
                </a:gridCol>
              </a:tblGrid>
              <a:tr h="375787">
                <a:tc gridSpan="3">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a:txBody>
                    <a:bodyPr/>
                    <a:lstStyle/>
                    <a:p>
                      <a:pPr algn="ctr"/>
                      <a:r>
                        <a:rPr lang="en-GB" sz="1400" dirty="0" smtClean="0">
                          <a:solidFill>
                            <a:schemeClr val="tx1"/>
                          </a:solidFill>
                        </a:rPr>
                        <a:t>Notes (view of the pen-holder company)</a:t>
                      </a:r>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299731">
                <a:tc rowSpan="5">
                  <a:txBody>
                    <a:bodyPr/>
                    <a:lstStyle/>
                    <a:p>
                      <a:endParaRPr lang="en-GB" dirty="0"/>
                    </a:p>
                    <a:p>
                      <a:endParaRPr lang="en-GB" dirty="0"/>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WT#1</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r>
                        <a:rPr lang="en-GB" sz="1000" kern="1200" dirty="0" smtClean="0">
                          <a:solidFill>
                            <a:schemeClr val="tx1"/>
                          </a:solidFill>
                          <a:latin typeface="+mn-lt"/>
                          <a:ea typeface="+mn-ea"/>
                          <a:cs typeface="+mn-cs"/>
                        </a:rPr>
                        <a:t>WT#1.2</a:t>
                      </a:r>
                    </a:p>
                    <a:p>
                      <a:pPr marL="0" algn="ctr" defTabSz="914296" rtl="0" eaLnBrk="1" latinLnBrk="0" hangingPunct="1"/>
                      <a:r>
                        <a:rPr lang="en-GB" sz="1000" kern="1200" dirty="0" smtClean="0">
                          <a:solidFill>
                            <a:schemeClr val="tx1"/>
                          </a:solidFill>
                          <a:latin typeface="+mn-lt"/>
                          <a:ea typeface="+mn-ea"/>
                          <a:cs typeface="+mn-cs"/>
                        </a:rPr>
                        <a:t>(</a:t>
                      </a:r>
                      <a:r>
                        <a:rPr lang="en-GB" sz="1000" kern="1200" dirty="0">
                          <a:solidFill>
                            <a:schemeClr val="tx1"/>
                          </a:solidFill>
                          <a:latin typeface="+mn-lt"/>
                          <a:ea typeface="+mn-ea"/>
                          <a:cs typeface="+mn-cs"/>
                        </a:rPr>
                        <a:t>MISC)</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Policy</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2"/>
                        </a:rPr>
                        <a:t>S2-2508123</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Ericsson</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On stable topics, a note was added stating that this WT can study potential enhancements to the policy control framework for 6G services based on inputs from other WTs, meaning each WT/KI may include policy aspects. Open points still under discussion are whether and how to provide user preferences to the UE for policy enforcement, and whether AF-driven policy control (e.g., QoS, as in 5G) should be supported by the UE. Companies appear close to agreement on these issues, and overall the discussion has helped clarify expectations for this WT’s scope.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575693"/>
                  </a:ext>
                </a:extLst>
              </a:tr>
              <a:tr h="299731">
                <a:tc vMerge="1">
                  <a:txBody>
                    <a:bodyPr/>
                    <a:lstStyle/>
                    <a:p>
                      <a:endParaRPr lang="en-DE"/>
                    </a:p>
                  </a:txBody>
                  <a:tcPr>
                    <a:lnT w="12700" cap="flat" cmpd="sng" algn="ctr">
                      <a:solidFill>
                        <a:schemeClr val="tx1"/>
                      </a:solidFill>
                      <a:prstDash val="solid"/>
                      <a:round/>
                      <a:headEnd type="none" w="med" len="med"/>
                      <a:tailEnd type="none" w="med" len="med"/>
                    </a:lnT>
                  </a:tcPr>
                </a:tc>
                <a:tc vMerge="1">
                  <a:txBody>
                    <a:bodyPr/>
                    <a:lstStyle/>
                    <a:p>
                      <a:endParaRPr lang="en-DE" sz="14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Network Exposure</a:t>
                      </a:r>
                    </a:p>
                    <a:p>
                      <a:pPr marL="0" algn="ctr" defTabSz="914296" rtl="0" eaLnBrk="1" latinLnBrk="0" hangingPunct="1"/>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3"/>
                        </a:rPr>
                        <a:t>S2-2508136</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Interdigital</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The discussion focused on four sub-topics: a common framework, exposure to the UE, in-band exposure, and intent-based exposure. Consensus appeared close on the wording of the common framework, while the other three sub-topics raised concerns about how to clearly distinguish this WT from related work such as WT#1.2 (e.g., user plane and QoS) and WT#3. Overall, good progress was made, and with further discussion the relationship of this topic to other WTs can be clarified.</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0703048"/>
                  </a:ext>
                </a:extLst>
              </a:tr>
              <a:tr h="27904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Network Sharing</a:t>
                      </a:r>
                    </a:p>
                    <a:p>
                      <a:pPr marL="0" algn="ctr" defTabSz="914296" rtl="0" eaLnBrk="1" latinLnBrk="0" hangingPunct="1"/>
                      <a:r>
                        <a:rPr lang="en-GB" sz="1000" kern="1200" dirty="0">
                          <a:solidFill>
                            <a:schemeClr val="tx1"/>
                          </a:solidFill>
                          <a:latin typeface="+mn-lt"/>
                          <a:ea typeface="+mn-ea"/>
                          <a:cs typeface="+mn-cs"/>
                        </a:rPr>
                        <a:t>(</a:t>
                      </a:r>
                      <a:r>
                        <a:rPr lang="en-GB" sz="1000" kern="1200" dirty="0">
                          <a:solidFill>
                            <a:schemeClr val="tx1"/>
                          </a:solidFill>
                          <a:latin typeface="+mn-lt"/>
                          <a:ea typeface="+mn-ea"/>
                          <a:cs typeface="+mn-cs"/>
                          <a:hlinkClick r:id="rId4"/>
                        </a:rPr>
                        <a:t>S2-2508034</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China Unicom</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The initial WT scope was agreed. An Editor’s Note was added stating: “It is FFS whether other aspects of network sharing in 6G can be added in this clause.” This reflects the need for consensus before including any additional network sharing aspects (e.g. extension of the scope and type of network sharing resources, the event triggered network sharing, non-3GPP aspect, etc).</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6396816"/>
                  </a:ext>
                </a:extLst>
              </a:tr>
              <a:tr h="301874">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Localized Network</a:t>
                      </a:r>
                    </a:p>
                    <a:p>
                      <a:pPr marL="0" algn="ctr" defTabSz="914296" rtl="0" eaLnBrk="1" latinLnBrk="0" hangingPunct="1"/>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5"/>
                        </a:rPr>
                        <a:t>S2-2508125</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China Telecom</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Some companies prefer to study localized service access through optimization and enhancement of existing SNPN/PNI-NPN solutions, while others wish to explore new approaches to meet requirements from use cases in TR 22.870. Consensus is still required to determine the direction forward and ensure alignment with SA1 requirements.</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3245919"/>
                  </a:ext>
                </a:extLst>
              </a:tr>
              <a:tr h="327438">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FWA</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6"/>
                        </a:rPr>
                        <a:t>S2-2508126</a:t>
                      </a:r>
                      <a:r>
                        <a:rPr lang="en-GB" sz="10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smtClean="0">
                          <a:solidFill>
                            <a:schemeClr val="tx1"/>
                          </a:solidFill>
                          <a:latin typeface="+mn-lt"/>
                          <a:ea typeface="+mn-ea"/>
                          <a:cs typeface="+mn-cs"/>
                        </a:rPr>
                        <a:t>Pen holder: Nokia</a:t>
                      </a:r>
                      <a:endParaRPr lang="en-DE" sz="10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The potential FWA impacts to be studied appear to be broadly agreed. However, the WT itself could not be finalized, as it remains FFS how the work on these FWA impacts will be coordinated with the baseline activities in the corresponding WT.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8833138"/>
                  </a:ext>
                </a:extLst>
              </a:tr>
            </a:tbl>
          </a:graphicData>
        </a:graphic>
      </p:graphicFrame>
    </p:spTree>
    <p:extLst>
      <p:ext uri="{BB962C8B-B14F-4D97-AF65-F5344CB8AC3E}">
        <p14:creationId xmlns:p14="http://schemas.microsoft.com/office/powerpoint/2010/main" val="1990323212"/>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71A00-B8C6-C3AB-F764-C43391C9EF2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AAEB22C-A252-7FC8-0D4F-116E71352074}"/>
              </a:ext>
            </a:extLst>
          </p:cNvPr>
          <p:cNvSpPr>
            <a:spLocks noGrp="1"/>
          </p:cNvSpPr>
          <p:nvPr>
            <p:ph type="title"/>
          </p:nvPr>
        </p:nvSpPr>
        <p:spPr>
          <a:xfrm>
            <a:off x="342964" y="60080"/>
            <a:ext cx="6827838" cy="653793"/>
          </a:xfrm>
        </p:spPr>
        <p:txBody>
          <a:bodyPr/>
          <a:lstStyle/>
          <a:p>
            <a:pPr algn="l"/>
            <a:r>
              <a:rPr lang="en-GB" altLang="en-US" sz="2400" dirty="0">
                <a:solidFill>
                  <a:schemeClr val="tx1"/>
                </a:solidFill>
              </a:rPr>
              <a:t>FS_6G_ARC Status per </a:t>
            </a:r>
            <a:r>
              <a:rPr lang="en-GB" altLang="en-US" sz="2400" dirty="0" smtClean="0">
                <a:solidFill>
                  <a:schemeClr val="tx1"/>
                </a:solidFill>
              </a:rPr>
              <a:t>WT/sub-WT</a:t>
            </a:r>
            <a:r>
              <a:rPr lang="en-GB" altLang="en-US" sz="2400" dirty="0">
                <a:solidFill>
                  <a:schemeClr val="tx1"/>
                </a:solidFill>
              </a:rPr>
              <a:t/>
            </a:r>
            <a:br>
              <a:rPr lang="en-GB" altLang="en-US" sz="2400" dirty="0">
                <a:solidFill>
                  <a:schemeClr val="tx1"/>
                </a:solidFill>
              </a:rPr>
            </a:br>
            <a:r>
              <a:rPr lang="en-GB" altLang="en-US" sz="1800" dirty="0" smtClean="0">
                <a:solidFill>
                  <a:schemeClr val="tx1"/>
                </a:solidFill>
              </a:rPr>
              <a:t>(Notes </a:t>
            </a:r>
            <a:r>
              <a:rPr lang="en-GB" altLang="en-US" sz="1800" dirty="0">
                <a:solidFill>
                  <a:schemeClr val="tx1"/>
                </a:solidFill>
              </a:rPr>
              <a:t>from “pen-holders”)</a:t>
            </a:r>
            <a:endParaRPr lang="en-GB" altLang="en-US" sz="2400" dirty="0">
              <a:solidFill>
                <a:schemeClr val="tx1"/>
              </a:solidFill>
            </a:endParaRPr>
          </a:p>
        </p:txBody>
      </p:sp>
      <p:graphicFrame>
        <p:nvGraphicFramePr>
          <p:cNvPr id="3" name="Table 2">
            <a:extLst>
              <a:ext uri="{FF2B5EF4-FFF2-40B4-BE49-F238E27FC236}">
                <a16:creationId xmlns:a16="http://schemas.microsoft.com/office/drawing/2014/main" id="{DC04C778-6A71-FF56-0973-4A935A547DA2}"/>
              </a:ext>
            </a:extLst>
          </p:cNvPr>
          <p:cNvGraphicFramePr>
            <a:graphicFrameLocks noGrp="1"/>
          </p:cNvGraphicFramePr>
          <p:nvPr>
            <p:extLst>
              <p:ext uri="{D42A27DB-BD31-4B8C-83A1-F6EECF244321}">
                <p14:modId xmlns:p14="http://schemas.microsoft.com/office/powerpoint/2010/main" val="555569291"/>
              </p:ext>
            </p:extLst>
          </p:nvPr>
        </p:nvGraphicFramePr>
        <p:xfrm>
          <a:off x="85540" y="713873"/>
          <a:ext cx="8972919" cy="4153095"/>
        </p:xfrm>
        <a:graphic>
          <a:graphicData uri="http://schemas.openxmlformats.org/drawingml/2006/table">
            <a:tbl>
              <a:tblPr firstRow="1" bandRow="1">
                <a:tableStyleId>{073A0DAA-6AF3-43AB-8588-CEC1D06C72B9}</a:tableStyleId>
              </a:tblPr>
              <a:tblGrid>
                <a:gridCol w="582686">
                  <a:extLst>
                    <a:ext uri="{9D8B030D-6E8A-4147-A177-3AD203B41FA5}">
                      <a16:colId xmlns:a16="http://schemas.microsoft.com/office/drawing/2014/main" val="4258594283"/>
                    </a:ext>
                  </a:extLst>
                </a:gridCol>
                <a:gridCol w="1051436">
                  <a:extLst>
                    <a:ext uri="{9D8B030D-6E8A-4147-A177-3AD203B41FA5}">
                      <a16:colId xmlns:a16="http://schemas.microsoft.com/office/drawing/2014/main" val="2979679316"/>
                    </a:ext>
                  </a:extLst>
                </a:gridCol>
                <a:gridCol w="1176921">
                  <a:extLst>
                    <a:ext uri="{9D8B030D-6E8A-4147-A177-3AD203B41FA5}">
                      <a16:colId xmlns:a16="http://schemas.microsoft.com/office/drawing/2014/main" val="1000793255"/>
                    </a:ext>
                  </a:extLst>
                </a:gridCol>
                <a:gridCol w="6161876">
                  <a:extLst>
                    <a:ext uri="{9D8B030D-6E8A-4147-A177-3AD203B41FA5}">
                      <a16:colId xmlns:a16="http://schemas.microsoft.com/office/drawing/2014/main" val="878809625"/>
                    </a:ext>
                  </a:extLst>
                </a:gridCol>
              </a:tblGrid>
              <a:tr h="312615">
                <a:tc gridSpan="3">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indent="0" algn="ctr" rtl="0" eaLnBrk="0" fontAlgn="base" hangingPunct="0">
                        <a:spcBef>
                          <a:spcPct val="0"/>
                        </a:spcBef>
                        <a:spcAft>
                          <a:spcPct val="0"/>
                        </a:spcAft>
                        <a:buNone/>
                      </a:pP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dirty="0" smtClean="0">
                          <a:solidFill>
                            <a:schemeClr val="tx1"/>
                          </a:solidFill>
                        </a:rPr>
                        <a:t>Notes (view of the pen-holder company)</a:t>
                      </a:r>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0">
                <a:tc rowSpan="2">
                  <a:txBody>
                    <a:bodyPr/>
                    <a:lstStyle/>
                    <a:p>
                      <a:pPr marL="0" indent="0" algn="l" defTabSz="914296" rtl="0" eaLnBrk="0" fontAlgn="base" latinLnBrk="0" hangingPunct="0">
                        <a:spcBef>
                          <a:spcPct val="0"/>
                        </a:spcBef>
                        <a:spcAft>
                          <a:spcPct val="0"/>
                        </a:spcAft>
                        <a:buNone/>
                      </a:pPr>
                      <a:endParaRPr lang="en-GB" sz="1600" kern="1200" dirty="0">
                        <a:solidFill>
                          <a:schemeClr val="dk1"/>
                        </a:solidFill>
                        <a:latin typeface="+mn-lt"/>
                        <a:ea typeface="+mn-ea"/>
                        <a:cs typeface="+mn-cs"/>
                      </a:endParaRPr>
                    </a:p>
                    <a:p>
                      <a:pPr marL="0" indent="0" algn="l" defTabSz="914296" rtl="0" eaLnBrk="0" fontAlgn="base" latinLnBrk="0" hangingPunct="0">
                        <a:spcBef>
                          <a:spcPct val="0"/>
                        </a:spcBef>
                        <a:spcAft>
                          <a:spcPct val="0"/>
                        </a:spcAft>
                        <a:buNone/>
                      </a:pPr>
                      <a:endParaRPr lang="en-GB" sz="1600" kern="1200" dirty="0">
                        <a:solidFill>
                          <a:schemeClr val="dk1"/>
                        </a:solidFill>
                        <a:latin typeface="+mn-lt"/>
                        <a:ea typeface="+mn-ea"/>
                        <a:cs typeface="+mn-cs"/>
                      </a:endParaRPr>
                    </a:p>
                    <a:p>
                      <a:pPr marL="0" indent="0" algn="l"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WT#1</a:t>
                      </a:r>
                      <a:endParaRPr lang="en-DE" sz="11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algn="ctr" defTabSz="914296" rtl="0" eaLnBrk="1" latinLnBrk="0" hangingPunct="1"/>
                      <a:r>
                        <a:rPr lang="en-GB" sz="900" kern="1200" dirty="0" smtClean="0">
                          <a:solidFill>
                            <a:schemeClr val="tx1"/>
                          </a:solidFill>
                          <a:latin typeface="+mn-lt"/>
                          <a:ea typeface="+mn-ea"/>
                          <a:cs typeface="+mn-cs"/>
                        </a:rPr>
                        <a:t>WT#1.3 </a:t>
                      </a:r>
                      <a:r>
                        <a:rPr lang="en-GB" sz="900" kern="1200" dirty="0">
                          <a:solidFill>
                            <a:schemeClr val="tx1"/>
                          </a:solidFill>
                          <a:latin typeface="+mn-lt"/>
                          <a:ea typeface="+mn-ea"/>
                          <a:cs typeface="+mn-cs"/>
                        </a:rPr>
                        <a:t>- Non-3GPP Access</a:t>
                      </a:r>
                    </a:p>
                    <a:p>
                      <a:pPr marL="0" algn="ctr" defTabSz="914296" rtl="0" eaLnBrk="1" latinLnBrk="0" hangingPunct="1"/>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2"/>
                        </a:rPr>
                        <a:t>S2-2508127</a:t>
                      </a:r>
                      <a:r>
                        <a:rPr lang="en-GB" sz="9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Pen holder: ZTE</a:t>
                      </a:r>
                      <a:endParaRPr lang="en-DE" sz="9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ctr"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900" kern="1200" dirty="0">
                          <a:solidFill>
                            <a:schemeClr val="tx1"/>
                          </a:solidFill>
                          <a:latin typeface="+mn-lt"/>
                          <a:ea typeface="+mn-ea"/>
                          <a:cs typeface="+mn-cs"/>
                        </a:rPr>
                        <a:t>The content is relatively stable, but consensus has not yet been reached on the overall scope of the study. The main open points include: (1) whether to cover multi-access data connections, (2) whether to replace untrusted non-3GPP access with “operator services over Wi-Fi”, and (3) the less controversial question of supporting wireline access from Day-1.</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575693"/>
                  </a:ext>
                </a:extLst>
              </a:tr>
              <a:tr h="299731">
                <a:tc vMerge="1">
                  <a:txBody>
                    <a:bodyPr/>
                    <a:lstStyle/>
                    <a:p>
                      <a:pPr marL="0" indent="0" algn="l" defTabSz="914296" rtl="0" eaLnBrk="0" fontAlgn="base" latinLnBrk="0" hangingPunct="0">
                        <a:spcBef>
                          <a:spcPct val="0"/>
                        </a:spcBef>
                        <a:spcAft>
                          <a:spcPct val="0"/>
                        </a:spcAft>
                        <a:buNone/>
                      </a:pP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WT#1.4 </a:t>
                      </a:r>
                      <a:r>
                        <a:rPr lang="en-GB" sz="900" kern="1200" dirty="0">
                          <a:solidFill>
                            <a:schemeClr val="tx1"/>
                          </a:solidFill>
                          <a:latin typeface="+mn-lt"/>
                          <a:ea typeface="+mn-ea"/>
                          <a:cs typeface="+mn-cs"/>
                        </a:rPr>
                        <a:t>- Essential and regulatory service </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3"/>
                        </a:rPr>
                        <a:t>S2-2508128</a:t>
                      </a:r>
                      <a:r>
                        <a:rPr lang="en-GB" sz="9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Pen holder: T-Mobile USA</a:t>
                      </a:r>
                      <a:endParaRPr lang="en-DE" sz="9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900" kern="1200" dirty="0">
                          <a:solidFill>
                            <a:schemeClr val="tx1"/>
                          </a:solidFill>
                          <a:latin typeface="+mn-lt"/>
                          <a:ea typeface="+mn-ea"/>
                          <a:cs typeface="+mn-cs"/>
                        </a:rPr>
                        <a:t>The proposal to combine the WT and KI text into a single document was not agreed. The WT text itself was acceptable as aligned with the SID (no changes made). However, agreement on the KIs could not be reached due to two main issues: the use of the term “fallback” in the voice KI, and the bullet on messaging enhancement in the messaging KI. Some additional offline textual comments on all KIs were also received, but these were less controversial than the two main points.</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3422234"/>
                  </a:ext>
                </a:extLst>
              </a:tr>
              <a:tr h="299731">
                <a:tc gridSpan="2">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900" kern="1200" dirty="0">
                          <a:solidFill>
                            <a:schemeClr val="tx1"/>
                          </a:solidFill>
                          <a:latin typeface="+mn-lt"/>
                          <a:ea typeface="+mn-ea"/>
                          <a:cs typeface="+mn-cs"/>
                        </a:rPr>
                        <a:t>WT#2 – IWK</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4"/>
                        </a:rPr>
                        <a:t>S2-2508129</a:t>
                      </a:r>
                      <a:r>
                        <a:rPr lang="en-GB" sz="9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Pen holder: Xiaomi</a:t>
                      </a:r>
                      <a:endParaRPr lang="en-DE" sz="9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lang="en-GB" sz="900" kern="1200" dirty="0">
                          <a:solidFill>
                            <a:schemeClr val="tx1"/>
                          </a:solidFill>
                          <a:latin typeface="+mn-lt"/>
                          <a:ea typeface="+mn-ea"/>
                          <a:cs typeface="+mn-cs"/>
                        </a:rPr>
                        <a:t>The scope of WT#2 is relatively stable, as no further revision comments have been received. The primary outstanding item is the dependency on other work items (e.g., Policy, Localized Services, non-3GPP, etc.). Further discussion is required to determine how to best split the work.</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9236075"/>
                  </a:ext>
                </a:extLst>
              </a:tr>
              <a:tr h="299731">
                <a:tc gridSpan="2">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900" kern="1200" dirty="0">
                          <a:solidFill>
                            <a:schemeClr val="tx1"/>
                          </a:solidFill>
                          <a:latin typeface="+mn-lt"/>
                          <a:ea typeface="+mn-ea"/>
                          <a:cs typeface="+mn-cs"/>
                        </a:rPr>
                        <a:t>WT#3 – AI</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5"/>
                        </a:rPr>
                        <a:t>S2-2508130</a:t>
                      </a:r>
                      <a:r>
                        <a:rPr lang="en-GB" sz="900" kern="1200" dirty="0">
                          <a:solidFill>
                            <a:schemeClr val="tx1"/>
                          </a:solidFill>
                          <a:latin typeface="+mn-lt"/>
                          <a:ea typeface="+mn-ea"/>
                          <a:cs typeface="+mn-cs"/>
                        </a:rPr>
                        <a:t> / </a:t>
                      </a:r>
                      <a:r>
                        <a:rPr lang="en-GB" sz="900" kern="1200" dirty="0">
                          <a:solidFill>
                            <a:schemeClr val="tx1"/>
                          </a:solidFill>
                          <a:latin typeface="+mn-lt"/>
                          <a:ea typeface="+mn-ea"/>
                          <a:cs typeface="+mn-cs"/>
                          <a:hlinkClick r:id="rId6"/>
                        </a:rPr>
                        <a:t>S2-2508131</a:t>
                      </a:r>
                      <a:r>
                        <a:rPr lang="en-GB" sz="9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Pen holder: Huawei/</a:t>
                      </a:r>
                      <a:r>
                        <a:rPr lang="en-GB" sz="900" kern="1200" dirty="0" err="1" smtClean="0">
                          <a:solidFill>
                            <a:schemeClr val="tx1"/>
                          </a:solidFill>
                          <a:latin typeface="+mn-lt"/>
                          <a:ea typeface="+mn-ea"/>
                          <a:cs typeface="+mn-cs"/>
                        </a:rPr>
                        <a:t>ChinaMobile</a:t>
                      </a:r>
                      <a:endParaRPr lang="en-DE" sz="9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gridSpan="2">
                  <a:txBody>
                    <a:bodyPr/>
                    <a:lstStyle/>
                    <a:p>
                      <a:r>
                        <a:rPr lang="en-GB" sz="900" kern="1200" smtClean="0">
                          <a:solidFill>
                            <a:schemeClr val="tx1"/>
                          </a:solidFill>
                          <a:latin typeface="+mn-lt"/>
                          <a:ea typeface="+mn-ea"/>
                          <a:cs typeface="+mn-cs"/>
                        </a:rPr>
                        <a:t>(WT#3.1.1 </a:t>
                      </a:r>
                      <a:r>
                        <a:rPr lang="en-GB" sz="900" kern="1200" dirty="0" smtClean="0">
                          <a:solidFill>
                            <a:schemeClr val="tx1"/>
                          </a:solidFill>
                          <a:latin typeface="+mn-lt"/>
                          <a:ea typeface="+mn-ea"/>
                          <a:cs typeface="+mn-cs"/>
                        </a:rPr>
                        <a:t>- Huawei and WT#3.1.2 China Mobile) This WT is grouped in two parts: WT#3.1.1 (how to introduce AI technologies, which includes a detailed description on what is expected to be covered) and WT#3.1.2 related to the evolution of the 5GC functionalities towards 6G. Further refinement is expected in the next meeting. Agreement could not be reached at SA2#170 due to lack of consensus. The meeting included in-depth discussions and clarifications on the basic motivations and scenarios for both AI for 6G and 6G for AI. While these exchanges were constructive, further discussion is needed to build consensus, particularly on how to better support AI traffic transmission (e.g., </a:t>
                      </a:r>
                      <a:r>
                        <a:rPr lang="en-GB" sz="900" kern="1200" dirty="0" err="1" smtClean="0">
                          <a:solidFill>
                            <a:schemeClr val="tx1"/>
                          </a:solidFill>
                          <a:latin typeface="+mn-lt"/>
                          <a:ea typeface="+mn-ea"/>
                          <a:cs typeface="+mn-cs"/>
                        </a:rPr>
                        <a:t>QoS</a:t>
                      </a:r>
                      <a:r>
                        <a:rPr lang="en-GB" sz="900" kern="1200" dirty="0" smtClean="0">
                          <a:solidFill>
                            <a:schemeClr val="tx1"/>
                          </a:solidFill>
                          <a:latin typeface="+mn-lt"/>
                          <a:ea typeface="+mn-ea"/>
                          <a:cs typeface="+mn-cs"/>
                        </a:rPr>
                        <a:t> guarantees and traffic handling) and on clarifying the detailed scope of the different aspects.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extLst>
                  <a:ext uri="{0D108BD9-81ED-4DB2-BD59-A6C34878D82A}">
                    <a16:rowId xmlns:a16="http://schemas.microsoft.com/office/drawing/2014/main" val="1908577031"/>
                  </a:ext>
                </a:extLst>
              </a:tr>
              <a:tr h="299731">
                <a:tc gridSpan="2">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900" kern="1200" dirty="0">
                          <a:solidFill>
                            <a:schemeClr val="tx1"/>
                          </a:solidFill>
                          <a:latin typeface="+mn-lt"/>
                          <a:ea typeface="+mn-ea"/>
                          <a:cs typeface="+mn-cs"/>
                        </a:rPr>
                        <a:t>WT#4 – Sensing</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7"/>
                        </a:rPr>
                        <a:t>S2-2508043</a:t>
                      </a:r>
                      <a:r>
                        <a:rPr lang="en-GB" sz="9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Pen holder: Apple</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gridSpan="2">
                  <a:txBody>
                    <a:bodyPr/>
                    <a:lstStyle/>
                    <a:p>
                      <a:r>
                        <a:rPr lang="en-GB" sz="900" kern="1200" dirty="0">
                          <a:solidFill>
                            <a:schemeClr val="tx1"/>
                          </a:solidFill>
                          <a:latin typeface="+mn-lt"/>
                          <a:ea typeface="+mn-ea"/>
                          <a:cs typeface="+mn-cs"/>
                        </a:rPr>
                        <a:t>No agreement could be reached on updating the WT description. The main open point is whether, and by how much, the start of WT#4 should be delayed depending on the progress of SA2 5G-A sensing and related RAN activities. A revised WT scope has been prepared for further discussion, largely re-using and building on the 5G-A sensing scope.</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extLst>
                  <a:ext uri="{0D108BD9-81ED-4DB2-BD59-A6C34878D82A}">
                    <a16:rowId xmlns:a16="http://schemas.microsoft.com/office/drawing/2014/main" val="2896472852"/>
                  </a:ext>
                </a:extLst>
              </a:tr>
              <a:tr h="299731">
                <a:tc gridSpan="2">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WT#5 – Data mang.</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8"/>
                        </a:rPr>
                        <a:t>S2-2508132</a:t>
                      </a:r>
                      <a:r>
                        <a:rPr lang="en-GB" sz="900" kern="1200" dirty="0" smtClean="0">
                          <a:solidFill>
                            <a:schemeClr val="tx1"/>
                          </a:solidFill>
                          <a:latin typeface="+mn-lt"/>
                          <a:ea typeface="+mn-ea"/>
                          <a:cs typeface="+mn-cs"/>
                        </a:rPr>
                        <a:t>)</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smtClean="0">
                          <a:solidFill>
                            <a:schemeClr val="tx1"/>
                          </a:solidFill>
                          <a:latin typeface="+mn-lt"/>
                          <a:ea typeface="+mn-ea"/>
                          <a:cs typeface="+mn-cs"/>
                        </a:rPr>
                        <a:t>Pen holder: vivo</a:t>
                      </a:r>
                      <a:endParaRPr lang="en-DE" sz="9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dirty="0"/>
                    </a:p>
                  </a:txBody>
                  <a:tcPr/>
                </a:tc>
                <a:tc gridSpan="2">
                  <a:txBody>
                    <a:bodyPr/>
                    <a:lstStyle/>
                    <a:p>
                      <a:r>
                        <a:rPr lang="en-GB" sz="900" kern="1200" dirty="0">
                          <a:solidFill>
                            <a:schemeClr val="tx1"/>
                          </a:solidFill>
                          <a:latin typeface="+mn-lt"/>
                          <a:ea typeface="+mn-ea"/>
                          <a:cs typeface="+mn-cs"/>
                        </a:rPr>
                        <a:t>The WT scope has become largely stable after extensive offline discussion, with three aspects retained: architecture design, user consent/privacy, and data quality. The key open issue is the division of responsibilities among SA2, SA5, and RAN WGs. While some companies suggested SA2 should initially focus only on CN and AF data, with other data types (e.g., RAN or broader domains) requiring further discussion, the majority view is that SA2 can address CN, AF, UE, and RAN data, in line with SA2’s end-to-end architecture responsibility. Further cross-WG coordination will be needed to reach final consensus.</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extLst>
                  <a:ext uri="{0D108BD9-81ED-4DB2-BD59-A6C34878D82A}">
                    <a16:rowId xmlns:a16="http://schemas.microsoft.com/office/drawing/2014/main" val="408679281"/>
                  </a:ext>
                </a:extLst>
              </a:tr>
            </a:tbl>
          </a:graphicData>
        </a:graphic>
      </p:graphicFrame>
    </p:spTree>
    <p:extLst>
      <p:ext uri="{BB962C8B-B14F-4D97-AF65-F5344CB8AC3E}">
        <p14:creationId xmlns:p14="http://schemas.microsoft.com/office/powerpoint/2010/main" val="3732699141"/>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4A2BD-ABDE-72FE-DD43-313F6D61446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1B12768-DE26-C74A-E631-399B3503BCDC}"/>
              </a:ext>
            </a:extLst>
          </p:cNvPr>
          <p:cNvSpPr>
            <a:spLocks noGrp="1"/>
          </p:cNvSpPr>
          <p:nvPr>
            <p:ph type="title"/>
          </p:nvPr>
        </p:nvSpPr>
        <p:spPr>
          <a:xfrm>
            <a:off x="382588" y="72272"/>
            <a:ext cx="6827838" cy="686680"/>
          </a:xfrm>
        </p:spPr>
        <p:txBody>
          <a:bodyPr/>
          <a:lstStyle/>
          <a:p>
            <a:pPr algn="l"/>
            <a:r>
              <a:rPr kumimoji="0" lang="en-GB" altLang="en-US" sz="2400" i="0" u="none" strike="noStrike" kern="0" cap="none" spc="0" normalizeH="0" baseline="0" noProof="0" dirty="0">
                <a:ln>
                  <a:noFill/>
                </a:ln>
                <a:solidFill>
                  <a:schemeClr val="tx1"/>
                </a:solidFill>
                <a:effectLst/>
                <a:uLnTx/>
                <a:uFillTx/>
                <a:latin typeface="Calibri"/>
              </a:rPr>
              <a:t>FS_6G_ARC Status per </a:t>
            </a:r>
            <a:r>
              <a:rPr kumimoji="0" lang="en-GB" altLang="en-US" sz="2400" i="0" u="none" strike="noStrike" kern="0" cap="none" spc="0" normalizeH="0" baseline="0" noProof="0" dirty="0" smtClean="0">
                <a:ln>
                  <a:noFill/>
                </a:ln>
                <a:solidFill>
                  <a:schemeClr val="tx1"/>
                </a:solidFill>
                <a:effectLst/>
                <a:uLnTx/>
                <a:uFillTx/>
                <a:latin typeface="Calibri"/>
              </a:rPr>
              <a:t>WT/sub-WT</a:t>
            </a:r>
            <a:r>
              <a:rPr kumimoji="0" lang="en-GB" altLang="en-US" sz="2400" i="0" u="none" strike="noStrike" kern="0" cap="none" spc="0" normalizeH="0" baseline="0" noProof="0" dirty="0">
                <a:ln>
                  <a:noFill/>
                </a:ln>
                <a:solidFill>
                  <a:schemeClr val="tx1"/>
                </a:solidFill>
                <a:effectLst/>
                <a:uLnTx/>
                <a:uFillTx/>
                <a:latin typeface="Calibri"/>
              </a:rPr>
              <a:t/>
            </a:r>
            <a:br>
              <a:rPr kumimoji="0" lang="en-GB" altLang="en-US" sz="2400" i="0" u="none" strike="noStrike" kern="0" cap="none" spc="0" normalizeH="0" baseline="0" noProof="0" dirty="0">
                <a:ln>
                  <a:noFill/>
                </a:ln>
                <a:solidFill>
                  <a:schemeClr val="tx1"/>
                </a:solidFill>
                <a:effectLst/>
                <a:uLnTx/>
                <a:uFillTx/>
                <a:latin typeface="Calibri"/>
              </a:rPr>
            </a:br>
            <a:r>
              <a:rPr kumimoji="0" lang="en-GB" altLang="en-US" sz="1800" i="0" u="none" strike="noStrike" kern="0" cap="none" spc="0" normalizeH="0" baseline="0" noProof="0" dirty="0" smtClean="0">
                <a:ln>
                  <a:noFill/>
                </a:ln>
                <a:solidFill>
                  <a:schemeClr val="tx1"/>
                </a:solidFill>
                <a:effectLst/>
                <a:uLnTx/>
                <a:uFillTx/>
                <a:latin typeface="Calibri"/>
              </a:rPr>
              <a:t>(Notes </a:t>
            </a:r>
            <a:r>
              <a:rPr kumimoji="0" lang="en-GB" altLang="en-US" sz="1800" i="0" u="none" strike="noStrike" kern="0" cap="none" spc="0" normalizeH="0" baseline="0" noProof="0" dirty="0">
                <a:ln>
                  <a:noFill/>
                </a:ln>
                <a:solidFill>
                  <a:schemeClr val="tx1"/>
                </a:solidFill>
                <a:effectLst/>
                <a:uLnTx/>
                <a:uFillTx/>
                <a:latin typeface="Calibri"/>
              </a:rPr>
              <a:t>from “pen-holders”)</a:t>
            </a:r>
            <a:endParaRPr lang="en-GB" altLang="en-US" sz="1800" dirty="0">
              <a:solidFill>
                <a:schemeClr val="tx1"/>
              </a:solidFill>
            </a:endParaRPr>
          </a:p>
        </p:txBody>
      </p:sp>
      <p:graphicFrame>
        <p:nvGraphicFramePr>
          <p:cNvPr id="3" name="Table 2">
            <a:extLst>
              <a:ext uri="{FF2B5EF4-FFF2-40B4-BE49-F238E27FC236}">
                <a16:creationId xmlns:a16="http://schemas.microsoft.com/office/drawing/2014/main" id="{73D28D4F-BF99-B257-26EA-9FBA6D6AB4D3}"/>
              </a:ext>
            </a:extLst>
          </p:cNvPr>
          <p:cNvGraphicFramePr>
            <a:graphicFrameLocks noGrp="1"/>
          </p:cNvGraphicFramePr>
          <p:nvPr>
            <p:extLst>
              <p:ext uri="{D42A27DB-BD31-4B8C-83A1-F6EECF244321}">
                <p14:modId xmlns:p14="http://schemas.microsoft.com/office/powerpoint/2010/main" val="2174294790"/>
              </p:ext>
            </p:extLst>
          </p:nvPr>
        </p:nvGraphicFramePr>
        <p:xfrm>
          <a:off x="232667" y="798185"/>
          <a:ext cx="8775648" cy="4267200"/>
        </p:xfrm>
        <a:graphic>
          <a:graphicData uri="http://schemas.openxmlformats.org/drawingml/2006/table">
            <a:tbl>
              <a:tblPr firstRow="1" bandRow="1">
                <a:tableStyleId>{073A0DAA-6AF3-43AB-8588-CEC1D06C72B9}</a:tableStyleId>
              </a:tblPr>
              <a:tblGrid>
                <a:gridCol w="2840897">
                  <a:extLst>
                    <a:ext uri="{9D8B030D-6E8A-4147-A177-3AD203B41FA5}">
                      <a16:colId xmlns:a16="http://schemas.microsoft.com/office/drawing/2014/main" val="4258594283"/>
                    </a:ext>
                  </a:extLst>
                </a:gridCol>
                <a:gridCol w="5934751">
                  <a:extLst>
                    <a:ext uri="{9D8B030D-6E8A-4147-A177-3AD203B41FA5}">
                      <a16:colId xmlns:a16="http://schemas.microsoft.com/office/drawing/2014/main" val="878809625"/>
                    </a:ext>
                  </a:extLst>
                </a:gridCol>
              </a:tblGrid>
              <a:tr h="299095">
                <a:tc>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dirty="0" smtClean="0">
                          <a:solidFill>
                            <a:schemeClr val="tx1"/>
                          </a:solidFill>
                        </a:rPr>
                        <a:t>Notes (view of the pen-holder company)</a:t>
                      </a:r>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299731">
                <a:tc>
                  <a:txBody>
                    <a:bodyPr/>
                    <a:lstStyle/>
                    <a:p>
                      <a:pPr marL="0" indent="0" algn="ctr" defTabSz="914296" rtl="0" eaLnBrk="0" fontAlgn="base" latinLnBrk="0" hangingPunct="0">
                        <a:spcBef>
                          <a:spcPct val="0"/>
                        </a:spcBef>
                        <a:spcAft>
                          <a:spcPct val="0"/>
                        </a:spcAft>
                        <a:buNone/>
                      </a:pPr>
                      <a:endParaRPr lang="en-GB" sz="1100" kern="1200" dirty="0">
                        <a:solidFill>
                          <a:schemeClr val="tx1"/>
                        </a:solidFill>
                        <a:latin typeface="Calibri" panose="020F0502020204030204" pitchFamily="34" charset="0"/>
                        <a:ea typeface="MS PGothic" panose="020B0600070205080204" pitchFamily="34" charset="-128"/>
                        <a:cs typeface="+mn-cs"/>
                      </a:endParaRPr>
                    </a:p>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WT#6 – Compute</a:t>
                      </a:r>
                    </a:p>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(baseline </a:t>
                      </a:r>
                      <a:r>
                        <a:rPr lang="en-GB" sz="1100" kern="1200" dirty="0" err="1">
                          <a:solidFill>
                            <a:schemeClr val="tx1"/>
                          </a:solidFill>
                          <a:latin typeface="Calibri" panose="020F0502020204030204" pitchFamily="34" charset="0"/>
                          <a:ea typeface="MS PGothic" panose="020B0600070205080204" pitchFamily="34" charset="-128"/>
                          <a:cs typeface="+mn-cs"/>
                        </a:rPr>
                        <a:t>tdoc</a:t>
                      </a:r>
                      <a:r>
                        <a:rPr lang="en-GB" sz="1100" kern="1200" dirty="0">
                          <a:solidFill>
                            <a:schemeClr val="tx1"/>
                          </a:solidFill>
                          <a:latin typeface="Calibri" panose="020F0502020204030204" pitchFamily="34" charset="0"/>
                          <a:ea typeface="MS PGothic" panose="020B0600070205080204" pitchFamily="34" charset="-128"/>
                          <a:cs typeface="+mn-cs"/>
                        </a:rPr>
                        <a:t> </a:t>
                      </a:r>
                      <a:r>
                        <a:rPr lang="en-GB" sz="1100" kern="1200" dirty="0">
                          <a:solidFill>
                            <a:schemeClr val="tx1"/>
                          </a:solidFill>
                          <a:latin typeface="Calibri" panose="020F0502020204030204" pitchFamily="34" charset="0"/>
                          <a:ea typeface="MS PGothic" panose="020B0600070205080204" pitchFamily="34" charset="-128"/>
                          <a:cs typeface="+mn-cs"/>
                          <a:hlinkClick r:id="rId2"/>
                        </a:rPr>
                        <a:t>S2-2508133</a:t>
                      </a:r>
                      <a:r>
                        <a:rPr lang="en-GB" sz="1100" kern="1200" dirty="0" smtClean="0">
                          <a:solidFill>
                            <a:schemeClr val="tx1"/>
                          </a:solidFill>
                          <a:latin typeface="Calibri" panose="020F0502020204030204" pitchFamily="34" charset="0"/>
                          <a:ea typeface="MS PGothic" panose="020B0600070205080204" pitchFamily="34" charset="-128"/>
                          <a:cs typeface="+mn-cs"/>
                        </a:rPr>
                        <a:t>)</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smtClean="0">
                          <a:solidFill>
                            <a:schemeClr val="tx1"/>
                          </a:solidFill>
                          <a:latin typeface="+mn-lt"/>
                          <a:ea typeface="+mn-ea"/>
                          <a:cs typeface="+mn-cs"/>
                        </a:rPr>
                        <a:t>Pen holder: OPPO</a:t>
                      </a:r>
                      <a:endParaRPr lang="en-DE" sz="11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The WT description is now considered very stable, with no further revision comments received after the last update. It was suggested that the KI description could simply be derived from the WT description, with flexibility on whether to document them in one paper to be discussed. One remaining concern is whether a gap analysis should be required before starting the study; however, applying such an approach only to this WT could risk delaying the work. Unless there is a general rule for all WTs, the current proposal is to proceed directly with the study.</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0523043"/>
                  </a:ext>
                </a:extLst>
              </a:tr>
              <a:tr h="299731">
                <a:tc>
                  <a:txBody>
                    <a:bodyPr/>
                    <a:lstStyle/>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WT#7 – NTN</a:t>
                      </a:r>
                    </a:p>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(baseline </a:t>
                      </a:r>
                      <a:r>
                        <a:rPr lang="en-GB" sz="1100" kern="1200" dirty="0" err="1">
                          <a:solidFill>
                            <a:schemeClr val="tx1"/>
                          </a:solidFill>
                          <a:latin typeface="Calibri" panose="020F0502020204030204" pitchFamily="34" charset="0"/>
                          <a:ea typeface="MS PGothic" panose="020B0600070205080204" pitchFamily="34" charset="-128"/>
                          <a:cs typeface="+mn-cs"/>
                        </a:rPr>
                        <a:t>tdoc</a:t>
                      </a:r>
                      <a:r>
                        <a:rPr lang="en-GB" sz="1100" kern="1200" dirty="0">
                          <a:solidFill>
                            <a:schemeClr val="tx1"/>
                          </a:solidFill>
                          <a:latin typeface="Calibri" panose="020F0502020204030204" pitchFamily="34" charset="0"/>
                          <a:ea typeface="MS PGothic" panose="020B0600070205080204" pitchFamily="34" charset="-128"/>
                          <a:cs typeface="+mn-cs"/>
                        </a:rPr>
                        <a:t> </a:t>
                      </a:r>
                      <a:r>
                        <a:rPr lang="en-GB" sz="1100" kern="1200" dirty="0">
                          <a:solidFill>
                            <a:schemeClr val="tx1"/>
                          </a:solidFill>
                          <a:latin typeface="Calibri" panose="020F0502020204030204" pitchFamily="34" charset="0"/>
                          <a:ea typeface="MS PGothic" panose="020B0600070205080204" pitchFamily="34" charset="-128"/>
                          <a:cs typeface="+mn-cs"/>
                          <a:hlinkClick r:id="rId3"/>
                        </a:rPr>
                        <a:t>S2-2508134</a:t>
                      </a:r>
                      <a:r>
                        <a:rPr lang="en-GB" sz="1100" kern="1200" dirty="0" smtClean="0">
                          <a:solidFill>
                            <a:schemeClr val="tx1"/>
                          </a:solidFill>
                          <a:latin typeface="Calibri" panose="020F0502020204030204" pitchFamily="34" charset="0"/>
                          <a:ea typeface="MS PGothic" panose="020B0600070205080204" pitchFamily="34" charset="-128"/>
                          <a:cs typeface="+mn-cs"/>
                        </a:rPr>
                        <a:t>)</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smtClean="0">
                          <a:solidFill>
                            <a:schemeClr val="tx1"/>
                          </a:solidFill>
                          <a:latin typeface="+mn-lt"/>
                          <a:ea typeface="+mn-ea"/>
                          <a:cs typeface="+mn-cs"/>
                        </a:rPr>
                        <a:t>Pen holder: CATT</a:t>
                      </a:r>
                      <a:endParaRPr lang="en-DE" sz="11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It was agreed to study support of 6G RAT for NTN, based on RAN decisions, as well as service continuity. However, the initial focus will be on addressing the gap in applying TN mechanisms for 6G to serve 6G NTN. Another open issue is whether to also study satellite backhaul or backhaul for 6G satellite access, which remains a point of debate.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6969395"/>
                  </a:ext>
                </a:extLst>
              </a:tr>
              <a:tr h="299731">
                <a:tc>
                  <a:txBody>
                    <a:bodyPr/>
                    <a:lstStyle/>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WT#8 – IoT</a:t>
                      </a:r>
                    </a:p>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(baseline </a:t>
                      </a:r>
                      <a:r>
                        <a:rPr lang="en-GB" sz="1100" kern="1200" dirty="0" err="1">
                          <a:solidFill>
                            <a:schemeClr val="tx1"/>
                          </a:solidFill>
                          <a:latin typeface="Calibri" panose="020F0502020204030204" pitchFamily="34" charset="0"/>
                          <a:ea typeface="MS PGothic" panose="020B0600070205080204" pitchFamily="34" charset="-128"/>
                          <a:cs typeface="+mn-cs"/>
                        </a:rPr>
                        <a:t>tdoc</a:t>
                      </a:r>
                      <a:r>
                        <a:rPr lang="en-GB" sz="1100" kern="1200" dirty="0">
                          <a:solidFill>
                            <a:schemeClr val="tx1"/>
                          </a:solidFill>
                          <a:latin typeface="Calibri" panose="020F0502020204030204" pitchFamily="34" charset="0"/>
                          <a:ea typeface="MS PGothic" panose="020B0600070205080204" pitchFamily="34" charset="-128"/>
                          <a:cs typeface="+mn-cs"/>
                        </a:rPr>
                        <a:t> </a:t>
                      </a:r>
                      <a:r>
                        <a:rPr lang="en-GB" sz="1100" kern="1200" dirty="0">
                          <a:solidFill>
                            <a:schemeClr val="tx1"/>
                          </a:solidFill>
                          <a:latin typeface="Calibri" panose="020F0502020204030204" pitchFamily="34" charset="0"/>
                          <a:ea typeface="MS PGothic" panose="020B0600070205080204" pitchFamily="34" charset="-128"/>
                          <a:cs typeface="+mn-cs"/>
                          <a:hlinkClick r:id="rId4"/>
                        </a:rPr>
                        <a:t>S2-2508135</a:t>
                      </a:r>
                      <a:r>
                        <a:rPr lang="en-GB" sz="1100" kern="1200" dirty="0" smtClean="0">
                          <a:solidFill>
                            <a:schemeClr val="tx1"/>
                          </a:solidFill>
                          <a:latin typeface="Calibri" panose="020F0502020204030204" pitchFamily="34" charset="0"/>
                          <a:ea typeface="MS PGothic" panose="020B0600070205080204" pitchFamily="34" charset="-128"/>
                          <a:cs typeface="+mn-cs"/>
                        </a:rPr>
                        <a:t>)</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smtClean="0">
                          <a:solidFill>
                            <a:schemeClr val="tx1"/>
                          </a:solidFill>
                          <a:latin typeface="+mn-lt"/>
                          <a:ea typeface="+mn-ea"/>
                          <a:cs typeface="+mn-cs"/>
                        </a:rPr>
                        <a:t>Pen holder: Sony</a:t>
                      </a:r>
                      <a:endParaRPr lang="en-DE" sz="11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No agreement was reached on updating the WT description, although there is broad consensus that the 6G IoT study should start by evaluating existing 5G IoT features and solutions. Further discussion is needed on how to frame the study around reusing and potentially enhancing these solutions to support a common design for UEs in 6G.</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8472628"/>
                  </a:ext>
                </a:extLst>
              </a:tr>
              <a:tr h="299731">
                <a:tc>
                  <a:txBody>
                    <a:bodyPr/>
                    <a:lstStyle/>
                    <a:p>
                      <a:pPr marL="0" indent="0" algn="ctr"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Architectural Assumptions</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a:solidFill>
                            <a:schemeClr val="tx1"/>
                          </a:solidFill>
                          <a:latin typeface="Calibri" panose="020F0502020204030204" pitchFamily="34" charset="0"/>
                          <a:ea typeface="MS PGothic" panose="020B0600070205080204" pitchFamily="34" charset="-128"/>
                          <a:cs typeface="+mn-cs"/>
                        </a:rPr>
                        <a:t>(baseline </a:t>
                      </a:r>
                      <a:r>
                        <a:rPr lang="en-GB" sz="1100" kern="1200" dirty="0" err="1">
                          <a:solidFill>
                            <a:schemeClr val="tx1"/>
                          </a:solidFill>
                          <a:latin typeface="Calibri" panose="020F0502020204030204" pitchFamily="34" charset="0"/>
                          <a:ea typeface="MS PGothic" panose="020B0600070205080204" pitchFamily="34" charset="-128"/>
                          <a:cs typeface="+mn-cs"/>
                        </a:rPr>
                        <a:t>tdoc</a:t>
                      </a:r>
                      <a:r>
                        <a:rPr lang="en-GB" sz="1100" kern="1200" dirty="0">
                          <a:solidFill>
                            <a:schemeClr val="tx1"/>
                          </a:solidFill>
                          <a:latin typeface="Calibri" panose="020F0502020204030204" pitchFamily="34" charset="0"/>
                          <a:ea typeface="MS PGothic" panose="020B0600070205080204" pitchFamily="34" charset="-128"/>
                          <a:cs typeface="+mn-cs"/>
                        </a:rPr>
                        <a:t> </a:t>
                      </a:r>
                      <a:r>
                        <a:rPr lang="en-GB" sz="1100" kern="1200" dirty="0">
                          <a:solidFill>
                            <a:schemeClr val="tx1"/>
                          </a:solidFill>
                          <a:latin typeface="Calibri" panose="020F0502020204030204" pitchFamily="34" charset="0"/>
                          <a:ea typeface="MS PGothic" panose="020B0600070205080204" pitchFamily="34" charset="-128"/>
                          <a:cs typeface="+mn-cs"/>
                          <a:hlinkClick r:id="rId5"/>
                        </a:rPr>
                        <a:t>S2-2508110</a:t>
                      </a:r>
                      <a:r>
                        <a:rPr lang="en-GB" sz="1100" kern="1200" dirty="0" smtClean="0">
                          <a:solidFill>
                            <a:schemeClr val="tx1"/>
                          </a:solidFill>
                          <a:latin typeface="Calibri" panose="020F0502020204030204" pitchFamily="34" charset="0"/>
                          <a:ea typeface="MS PGothic" panose="020B0600070205080204" pitchFamily="34" charset="-128"/>
                          <a:cs typeface="+mn-cs"/>
                        </a:rPr>
                        <a:t>)</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smtClean="0">
                          <a:solidFill>
                            <a:schemeClr val="tx1"/>
                          </a:solidFill>
                          <a:latin typeface="+mn-lt"/>
                          <a:ea typeface="+mn-ea"/>
                          <a:cs typeface="+mn-cs"/>
                        </a:rPr>
                        <a:t>Pen holder: NTT DOCOMO</a:t>
                      </a:r>
                      <a:endParaRPr lang="en-DE" sz="11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Agreement could not be reached. The final proposal, which serves as the 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outlines four assumptions and three definitions of terms. The primary outstanding issues are: </a:t>
                      </a:r>
                      <a:r>
                        <a:rPr lang="en-GB" sz="1000" kern="1200" dirty="0" err="1">
                          <a:solidFill>
                            <a:schemeClr val="tx1"/>
                          </a:solidFill>
                          <a:latin typeface="+mn-lt"/>
                          <a:ea typeface="+mn-ea"/>
                          <a:cs typeface="+mn-cs"/>
                        </a:rPr>
                        <a:t>i</a:t>
                      </a:r>
                      <a:r>
                        <a:rPr lang="en-GB" sz="1000" kern="1200" dirty="0">
                          <a:solidFill>
                            <a:schemeClr val="tx1"/>
                          </a:solidFill>
                          <a:latin typeface="+mn-lt"/>
                          <a:ea typeface="+mn-ea"/>
                          <a:cs typeface="+mn-cs"/>
                        </a:rPr>
                        <a:t>) whether and how to define a term for the 6G core network, and ii) whether and how to specify that the study's scope is limited to a standalone architecture.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3104299"/>
                  </a:ext>
                </a:extLst>
              </a:tr>
              <a:tr h="299731">
                <a:tc>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a:solidFill>
                            <a:schemeClr val="tx1"/>
                          </a:solidFill>
                          <a:latin typeface="Calibri" panose="020F0502020204030204" pitchFamily="34" charset="0"/>
                          <a:ea typeface="MS PGothic" panose="020B0600070205080204" pitchFamily="34" charset="-128"/>
                          <a:cs typeface="+mn-cs"/>
                        </a:rPr>
                        <a:t>Architectural Requirements</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a:solidFill>
                            <a:schemeClr val="tx1"/>
                          </a:solidFill>
                          <a:latin typeface="Calibri" panose="020F0502020204030204" pitchFamily="34" charset="0"/>
                          <a:ea typeface="MS PGothic" panose="020B0600070205080204" pitchFamily="34" charset="-128"/>
                          <a:cs typeface="+mn-cs"/>
                        </a:rPr>
                        <a:t>(baseline </a:t>
                      </a:r>
                      <a:r>
                        <a:rPr lang="en-GB" sz="1100" kern="1200" dirty="0" err="1">
                          <a:solidFill>
                            <a:schemeClr val="tx1"/>
                          </a:solidFill>
                          <a:latin typeface="Calibri" panose="020F0502020204030204" pitchFamily="34" charset="0"/>
                          <a:ea typeface="MS PGothic" panose="020B0600070205080204" pitchFamily="34" charset="-128"/>
                          <a:cs typeface="+mn-cs"/>
                        </a:rPr>
                        <a:t>tdoc</a:t>
                      </a:r>
                      <a:r>
                        <a:rPr lang="en-GB" sz="1100" kern="1200" dirty="0">
                          <a:solidFill>
                            <a:schemeClr val="tx1"/>
                          </a:solidFill>
                          <a:latin typeface="Calibri" panose="020F0502020204030204" pitchFamily="34" charset="0"/>
                          <a:ea typeface="MS PGothic" panose="020B0600070205080204" pitchFamily="34" charset="-128"/>
                          <a:cs typeface="+mn-cs"/>
                        </a:rPr>
                        <a:t> </a:t>
                      </a:r>
                      <a:r>
                        <a:rPr lang="en-GB" sz="1100" kern="1200" dirty="0">
                          <a:solidFill>
                            <a:schemeClr val="tx1"/>
                          </a:solidFill>
                          <a:latin typeface="Calibri" panose="020F0502020204030204" pitchFamily="34" charset="0"/>
                          <a:ea typeface="MS PGothic" panose="020B0600070205080204" pitchFamily="34" charset="-128"/>
                          <a:cs typeface="+mn-cs"/>
                          <a:hlinkClick r:id="rId6"/>
                        </a:rPr>
                        <a:t>S2-2508111</a:t>
                      </a:r>
                      <a:r>
                        <a:rPr lang="en-GB" sz="1100" kern="1200" dirty="0" smtClean="0">
                          <a:solidFill>
                            <a:schemeClr val="tx1"/>
                          </a:solidFill>
                          <a:latin typeface="Calibri" panose="020F0502020204030204" pitchFamily="34" charset="0"/>
                          <a:ea typeface="MS PGothic" panose="020B0600070205080204" pitchFamily="34" charset="-128"/>
                          <a:cs typeface="+mn-cs"/>
                        </a:rPr>
                        <a:t>)</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100" kern="1200" dirty="0" smtClean="0">
                          <a:solidFill>
                            <a:schemeClr val="tx1"/>
                          </a:solidFill>
                          <a:latin typeface="+mn-lt"/>
                          <a:ea typeface="+mn-ea"/>
                          <a:cs typeface="+mn-cs"/>
                        </a:rPr>
                        <a:t>Pen holder: LG Electronics</a:t>
                      </a:r>
                      <a:endParaRPr lang="en-DE" sz="110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Agreement on the architecture requirements was not reached. In the 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 point of contention was whether to keep the second bullet as a "should" requirement, elevate it to a "shall" requirement, or relocate it to the architecture assumptions. Additionally, the inclusion of the fourth bullet was discussed but no conclusion was reached. Generally, requirements that overlapped with existing WTs were not accepted and will need to be documented within the respective WTs.</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5833858"/>
                  </a:ext>
                </a:extLst>
              </a:tr>
            </a:tbl>
          </a:graphicData>
        </a:graphic>
      </p:graphicFrame>
    </p:spTree>
    <p:extLst>
      <p:ext uri="{BB962C8B-B14F-4D97-AF65-F5344CB8AC3E}">
        <p14:creationId xmlns:p14="http://schemas.microsoft.com/office/powerpoint/2010/main" val="3700201276"/>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b="1"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eaLnBrk="1" hangingPunct="1"/>
            <a:r>
              <a:rPr lang="de-DE" altLang="de-DE" sz="2000" b="1" dirty="0" smtClean="0">
                <a:solidFill>
                  <a:schemeClr val="tx1"/>
                </a:solidFill>
              </a:rPr>
              <a:t>2.7) IETF </a:t>
            </a:r>
            <a:r>
              <a:rPr lang="en-GB" altLang="de-DE" sz="2000" b="1" dirty="0" smtClean="0">
                <a:solidFill>
                  <a:schemeClr val="tx1"/>
                </a:solidFill>
              </a:rPr>
              <a:t>and External SDO Normative Reference Update</a:t>
            </a:r>
            <a:endParaRPr lang="de-DE" altLang="de-DE" sz="2000" b="1" dirty="0" smtClean="0">
              <a:solidFill>
                <a:schemeClr val="tx1"/>
              </a:solidFill>
            </a:endParaRPr>
          </a:p>
        </p:txBody>
      </p:sp>
      <p:sp>
        <p:nvSpPr>
          <p:cNvPr id="55299" name="Content Placeholder 1"/>
          <p:cNvSpPr>
            <a:spLocks noGrp="1"/>
          </p:cNvSpPr>
          <p:nvPr>
            <p:ph idx="1"/>
          </p:nvPr>
        </p:nvSpPr>
        <p:spPr/>
        <p:txBody>
          <a:bodyPr/>
          <a:lstStyle/>
          <a:p>
            <a:pPr marL="341313" indent="-341313"/>
            <a:endParaRPr lang="de-DE" altLang="en-US" sz="1800" smtClean="0"/>
          </a:p>
          <a:p>
            <a:pPr marL="341313" indent="-341313" eaLnBrk="1" hangingPunct="1"/>
            <a:endParaRPr lang="en-US" altLang="de-DE" sz="1800" smtClean="0"/>
          </a:p>
          <a:p>
            <a:pPr marL="341313" indent="-341313">
              <a:buFontTx/>
              <a:buNone/>
            </a:pPr>
            <a:endParaRPr lang="en-US" altLang="de-DE" smtClean="0"/>
          </a:p>
          <a:p>
            <a:pPr marL="341313" indent="-341313" eaLnBrk="1" hangingPunct="1">
              <a:buFontTx/>
              <a:buNone/>
            </a:pPr>
            <a:endParaRPr lang="en-US" altLang="de-DE" smtClean="0"/>
          </a:p>
          <a:p>
            <a:pPr marL="341313" indent="-341313" eaLnBrk="1" hangingPunct="1"/>
            <a:endParaRPr lang="en-GB" altLang="de-DE" smtClean="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1600" kern="0" dirty="0" smtClean="0"/>
              <a:t>None</a:t>
            </a:r>
            <a:endParaRPr lang="en-US" sz="1600" kern="0" dirty="0"/>
          </a:p>
          <a:p>
            <a:pPr eaLnBrk="1" hangingPunct="1">
              <a:defRPr/>
            </a:pPr>
            <a:endParaRPr lang="en-GB" sz="1200" kern="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b="1"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08025" y="66675"/>
            <a:ext cx="6708028" cy="857250"/>
          </a:xfrm>
        </p:spPr>
        <p:txBody>
          <a:bodyPr/>
          <a:lstStyle/>
          <a:p>
            <a:pPr algn="l" eaLnBrk="1" hangingPunct="1"/>
            <a:r>
              <a:rPr lang="en-US" altLang="en-US" sz="2400" b="1" dirty="0" smtClean="0">
                <a:solidFill>
                  <a:schemeClr val="tx1"/>
                </a:solidFill>
              </a:rPr>
              <a:t>3) SA2 Work Planning: Rel-20 5G Advanced</a:t>
            </a:r>
          </a:p>
        </p:txBody>
      </p:sp>
      <p:sp>
        <p:nvSpPr>
          <p:cNvPr id="57347" name="Rectangle 3"/>
          <p:cNvSpPr>
            <a:spLocks noGrp="1"/>
          </p:cNvSpPr>
          <p:nvPr>
            <p:ph type="body" idx="1"/>
          </p:nvPr>
        </p:nvSpPr>
        <p:spPr>
          <a:xfrm>
            <a:off x="708024" y="1024656"/>
            <a:ext cx="6264276" cy="1276834"/>
          </a:xfrm>
        </p:spPr>
        <p:txBody>
          <a:bodyPr/>
          <a:lstStyle/>
          <a:p>
            <a:pPr eaLnBrk="1" hangingPunct="1">
              <a:spcBef>
                <a:spcPts val="225"/>
              </a:spcBef>
              <a:defRPr/>
            </a:pPr>
            <a:r>
              <a:rPr lang="en-US" sz="1600" dirty="0"/>
              <a:t>Summary of status of </a:t>
            </a:r>
            <a:r>
              <a:rPr lang="en-US" sz="1600" dirty="0" smtClean="0"/>
              <a:t>5G Advanced Rel-20 </a:t>
            </a:r>
            <a:r>
              <a:rPr lang="en-US" sz="1600" dirty="0" smtClean="0"/>
              <a:t>work and study items (excluding TEI20</a:t>
            </a:r>
            <a:r>
              <a:rPr lang="en-US" sz="1400" dirty="0" smtClean="0"/>
              <a:t>)</a:t>
            </a:r>
            <a:endParaRPr lang="en-US" sz="140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marL="0" indent="0" eaLnBrk="1" hangingPunct="1">
              <a:spcBef>
                <a:spcPts val="225"/>
              </a:spcBef>
              <a:buFontTx/>
              <a:buNone/>
              <a:defRPr/>
            </a:pPr>
            <a:endParaRPr lang="en-US" sz="1350" dirty="0"/>
          </a:p>
        </p:txBody>
      </p:sp>
      <p:graphicFrame>
        <p:nvGraphicFramePr>
          <p:cNvPr id="3" name="Table 2"/>
          <p:cNvGraphicFramePr>
            <a:graphicFrameLocks noGrp="1"/>
          </p:cNvGraphicFramePr>
          <p:nvPr>
            <p:extLst>
              <p:ext uri="{D42A27DB-BD31-4B8C-83A1-F6EECF244321}">
                <p14:modId xmlns:p14="http://schemas.microsoft.com/office/powerpoint/2010/main" val="1624890814"/>
              </p:ext>
            </p:extLst>
          </p:nvPr>
        </p:nvGraphicFramePr>
        <p:xfrm>
          <a:off x="879370" y="1734058"/>
          <a:ext cx="7453771" cy="2499360"/>
        </p:xfrm>
        <a:graphic>
          <a:graphicData uri="http://schemas.openxmlformats.org/drawingml/2006/table">
            <a:tbl>
              <a:tblPr/>
              <a:tblGrid>
                <a:gridCol w="1577408">
                  <a:extLst>
                    <a:ext uri="{9D8B030D-6E8A-4147-A177-3AD203B41FA5}">
                      <a16:colId xmlns:a16="http://schemas.microsoft.com/office/drawing/2014/main" val="1622767971"/>
                    </a:ext>
                  </a:extLst>
                </a:gridCol>
                <a:gridCol w="598394">
                  <a:extLst>
                    <a:ext uri="{9D8B030D-6E8A-4147-A177-3AD203B41FA5}">
                      <a16:colId xmlns:a16="http://schemas.microsoft.com/office/drawing/2014/main" val="4063985536"/>
                    </a:ext>
                  </a:extLst>
                </a:gridCol>
                <a:gridCol w="598394">
                  <a:extLst>
                    <a:ext uri="{9D8B030D-6E8A-4147-A177-3AD203B41FA5}">
                      <a16:colId xmlns:a16="http://schemas.microsoft.com/office/drawing/2014/main" val="2815758288"/>
                    </a:ext>
                  </a:extLst>
                </a:gridCol>
                <a:gridCol w="578223">
                  <a:extLst>
                    <a:ext uri="{9D8B030D-6E8A-4147-A177-3AD203B41FA5}">
                      <a16:colId xmlns:a16="http://schemas.microsoft.com/office/drawing/2014/main" val="2809129228"/>
                    </a:ext>
                  </a:extLst>
                </a:gridCol>
                <a:gridCol w="571500">
                  <a:extLst>
                    <a:ext uri="{9D8B030D-6E8A-4147-A177-3AD203B41FA5}">
                      <a16:colId xmlns:a16="http://schemas.microsoft.com/office/drawing/2014/main" val="1187397245"/>
                    </a:ext>
                  </a:extLst>
                </a:gridCol>
                <a:gridCol w="3529852">
                  <a:extLst>
                    <a:ext uri="{9D8B030D-6E8A-4147-A177-3AD203B41FA5}">
                      <a16:colId xmlns:a16="http://schemas.microsoft.com/office/drawing/2014/main" val="281893620"/>
                    </a:ext>
                  </a:extLst>
                </a:gridCol>
              </a:tblGrid>
              <a:tr h="372600">
                <a:tc>
                  <a:txBody>
                    <a:bodyPr/>
                    <a:lstStyle/>
                    <a:p>
                      <a:pPr algn="l" fontAlgn="t"/>
                      <a:r>
                        <a:rPr lang="en-GB" sz="1000" b="1" i="0" u="none" strike="noStrike" dirty="0">
                          <a:solidFill>
                            <a:srgbClr val="000000"/>
                          </a:solidFill>
                          <a:effectLst/>
                          <a:latin typeface="+mn-lt"/>
                          <a:cs typeface="Arial" panose="020B0604020202020204" pitchFamily="34" charset="0"/>
                        </a:rPr>
                        <a:t> </a:t>
                      </a:r>
                      <a:r>
                        <a:rPr lang="en-GB" sz="1000" b="1" i="0" u="none" strike="noStrike" kern="1200" dirty="0" smtClean="0">
                          <a:solidFill>
                            <a:srgbClr val="000000"/>
                          </a:solidFill>
                          <a:effectLst/>
                          <a:latin typeface="+mn-lt"/>
                          <a:ea typeface="+mn-ea"/>
                          <a:cs typeface="Arial" panose="020B0604020202020204" pitchFamily="34" charset="0"/>
                        </a:rPr>
                        <a:t>Item</a:t>
                      </a:r>
                      <a:endParaRPr lang="en-GB" sz="1000" b="1" i="0" u="none" strike="noStrike" kern="1200" dirty="0">
                        <a:solidFill>
                          <a:srgbClr val="000000"/>
                        </a:solidFill>
                        <a:effectLst/>
                        <a:latin typeface="+mn-lt"/>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1000" b="1" i="0" u="none" strike="noStrike" dirty="0" smtClean="0">
                          <a:solidFill>
                            <a:srgbClr val="000000"/>
                          </a:solidFill>
                          <a:effectLst/>
                          <a:latin typeface="+mn-lt"/>
                          <a:cs typeface="Arial" panose="020B0604020202020204" pitchFamily="34" charset="0"/>
                        </a:rPr>
                        <a:t>Study Item TU estimate</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1000" b="1" i="0" u="none" strike="noStrike" dirty="0" smtClean="0">
                          <a:solidFill>
                            <a:srgbClr val="000000"/>
                          </a:solidFill>
                          <a:effectLst/>
                          <a:latin typeface="+mn-lt"/>
                          <a:cs typeface="Arial" panose="020B0604020202020204" pitchFamily="34" charset="0"/>
                        </a:rPr>
                        <a:t>Work Item TU estimate</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1000" b="1" i="0" u="none" strike="noStrike" dirty="0">
                          <a:solidFill>
                            <a:srgbClr val="000000"/>
                          </a:solidFill>
                          <a:effectLst/>
                          <a:latin typeface="+mn-lt"/>
                          <a:cs typeface="Arial" panose="020B0604020202020204" pitchFamily="34" charset="0"/>
                        </a:rPr>
                        <a:t>Study </a:t>
                      </a:r>
                      <a:r>
                        <a:rPr lang="en-GB" sz="1000" b="1" i="0" u="none" strike="noStrike" dirty="0" smtClean="0">
                          <a:solidFill>
                            <a:srgbClr val="000000"/>
                          </a:solidFill>
                          <a:effectLst/>
                          <a:latin typeface="+mn-lt"/>
                          <a:cs typeface="Arial" panose="020B0604020202020204" pitchFamily="34" charset="0"/>
                        </a:rPr>
                        <a:t>Item status</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1000" b="1" i="0" u="none" strike="noStrike" dirty="0">
                          <a:solidFill>
                            <a:srgbClr val="000000"/>
                          </a:solidFill>
                          <a:effectLst/>
                          <a:latin typeface="+mn-lt"/>
                          <a:cs typeface="Arial" panose="020B0604020202020204" pitchFamily="34" charset="0"/>
                        </a:rPr>
                        <a:t>Work Item status</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00" b="1" i="0" u="none" strike="noStrike" dirty="0">
                          <a:solidFill>
                            <a:srgbClr val="000000"/>
                          </a:solidFill>
                          <a:effectLst/>
                          <a:latin typeface="+mn-lt"/>
                          <a:cs typeface="Arial" panose="020B0604020202020204" pitchFamily="34" charset="0"/>
                        </a:rPr>
                        <a:t>Comment</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FS_5GSAT_Ph4_ARC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6.5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6.5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60%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N/A</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smtClean="0">
                          <a:solidFill>
                            <a:srgbClr val="000000"/>
                          </a:solidFill>
                          <a:effectLst/>
                          <a:latin typeface="+mn-lt"/>
                          <a:cs typeface="Arial" panose="020B0604020202020204" pitchFamily="34" charset="0"/>
                        </a:rPr>
                        <a:t>TR 23.700-19 sent</a:t>
                      </a:r>
                      <a:r>
                        <a:rPr lang="en-GB" sz="1000" b="0" i="0" u="none" strike="noStrike" baseline="0" dirty="0" smtClean="0">
                          <a:solidFill>
                            <a:srgbClr val="000000"/>
                          </a:solidFill>
                          <a:effectLst/>
                          <a:latin typeface="+mn-lt"/>
                          <a:cs typeface="Arial" panose="020B0604020202020204" pitchFamily="34" charset="0"/>
                        </a:rPr>
                        <a:t> for Information</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70495829"/>
                  </a:ext>
                </a:extLst>
              </a:tr>
              <a:tr h="207000">
                <a:tc>
                  <a:txBody>
                    <a:bodyPr/>
                    <a:lstStyle/>
                    <a:p>
                      <a:pPr algn="l" fontAlgn="t"/>
                      <a:r>
                        <a:rPr lang="en-GB" sz="1000" b="1" i="0" u="none" strike="noStrike" dirty="0" err="1" smtClean="0">
                          <a:solidFill>
                            <a:srgbClr val="000000"/>
                          </a:solidFill>
                          <a:effectLst/>
                          <a:latin typeface="+mn-lt"/>
                          <a:cs typeface="Arial" panose="020B0604020202020204" pitchFamily="34" charset="0"/>
                        </a:rPr>
                        <a:t>FS_Sensing_ARC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7.0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5.5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65%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N/A</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TR 23.700-14 sent for Information</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13284250"/>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FS_AIML_CN_Ph2</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5.0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5.0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70%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N/A</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TR 23.700-04 sent for Information</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8588032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FS_EnergySys_Ph2</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6.0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6.0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85%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N/A</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TR 23.700-67 sent for Information</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0083241"/>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FS_AmbientIoT_Ph2_ARC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4.5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4.5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15%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N/A</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9661006"/>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FS_NG_RTC_Ph3_ARC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4.0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3.5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20%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N/A</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98462236"/>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FS_SMS2EC_ARC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4.0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3.5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25%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N/A</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9448282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MPS_IOT-ARC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N/A</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2.5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N/A</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smtClean="0">
                          <a:solidFill>
                            <a:srgbClr val="000000"/>
                          </a:solidFill>
                          <a:effectLst/>
                          <a:latin typeface="+mn-lt"/>
                          <a:cs typeface="Arial" panose="020B0604020202020204" pitchFamily="34" charset="0"/>
                        </a:rPr>
                        <a:t>Planned to start in November 2025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48523352"/>
                  </a:ext>
                </a:extLst>
              </a:tr>
            </a:tbl>
          </a:graphicData>
        </a:graphic>
      </p:graphicFrame>
    </p:spTree>
    <p:extLst>
      <p:ext uri="{BB962C8B-B14F-4D97-AF65-F5344CB8AC3E}">
        <p14:creationId xmlns:p14="http://schemas.microsoft.com/office/powerpoint/2010/main" val="15498869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445413" cy="857250"/>
          </a:xfrm>
        </p:spPr>
        <p:txBody>
          <a:bodyPr/>
          <a:lstStyle/>
          <a:p>
            <a:pPr algn="l" eaLnBrk="1" hangingPunct="1"/>
            <a:r>
              <a:rPr lang="en-US" altLang="en-US" sz="2400" b="1" dirty="0" smtClean="0">
                <a:solidFill>
                  <a:schemeClr val="tx1"/>
                </a:solidFill>
              </a:rPr>
              <a:t>3) SA2 Work Planning: Rel-20 6G</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altLang="en-US" sz="1400" dirty="0" smtClean="0"/>
              <a:t>The 6G study was on the agenda for the first time</a:t>
            </a:r>
          </a:p>
          <a:p>
            <a:pPr marL="341313" indent="-341313" eaLnBrk="1" hangingPunct="1">
              <a:spcBef>
                <a:spcPts val="225"/>
              </a:spcBef>
            </a:pPr>
            <a:r>
              <a:rPr lang="en-GB" altLang="en-US" sz="1400" dirty="0" smtClean="0"/>
              <a:t>6 main sessions and 4 drafting sessions were allocated during the week</a:t>
            </a:r>
          </a:p>
          <a:p>
            <a:pPr marL="341313" indent="-341313" eaLnBrk="1" hangingPunct="1">
              <a:spcBef>
                <a:spcPts val="225"/>
              </a:spcBef>
            </a:pPr>
            <a:r>
              <a:rPr lang="en-GB" altLang="en-US" sz="1400" dirty="0" smtClean="0"/>
              <a:t>Extensive and very useful discussions took place on the scope of the Work Tasks, and wording of Key Issues</a:t>
            </a:r>
          </a:p>
          <a:p>
            <a:pPr marL="739815" lvl="1" indent="-341313" eaLnBrk="1" hangingPunct="1">
              <a:spcBef>
                <a:spcPts val="225"/>
              </a:spcBef>
            </a:pPr>
            <a:r>
              <a:rPr lang="en-GB" altLang="en-US" sz="1400" dirty="0" smtClean="0"/>
              <a:t>Pen holders were assigned to combine company inputs and facilitate per-Work Task and per-Key Issue discussions based on selected input documents</a:t>
            </a:r>
          </a:p>
          <a:p>
            <a:pPr marL="341313" indent="-341313" eaLnBrk="1" hangingPunct="1">
              <a:spcBef>
                <a:spcPts val="225"/>
              </a:spcBef>
            </a:pPr>
            <a:r>
              <a:rPr lang="en-GB" altLang="en-US" sz="1400" dirty="0" smtClean="0"/>
              <a:t>At this stage it was difficult to approve much Work Task or Key Issue text so discussions will continue in Q4 of this year, building on the progress so far</a:t>
            </a:r>
          </a:p>
          <a:p>
            <a:pPr marL="739815" lvl="1" indent="-341313" eaLnBrk="1" hangingPunct="1">
              <a:spcBef>
                <a:spcPts val="225"/>
              </a:spcBef>
            </a:pPr>
            <a:r>
              <a:rPr lang="en-GB" altLang="en-US" sz="1400" dirty="0" smtClean="0"/>
              <a:t>The notes of discussions provided by the “pen holders” </a:t>
            </a:r>
            <a:r>
              <a:rPr lang="en-GB" altLang="en-US" sz="1400" dirty="0" smtClean="0"/>
              <a:t>for each Work Task/topic can be found in slides 50 to 53</a:t>
            </a:r>
            <a:endParaRPr lang="en-GB" altLang="en-US" sz="1000" dirty="0" smtClean="0"/>
          </a:p>
          <a:p>
            <a:pPr marL="341313" indent="-341313" eaLnBrk="1" hangingPunct="1">
              <a:spcBef>
                <a:spcPts val="225"/>
              </a:spcBef>
            </a:pPr>
            <a:r>
              <a:rPr lang="en-GB" altLang="en-US" sz="1400" dirty="0" smtClean="0"/>
              <a:t>The study is considered 5% complete</a:t>
            </a:r>
          </a:p>
        </p:txBody>
      </p:sp>
    </p:spTree>
    <p:extLst>
      <p:ext uri="{BB962C8B-B14F-4D97-AF65-F5344CB8AC3E}">
        <p14:creationId xmlns:p14="http://schemas.microsoft.com/office/powerpoint/2010/main" val="22364681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445413" cy="857250"/>
          </a:xfrm>
        </p:spPr>
        <p:txBody>
          <a:bodyPr/>
          <a:lstStyle/>
          <a:p>
            <a:pPr algn="l" eaLnBrk="1" hangingPunct="1"/>
            <a:r>
              <a:rPr lang="en-US" altLang="en-US" sz="2400" b="1" dirty="0" smtClean="0">
                <a:solidFill>
                  <a:schemeClr val="tx1"/>
                </a:solidFill>
              </a:rPr>
              <a:t>3) SA2 Work Planning: </a:t>
            </a:r>
            <a:r>
              <a:rPr lang="en-US" altLang="en-US" sz="2400" b="1" dirty="0">
                <a:solidFill>
                  <a:schemeClr val="tx1"/>
                </a:solidFill>
              </a:rPr>
              <a:t>Rel-20 </a:t>
            </a:r>
            <a:r>
              <a:rPr lang="en-US" altLang="en-US" sz="2400" b="1" dirty="0" smtClean="0">
                <a:solidFill>
                  <a:schemeClr val="tx1"/>
                </a:solidFill>
              </a:rPr>
              <a:t>6G</a:t>
            </a:r>
          </a:p>
        </p:txBody>
      </p:sp>
      <p:sp>
        <p:nvSpPr>
          <p:cNvPr id="58371" name="Rectangle 3"/>
          <p:cNvSpPr>
            <a:spLocks noGrp="1"/>
          </p:cNvSpPr>
          <p:nvPr>
            <p:ph type="body" idx="1"/>
          </p:nvPr>
        </p:nvSpPr>
        <p:spPr>
          <a:xfrm>
            <a:off x="715963" y="1017345"/>
            <a:ext cx="7430510" cy="3502025"/>
          </a:xfrm>
        </p:spPr>
        <p:txBody>
          <a:bodyPr/>
          <a:lstStyle/>
          <a:p>
            <a:pPr marL="341313" indent="-341313" eaLnBrk="1" hangingPunct="1">
              <a:spcBef>
                <a:spcPts val="225"/>
              </a:spcBef>
            </a:pPr>
            <a:r>
              <a:rPr lang="en-GB" altLang="en-US" sz="1800" dirty="0" smtClean="0"/>
              <a:t>A high level plan for the whole study period was endorsed in </a:t>
            </a:r>
            <a:r>
              <a:rPr lang="en-GB" altLang="en-US" sz="1800" dirty="0"/>
              <a:t>SA2#170 </a:t>
            </a:r>
            <a:r>
              <a:rPr lang="en-GB" altLang="en-US" sz="1800" dirty="0" smtClean="0"/>
              <a:t>(S2-2508138)</a:t>
            </a:r>
          </a:p>
          <a:p>
            <a:pPr marL="739815" lvl="1" indent="-341313" eaLnBrk="1" hangingPunct="1">
              <a:spcBef>
                <a:spcPts val="225"/>
              </a:spcBef>
            </a:pPr>
            <a:r>
              <a:rPr lang="en-GB" altLang="en-US" sz="1400" dirty="0" smtClean="0">
                <a:hlinkClick r:id="rId2"/>
              </a:rPr>
              <a:t>https</a:t>
            </a:r>
            <a:r>
              <a:rPr lang="en-GB" altLang="en-US" sz="1400" dirty="0">
                <a:hlinkClick r:id="rId2"/>
              </a:rPr>
              <a:t>://</a:t>
            </a:r>
            <a:r>
              <a:rPr lang="en-GB" altLang="en-US" sz="1400" dirty="0" smtClean="0">
                <a:hlinkClick r:id="rId2"/>
              </a:rPr>
              <a:t>www.3gpp.org/ftp/tsg_sa/WG2_Arch/TSGS2_170_Goteborg_2025-08/Docs/S2-2508138.zip</a:t>
            </a:r>
            <a:r>
              <a:rPr lang="en-GB" altLang="en-US" sz="1400" dirty="0" smtClean="0"/>
              <a:t> </a:t>
            </a:r>
          </a:p>
          <a:p>
            <a:pPr marL="341313" indent="-341313" eaLnBrk="1" hangingPunct="1">
              <a:spcBef>
                <a:spcPts val="225"/>
              </a:spcBef>
            </a:pPr>
            <a:r>
              <a:rPr lang="en-GB" sz="1800" dirty="0" smtClean="0"/>
              <a:t>A way forward was endorsed on identification of “Day 1” 5G features to be supported (S2-2508115)</a:t>
            </a:r>
          </a:p>
          <a:p>
            <a:pPr marL="739815" lvl="1" indent="-341313" eaLnBrk="1" hangingPunct="1">
              <a:spcBef>
                <a:spcPts val="225"/>
              </a:spcBef>
            </a:pPr>
            <a:r>
              <a:rPr lang="en-GB" sz="1400" dirty="0" smtClean="0"/>
              <a:t>To determine </a:t>
            </a:r>
            <a:r>
              <a:rPr lang="en-GB" sz="1400" dirty="0"/>
              <a:t>which </a:t>
            </a:r>
            <a:r>
              <a:rPr lang="en-GB" sz="1400" dirty="0" smtClean="0"/>
              <a:t>5G </a:t>
            </a:r>
            <a:r>
              <a:rPr lang="en-GB" sz="1400" dirty="0"/>
              <a:t>features </a:t>
            </a:r>
            <a:r>
              <a:rPr lang="en-GB" sz="1400" dirty="0" smtClean="0"/>
              <a:t>are to be supported in the </a:t>
            </a:r>
            <a:r>
              <a:rPr lang="en-GB" sz="1400" dirty="0"/>
              <a:t>first release of </a:t>
            </a:r>
            <a:r>
              <a:rPr lang="en-GB" sz="1400" dirty="0" smtClean="0"/>
              <a:t>the 6G specifications </a:t>
            </a:r>
          </a:p>
          <a:p>
            <a:pPr marL="739815" lvl="1" indent="-341313" eaLnBrk="1" hangingPunct="1">
              <a:spcBef>
                <a:spcPts val="225"/>
              </a:spcBef>
            </a:pPr>
            <a:r>
              <a:rPr lang="en-GB" sz="1400" dirty="0"/>
              <a:t> </a:t>
            </a:r>
            <a:r>
              <a:rPr lang="en-GB" sz="1400" dirty="0">
                <a:hlinkClick r:id="rId3"/>
              </a:rPr>
              <a:t>https://</a:t>
            </a:r>
            <a:r>
              <a:rPr lang="en-GB" sz="1400" dirty="0" smtClean="0">
                <a:hlinkClick r:id="rId3"/>
              </a:rPr>
              <a:t>www.3gpp.org/ftp/tsg_sa/WG2_Arch/TSGS2_170_Goteborg_2025-08/Docs/S2-2508115.zip</a:t>
            </a:r>
            <a:r>
              <a:rPr lang="en-GB" sz="1400" dirty="0" smtClean="0"/>
              <a:t> </a:t>
            </a:r>
          </a:p>
          <a:p>
            <a:pPr marL="739815" lvl="1" indent="-341313" eaLnBrk="1" hangingPunct="1">
              <a:spcBef>
                <a:spcPts val="225"/>
              </a:spcBef>
            </a:pPr>
            <a:r>
              <a:rPr lang="en-GB" sz="1400" dirty="0" smtClean="0"/>
              <a:t>A two-step moderated discussion has been kicked off and will complete on 31</a:t>
            </a:r>
            <a:r>
              <a:rPr lang="en-GB" sz="1400" baseline="30000" dirty="0" smtClean="0"/>
              <a:t>st</a:t>
            </a:r>
            <a:r>
              <a:rPr lang="en-GB" sz="1400" dirty="0" smtClean="0"/>
              <a:t> October</a:t>
            </a:r>
            <a:endParaRPr lang="en-GB" sz="1400" dirty="0"/>
          </a:p>
        </p:txBody>
      </p:sp>
    </p:spTree>
    <p:extLst>
      <p:ext uri="{BB962C8B-B14F-4D97-AF65-F5344CB8AC3E}">
        <p14:creationId xmlns:p14="http://schemas.microsoft.com/office/powerpoint/2010/main" val="1475887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857250"/>
          </a:xfrm>
        </p:spPr>
        <p:txBody>
          <a:bodyPr/>
          <a:lstStyle/>
          <a:p>
            <a:pPr algn="l"/>
            <a:r>
              <a:rPr lang="de-DE" altLang="de-DE" b="1">
                <a:solidFill>
                  <a:schemeClr val="tx1"/>
                </a:solidFill>
              </a:rPr>
              <a:t>1) General Aspects (3/7)</a:t>
            </a:r>
          </a:p>
        </p:txBody>
      </p:sp>
      <p:sp>
        <p:nvSpPr>
          <p:cNvPr id="9219" name="Content Placeholder 2"/>
          <p:cNvSpPr>
            <a:spLocks noGrp="1"/>
          </p:cNvSpPr>
          <p:nvPr>
            <p:ph idx="1"/>
          </p:nvPr>
        </p:nvSpPr>
        <p:spPr>
          <a:xfrm>
            <a:off x="757238" y="833438"/>
            <a:ext cx="7629524" cy="3679825"/>
          </a:xfrm>
        </p:spPr>
        <p:txBody>
          <a:bodyPr/>
          <a:lstStyle/>
          <a:p>
            <a:pPr marL="341313" indent="-341313">
              <a:lnSpc>
                <a:spcPct val="80000"/>
              </a:lnSpc>
              <a:buFontTx/>
              <a:buNone/>
            </a:pPr>
            <a:endParaRPr lang="en-US" altLang="ko-KR" sz="700" b="1" dirty="0">
              <a:latin typeface="Arial" panose="020B0604020202020204" pitchFamily="34" charset="0"/>
              <a:ea typeface="Gulim"/>
              <a:cs typeface="Gulim"/>
            </a:endParaRPr>
          </a:p>
          <a:p>
            <a:pPr marL="341313" indent="-341313">
              <a:lnSpc>
                <a:spcPct val="80000"/>
              </a:lnSpc>
              <a:buFontTx/>
              <a:buNone/>
            </a:pPr>
            <a:r>
              <a:rPr lang="en-GB" altLang="ko-KR" u="sng" dirty="0">
                <a:latin typeface="Arial" panose="020B0604020202020204" pitchFamily="34" charset="0"/>
                <a:ea typeface="Gulim"/>
                <a:cs typeface="Gulim"/>
              </a:rPr>
              <a:t>Statistics</a:t>
            </a:r>
            <a:r>
              <a:rPr lang="en-US" altLang="de-DE" u="sng" dirty="0">
                <a:latin typeface="Arial" panose="020B0604020202020204" pitchFamily="34" charset="0"/>
              </a:rPr>
              <a:t> at SA WG2 #170</a:t>
            </a:r>
            <a:r>
              <a:rPr lang="en-US" altLang="de-DE" sz="1800" u="sng" dirty="0">
                <a:latin typeface="Arial" panose="020B0604020202020204" pitchFamily="34" charset="0"/>
              </a:rPr>
              <a:t> </a:t>
            </a:r>
            <a:r>
              <a:rPr lang="en-US" altLang="de-DE" sz="1100" u="sng" dirty="0">
                <a:latin typeface="Arial" panose="020B0604020202020204" pitchFamily="34" charset="0"/>
              </a:rPr>
              <a:t>(</a:t>
            </a:r>
            <a:r>
              <a:rPr lang="en-GB" altLang="de-DE" sz="1100" u="sng" dirty="0">
                <a:latin typeface="Arial" panose="020B0604020202020204" pitchFamily="34" charset="0"/>
              </a:rPr>
              <a:t>25 – 29 August 2025, Goteborg, Sweden</a:t>
            </a:r>
            <a:r>
              <a:rPr lang="en-US" altLang="de-DE" sz="1100" u="sng" dirty="0">
                <a:latin typeface="Arial" panose="020B0604020202020204" pitchFamily="34" charset="0"/>
              </a:rPr>
              <a:t>)</a:t>
            </a:r>
            <a:r>
              <a:rPr lang="en-US" altLang="de-DE" sz="1200" u="sng" dirty="0">
                <a:latin typeface="Arial" panose="020B0604020202020204" pitchFamily="34" charset="0"/>
              </a:rPr>
              <a:t>:</a:t>
            </a:r>
            <a:endParaRPr lang="en-US" altLang="de-DE" sz="1800" u="sng" dirty="0">
              <a:latin typeface="Arial" panose="020B0604020202020204" pitchFamily="34" charset="0"/>
            </a:endParaRPr>
          </a:p>
          <a:p>
            <a:pPr marL="341313" indent="-341313">
              <a:lnSpc>
                <a:spcPct val="80000"/>
              </a:lnSpc>
            </a:pPr>
            <a:r>
              <a:rPr lang="en-GB" altLang="ko-KR" sz="1800" dirty="0">
                <a:solidFill>
                  <a:srgbClr val="FF0000"/>
                </a:solidFill>
                <a:latin typeface="Arial" panose="020B0604020202020204" pitchFamily="34" charset="0"/>
                <a:ea typeface="Gulim"/>
                <a:cs typeface="Gulim"/>
              </a:rPr>
              <a:t>251</a:t>
            </a:r>
            <a:r>
              <a:rPr lang="en-GB" altLang="ko-KR" sz="1800" dirty="0">
                <a:solidFill>
                  <a:srgbClr val="000000"/>
                </a:solidFill>
                <a:latin typeface="Arial" panose="020B0604020202020204" pitchFamily="34" charset="0"/>
                <a:ea typeface="Gulim"/>
                <a:cs typeface="Gulim"/>
              </a:rPr>
              <a:t> delegates ‘attended’ (</a:t>
            </a:r>
            <a:r>
              <a:rPr lang="en-GB" altLang="ko-KR" sz="1800" i="1" dirty="0">
                <a:solidFill>
                  <a:srgbClr val="000000"/>
                </a:solidFill>
                <a:latin typeface="Arial" panose="020B0604020202020204" pitchFamily="34" charset="0"/>
                <a:ea typeface="Gulim"/>
                <a:cs typeface="Gulim"/>
              </a:rPr>
              <a:t>checked-in</a:t>
            </a:r>
            <a:r>
              <a:rPr lang="en-GB" altLang="ko-KR" sz="1800" dirty="0">
                <a:solidFill>
                  <a:srgbClr val="000000"/>
                </a:solidFill>
                <a:latin typeface="Arial" panose="020B0604020202020204" pitchFamily="34" charset="0"/>
                <a:ea typeface="Gulim"/>
                <a:cs typeface="Gulim"/>
              </a:rPr>
              <a:t>) at </a:t>
            </a:r>
            <a:r>
              <a:rPr lang="en-GB" altLang="ko-KR" sz="1800" dirty="0">
                <a:solidFill>
                  <a:srgbClr val="FF0000"/>
                </a:solidFill>
                <a:latin typeface="Arial" panose="020B0604020202020204" pitchFamily="34" charset="0"/>
                <a:ea typeface="Gulim"/>
                <a:cs typeface="Gulim"/>
              </a:rPr>
              <a:t>SA WG2 #170</a:t>
            </a:r>
            <a:br>
              <a:rPr lang="en-GB" altLang="ko-KR" sz="1800" dirty="0">
                <a:solidFill>
                  <a:srgbClr val="FF0000"/>
                </a:solidFill>
                <a:latin typeface="Arial" panose="020B0604020202020204" pitchFamily="34" charset="0"/>
                <a:ea typeface="Gulim"/>
                <a:cs typeface="Gulim"/>
              </a:rPr>
            </a:br>
            <a:r>
              <a:rPr lang="en-GB" altLang="ko-KR" sz="1800" dirty="0">
                <a:solidFill>
                  <a:srgbClr val="FF0000"/>
                </a:solidFill>
                <a:latin typeface="Arial" panose="020B0604020202020204" pitchFamily="34" charset="0"/>
                <a:ea typeface="Gulim"/>
                <a:cs typeface="Gulim"/>
              </a:rPr>
              <a:t>123</a:t>
            </a:r>
            <a:r>
              <a:rPr lang="en-GB" altLang="ko-KR" sz="1800" dirty="0">
                <a:latin typeface="Arial" panose="020B0604020202020204" pitchFamily="34" charset="0"/>
                <a:ea typeface="Gulim"/>
                <a:cs typeface="Gulim"/>
              </a:rPr>
              <a:t> registered for the on-line broadcast</a:t>
            </a:r>
          </a:p>
          <a:p>
            <a:pPr lvl="1">
              <a:lnSpc>
                <a:spcPct val="80000"/>
              </a:lnSpc>
            </a:pPr>
            <a:r>
              <a:rPr lang="en-US" altLang="ko-KR" sz="1200" dirty="0">
                <a:solidFill>
                  <a:srgbClr val="FF0000"/>
                </a:solidFill>
                <a:latin typeface="Arial" panose="020B0604020202020204" pitchFamily="34" charset="0"/>
                <a:ea typeface="Gulim"/>
                <a:cs typeface="Arial" panose="020B0604020202020204" pitchFamily="34" charset="0"/>
              </a:rPr>
              <a:t>1928</a:t>
            </a:r>
            <a:r>
              <a:rPr lang="en-US" altLang="ko-KR" sz="1200" dirty="0">
                <a:latin typeface="Arial" panose="020B0604020202020204" pitchFamily="34" charset="0"/>
                <a:ea typeface="Gulim"/>
                <a:cs typeface="Arial" panose="020B0604020202020204" pitchFamily="34" charset="0"/>
              </a:rPr>
              <a:t> documents (including revisions)</a:t>
            </a:r>
            <a:r>
              <a:rPr lang="en-US" altLang="ko-KR" sz="1200" dirty="0">
                <a:latin typeface="Arial" panose="020B0604020202020204" pitchFamily="34" charset="0"/>
                <a:ea typeface="Gulim"/>
                <a:cs typeface="Gulim"/>
              </a:rPr>
              <a:t>, (</a:t>
            </a:r>
            <a:r>
              <a:rPr lang="en-GB" altLang="ko-KR" sz="1200" dirty="0">
                <a:solidFill>
                  <a:srgbClr val="2A6EA8"/>
                </a:solidFill>
                <a:latin typeface="Arial" panose="020B0604020202020204" pitchFamily="34" charset="0"/>
                <a:ea typeface="Gulim"/>
                <a:cs typeface="Gulim"/>
              </a:rPr>
              <a:t>752 </a:t>
            </a:r>
            <a:r>
              <a:rPr lang="en-US" altLang="ko-KR" sz="1200" dirty="0">
                <a:solidFill>
                  <a:srgbClr val="2A6EA8"/>
                </a:solidFill>
                <a:latin typeface="Arial" panose="020B0604020202020204" pitchFamily="34" charset="0"/>
                <a:ea typeface="Gulim"/>
                <a:cs typeface="Gulim"/>
              </a:rPr>
              <a:t>documents were not handled</a:t>
            </a:r>
            <a:r>
              <a:rPr lang="en-US" altLang="ko-KR" sz="1200" dirty="0">
                <a:latin typeface="Arial" panose="020B0604020202020204" pitchFamily="34" charset="0"/>
                <a:ea typeface="Gulim"/>
                <a:cs typeface="Gulim"/>
              </a:rPr>
              <a:t>) including:</a:t>
            </a:r>
          </a:p>
          <a:p>
            <a:pPr lvl="2">
              <a:lnSpc>
                <a:spcPct val="80000"/>
              </a:lnSpc>
            </a:pPr>
            <a:r>
              <a:rPr lang="en-GB" altLang="ko-KR" sz="1100" dirty="0">
                <a:solidFill>
                  <a:srgbClr val="FF0000"/>
                </a:solidFill>
                <a:latin typeface="Arial" panose="020B0604020202020204" pitchFamily="34" charset="0"/>
                <a:ea typeface="Gulim"/>
                <a:cs typeface="Gulim"/>
              </a:rPr>
              <a:t>625</a:t>
            </a:r>
            <a:r>
              <a:rPr lang="en-GB" altLang="ko-KR" sz="1100" dirty="0">
                <a:solidFill>
                  <a:srgbClr val="000000"/>
                </a:solidFill>
                <a:latin typeface="Arial" panose="020B0604020202020204" pitchFamily="34" charset="0"/>
                <a:ea typeface="Gulim"/>
                <a:cs typeface="Gulim"/>
              </a:rPr>
              <a:t> </a:t>
            </a:r>
            <a:r>
              <a:rPr lang="en-US" altLang="ko-KR" sz="1100" dirty="0">
                <a:latin typeface="Arial" panose="020B0604020202020204" pitchFamily="34" charset="0"/>
                <a:ea typeface="Gulim"/>
                <a:cs typeface="Gulim"/>
              </a:rPr>
              <a:t>CRs (including revisions)</a:t>
            </a:r>
          </a:p>
          <a:p>
            <a:pPr lvl="2">
              <a:lnSpc>
                <a:spcPct val="80000"/>
              </a:lnSpc>
            </a:pPr>
            <a:r>
              <a:rPr lang="en-US" altLang="ko-KR" sz="1100" dirty="0">
                <a:latin typeface="Arial" panose="020B0604020202020204" pitchFamily="34" charset="0"/>
                <a:ea typeface="Gulim"/>
                <a:cs typeface="Gulim"/>
              </a:rPr>
              <a:t>  </a:t>
            </a:r>
            <a:r>
              <a:rPr lang="en-US" altLang="ko-KR" sz="1100" dirty="0">
                <a:solidFill>
                  <a:srgbClr val="FF0000"/>
                </a:solidFill>
                <a:latin typeface="Arial" panose="020B0604020202020204" pitchFamily="34" charset="0"/>
                <a:ea typeface="Gulim"/>
                <a:cs typeface="Gulim"/>
              </a:rPr>
              <a:t>69</a:t>
            </a:r>
            <a:r>
              <a:rPr lang="en-US" altLang="ko-KR" sz="1100" dirty="0">
                <a:latin typeface="Arial" panose="020B0604020202020204" pitchFamily="34" charset="0"/>
                <a:ea typeface="Gulim"/>
                <a:cs typeface="Gulim"/>
              </a:rPr>
              <a:t> Incoming LSs, of which </a:t>
            </a:r>
            <a:r>
              <a:rPr lang="en-GB" altLang="ko-KR" sz="1100" dirty="0">
                <a:solidFill>
                  <a:srgbClr val="FF0000"/>
                </a:solidFill>
                <a:latin typeface="Arial" panose="020B0604020202020204" pitchFamily="34" charset="0"/>
                <a:ea typeface="Gulim"/>
                <a:cs typeface="Gulim"/>
              </a:rPr>
              <a:t>20</a:t>
            </a:r>
            <a:r>
              <a:rPr lang="en-GB" altLang="ko-KR" sz="1100" dirty="0">
                <a:solidFill>
                  <a:srgbClr val="000000"/>
                </a:solidFill>
                <a:latin typeface="Arial" panose="020B0604020202020204" pitchFamily="34" charset="0"/>
                <a:ea typeface="Gulim"/>
                <a:cs typeface="Gulim"/>
              </a:rPr>
              <a:t> </a:t>
            </a:r>
            <a:r>
              <a:rPr lang="en-US" altLang="ko-KR" sz="1100" dirty="0">
                <a:latin typeface="Arial" panose="020B0604020202020204" pitchFamily="34" charset="0"/>
                <a:ea typeface="Gulim"/>
                <a:cs typeface="Gulim"/>
              </a:rPr>
              <a:t>were postponed</a:t>
            </a:r>
          </a:p>
          <a:p>
            <a:pPr lvl="2">
              <a:lnSpc>
                <a:spcPct val="80000"/>
              </a:lnSpc>
            </a:pPr>
            <a:r>
              <a:rPr lang="de-DE" altLang="ko-KR" sz="1100" dirty="0">
                <a:solidFill>
                  <a:srgbClr val="FF0000"/>
                </a:solidFill>
                <a:latin typeface="Arial" panose="020B0604020202020204" pitchFamily="34" charset="0"/>
                <a:ea typeface="Gulim"/>
                <a:cs typeface="Gulim"/>
              </a:rPr>
              <a:t>  23</a:t>
            </a:r>
            <a:r>
              <a:rPr lang="de-DE" altLang="ko-KR" sz="1100" dirty="0">
                <a:latin typeface="Arial" panose="020B0604020202020204" pitchFamily="34" charset="0"/>
                <a:ea typeface="Gulim"/>
                <a:cs typeface="Gulim"/>
              </a:rPr>
              <a:t> </a:t>
            </a:r>
            <a:r>
              <a:rPr lang="en-US" altLang="ko-KR" sz="1100" dirty="0">
                <a:latin typeface="Arial" panose="020B0604020202020204" pitchFamily="34" charset="0"/>
                <a:ea typeface="Gulim"/>
                <a:cs typeface="Gulim"/>
              </a:rPr>
              <a:t>Outgoing LSs Approved</a:t>
            </a:r>
          </a:p>
          <a:p>
            <a:pPr lvl="1">
              <a:lnSpc>
                <a:spcPct val="80000"/>
              </a:lnSpc>
            </a:pPr>
            <a:r>
              <a:rPr lang="en-GB" altLang="ko-KR" sz="1200" dirty="0">
                <a:solidFill>
                  <a:srgbClr val="000000"/>
                </a:solidFill>
                <a:latin typeface="Arial" panose="020B0604020202020204" pitchFamily="34" charset="0"/>
                <a:ea typeface="Gulim"/>
                <a:cs typeface="Gulim"/>
              </a:rPr>
              <a:t>  </a:t>
            </a:r>
            <a:r>
              <a:rPr lang="en-GB" altLang="ko-KR" sz="1200" dirty="0">
                <a:solidFill>
                  <a:srgbClr val="FF0000"/>
                </a:solidFill>
                <a:latin typeface="Arial" panose="020B0604020202020204" pitchFamily="34" charset="0"/>
                <a:ea typeface="Gulim"/>
                <a:cs typeface="Gulim"/>
              </a:rPr>
              <a:t>47</a:t>
            </a:r>
            <a:r>
              <a:rPr lang="en-GB" altLang="ko-KR" sz="1200" dirty="0">
                <a:solidFill>
                  <a:srgbClr val="000000"/>
                </a:solidFill>
                <a:latin typeface="Arial" panose="020B0604020202020204" pitchFamily="34" charset="0"/>
                <a:ea typeface="Gulim"/>
                <a:cs typeface="Gulim"/>
              </a:rPr>
              <a:t> other </a:t>
            </a:r>
            <a:r>
              <a:rPr lang="en-US" altLang="ko-KR" sz="1200" dirty="0">
                <a:latin typeface="Arial" panose="020B0604020202020204" pitchFamily="34" charset="0"/>
                <a:ea typeface="Gulim"/>
                <a:cs typeface="Gulim"/>
              </a:rPr>
              <a:t>documents postponed</a:t>
            </a:r>
          </a:p>
          <a:p>
            <a:pPr marL="341313" indent="-341313">
              <a:lnSpc>
                <a:spcPct val="80000"/>
              </a:lnSpc>
            </a:pPr>
            <a:r>
              <a:rPr lang="en-US" altLang="ko-KR" sz="1800" dirty="0">
                <a:latin typeface="Arial" panose="020B0604020202020204" pitchFamily="34" charset="0"/>
                <a:ea typeface="Gulim"/>
                <a:cs typeface="Gulim"/>
              </a:rPr>
              <a:t> Total CRs agreed: </a:t>
            </a:r>
            <a:r>
              <a:rPr lang="de-DE" altLang="ko-KR" sz="1800" dirty="0">
                <a:solidFill>
                  <a:srgbClr val="FF0000"/>
                </a:solidFill>
                <a:latin typeface="Arial" panose="020B0604020202020204" pitchFamily="34" charset="0"/>
                <a:ea typeface="Gulim"/>
                <a:cs typeface="Gulim"/>
              </a:rPr>
              <a:t>111</a:t>
            </a:r>
            <a:endParaRPr lang="de-DE" altLang="ko-KR" sz="1200" dirty="0">
              <a:solidFill>
                <a:srgbClr val="0000FF"/>
              </a:solidFill>
              <a:latin typeface="Arial" panose="020B0604020202020204" pitchFamily="34" charset="0"/>
              <a:ea typeface="Gulim"/>
              <a:cs typeface="Gulim"/>
            </a:endParaRPr>
          </a:p>
          <a:p>
            <a:pPr marL="341313" indent="-341313">
              <a:lnSpc>
                <a:spcPct val="80000"/>
              </a:lnSpc>
              <a:buFontTx/>
              <a:buNone/>
            </a:pPr>
            <a:endParaRPr lang="de-DE" altLang="ko-KR" sz="1200" dirty="0">
              <a:solidFill>
                <a:srgbClr val="FF0000"/>
              </a:solidFill>
              <a:latin typeface="Arial" panose="020B0604020202020204" pitchFamily="34" charset="0"/>
              <a:ea typeface="Gulim"/>
              <a:cs typeface="Gulim"/>
            </a:endParaRP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7" y="4513263"/>
            <a:ext cx="7485425" cy="258532"/>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ea typeface="Gulim" panose="020B0600000101010101" pitchFamily="34" charset="-127"/>
              </a:rPr>
              <a:t>946 Subscribers</a:t>
            </a:r>
            <a:r>
              <a:rPr lang="en-GB" altLang="ko-KR" sz="1350" dirty="0">
                <a:solidFill>
                  <a:srgbClr val="000000"/>
                </a:solidFill>
                <a:ea typeface="Gulim" panose="020B0600000101010101" pitchFamily="34" charset="-127"/>
              </a:rPr>
              <a:t> </a:t>
            </a:r>
            <a:r>
              <a:rPr lang="en-GB" altLang="ko-KR" sz="1350" dirty="0">
                <a:ea typeface="Gulim" panose="020B0600000101010101" pitchFamily="34" charset="-127"/>
              </a:rPr>
              <a:t>registered on the SA WG2</a:t>
            </a:r>
            <a:r>
              <a:rPr lang="en-US" altLang="de-DE" sz="1350" dirty="0">
                <a:ea typeface="Gulim" panose="020B0600000101010101" pitchFamily="34" charset="-127"/>
              </a:rPr>
              <a:t> </a:t>
            </a:r>
            <a:r>
              <a:rPr lang="en-GB" altLang="ko-KR" sz="1350" dirty="0">
                <a:ea typeface="Gulim" panose="020B0600000101010101" pitchFamily="34" charset="-127"/>
              </a:rPr>
              <a:t>e-mail reflector</a:t>
            </a:r>
            <a:r>
              <a:rPr lang="en-US" altLang="de-DE" sz="1350" dirty="0">
                <a:ea typeface="Gulim" panose="020B0600000101010101" pitchFamily="34" charset="-127"/>
              </a:rPr>
              <a:t> on 5 September 2025</a:t>
            </a:r>
          </a:p>
        </p:txBody>
      </p:sp>
    </p:spTree>
    <p:extLst>
      <p:ext uri="{BB962C8B-B14F-4D97-AF65-F5344CB8AC3E}">
        <p14:creationId xmlns:p14="http://schemas.microsoft.com/office/powerpoint/2010/main" val="39383132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626131" cy="857250"/>
          </a:xfrm>
        </p:spPr>
        <p:txBody>
          <a:bodyPr/>
          <a:lstStyle/>
          <a:p>
            <a:pPr algn="l" eaLnBrk="1" hangingPunct="1"/>
            <a:r>
              <a:rPr lang="en-US" altLang="en-US" sz="2400" b="1" dirty="0" smtClean="0">
                <a:solidFill>
                  <a:schemeClr val="tx1"/>
                </a:solidFill>
              </a:rPr>
              <a:t>3) SA2 Work Planning: TEI20 (5G Advanced)</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sz="1600" dirty="0" smtClean="0"/>
              <a:t>Two TEI20 items were previously approved by SA</a:t>
            </a:r>
          </a:p>
          <a:p>
            <a:pPr marL="341313" indent="-341313" eaLnBrk="1" hangingPunct="1">
              <a:spcBef>
                <a:spcPts val="225"/>
              </a:spcBef>
            </a:pPr>
            <a:r>
              <a:rPr lang="en-GB" sz="1600" dirty="0" smtClean="0"/>
              <a:t>31 TEI20 proposals were submitted to SA2#170</a:t>
            </a:r>
          </a:p>
          <a:p>
            <a:pPr marL="739815" lvl="1" indent="-341313" eaLnBrk="1" hangingPunct="1">
              <a:spcBef>
                <a:spcPts val="225"/>
              </a:spcBef>
            </a:pPr>
            <a:r>
              <a:rPr lang="en-GB" sz="1400" dirty="0" smtClean="0"/>
              <a:t>7 were approved by SA2</a:t>
            </a:r>
          </a:p>
          <a:p>
            <a:pPr marL="739815" lvl="1" indent="-341313" eaLnBrk="1" hangingPunct="1">
              <a:spcBef>
                <a:spcPts val="225"/>
              </a:spcBef>
            </a:pPr>
            <a:r>
              <a:rPr lang="en-GB" sz="1400" dirty="0" smtClean="0"/>
              <a:t>2 were postponed</a:t>
            </a:r>
          </a:p>
          <a:p>
            <a:pPr marL="739815" lvl="1" indent="-341313" eaLnBrk="1" hangingPunct="1">
              <a:spcBef>
                <a:spcPts val="225"/>
              </a:spcBef>
            </a:pPr>
            <a:r>
              <a:rPr lang="en-GB" sz="1400" dirty="0" smtClean="0"/>
              <a:t>6 were noted</a:t>
            </a:r>
          </a:p>
          <a:p>
            <a:pPr marL="739815" lvl="1" indent="-341313" eaLnBrk="1" hangingPunct="1">
              <a:spcBef>
                <a:spcPts val="225"/>
              </a:spcBef>
            </a:pPr>
            <a:r>
              <a:rPr lang="en-GB" sz="1400" dirty="0" smtClean="0"/>
              <a:t>16 were not handled</a:t>
            </a:r>
          </a:p>
          <a:p>
            <a:pPr marL="341313" indent="-341313" eaLnBrk="1" hangingPunct="1">
              <a:spcBef>
                <a:spcPts val="225"/>
              </a:spcBef>
            </a:pPr>
            <a:r>
              <a:rPr lang="en-GB" sz="1600" dirty="0" smtClean="0"/>
              <a:t>The 9 approved </a:t>
            </a:r>
            <a:r>
              <a:rPr lang="en-GB" sz="1600" dirty="0" smtClean="0"/>
              <a:t>items (7 approved by SA2, 2 by SA) </a:t>
            </a:r>
            <a:r>
              <a:rPr lang="en-GB" sz="1600" dirty="0" smtClean="0"/>
              <a:t>have a planned total of 7.5 TU’s</a:t>
            </a:r>
          </a:p>
          <a:p>
            <a:pPr marL="341313" indent="-341313" eaLnBrk="1" hangingPunct="1">
              <a:spcBef>
                <a:spcPts val="225"/>
              </a:spcBef>
            </a:pPr>
            <a:r>
              <a:rPr lang="en-GB" sz="1600" dirty="0" smtClean="0"/>
              <a:t>TEI20 proposals will be discussed again in </a:t>
            </a:r>
            <a:r>
              <a:rPr lang="en-GB" sz="1600" dirty="0" smtClean="0"/>
              <a:t>SA2#173 </a:t>
            </a:r>
            <a:r>
              <a:rPr lang="en-GB" sz="1600" dirty="0" smtClean="0"/>
              <a:t>(February 2026)</a:t>
            </a:r>
          </a:p>
          <a:p>
            <a:pPr marL="739815" lvl="1" indent="-341313" eaLnBrk="1" hangingPunct="1">
              <a:spcBef>
                <a:spcPts val="225"/>
              </a:spcBef>
            </a:pPr>
            <a:r>
              <a:rPr lang="en-GB" sz="1400" dirty="0" smtClean="0"/>
              <a:t>Items to a total of no more than 4.5 TU’s can be approved in that meeting</a:t>
            </a:r>
            <a:endParaRPr lang="en-GB" sz="1400" dirty="0"/>
          </a:p>
        </p:txBody>
      </p:sp>
    </p:spTree>
    <p:extLst>
      <p:ext uri="{BB962C8B-B14F-4D97-AF65-F5344CB8AC3E}">
        <p14:creationId xmlns:p14="http://schemas.microsoft.com/office/powerpoint/2010/main" val="15317269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881870" cy="857250"/>
          </a:xfrm>
        </p:spPr>
        <p:txBody>
          <a:bodyPr/>
          <a:lstStyle/>
          <a:p>
            <a:pPr algn="l" eaLnBrk="1" hangingPunct="1"/>
            <a:r>
              <a:rPr lang="en-US" altLang="en-US" sz="2400" b="1" dirty="0" smtClean="0">
                <a:solidFill>
                  <a:schemeClr val="tx1"/>
                </a:solidFill>
              </a:rPr>
              <a:t>3) SA2 Work Planning: Additional</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sz="1800" dirty="0"/>
              <a:t>New SID: Study on IMS Architecture </a:t>
            </a:r>
            <a:r>
              <a:rPr lang="en-GB" sz="1800" dirty="0" smtClean="0"/>
              <a:t>Enhancement</a:t>
            </a:r>
          </a:p>
          <a:p>
            <a:pPr marL="739815" lvl="1" indent="-341313" eaLnBrk="1" hangingPunct="1">
              <a:spcBef>
                <a:spcPts val="225"/>
              </a:spcBef>
            </a:pPr>
            <a:r>
              <a:rPr lang="en-GB" sz="1600" dirty="0" smtClean="0"/>
              <a:t>A moderated discussion was carried out </a:t>
            </a:r>
            <a:r>
              <a:rPr lang="de-DE" altLang="de-DE" sz="1600" dirty="0"/>
              <a:t>between 27-June </a:t>
            </a:r>
            <a:r>
              <a:rPr lang="de-DE" altLang="de-DE" sz="1600" dirty="0" smtClean="0"/>
              <a:t>and 12-Aug 2025</a:t>
            </a:r>
          </a:p>
          <a:p>
            <a:pPr marL="739815" lvl="1" indent="-341313" eaLnBrk="1" hangingPunct="1">
              <a:spcBef>
                <a:spcPts val="225"/>
              </a:spcBef>
            </a:pPr>
            <a:r>
              <a:rPr lang="en-IN" sz="1600" dirty="0" smtClean="0"/>
              <a:t>To identify key </a:t>
            </a:r>
            <a:r>
              <a:rPr lang="en-IN" sz="1600" dirty="0"/>
              <a:t>technical areas to be potentially studied based on company inputs collected through </a:t>
            </a:r>
            <a:r>
              <a:rPr lang="en-IN" sz="1600" dirty="0" smtClean="0"/>
              <a:t>NWM</a:t>
            </a:r>
          </a:p>
          <a:p>
            <a:pPr marL="739815" lvl="1" indent="-341313" eaLnBrk="1" hangingPunct="1">
              <a:spcBef>
                <a:spcPts val="225"/>
              </a:spcBef>
            </a:pPr>
            <a:r>
              <a:rPr lang="en-IN" sz="1600" dirty="0" smtClean="0"/>
              <a:t>A draft SID was submitted to SA2#170 based on this and discussion carried out during the meeting</a:t>
            </a:r>
          </a:p>
          <a:p>
            <a:pPr marL="739815" lvl="1" indent="-341313" eaLnBrk="1" hangingPunct="1">
              <a:spcBef>
                <a:spcPts val="225"/>
              </a:spcBef>
            </a:pPr>
            <a:r>
              <a:rPr lang="en-IN" sz="1600" dirty="0" smtClean="0"/>
              <a:t>A revised version was created during the meeting (S2-2507992) but not approved</a:t>
            </a:r>
          </a:p>
          <a:p>
            <a:pPr marL="739815" lvl="1" indent="-341313" eaLnBrk="1" hangingPunct="1">
              <a:spcBef>
                <a:spcPts val="225"/>
              </a:spcBef>
            </a:pPr>
            <a:r>
              <a:rPr lang="en-IN" sz="1600" dirty="0" smtClean="0"/>
              <a:t>Discussion will continue in Q4 2025</a:t>
            </a:r>
          </a:p>
          <a:p>
            <a:pPr marL="739815" lvl="1" indent="-341313" eaLnBrk="1" hangingPunct="1">
              <a:spcBef>
                <a:spcPts val="225"/>
              </a:spcBef>
            </a:pPr>
            <a:r>
              <a:rPr lang="en-IN" sz="1600" dirty="0" smtClean="0"/>
              <a:t>Any finally approved version will need to include TU estimates</a:t>
            </a:r>
          </a:p>
          <a:p>
            <a:pPr marL="739815" lvl="1" indent="-341313" eaLnBrk="1" hangingPunct="1">
              <a:spcBef>
                <a:spcPts val="225"/>
              </a:spcBef>
            </a:pPr>
            <a:r>
              <a:rPr lang="en-IN" sz="1600" dirty="0" smtClean="0"/>
              <a:t>SA will need to discuss and approve any SA2-approved version and determine the scope of the work to be studied in Rel-20</a:t>
            </a:r>
            <a:endParaRPr lang="en-GB" sz="1600" dirty="0"/>
          </a:p>
        </p:txBody>
      </p:sp>
    </p:spTree>
    <p:extLst>
      <p:ext uri="{BB962C8B-B14F-4D97-AF65-F5344CB8AC3E}">
        <p14:creationId xmlns:p14="http://schemas.microsoft.com/office/powerpoint/2010/main" val="1860072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626131" cy="857250"/>
          </a:xfrm>
        </p:spPr>
        <p:txBody>
          <a:bodyPr/>
          <a:lstStyle/>
          <a:p>
            <a:pPr algn="l" eaLnBrk="1" hangingPunct="1"/>
            <a:r>
              <a:rPr lang="en-US" altLang="en-US" sz="2800" b="1" dirty="0" smtClean="0">
                <a:solidFill>
                  <a:schemeClr val="tx1"/>
                </a:solidFill>
              </a:rPr>
              <a:t>3) SA2 Work Planning: TEI20 (5G Advanced)</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sz="1600" dirty="0" smtClean="0"/>
              <a:t>Summary of status of TEI20 items</a:t>
            </a:r>
            <a:endParaRPr lang="en-GB" sz="1400" dirty="0"/>
          </a:p>
        </p:txBody>
      </p:sp>
      <p:graphicFrame>
        <p:nvGraphicFramePr>
          <p:cNvPr id="5" name="Table 4"/>
          <p:cNvGraphicFramePr>
            <a:graphicFrameLocks noGrp="1"/>
          </p:cNvGraphicFramePr>
          <p:nvPr>
            <p:extLst>
              <p:ext uri="{D42A27DB-BD31-4B8C-83A1-F6EECF244321}">
                <p14:modId xmlns:p14="http://schemas.microsoft.com/office/powerpoint/2010/main" val="1348472327"/>
              </p:ext>
            </p:extLst>
          </p:nvPr>
        </p:nvGraphicFramePr>
        <p:xfrm>
          <a:off x="970810" y="1459738"/>
          <a:ext cx="6277154" cy="2743200"/>
        </p:xfrm>
        <a:graphic>
          <a:graphicData uri="http://schemas.openxmlformats.org/drawingml/2006/table">
            <a:tbl>
              <a:tblPr/>
              <a:tblGrid>
                <a:gridCol w="1577408">
                  <a:extLst>
                    <a:ext uri="{9D8B030D-6E8A-4147-A177-3AD203B41FA5}">
                      <a16:colId xmlns:a16="http://schemas.microsoft.com/office/drawing/2014/main" val="1622767971"/>
                    </a:ext>
                  </a:extLst>
                </a:gridCol>
                <a:gridCol w="598394">
                  <a:extLst>
                    <a:ext uri="{9D8B030D-6E8A-4147-A177-3AD203B41FA5}">
                      <a16:colId xmlns:a16="http://schemas.microsoft.com/office/drawing/2014/main" val="2815758288"/>
                    </a:ext>
                  </a:extLst>
                </a:gridCol>
                <a:gridCol w="571500">
                  <a:extLst>
                    <a:ext uri="{9D8B030D-6E8A-4147-A177-3AD203B41FA5}">
                      <a16:colId xmlns:a16="http://schemas.microsoft.com/office/drawing/2014/main" val="1187397245"/>
                    </a:ext>
                  </a:extLst>
                </a:gridCol>
                <a:gridCol w="3529852">
                  <a:extLst>
                    <a:ext uri="{9D8B030D-6E8A-4147-A177-3AD203B41FA5}">
                      <a16:colId xmlns:a16="http://schemas.microsoft.com/office/drawing/2014/main" val="281893620"/>
                    </a:ext>
                  </a:extLst>
                </a:gridCol>
              </a:tblGrid>
              <a:tr h="372600">
                <a:tc>
                  <a:txBody>
                    <a:bodyPr/>
                    <a:lstStyle/>
                    <a:p>
                      <a:pPr algn="l" fontAlgn="t"/>
                      <a:r>
                        <a:rPr lang="en-GB" sz="1000" b="1" i="0" u="none" strike="noStrike" dirty="0">
                          <a:solidFill>
                            <a:srgbClr val="000000"/>
                          </a:solidFill>
                          <a:effectLst/>
                          <a:latin typeface="+mn-lt"/>
                          <a:cs typeface="Arial" panose="020B0604020202020204" pitchFamily="34" charset="0"/>
                        </a:rPr>
                        <a:t> </a:t>
                      </a:r>
                      <a:r>
                        <a:rPr lang="en-GB" sz="1000" b="1" i="0" u="none" strike="noStrike" kern="1200" dirty="0" smtClean="0">
                          <a:solidFill>
                            <a:srgbClr val="000000"/>
                          </a:solidFill>
                          <a:effectLst/>
                          <a:latin typeface="+mn-lt"/>
                          <a:ea typeface="+mn-ea"/>
                          <a:cs typeface="Arial" panose="020B0604020202020204" pitchFamily="34" charset="0"/>
                        </a:rPr>
                        <a:t>Item</a:t>
                      </a:r>
                      <a:endParaRPr lang="en-GB" sz="1000" b="1" i="0" u="none" strike="noStrike" kern="1200" dirty="0">
                        <a:solidFill>
                          <a:srgbClr val="000000"/>
                        </a:solidFill>
                        <a:effectLst/>
                        <a:latin typeface="+mn-lt"/>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1000" b="1" i="0" u="none" strike="noStrike" dirty="0" smtClean="0">
                          <a:solidFill>
                            <a:srgbClr val="000000"/>
                          </a:solidFill>
                          <a:effectLst/>
                          <a:latin typeface="+mn-lt"/>
                          <a:cs typeface="Arial" panose="020B0604020202020204" pitchFamily="34" charset="0"/>
                        </a:rPr>
                        <a:t>Work Item TU estimate</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1000" b="1" i="0" u="none" strike="noStrike" dirty="0">
                          <a:solidFill>
                            <a:srgbClr val="000000"/>
                          </a:solidFill>
                          <a:effectLst/>
                          <a:latin typeface="+mn-lt"/>
                          <a:cs typeface="Arial" panose="020B0604020202020204" pitchFamily="34" charset="0"/>
                        </a:rPr>
                        <a:t>Work Item status</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00" b="1" i="0" u="none" strike="noStrike" dirty="0">
                          <a:solidFill>
                            <a:srgbClr val="000000"/>
                          </a:solidFill>
                          <a:effectLst/>
                          <a:latin typeface="+mn-lt"/>
                          <a:cs typeface="Arial" panose="020B0604020202020204" pitchFamily="34" charset="0"/>
                        </a:rPr>
                        <a:t>Comment</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TEI20_NetShare_Ph2-ARC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2.0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Planned to complete in Q4 2025</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70495829"/>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TEI20_5G_ProSe_Ph4-ARC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1.5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Planned to complete in Q1 2026</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13284250"/>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 MEME</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Planned to complete in Q4 2025</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8588032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TEI20_Eth4MWAB</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Planned to complete in Q4 2025, CR endorsed by SA2</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0083241"/>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TEI20_DAMP</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Planned to complete in Q4 2025</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9661006"/>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TEI20_DNU</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smtClean="0">
                          <a:ln>
                            <a:noFill/>
                          </a:ln>
                          <a:solidFill>
                            <a:srgbClr val="000000"/>
                          </a:solidFill>
                          <a:effectLst/>
                          <a:uLnTx/>
                          <a:uFillTx/>
                          <a:latin typeface="Calibri"/>
                          <a:ea typeface="+mn-ea"/>
                          <a:cs typeface="Arial" panose="020B0604020202020204" pitchFamily="34" charset="0"/>
                        </a:rPr>
                        <a:t>Planned to complete in Q4 2025</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98462236"/>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TEI20_NEMO</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Planned to complete in Q4 2025, CR endorsed by SA2</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9448282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TEI20_MACSUB</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smtClean="0">
                          <a:solidFill>
                            <a:srgbClr val="000000"/>
                          </a:solidFill>
                          <a:effectLst/>
                          <a:latin typeface="+mn-lt"/>
                          <a:cs typeface="Arial" panose="020B0604020202020204" pitchFamily="34" charset="0"/>
                        </a:rPr>
                        <a:t>Planned to complete in Q4</a:t>
                      </a:r>
                      <a:r>
                        <a:rPr lang="en-GB" sz="1000" b="0" i="0" u="none" strike="noStrike" baseline="0" dirty="0" smtClean="0">
                          <a:solidFill>
                            <a:srgbClr val="000000"/>
                          </a:solidFill>
                          <a:effectLst/>
                          <a:latin typeface="+mn-lt"/>
                          <a:cs typeface="Arial" panose="020B0604020202020204" pitchFamily="34" charset="0"/>
                        </a:rPr>
                        <a:t> </a:t>
                      </a:r>
                      <a:r>
                        <a:rPr lang="en-GB" sz="1000" b="0" i="0" u="none" strike="noStrike" dirty="0" smtClean="0">
                          <a:solidFill>
                            <a:srgbClr val="000000"/>
                          </a:solidFill>
                          <a:effectLst/>
                          <a:latin typeface="+mn-lt"/>
                          <a:cs typeface="Arial" panose="020B0604020202020204" pitchFamily="34" charset="0"/>
                        </a:rPr>
                        <a:t>2025, CRs endorsed by SA2</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48523352"/>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TEI20_NEPS</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1.0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rgbClr val="000000"/>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00" b="0" i="0" u="none" strike="noStrike" dirty="0" smtClean="0">
                          <a:solidFill>
                            <a:srgbClr val="000000"/>
                          </a:solidFill>
                          <a:effectLst/>
                          <a:latin typeface="+mn-lt"/>
                          <a:cs typeface="Arial" panose="020B0604020202020204" pitchFamily="34" charset="0"/>
                        </a:rPr>
                        <a:t>Planned to complete in Q4</a:t>
                      </a:r>
                      <a:r>
                        <a:rPr lang="en-GB" sz="1000" b="0" i="0" u="none" strike="noStrike" baseline="0" dirty="0" smtClean="0">
                          <a:solidFill>
                            <a:srgbClr val="000000"/>
                          </a:solidFill>
                          <a:effectLst/>
                          <a:latin typeface="+mn-lt"/>
                          <a:cs typeface="Arial" panose="020B0604020202020204" pitchFamily="34" charset="0"/>
                        </a:rPr>
                        <a:t> </a:t>
                      </a:r>
                      <a:r>
                        <a:rPr lang="en-GB" sz="1000" b="0" i="0" u="none" strike="noStrike" dirty="0" smtClean="0">
                          <a:solidFill>
                            <a:srgbClr val="000000"/>
                          </a:solidFill>
                          <a:effectLst/>
                          <a:latin typeface="+mn-lt"/>
                          <a:cs typeface="Arial" panose="020B0604020202020204" pitchFamily="34" charset="0"/>
                        </a:rPr>
                        <a:t>2025</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43671386"/>
                  </a:ext>
                </a:extLst>
              </a:tr>
            </a:tbl>
          </a:graphicData>
        </a:graphic>
      </p:graphicFrame>
    </p:spTree>
    <p:extLst>
      <p:ext uri="{BB962C8B-B14F-4D97-AF65-F5344CB8AC3E}">
        <p14:creationId xmlns:p14="http://schemas.microsoft.com/office/powerpoint/2010/main" val="36992338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b="1"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(1/4)</a:t>
            </a:r>
            <a:endParaRPr lang="en-GB" altLang="de-DE" sz="2400" b="1" i="1" dirty="0"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a:t>Revised 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865049395"/>
              </p:ext>
            </p:extLst>
          </p:nvPr>
        </p:nvGraphicFramePr>
        <p:xfrm>
          <a:off x="698500" y="1698625"/>
          <a:ext cx="5835651" cy="661254"/>
        </p:xfrm>
        <a:graphic>
          <a:graphicData uri="http://schemas.openxmlformats.org/drawingml/2006/table">
            <a:tbl>
              <a:tblPr firstRow="1" firstCol="1" bandRow="1"/>
              <a:tblGrid>
                <a:gridCol w="981558">
                  <a:extLst>
                    <a:ext uri="{9D8B030D-6E8A-4147-A177-3AD203B41FA5}">
                      <a16:colId xmlns:a16="http://schemas.microsoft.com/office/drawing/2014/main" val="1465809038"/>
                    </a:ext>
                  </a:extLst>
                </a:gridCol>
                <a:gridCol w="996911">
                  <a:extLst>
                    <a:ext uri="{9D8B030D-6E8A-4147-A177-3AD203B41FA5}">
                      <a16:colId xmlns:a16="http://schemas.microsoft.com/office/drawing/2014/main" val="2428840547"/>
                    </a:ext>
                  </a:extLst>
                </a:gridCol>
                <a:gridCol w="242520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575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smtClean="0">
                          <a:effectLst/>
                          <a:latin typeface="Arial" panose="020B0604020202020204" pitchFamily="34" charset="0"/>
                          <a:ea typeface="Calibri" panose="020F0502020204030204" pitchFamily="34" charset="0"/>
                          <a:cs typeface="Arial" panose="020B0604020202020204" pitchFamily="34" charset="0"/>
                        </a:rPr>
                        <a:t>TSG SA#</a:t>
                      </a: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Type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smtClean="0">
                          <a:solidFill>
                            <a:schemeClr val="tx1"/>
                          </a:solidFill>
                          <a:effectLst/>
                          <a:latin typeface="Arial" panose="020B0604020202020204" pitchFamily="34" charset="0"/>
                          <a:cs typeface="Arial" panose="020B0604020202020204" pitchFamily="34" charset="0"/>
                        </a:rPr>
                        <a:t>Acronym</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440270">
                <a:tc>
                  <a:txBody>
                    <a:bodyPr/>
                    <a:lstStyle/>
                    <a:p>
                      <a:pPr hangingPunct="0">
                        <a:spcAft>
                          <a:spcPts val="0"/>
                        </a:spcAft>
                        <a:tabLst>
                          <a:tab pos="180340" algn="l"/>
                        </a:tabLst>
                      </a:pPr>
                      <a:r>
                        <a:rPr lang="en-GB" sz="1000" kern="1200" dirty="0" smtClean="0">
                          <a:solidFill>
                            <a:schemeClr val="tx1"/>
                          </a:solidFill>
                          <a:effectLst/>
                          <a:latin typeface="Arial "/>
                          <a:ea typeface="+mn-ea"/>
                          <a:cs typeface="+mn-cs"/>
                        </a:rPr>
                        <a:t>SP-250959</a:t>
                      </a:r>
                      <a:endParaRPr lang="en-GB" sz="1000" kern="1200" dirty="0">
                        <a:solidFill>
                          <a:schemeClr val="tx1"/>
                        </a:solidFill>
                        <a:effectLst/>
                        <a:latin typeface="Arial "/>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smtClean="0">
                          <a:effectLst/>
                          <a:latin typeface="Arial "/>
                          <a:ea typeface="Arial" panose="020B0604020202020204" pitchFamily="34" charset="0"/>
                        </a:rPr>
                        <a:t>SID</a:t>
                      </a:r>
                      <a:endParaRPr lang="en-GB" sz="1000" dirty="0">
                        <a:effectLst/>
                        <a:latin typeface="Arial "/>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dirty="0" smtClean="0">
                          <a:solidFill>
                            <a:schemeClr val="tx1"/>
                          </a:solidFill>
                          <a:effectLst/>
                          <a:latin typeface="Arial "/>
                          <a:ea typeface="+mn-ea"/>
                          <a:cs typeface="+mn-cs"/>
                        </a:rPr>
                        <a:t>Update SID on Short Message Service to Emergency Response Centre</a:t>
                      </a:r>
                      <a:endParaRPr lang="en-GB" sz="1000" dirty="0">
                        <a:effectLst/>
                        <a:latin typeface="Arial "/>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000" kern="1200" dirty="0" smtClean="0">
                          <a:solidFill>
                            <a:schemeClr val="tx1"/>
                          </a:solidFill>
                          <a:effectLst/>
                          <a:latin typeface="Arial "/>
                          <a:ea typeface="+mn-ea"/>
                          <a:cs typeface="+mn-cs"/>
                        </a:rPr>
                        <a:t>FS_SMS2EC_ARC</a:t>
                      </a:r>
                      <a:endParaRPr lang="en-GB" sz="1000" kern="1200" dirty="0">
                        <a:solidFill>
                          <a:schemeClr val="tx1"/>
                        </a:solidFill>
                        <a:effectLst/>
                        <a:latin typeface="Arial "/>
                        <a:ea typeface="Arial" panose="020B0604020202020204" pitchFamily="34" charset="0"/>
                        <a:cs typeface="+mn-cs"/>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(2/4)</a:t>
            </a:r>
            <a:endParaRPr lang="en-GB" altLang="de-DE" sz="2400" b="1" i="1" dirty="0"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smtClean="0"/>
              <a:t>New </a:t>
            </a:r>
            <a:r>
              <a:rPr lang="de-DE" altLang="de-DE" sz="1800" dirty="0"/>
              <a:t>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835166481"/>
              </p:ext>
            </p:extLst>
          </p:nvPr>
        </p:nvGraphicFramePr>
        <p:xfrm>
          <a:off x="698500" y="1762125"/>
          <a:ext cx="5835650" cy="2407655"/>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702151">
                  <a:extLst>
                    <a:ext uri="{9D8B030D-6E8A-4147-A177-3AD203B41FA5}">
                      <a16:colId xmlns:a16="http://schemas.microsoft.com/office/drawing/2014/main" val="2428840547"/>
                    </a:ext>
                  </a:extLst>
                </a:gridCol>
                <a:gridCol w="288591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smtClean="0">
                          <a:effectLst/>
                          <a:latin typeface="Arial" panose="020B0604020202020204" pitchFamily="34" charset="0"/>
                          <a:ea typeface="Calibri" panose="020F0502020204030204" pitchFamily="34" charset="0"/>
                          <a:cs typeface="Arial" panose="020B0604020202020204" pitchFamily="34" charset="0"/>
                        </a:rPr>
                        <a:t>TSG SA#</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Type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smtClean="0">
                          <a:solidFill>
                            <a:schemeClr val="tx1"/>
                          </a:solidFill>
                          <a:effectLst/>
                          <a:latin typeface="Arial" panose="020B0604020202020204" pitchFamily="34" charset="0"/>
                          <a:cs typeface="Arial" panose="020B0604020202020204" pitchFamily="34" charset="0"/>
                        </a:rPr>
                        <a:t>Acronym</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SP-250960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Arial" panose="020B0604020202020204" pitchFamily="34" charset="0"/>
                          <a:cs typeface="+mn-cs"/>
                        </a:rPr>
                        <a:t>WID</a:t>
                      </a:r>
                      <a:endParaRPr lang="en-GB" sz="1000" kern="1200" dirty="0">
                        <a:solidFill>
                          <a:schemeClr val="tx1"/>
                        </a:solidFill>
                        <a:effectLst/>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Model Evaluation Metrics Enhancement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000" u="none" dirty="0" smtClean="0">
                          <a:solidFill>
                            <a:schemeClr val="tx1"/>
                          </a:solidFill>
                          <a:effectLst/>
                          <a:latin typeface="Arial" panose="020B0604020202020204" pitchFamily="34" charset="0"/>
                          <a:ea typeface="Aptos"/>
                          <a:cs typeface="Arial" panose="020B0604020202020204" pitchFamily="34" charset="0"/>
                        </a:rPr>
                        <a:t>TEI20_ MEME</a:t>
                      </a:r>
                      <a:endParaRPr lang="en-US" sz="10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SP-250961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prstClr val="black"/>
                          </a:solidFill>
                          <a:effectLst/>
                          <a:uLnTx/>
                          <a:uFillTx/>
                          <a:latin typeface="Arial" panose="020B0604020202020204" pitchFamily="34" charset="0"/>
                          <a:ea typeface="Arial" panose="020B0604020202020204" pitchFamily="34" charset="0"/>
                          <a:cs typeface="+mn-cs"/>
                        </a:rPr>
                        <a:t>WID</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NR to LTE mobility restriction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US" sz="1000" u="none" dirty="0" smtClean="0">
                          <a:solidFill>
                            <a:schemeClr val="tx1"/>
                          </a:solidFill>
                          <a:effectLst/>
                          <a:latin typeface="Arial" panose="020B0604020202020204" pitchFamily="34" charset="0"/>
                          <a:ea typeface="Aptos"/>
                          <a:cs typeface="Arial" panose="020B0604020202020204" pitchFamily="34" charset="0"/>
                        </a:rPr>
                        <a:t>TEI20_NEMO</a:t>
                      </a: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SP-250962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prstClr val="black"/>
                          </a:solidFill>
                          <a:effectLst/>
                          <a:uLnTx/>
                          <a:uFillTx/>
                          <a:latin typeface="Arial" panose="020B0604020202020204" pitchFamily="34" charset="0"/>
                          <a:ea typeface="Arial" panose="020B0604020202020204" pitchFamily="34" charset="0"/>
                          <a:cs typeface="+mn-cs"/>
                        </a:rPr>
                        <a:t>WID</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support for Ethernet PDU session for backhauling of MWAB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US" sz="1000" u="none" dirty="0" smtClean="0">
                          <a:solidFill>
                            <a:schemeClr val="tx1"/>
                          </a:solidFill>
                          <a:effectLst/>
                          <a:latin typeface="Arial" panose="020B0604020202020204" pitchFamily="34" charset="0"/>
                          <a:ea typeface="Aptos"/>
                          <a:cs typeface="Arial" panose="020B0604020202020204" pitchFamily="34" charset="0"/>
                        </a:rPr>
                        <a:t>TEI20_Eth4MWAB</a:t>
                      </a: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SP-250963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smtClean="0">
                          <a:ln>
                            <a:noFill/>
                          </a:ln>
                          <a:solidFill>
                            <a:prstClr val="black"/>
                          </a:solidFill>
                          <a:effectLst/>
                          <a:uLnTx/>
                          <a:uFillTx/>
                          <a:latin typeface="Arial" panose="020B0604020202020204" pitchFamily="34" charset="0"/>
                          <a:ea typeface="Arial" panose="020B0604020202020204" pitchFamily="34" charset="0"/>
                          <a:cs typeface="+mn-cs"/>
                        </a:rPr>
                        <a:t>WID</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Support of NSSAA in EPS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000" u="none" dirty="0" smtClean="0">
                          <a:solidFill>
                            <a:schemeClr val="tx1"/>
                          </a:solidFill>
                          <a:effectLst/>
                          <a:latin typeface="Arial" panose="020B0604020202020204" pitchFamily="34" charset="0"/>
                          <a:ea typeface="Aptos"/>
                          <a:cs typeface="Arial" panose="020B0604020202020204" pitchFamily="34" charset="0"/>
                        </a:rPr>
                        <a:t>TEI20_NEPS</a:t>
                      </a:r>
                      <a:endParaRPr lang="en-US" sz="10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r h="294009">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SP-250964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smtClean="0">
                          <a:ln>
                            <a:noFill/>
                          </a:ln>
                          <a:solidFill>
                            <a:prstClr val="black"/>
                          </a:solidFill>
                          <a:effectLst/>
                          <a:uLnTx/>
                          <a:uFillTx/>
                          <a:latin typeface="Arial" panose="020B0604020202020204" pitchFamily="34" charset="0"/>
                          <a:ea typeface="Arial" panose="020B0604020202020204" pitchFamily="34" charset="0"/>
                          <a:cs typeface="+mn-cs"/>
                        </a:rPr>
                        <a:t>WID</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Deferred AM and UE Policies in the 5GC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000" u="none" dirty="0" smtClean="0">
                          <a:solidFill>
                            <a:schemeClr val="tx1"/>
                          </a:solidFill>
                          <a:effectLst/>
                          <a:latin typeface="Arial" panose="020B0604020202020204" pitchFamily="34" charset="0"/>
                          <a:ea typeface="Aptos"/>
                          <a:cs typeface="Arial" panose="020B0604020202020204" pitchFamily="34" charset="0"/>
                        </a:rPr>
                        <a:t>TEI20_DAMP</a:t>
                      </a:r>
                      <a:endParaRPr lang="en-US" sz="10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57545212"/>
                  </a:ext>
                </a:extLst>
              </a:tr>
              <a:tr h="294009">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SP-250965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smtClean="0">
                          <a:ln>
                            <a:noFill/>
                          </a:ln>
                          <a:solidFill>
                            <a:prstClr val="black"/>
                          </a:solidFill>
                          <a:effectLst/>
                          <a:uLnTx/>
                          <a:uFillTx/>
                          <a:latin typeface="Arial" panose="020B0604020202020204" pitchFamily="34" charset="0"/>
                          <a:ea typeface="Arial" panose="020B0604020202020204" pitchFamily="34" charset="0"/>
                          <a:cs typeface="+mn-cs"/>
                        </a:rPr>
                        <a:t>WID</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Dynamic NITZ Update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000" u="none" dirty="0" smtClean="0">
                          <a:solidFill>
                            <a:schemeClr val="tx1"/>
                          </a:solidFill>
                          <a:effectLst/>
                          <a:latin typeface="Arial" panose="020B0604020202020204" pitchFamily="34" charset="0"/>
                          <a:ea typeface="Aptos"/>
                          <a:cs typeface="Arial" panose="020B0604020202020204" pitchFamily="34" charset="0"/>
                        </a:rPr>
                        <a:t>TEI20_DNU</a:t>
                      </a:r>
                      <a:endParaRPr lang="en-US" sz="10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90615020"/>
                  </a:ext>
                </a:extLst>
              </a:tr>
              <a:tr h="294009">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SP-250966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prstClr val="black"/>
                          </a:solidFill>
                          <a:effectLst/>
                          <a:uLnTx/>
                          <a:uFillTx/>
                          <a:latin typeface="Arial" panose="020B0604020202020204" pitchFamily="34" charset="0"/>
                          <a:ea typeface="Arial" panose="020B0604020202020204" pitchFamily="34" charset="0"/>
                          <a:cs typeface="+mn-cs"/>
                        </a:rPr>
                        <a:t>WID</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New WID on providing per-subscriber Allowed MAC addresses from UDM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000" u="none" dirty="0" smtClean="0">
                          <a:solidFill>
                            <a:schemeClr val="tx1"/>
                          </a:solidFill>
                          <a:effectLst/>
                          <a:latin typeface="Arial" panose="020B0604020202020204" pitchFamily="34" charset="0"/>
                          <a:ea typeface="Aptos"/>
                          <a:cs typeface="Arial" panose="020B0604020202020204" pitchFamily="34" charset="0"/>
                        </a:rPr>
                        <a:t>TEI20_MACSUB</a:t>
                      </a:r>
                      <a:endParaRPr lang="en-US" sz="10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1101576"/>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(3/4)</a:t>
            </a:r>
            <a:endParaRPr lang="en-GB" altLang="de-DE" sz="2400" b="1" i="1" dirty="0"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b="1" dirty="0"/>
              <a:t>Approval</a:t>
            </a:r>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2039107097"/>
              </p:ext>
            </p:extLst>
          </p:nvPr>
        </p:nvGraphicFramePr>
        <p:xfrm>
          <a:off x="585788" y="1590675"/>
          <a:ext cx="6408737" cy="1431959"/>
        </p:xfrm>
        <a:graphic>
          <a:graphicData uri="http://schemas.openxmlformats.org/drawingml/2006/table">
            <a:tbl>
              <a:tblPr firstRow="1" firstCol="1" bandRow="1"/>
              <a:tblGrid>
                <a:gridCol w="1174938">
                  <a:extLst>
                    <a:ext uri="{9D8B030D-6E8A-4147-A177-3AD203B41FA5}">
                      <a16:colId xmlns:a16="http://schemas.microsoft.com/office/drawing/2014/main" val="2601585300"/>
                    </a:ext>
                  </a:extLst>
                </a:gridCol>
                <a:gridCol w="2540722">
                  <a:extLst>
                    <a:ext uri="{9D8B030D-6E8A-4147-A177-3AD203B41FA5}">
                      <a16:colId xmlns:a16="http://schemas.microsoft.com/office/drawing/2014/main" val="2630789846"/>
                    </a:ext>
                  </a:extLst>
                </a:gridCol>
                <a:gridCol w="587167">
                  <a:extLst>
                    <a:ext uri="{9D8B030D-6E8A-4147-A177-3AD203B41FA5}">
                      <a16:colId xmlns:a16="http://schemas.microsoft.com/office/drawing/2014/main" val="312034925"/>
                    </a:ext>
                  </a:extLst>
                </a:gridCol>
                <a:gridCol w="743132">
                  <a:extLst>
                    <a:ext uri="{9D8B030D-6E8A-4147-A177-3AD203B41FA5}">
                      <a16:colId xmlns:a16="http://schemas.microsoft.com/office/drawing/2014/main" val="1699507725"/>
                    </a:ext>
                  </a:extLst>
                </a:gridCol>
                <a:gridCol w="1362778">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smtClean="0">
                          <a:effectLst/>
                          <a:latin typeface="Arial" panose="020B0604020202020204" pitchFamily="34" charset="0"/>
                          <a:ea typeface="Calibri" panose="020F0502020204030204" pitchFamily="34" charset="0"/>
                          <a:cs typeface="Arial" panose="020B0604020202020204" pitchFamily="34" charset="0"/>
                        </a:rPr>
                        <a:t>TR/TS</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t>
                      </a:r>
                      <a:r>
                        <a:rPr lang="en-US" sz="1000" b="1" dirty="0" smtClean="0">
                          <a:effectLst/>
                          <a:latin typeface="Arial" panose="020B0604020202020204" pitchFamily="34" charset="0"/>
                          <a:ea typeface="Calibri" panose="020F0502020204030204" pitchFamily="34" charset="0"/>
                          <a:cs typeface="Arial" panose="020B0604020202020204" pitchFamily="34" charset="0"/>
                        </a:rPr>
                        <a:t>Acronym</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3489">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293489">
                <a:tc>
                  <a:txBody>
                    <a:bodyPr/>
                    <a:lstStyle/>
                    <a:p>
                      <a:pPr hangingPunct="0">
                        <a:lnSpc>
                          <a:spcPct val="107000"/>
                        </a:lnSpc>
                        <a:spcAft>
                          <a:spcPts val="0"/>
                        </a:spcAft>
                      </a:pPr>
                      <a:endParaRPr lang="en-GB" sz="100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r h="293489">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701448"/>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(4/4)</a:t>
            </a:r>
            <a:endParaRPr lang="en-GB" altLang="de-DE" sz="2400" b="1" i="1" dirty="0"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b="1" dirty="0" smtClean="0"/>
              <a:t>Information</a:t>
            </a:r>
            <a:endParaRPr lang="de-DE" altLang="de-DE" sz="1800" b="1" dirty="0"/>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3629867748"/>
              </p:ext>
            </p:extLst>
          </p:nvPr>
        </p:nvGraphicFramePr>
        <p:xfrm>
          <a:off x="585787" y="1590675"/>
          <a:ext cx="7336241" cy="1793748"/>
        </p:xfrm>
        <a:graphic>
          <a:graphicData uri="http://schemas.openxmlformats.org/drawingml/2006/table">
            <a:tbl>
              <a:tblPr firstRow="1" firstCol="1" bandRow="1"/>
              <a:tblGrid>
                <a:gridCol w="1344981">
                  <a:extLst>
                    <a:ext uri="{9D8B030D-6E8A-4147-A177-3AD203B41FA5}">
                      <a16:colId xmlns:a16="http://schemas.microsoft.com/office/drawing/2014/main" val="2601585300"/>
                    </a:ext>
                  </a:extLst>
                </a:gridCol>
                <a:gridCol w="2908428">
                  <a:extLst>
                    <a:ext uri="{9D8B030D-6E8A-4147-A177-3AD203B41FA5}">
                      <a16:colId xmlns:a16="http://schemas.microsoft.com/office/drawing/2014/main" val="2630789846"/>
                    </a:ext>
                  </a:extLst>
                </a:gridCol>
                <a:gridCol w="597328">
                  <a:extLst>
                    <a:ext uri="{9D8B030D-6E8A-4147-A177-3AD203B41FA5}">
                      <a16:colId xmlns:a16="http://schemas.microsoft.com/office/drawing/2014/main" val="312034925"/>
                    </a:ext>
                  </a:extLst>
                </a:gridCol>
                <a:gridCol w="922712">
                  <a:extLst>
                    <a:ext uri="{9D8B030D-6E8A-4147-A177-3AD203B41FA5}">
                      <a16:colId xmlns:a16="http://schemas.microsoft.com/office/drawing/2014/main" val="1699507725"/>
                    </a:ext>
                  </a:extLst>
                </a:gridCol>
                <a:gridCol w="1562792">
                  <a:extLst>
                    <a:ext uri="{9D8B030D-6E8A-4147-A177-3AD203B41FA5}">
                      <a16:colId xmlns:a16="http://schemas.microsoft.com/office/drawing/2014/main" val="1427777541"/>
                    </a:ext>
                  </a:extLst>
                </a:gridCol>
              </a:tblGrid>
              <a:tr h="146745">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smtClean="0">
                          <a:effectLst/>
                          <a:latin typeface="Arial" panose="020B0604020202020204" pitchFamily="34" charset="0"/>
                          <a:ea typeface="Calibri" panose="020F0502020204030204" pitchFamily="34" charset="0"/>
                          <a:cs typeface="Arial" panose="020B0604020202020204" pitchFamily="34" charset="0"/>
                        </a:rPr>
                        <a:t>TR/TS</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t>
                      </a:r>
                      <a:r>
                        <a:rPr lang="en-US" sz="1000" b="1" dirty="0" smtClean="0">
                          <a:effectLst/>
                          <a:latin typeface="Arial" panose="020B0604020202020204" pitchFamily="34" charset="0"/>
                          <a:ea typeface="Calibri" panose="020F0502020204030204" pitchFamily="34" charset="0"/>
                          <a:cs typeface="Arial" panose="020B0604020202020204" pitchFamily="34" charset="0"/>
                        </a:rPr>
                        <a:t>Acronym</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SP-250967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TR 23.700-19: 'Study on Integration of satellite components in the 5G architecture; Phase 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23.700-19</a:t>
                      </a: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FS_5GSAT_Ph4_ARC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3489">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SP-250968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TR 23.700-14: 'Study on Architecture Enhancement to support Integrated Sensing and Communication'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23.700-14</a:t>
                      </a: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FS_Sensing_ARC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293489">
                <a:tc>
                  <a:txBody>
                    <a:bodyPr/>
                    <a:lstStyle/>
                    <a:p>
                      <a:pPr hangingPunct="0">
                        <a:lnSpc>
                          <a:spcPct val="107000"/>
                        </a:lnSpc>
                        <a:spcAft>
                          <a:spcPts val="0"/>
                        </a:spcAft>
                      </a:pPr>
                      <a:r>
                        <a:rPr lang="en-GB" sz="1000">
                          <a:effectLst/>
                          <a:latin typeface="Arial" panose="020B0604020202020204" pitchFamily="34" charset="0"/>
                          <a:ea typeface="Arial" panose="020B0604020202020204" pitchFamily="34" charset="0"/>
                        </a:rPr>
                        <a:t>SP-250969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TR 23.700-04: 'Study on Core Network Enhanced Support for Artificial Intelligence (AI) / Machine Learning (ML); Phase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23.700-04</a:t>
                      </a: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FS_AIML_CN_Ph2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r h="293489">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SP-250970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TR 23.700-67: 'Study on Energy Efficiency and Energy Saving Phase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23.700-67</a:t>
                      </a:r>
                      <a:endPar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a:effectLst/>
                          <a:latin typeface="Arial" panose="020B0604020202020204" pitchFamily="34" charset="0"/>
                          <a:ea typeface="Arial" panose="020B0604020202020204" pitchFamily="34" charset="0"/>
                        </a:rPr>
                        <a:t>FS_EnergySys_Ph2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701448"/>
                  </a:ext>
                </a:extLst>
              </a:tr>
            </a:tbl>
          </a:graphicData>
        </a:graphic>
      </p:graphicFrame>
    </p:spTree>
    <p:extLst>
      <p:ext uri="{BB962C8B-B14F-4D97-AF65-F5344CB8AC3E}">
        <p14:creationId xmlns:p14="http://schemas.microsoft.com/office/powerpoint/2010/main" val="17287639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SA#108,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a:t>
            </a:r>
            <a:r>
              <a:rPr lang="en-GB" sz="1500" b="1" dirty="0"/>
              <a:t>5) Collected Items requiring action from SA</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gn="l" eaLnBrk="1" hangingPunct="1"/>
            <a:r>
              <a:rPr lang="en-GB" altLang="de-DE" sz="2400" b="1" smtClean="0">
                <a:solidFill>
                  <a:schemeClr val="tx1"/>
                </a:solidFill>
              </a:rPr>
              <a:t>5) Collected Items requiring action from SA</a:t>
            </a:r>
            <a:endParaRPr lang="de-DE" altLang="de-DE" sz="2400" b="1" smtClean="0">
              <a:solidFill>
                <a:schemeClr val="tx1"/>
              </a:solidFill>
            </a:endParaRPr>
          </a:p>
        </p:txBody>
      </p:sp>
      <p:sp>
        <p:nvSpPr>
          <p:cNvPr id="70659" name="Content Placeholder 2"/>
          <p:cNvSpPr>
            <a:spLocks noGrp="1"/>
          </p:cNvSpPr>
          <p:nvPr>
            <p:ph idx="1"/>
          </p:nvPr>
        </p:nvSpPr>
        <p:spPr>
          <a:xfrm>
            <a:off x="488950" y="1190625"/>
            <a:ext cx="7082624" cy="3141663"/>
          </a:xfrm>
        </p:spPr>
        <p:txBody>
          <a:bodyPr/>
          <a:lstStyle/>
          <a:p>
            <a:pPr marL="341313" indent="-341313" eaLnBrk="1" hangingPunct="1">
              <a:spcBef>
                <a:spcPts val="225"/>
              </a:spcBef>
            </a:pPr>
            <a:r>
              <a:rPr lang="en-US" altLang="en-US" sz="1600" dirty="0" smtClean="0"/>
              <a:t>Discuss </a:t>
            </a:r>
            <a:r>
              <a:rPr lang="en-GB" sz="1600" dirty="0" smtClean="0"/>
              <a:t>TRs/TSs submitted for approval by SA2</a:t>
            </a:r>
          </a:p>
          <a:p>
            <a:pPr marL="341313" indent="-341313" eaLnBrk="1" hangingPunct="1">
              <a:spcBef>
                <a:spcPts val="225"/>
              </a:spcBef>
            </a:pPr>
            <a:r>
              <a:rPr lang="en-US" altLang="en-US" sz="1600" dirty="0" smtClean="0"/>
              <a:t>Discuss the Rel-20 new and revised SIDs and WIDs submitted by SA2</a:t>
            </a:r>
          </a:p>
          <a:p>
            <a:pPr marL="341313" indent="-341313" eaLnBrk="1" hangingPunct="1">
              <a:spcBef>
                <a:spcPts val="225"/>
              </a:spcBef>
            </a:pPr>
            <a:endParaRPr lang="en-US" altLang="en-US" sz="1400" dirty="0"/>
          </a:p>
          <a:p>
            <a:pPr marL="739815" lvl="1" indent="-341313" eaLnBrk="1" hangingPunct="1">
              <a:spcBef>
                <a:spcPts val="225"/>
              </a:spcBef>
            </a:pPr>
            <a:endParaRPr lang="en-US" alt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5883275" cy="857250"/>
          </a:xfrm>
        </p:spPr>
        <p:txBody>
          <a:bodyPr/>
          <a:lstStyle/>
          <a:p>
            <a:pPr algn="l"/>
            <a:r>
              <a:rPr lang="de-DE" altLang="de-DE" b="1">
                <a:solidFill>
                  <a:schemeClr val="tx1"/>
                </a:solidFill>
              </a:rPr>
              <a:t>1) General Aspects (4/7)</a:t>
            </a:r>
          </a:p>
        </p:txBody>
      </p:sp>
      <p:graphicFrame>
        <p:nvGraphicFramePr>
          <p:cNvPr id="3" name="Chart 2">
            <a:extLst>
              <a:ext uri="{FF2B5EF4-FFF2-40B4-BE49-F238E27FC236}">
                <a16:creationId xmlns:a16="http://schemas.microsoft.com/office/drawing/2014/main" id="{F896234B-A910-41D3-A7B7-CBFBEF2F7D6F}"/>
              </a:ext>
            </a:extLst>
          </p:cNvPr>
          <p:cNvGraphicFramePr>
            <a:graphicFrameLocks/>
          </p:cNvGraphicFramePr>
          <p:nvPr>
            <p:extLst/>
          </p:nvPr>
        </p:nvGraphicFramePr>
        <p:xfrm>
          <a:off x="106680" y="555093"/>
          <a:ext cx="8923020" cy="44979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769673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155700" y="2197100"/>
            <a:ext cx="5829300" cy="825500"/>
          </a:xfrm>
        </p:spPr>
        <p:txBody>
          <a:bodyPr/>
          <a:lstStyle/>
          <a:p>
            <a:pPr>
              <a:defRPr/>
            </a:pP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71683" name="Picture 8" descr="webp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2025" y="1833563"/>
            <a:ext cx="180657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388100" y="338613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750" b="1" u="sng" dirty="0">
                <a:latin typeface="Arial" panose="020B0604020202020204" pitchFamily="34" charset="0"/>
              </a:rPr>
              <a:t>Andrew Bennett</a:t>
            </a:r>
          </a:p>
          <a:p>
            <a:pPr>
              <a:spcBef>
                <a:spcPct val="0"/>
              </a:spcBef>
              <a:buFontTx/>
              <a:buNone/>
              <a:defRPr/>
            </a:pPr>
            <a:r>
              <a:rPr lang="en-US" altLang="en-US" sz="750" dirty="0">
                <a:latin typeface="Arial" panose="020B0604020202020204" pitchFamily="34" charset="0"/>
              </a:rPr>
              <a:t>Chair of 3GPP SA2</a:t>
            </a:r>
          </a:p>
          <a:p>
            <a:pPr>
              <a:spcBef>
                <a:spcPct val="0"/>
              </a:spcBef>
              <a:buFontTx/>
              <a:buNone/>
              <a:defRPr/>
            </a:pPr>
            <a:r>
              <a:rPr lang="en-US" altLang="en-US" sz="750" dirty="0">
                <a:latin typeface="Arial" panose="020B0604020202020204" pitchFamily="34" charset="0"/>
                <a:hlinkClick r:id="rId4"/>
              </a:rPr>
              <a:t>a.bennett@Samsung.com</a:t>
            </a:r>
            <a:r>
              <a:rPr lang="en-US" altLang="en-US" sz="750" dirty="0">
                <a:latin typeface="Arial" panose="020B0604020202020204" pitchFamily="34" charset="0"/>
              </a:rPr>
              <a:t> </a:t>
            </a:r>
          </a:p>
          <a:p>
            <a:pPr>
              <a:spcBef>
                <a:spcPct val="0"/>
              </a:spcBef>
              <a:buFontTx/>
              <a:buNone/>
              <a:defRPr/>
            </a:pPr>
            <a:r>
              <a:rPr lang="en-US" altLang="en-US" sz="750" dirty="0">
                <a:latin typeface="Arial" panose="020B0604020202020204" pitchFamily="34" charset="0"/>
                <a:hlinkClick r:id="rId5"/>
              </a:rPr>
              <a:t>www.3gpp.org</a:t>
            </a:r>
            <a:endParaRPr lang="en-US" altLang="en-US" sz="750" dirty="0">
              <a:latin typeface="Arial" panose="020B0604020202020204" pitchFamily="34"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142875"/>
            <a:ext cx="5822950" cy="893763"/>
          </a:xfrm>
        </p:spPr>
        <p:txBody>
          <a:bodyPr/>
          <a:lstStyle/>
          <a:p>
            <a:pPr algn="l"/>
            <a:r>
              <a:rPr lang="de-DE" altLang="de-DE" b="1">
                <a:solidFill>
                  <a:schemeClr val="tx1"/>
                </a:solidFill>
              </a:rPr>
              <a:t>1) General Aspects (6/7)</a:t>
            </a:r>
            <a:br>
              <a:rPr lang="de-DE" altLang="de-DE" b="1">
                <a:solidFill>
                  <a:schemeClr val="tx1"/>
                </a:solidFill>
              </a:rPr>
            </a:br>
            <a:r>
              <a:rPr lang="de-DE" altLang="de-DE" sz="2100" b="1">
                <a:solidFill>
                  <a:schemeClr val="tx1"/>
                </a:solidFill>
              </a:rPr>
              <a:t>Document Handling / Meeting</a:t>
            </a:r>
          </a:p>
        </p:txBody>
      </p:sp>
      <p:sp>
        <p:nvSpPr>
          <p:cNvPr id="12291" name="TextBox 12"/>
          <p:cNvSpPr txBox="1">
            <a:spLocks noChangeArrowheads="1"/>
          </p:cNvSpPr>
          <p:nvPr/>
        </p:nvSpPr>
        <p:spPr bwMode="auto">
          <a:xfrm rot="-5400000">
            <a:off x="-348270" y="2348313"/>
            <a:ext cx="1133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900" b="1" dirty="0">
                <a:latin typeface="Arial" panose="020B0604020202020204" pitchFamily="34" charset="0"/>
              </a:rPr>
              <a:t>Number of Tdocs</a:t>
            </a:r>
          </a:p>
        </p:txBody>
      </p:sp>
      <p:graphicFrame>
        <p:nvGraphicFramePr>
          <p:cNvPr id="3" name="Chart 2">
            <a:extLst>
              <a:ext uri="{FF2B5EF4-FFF2-40B4-BE49-F238E27FC236}">
                <a16:creationId xmlns:a16="http://schemas.microsoft.com/office/drawing/2014/main" id="{66C5960D-783D-49E4-9DE8-3F256BED0767}"/>
              </a:ext>
            </a:extLst>
          </p:cNvPr>
          <p:cNvGraphicFramePr>
            <a:graphicFrameLocks/>
          </p:cNvGraphicFramePr>
          <p:nvPr>
            <p:extLst/>
          </p:nvPr>
        </p:nvGraphicFramePr>
        <p:xfrm>
          <a:off x="333562" y="1036956"/>
          <a:ext cx="8701648" cy="39900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6522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27088" y="133350"/>
            <a:ext cx="6827837" cy="857250"/>
          </a:xfrm>
        </p:spPr>
        <p:txBody>
          <a:bodyPr/>
          <a:lstStyle/>
          <a:p>
            <a:pPr algn="l"/>
            <a:r>
              <a:rPr lang="de-DE" altLang="de-DE" b="1" dirty="0">
                <a:solidFill>
                  <a:schemeClr val="tx1"/>
                </a:solidFill>
              </a:rPr>
              <a:t>1) General Aspects (7/7)</a:t>
            </a:r>
            <a:br>
              <a:rPr lang="de-DE" altLang="de-DE" b="1" dirty="0">
                <a:solidFill>
                  <a:schemeClr val="tx1"/>
                </a:solidFill>
              </a:rPr>
            </a:br>
            <a:r>
              <a:rPr lang="de-DE" altLang="de-DE" b="1" dirty="0">
                <a:solidFill>
                  <a:schemeClr val="tx1"/>
                </a:solidFill>
              </a:rPr>
              <a:t>SA2 Agreed CRs by Release / Meeting</a:t>
            </a:r>
          </a:p>
        </p:txBody>
      </p:sp>
      <p:sp>
        <p:nvSpPr>
          <p:cNvPr id="18441" name="TextBox 12"/>
          <p:cNvSpPr txBox="1">
            <a:spLocks noChangeArrowheads="1"/>
          </p:cNvSpPr>
          <p:nvPr/>
        </p:nvSpPr>
        <p:spPr bwMode="auto">
          <a:xfrm rot="-5400000">
            <a:off x="-215976" y="2212812"/>
            <a:ext cx="955675" cy="219075"/>
          </a:xfrm>
          <a:prstGeom prst="rect">
            <a:avLst/>
          </a:prstGeom>
          <a:noFill/>
          <a:ln>
            <a:noFill/>
          </a:ln>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de-DE" altLang="de-DE" sz="825" b="1" dirty="0">
                <a:latin typeface="Arial" panose="020B0604020202020204" pitchFamily="34" charset="0"/>
              </a:rPr>
              <a:t>Number of CRs</a:t>
            </a:r>
          </a:p>
        </p:txBody>
      </p:sp>
      <p:graphicFrame>
        <p:nvGraphicFramePr>
          <p:cNvPr id="2" name="Chart 1">
            <a:extLst>
              <a:ext uri="{FF2B5EF4-FFF2-40B4-BE49-F238E27FC236}">
                <a16:creationId xmlns:a16="http://schemas.microsoft.com/office/drawing/2014/main" id="{314534D3-AD69-4B58-89C9-7BE409EFCFD8}"/>
              </a:ext>
            </a:extLst>
          </p:cNvPr>
          <p:cNvGraphicFramePr>
            <a:graphicFrameLocks/>
          </p:cNvGraphicFramePr>
          <p:nvPr>
            <p:extLst/>
          </p:nvPr>
        </p:nvGraphicFramePr>
        <p:xfrm>
          <a:off x="261861" y="922020"/>
          <a:ext cx="8729815" cy="40664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716893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93*70"/>
  <p:tag name="TABLE_ENDDRAG_RECT" val="14*87*693*7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84234</TotalTime>
  <Words>8904</Words>
  <Application>Microsoft Office PowerPoint</Application>
  <PresentationFormat>On-screen Show (16:9)</PresentationFormat>
  <Paragraphs>1861</Paragraphs>
  <Slides>70</Slides>
  <Notes>8</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70</vt:i4>
      </vt:variant>
    </vt:vector>
  </HeadingPairs>
  <TitlesOfParts>
    <vt:vector size="87" baseType="lpstr">
      <vt:lpstr>Malgun Gothic</vt:lpstr>
      <vt:lpstr>Malgun Gothic</vt:lpstr>
      <vt:lpstr>MS PGothic</vt:lpstr>
      <vt:lpstr>MS PGothic</vt:lpstr>
      <vt:lpstr>SimSun</vt:lpstr>
      <vt:lpstr>SimSun</vt:lpstr>
      <vt:lpstr>Aptos</vt:lpstr>
      <vt:lpstr>Arial</vt:lpstr>
      <vt:lpstr>Arial </vt:lpstr>
      <vt:lpstr>Calibri</vt:lpstr>
      <vt:lpstr>Century Gothic</vt:lpstr>
      <vt:lpstr>等线</vt:lpstr>
      <vt:lpstr>Gulim</vt:lpstr>
      <vt:lpstr>Times New Roman</vt:lpstr>
      <vt:lpstr>Wingdings</vt:lpstr>
      <vt:lpstr>Office Theme</vt:lpstr>
      <vt:lpstr>Custom Design</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Rel-16 and before Maintenance (1/1)</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SA WG2 progress -Summary</vt:lpstr>
      <vt:lpstr>SA WG2 progress -Summary</vt:lpstr>
      <vt:lpstr>SA WG2 progress – (TEI19) (1/2)</vt:lpstr>
      <vt:lpstr>SA WG2 progress – (TEI19) (2/2)</vt:lpstr>
      <vt:lpstr>FS_5GSAT_Ph3_ARCH/ 5GSAT_Ph3-ARC</vt:lpstr>
      <vt:lpstr>FS_NG_RTC_Ph2/NG_RTC_Ph2</vt:lpstr>
      <vt:lpstr>FS_XRM_Ph2/XRM_Ph2</vt:lpstr>
      <vt:lpstr>FS_EnergySys/EnergySys</vt:lpstr>
      <vt:lpstr>FS_MPS4msg/MPS4msg</vt:lpstr>
      <vt:lpstr>FS_VMR_Ph2/VMR_Ph2</vt:lpstr>
      <vt:lpstr>FS_5G_ProSe_Ph3/5G_ProSe_Ph3</vt:lpstr>
      <vt:lpstr>FS_UIA_ARC/UIA_ARC</vt:lpstr>
      <vt:lpstr>FS_eEDGE_5GC_ph3/ eEDGE_5GC_ph3</vt:lpstr>
      <vt:lpstr>FS_UAS_Ph3/UAS_Ph3 </vt:lpstr>
      <vt:lpstr>FS_UPEAS_Ph2/UPEAS_Ph2</vt:lpstr>
      <vt:lpstr>FS_5G_Femto/5G_Femto</vt:lpstr>
      <vt:lpstr>FS_MASSS/MASSS</vt:lpstr>
      <vt:lpstr>AmbientIoT-ARC/FS_AmbientIoT</vt:lpstr>
      <vt:lpstr>FS_AIML_CN/AIML_CN</vt:lpstr>
      <vt:lpstr>Contents</vt:lpstr>
      <vt:lpstr>FS_5GSAT_Ph4_ARC</vt:lpstr>
      <vt:lpstr>FS_Sensing_ARC</vt:lpstr>
      <vt:lpstr>FS_AIML_CN_Ph2</vt:lpstr>
      <vt:lpstr>FS_EnergySys_Ph2</vt:lpstr>
      <vt:lpstr>FS_NG_RTC_Ph3_ARC</vt:lpstr>
      <vt:lpstr>FS_AmbientIoT_Ph2_ARC</vt:lpstr>
      <vt:lpstr>FS_SMS2EC_ARC</vt:lpstr>
      <vt:lpstr>FS_6G_ARC</vt:lpstr>
      <vt:lpstr>FS_6G_ARC (Additional detail)</vt:lpstr>
      <vt:lpstr>FS_6G_ARC Status per WT/sub-WT (Notes from “pen-holders”)</vt:lpstr>
      <vt:lpstr>FS_6G_ARC Status per WT/sub-WT (Notes from “pen-holders”)</vt:lpstr>
      <vt:lpstr>FS_6G_ARC Status per WT/sub-WT (Notes from “pen-holders”)</vt:lpstr>
      <vt:lpstr>FS_6G_ARC Status per WT/sub-WT (Notes from “pen-holders”)</vt:lpstr>
      <vt:lpstr>Contents</vt:lpstr>
      <vt:lpstr>2.7) IETF and External SDO Normative Reference Update</vt:lpstr>
      <vt:lpstr>Contents</vt:lpstr>
      <vt:lpstr>3) SA2 Work Planning: Rel-20 5G Advanced</vt:lpstr>
      <vt:lpstr>3) SA2 Work Planning: Rel-20 6G</vt:lpstr>
      <vt:lpstr>3) SA2 Work Planning: Rel-20 6G</vt:lpstr>
      <vt:lpstr>3) SA2 Work Planning: TEI20 (5G Advanced)</vt:lpstr>
      <vt:lpstr>3) SA2 Work Planning: Additional</vt:lpstr>
      <vt:lpstr>3) SA2 Work Planning: TEI20 (5G Advanced)</vt:lpstr>
      <vt:lpstr>Contents</vt:lpstr>
      <vt:lpstr>4) Documents for Information and Approval (1/4)</vt:lpstr>
      <vt:lpstr>4) Documents for Information and Approval (2/4)</vt:lpstr>
      <vt:lpstr>4) Documents for Information and Approval (3/4)</vt:lpstr>
      <vt:lpstr>4) Documents for Information and Approval (4/4)</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Andrew Bennett/Communications Research /SRUK/Principal Engineer/Samsung Electronics</cp:lastModifiedBy>
  <cp:revision>2437</cp:revision>
  <cp:lastPrinted>2017-02-24T12:37:51Z</cp:lastPrinted>
  <dcterms:created xsi:type="dcterms:W3CDTF">2008-08-30T09:32:10Z</dcterms:created>
  <dcterms:modified xsi:type="dcterms:W3CDTF">2025-09-08T14:12:17Z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