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3" r:id="rId4"/>
    <p:sldId id="260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FFFF"/>
    <a:srgbClr val="CCCCCC"/>
    <a:srgbClr val="BFF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ad, Seyed Ali" userId="91ea363e-b91a-4b7d-8cf6-ee649c946848" providerId="ADAL" clId="{C4190056-0FF4-44DC-A63C-425DCA274C5B}"/>
    <pc:docChg chg="undo redo custSel modSld sldOrd">
      <pc:chgData name="Arad, Seyed Ali" userId="91ea363e-b91a-4b7d-8cf6-ee649c946848" providerId="ADAL" clId="{C4190056-0FF4-44DC-A63C-425DCA274C5B}" dt="2025-01-29T17:47:22.128" v="1507" actId="20577"/>
      <pc:docMkLst>
        <pc:docMk/>
      </pc:docMkLst>
      <pc:sldChg chg="modSp mod">
        <pc:chgData name="Arad, Seyed Ali" userId="91ea363e-b91a-4b7d-8cf6-ee649c946848" providerId="ADAL" clId="{C4190056-0FF4-44DC-A63C-425DCA274C5B}" dt="2025-01-29T16:31:43.185" v="1442" actId="20577"/>
        <pc:sldMkLst>
          <pc:docMk/>
          <pc:sldMk cId="3421332272" sldId="256"/>
        </pc:sldMkLst>
      </pc:sldChg>
      <pc:sldChg chg="addSp delSp modSp mod">
        <pc:chgData name="Arad, Seyed Ali" userId="91ea363e-b91a-4b7d-8cf6-ee649c946848" providerId="ADAL" clId="{C4190056-0FF4-44DC-A63C-425DCA274C5B}" dt="2025-01-29T17:46:26.193" v="1499" actId="20577"/>
        <pc:sldMkLst>
          <pc:docMk/>
          <pc:sldMk cId="322413719" sldId="257"/>
        </pc:sldMkLst>
      </pc:sldChg>
      <pc:sldChg chg="addSp modSp mod ord">
        <pc:chgData name="Arad, Seyed Ali" userId="91ea363e-b91a-4b7d-8cf6-ee649c946848" providerId="ADAL" clId="{C4190056-0FF4-44DC-A63C-425DCA274C5B}" dt="2025-01-29T17:47:22.128" v="1507" actId="20577"/>
        <pc:sldMkLst>
          <pc:docMk/>
          <pc:sldMk cId="1715327367" sldId="260"/>
        </pc:sldMkLst>
      </pc:sldChg>
      <pc:sldChg chg="modSp mod ord">
        <pc:chgData name="Arad, Seyed Ali" userId="91ea363e-b91a-4b7d-8cf6-ee649c946848" providerId="ADAL" clId="{C4190056-0FF4-44DC-A63C-425DCA274C5B}" dt="2025-01-29T16:16:43.489" v="1031" actId="20577"/>
        <pc:sldMkLst>
          <pc:docMk/>
          <pc:sldMk cId="4202630676" sldId="263"/>
        </pc:sldMkLst>
      </pc:sldChg>
    </pc:docChg>
  </pc:docChgLst>
  <pc:docChgLst>
    <pc:chgData name="Arad, Seyed Ali" userId="91ea363e-b91a-4b7d-8cf6-ee649c946848" providerId="ADAL" clId="{54F30710-9484-4DCB-81BF-773DDD6B3B4D}"/>
    <pc:docChg chg="modSld">
      <pc:chgData name="Arad, Seyed Ali" userId="91ea363e-b91a-4b7d-8cf6-ee649c946848" providerId="ADAL" clId="{54F30710-9484-4DCB-81BF-773DDD6B3B4D}" dt="2025-05-09T18:13:16.821" v="90" actId="108"/>
      <pc:docMkLst>
        <pc:docMk/>
      </pc:docMkLst>
      <pc:sldChg chg="modSp mod">
        <pc:chgData name="Arad, Seyed Ali" userId="91ea363e-b91a-4b7d-8cf6-ee649c946848" providerId="ADAL" clId="{54F30710-9484-4DCB-81BF-773DDD6B3B4D}" dt="2025-05-09T18:13:16.821" v="90" actId="108"/>
        <pc:sldMkLst>
          <pc:docMk/>
          <pc:sldMk cId="3421332272" sldId="256"/>
        </pc:sldMkLst>
        <pc:spChg chg="mod">
          <ac:chgData name="Arad, Seyed Ali" userId="91ea363e-b91a-4b7d-8cf6-ee649c946848" providerId="ADAL" clId="{54F30710-9484-4DCB-81BF-773DDD6B3B4D}" dt="2025-05-09T18:13:16.821" v="90" actId="108"/>
          <ac:spMkLst>
            <pc:docMk/>
            <pc:sldMk cId="3421332272" sldId="256"/>
            <ac:spMk id="3" creationId="{023C63C1-3E8B-0F9C-3A8E-E52ED1FCA69F}"/>
          </ac:spMkLst>
        </pc:spChg>
        <pc:spChg chg="mod">
          <ac:chgData name="Arad, Seyed Ali" userId="91ea363e-b91a-4b7d-8cf6-ee649c946848" providerId="ADAL" clId="{54F30710-9484-4DCB-81BF-773DDD6B3B4D}" dt="2025-05-07T13:13:01.195" v="54" actId="20577"/>
          <ac:spMkLst>
            <pc:docMk/>
            <pc:sldMk cId="3421332272" sldId="256"/>
            <ac:spMk id="4" creationId="{231D8916-6EA1-50FB-E291-44A278EF0ACA}"/>
          </ac:spMkLst>
        </pc:spChg>
        <pc:spChg chg="mod">
          <ac:chgData name="Arad, Seyed Ali" userId="91ea363e-b91a-4b7d-8cf6-ee649c946848" providerId="ADAL" clId="{54F30710-9484-4DCB-81BF-773DDD6B3B4D}" dt="2025-05-09T16:57:26.665" v="89" actId="108"/>
          <ac:spMkLst>
            <pc:docMk/>
            <pc:sldMk cId="3421332272" sldId="256"/>
            <ac:spMk id="5" creationId="{370464B3-6800-451F-B0C4-68FC0CE39F5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3CF6A-7C46-4DF0-9B0B-D692A0448EB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10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09/09/2025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748DAB4-7E88-1090-69B4-84ED3A1F1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9086" y="1122363"/>
            <a:ext cx="10149840" cy="2387600"/>
          </a:xfrm>
        </p:spPr>
        <p:txBody>
          <a:bodyPr>
            <a:normAutofit/>
          </a:bodyPr>
          <a:lstStyle/>
          <a:p>
            <a:r>
              <a:rPr lang="en-US" sz="4000" b="1" dirty="0"/>
              <a:t>Motivation for low-band carrier aggregation via switching enhancement in Rel-20</a:t>
            </a:r>
            <a:endParaRPr lang="en-GB" sz="40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76324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</a:t>
            </a:r>
            <a:r>
              <a:rPr lang="en-US" dirty="0" smtClean="0">
                <a:solidFill>
                  <a:schemeClr val="tx1"/>
                </a:solidFill>
              </a:rPr>
              <a:t>RAN </a:t>
            </a:r>
            <a:r>
              <a:rPr lang="en-US" dirty="0">
                <a:solidFill>
                  <a:schemeClr val="tx1"/>
                </a:solidFill>
              </a:rPr>
              <a:t>Meeting </a:t>
            </a:r>
            <a:r>
              <a:rPr lang="en-US" dirty="0" smtClean="0">
                <a:solidFill>
                  <a:schemeClr val="tx1"/>
                </a:solidFill>
              </a:rPr>
              <a:t>#109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CA" dirty="0" smtClean="0">
                <a:solidFill>
                  <a:schemeClr val="tx1"/>
                </a:solidFill>
              </a:rPr>
              <a:t>Beijing</a:t>
            </a:r>
            <a:r>
              <a:rPr lang="pl-PL" dirty="0" smtClean="0">
                <a:solidFill>
                  <a:schemeClr val="tx1"/>
                </a:solidFill>
              </a:rPr>
              <a:t>, C</a:t>
            </a:r>
            <a:r>
              <a:rPr lang="en-CA" dirty="0" err="1" smtClean="0">
                <a:solidFill>
                  <a:schemeClr val="tx1"/>
                </a:solidFill>
              </a:rPr>
              <a:t>hina</a:t>
            </a:r>
            <a:r>
              <a:rPr lang="pl-PL" dirty="0" smtClean="0">
                <a:solidFill>
                  <a:schemeClr val="tx1"/>
                </a:solidFill>
              </a:rPr>
              <a:t>, </a:t>
            </a:r>
            <a:r>
              <a:rPr lang="en-CA" dirty="0" smtClean="0">
                <a:solidFill>
                  <a:schemeClr val="tx1"/>
                </a:solidFill>
              </a:rPr>
              <a:t>September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en-CA" dirty="0" smtClean="0">
                <a:solidFill>
                  <a:schemeClr val="tx1"/>
                </a:solidFill>
              </a:rPr>
              <a:t>15</a:t>
            </a:r>
            <a:r>
              <a:rPr lang="pl-PL" dirty="0" smtClean="0">
                <a:solidFill>
                  <a:schemeClr val="tx1"/>
                </a:solidFill>
              </a:rPr>
              <a:t>-1</a:t>
            </a:r>
            <a:r>
              <a:rPr lang="en-CA" dirty="0" smtClean="0">
                <a:solidFill>
                  <a:schemeClr val="tx1"/>
                </a:solidFill>
              </a:rPr>
              <a:t>8</a:t>
            </a:r>
            <a:r>
              <a:rPr lang="pl-PL" dirty="0" smtClean="0">
                <a:solidFill>
                  <a:schemeClr val="tx1"/>
                </a:solidFill>
              </a:rPr>
              <a:t>, </a:t>
            </a:r>
            <a:r>
              <a:rPr lang="pl-PL" dirty="0">
                <a:solidFill>
                  <a:schemeClr val="tx1"/>
                </a:solidFill>
              </a:rPr>
              <a:t>2025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Agenda Item </a:t>
            </a:r>
            <a:r>
              <a:rPr lang="en-US" dirty="0" smtClean="0">
                <a:solidFill>
                  <a:schemeClr val="tx1"/>
                </a:solidFill>
              </a:rPr>
              <a:t>9.1.4.7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it-IT" dirty="0">
                <a:solidFill>
                  <a:schemeClr val="tx1"/>
                </a:solidFill>
              </a:rPr>
              <a:t>Source</a:t>
            </a:r>
            <a:r>
              <a:rPr lang="it-IT" dirty="0" smtClean="0">
                <a:solidFill>
                  <a:schemeClr val="tx1"/>
                </a:solidFill>
              </a:rPr>
              <a:t>: </a:t>
            </a:r>
            <a:r>
              <a:rPr lang="it-IT" dirty="0">
                <a:solidFill>
                  <a:schemeClr val="tx1"/>
                </a:solidFill>
              </a:rPr>
              <a:t>TELUS, Bell </a:t>
            </a:r>
            <a:r>
              <a:rPr lang="it-IT" dirty="0" smtClean="0">
                <a:solidFill>
                  <a:schemeClr val="tx1"/>
                </a:solidFill>
              </a:rPr>
              <a:t>Mobility, </a:t>
            </a:r>
            <a:r>
              <a:rPr lang="it-IT" dirty="0">
                <a:solidFill>
                  <a:schemeClr val="tx1"/>
                </a:solidFill>
              </a:rPr>
              <a:t>Apple, BT plc, </a:t>
            </a:r>
            <a:r>
              <a:rPr lang="en-CA" dirty="0">
                <a:solidFill>
                  <a:schemeClr val="tx1"/>
                </a:solidFill>
              </a:rPr>
              <a:t>Skyworks Solutions, </a:t>
            </a:r>
            <a:r>
              <a:rPr lang="en-CA" dirty="0" err="1" smtClean="0">
                <a:solidFill>
                  <a:schemeClr val="tx1"/>
                </a:solidFill>
              </a:rPr>
              <a:t>Inc</a:t>
            </a:r>
            <a:r>
              <a:rPr lang="en-CA" dirty="0" smtClean="0">
                <a:solidFill>
                  <a:schemeClr val="tx1"/>
                </a:solidFill>
              </a:rPr>
              <a:t>, </a:t>
            </a:r>
            <a:r>
              <a:rPr lang="it-IT" dirty="0" smtClean="0">
                <a:solidFill>
                  <a:schemeClr val="tx1"/>
                </a:solidFill>
              </a:rPr>
              <a:t>Murata</a:t>
            </a:r>
            <a:r>
              <a:rPr lang="it-IT" dirty="0">
                <a:solidFill>
                  <a:schemeClr val="tx1"/>
                </a:solidFill>
              </a:rPr>
              <a:t>, </a:t>
            </a:r>
            <a:r>
              <a:rPr lang="it-IT" dirty="0" smtClean="0">
                <a:solidFill>
                  <a:schemeClr val="tx1"/>
                </a:solidFill>
              </a:rPr>
              <a:t>AT&amp;T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23C63C1-3E8B-0F9C-3A8E-E52ED1FCA69F}"/>
              </a:ext>
            </a:extLst>
          </p:cNvPr>
          <p:cNvSpPr txBox="1">
            <a:spLocks/>
          </p:cNvSpPr>
          <p:nvPr/>
        </p:nvSpPr>
        <p:spPr>
          <a:xfrm>
            <a:off x="10106526" y="433895"/>
            <a:ext cx="1381663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 smtClean="0">
                <a:solidFill>
                  <a:schemeClr val="tx1"/>
                </a:solidFill>
              </a:rPr>
              <a:t>RP-252799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015" y="306462"/>
            <a:ext cx="10515600" cy="461547"/>
          </a:xfrm>
        </p:spPr>
        <p:txBody>
          <a:bodyPr>
            <a:noAutofit/>
          </a:bodyPr>
          <a:lstStyle/>
          <a:p>
            <a:r>
              <a:rPr lang="en-US" sz="3200" b="1" dirty="0"/>
              <a:t>Rel-19 </a:t>
            </a:r>
            <a:r>
              <a:rPr lang="en-US" sz="3200" b="1" dirty="0" err="1"/>
              <a:t>NR_LBCA_Sw</a:t>
            </a:r>
            <a:r>
              <a:rPr lang="en-US" sz="3200" b="1" dirty="0"/>
              <a:t> WI status and its evolution</a:t>
            </a:r>
            <a:endParaRPr lang="en-GB" sz="3200" b="1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E24CD7-6490-9DD1-C5E4-CAA7063C8905}"/>
              </a:ext>
            </a:extLst>
          </p:cNvPr>
          <p:cNvSpPr txBox="1">
            <a:spLocks/>
          </p:cNvSpPr>
          <p:nvPr/>
        </p:nvSpPr>
        <p:spPr>
          <a:xfrm>
            <a:off x="773015" y="1032095"/>
            <a:ext cx="10634351" cy="5395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400" dirty="0"/>
              <a:t>Current Status: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In Rel-19 3GPP approved new WI (</a:t>
            </a:r>
            <a:r>
              <a:rPr lang="en-US" sz="2000" dirty="0" err="1"/>
              <a:t>NR_LBCA_Sw</a:t>
            </a:r>
            <a:r>
              <a:rPr lang="en-US" sz="2000" dirty="0"/>
              <a:t>) to enable low band-low band CA via switching [1]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One CA combination approved for FDD + SDL low-band carrier aggregation (CA_n5A-n29A)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Five additional combinations identified as candidates of interest, including FDD + FDD combinations, to be handled via basket WI approach [2]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Carrier switching solution:</a:t>
            </a:r>
          </a:p>
          <a:p>
            <a:pPr lvl="2">
              <a:spcAft>
                <a:spcPts val="600"/>
              </a:spcAft>
            </a:pPr>
            <a:r>
              <a:rPr lang="en-US" sz="1800" dirty="0"/>
              <a:t>Semi-static RRC-based solution has been adopted [1]</a:t>
            </a:r>
          </a:p>
          <a:p>
            <a:pPr lvl="2">
              <a:spcAft>
                <a:spcPts val="600"/>
              </a:spcAft>
            </a:pPr>
            <a:r>
              <a:rPr lang="en-US" sz="1800" dirty="0"/>
              <a:t>While not optimum, this solution was mainly adopted to reduce RAN1 impact in Rel-19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400" dirty="0"/>
              <a:t>Proposed evolution in Rel-20: </a:t>
            </a:r>
          </a:p>
          <a:p>
            <a:pPr lvl="1">
              <a:spcAft>
                <a:spcPts val="600"/>
              </a:spcAft>
            </a:pPr>
            <a:r>
              <a:rPr lang="en-CA" sz="2000" dirty="0"/>
              <a:t>Dual DL </a:t>
            </a:r>
            <a:r>
              <a:rPr lang="en-CA" sz="2000" dirty="0" smtClean="0"/>
              <a:t>solution</a:t>
            </a:r>
            <a:endParaRPr lang="en-US" sz="2000" dirty="0" smtClean="0"/>
          </a:p>
          <a:p>
            <a:pPr lvl="1">
              <a:spcAft>
                <a:spcPts val="600"/>
              </a:spcAft>
            </a:pPr>
            <a:r>
              <a:rPr lang="en-CA" sz="2000" dirty="0" smtClean="0"/>
              <a:t>FDD + FDD low band carrier aggregation</a:t>
            </a:r>
            <a:endParaRPr lang="en-US" sz="2000" dirty="0" smtClean="0"/>
          </a:p>
          <a:p>
            <a:pPr lvl="1">
              <a:spcAft>
                <a:spcPts val="600"/>
              </a:spcAft>
            </a:pPr>
            <a:r>
              <a:rPr lang="en-US" sz="2000" dirty="0" smtClean="0"/>
              <a:t>Non-RRC </a:t>
            </a:r>
            <a:r>
              <a:rPr lang="en-US" sz="2000" dirty="0"/>
              <a:t>based switching </a:t>
            </a:r>
            <a:r>
              <a:rPr lang="en-US" sz="2000" dirty="0" smtClean="0"/>
              <a:t>solution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2413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25467"/>
            <a:ext cx="10515600" cy="531886"/>
          </a:xfrm>
        </p:spPr>
        <p:txBody>
          <a:bodyPr>
            <a:normAutofit/>
          </a:bodyPr>
          <a:lstStyle/>
          <a:p>
            <a:r>
              <a:rPr lang="en-US" sz="3200" b="1" dirty="0"/>
              <a:t>Scenarios where this solution is applicable</a:t>
            </a:r>
            <a:endParaRPr lang="en-GB" sz="32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92" y="2026920"/>
            <a:ext cx="5901924" cy="26539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069" y="2026920"/>
            <a:ext cx="5757031" cy="26920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646" y="5306590"/>
            <a:ext cx="4246653" cy="11950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78753" y="6454508"/>
            <a:ext cx="19064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Dual DL solution illustration</a:t>
            </a:r>
            <a:endParaRPr lang="en-US" sz="12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7620000" y="5803900"/>
            <a:ext cx="379095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7840133" y="5520266"/>
            <a:ext cx="647700" cy="152400"/>
          </a:xfrm>
          <a:prstGeom prst="rect">
            <a:avLst/>
          </a:prstGeom>
          <a:solidFill>
            <a:srgbClr val="BFFF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600" dirty="0">
                <a:solidFill>
                  <a:schemeClr val="tx1"/>
                </a:solidFill>
              </a:rPr>
              <a:t>n</a:t>
            </a:r>
            <a:r>
              <a:rPr lang="en-CA" sz="600" dirty="0" smtClean="0">
                <a:solidFill>
                  <a:schemeClr val="tx1"/>
                </a:solidFill>
              </a:rPr>
              <a:t>29 DL</a:t>
            </a: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072033" y="5520266"/>
            <a:ext cx="647700" cy="152400"/>
          </a:xfrm>
          <a:prstGeom prst="rect">
            <a:avLst/>
          </a:prstGeom>
          <a:solidFill>
            <a:srgbClr val="BFFF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600" dirty="0" smtClean="0">
                <a:solidFill>
                  <a:schemeClr val="tx1"/>
                </a:solidFill>
              </a:rPr>
              <a:t>n13 DL</a:t>
            </a: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520278" y="5520266"/>
            <a:ext cx="647700" cy="152400"/>
          </a:xfrm>
          <a:prstGeom prst="rect">
            <a:avLst/>
          </a:prstGeom>
          <a:solidFill>
            <a:srgbClr val="BFFFB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600" dirty="0" smtClean="0">
                <a:solidFill>
                  <a:schemeClr val="tx1"/>
                </a:solidFill>
              </a:rPr>
              <a:t>n13 UL</a:t>
            </a:r>
            <a:endParaRPr lang="en-US" sz="60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7840133" y="5761567"/>
            <a:ext cx="0" cy="9313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8498416" y="5761567"/>
            <a:ext cx="0" cy="9313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9072033" y="5761567"/>
            <a:ext cx="0" cy="9313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9730316" y="5761567"/>
            <a:ext cx="0" cy="9313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0519833" y="5761567"/>
            <a:ext cx="0" cy="9313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1178116" y="5761567"/>
            <a:ext cx="0" cy="9313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609140" y="5854700"/>
            <a:ext cx="46198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600" dirty="0" smtClean="0"/>
              <a:t>717 MHz</a:t>
            </a:r>
            <a:endParaRPr lang="en-US" sz="600" dirty="0"/>
          </a:p>
        </p:txBody>
      </p:sp>
      <p:sp>
        <p:nvSpPr>
          <p:cNvPr id="22" name="TextBox 21"/>
          <p:cNvSpPr txBox="1"/>
          <p:nvPr/>
        </p:nvSpPr>
        <p:spPr>
          <a:xfrm>
            <a:off x="8323239" y="5854700"/>
            <a:ext cx="46198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600" dirty="0" smtClean="0"/>
              <a:t>728 MHz</a:t>
            </a:r>
            <a:endParaRPr lang="en-US" sz="600" dirty="0"/>
          </a:p>
        </p:txBody>
      </p:sp>
      <p:sp>
        <p:nvSpPr>
          <p:cNvPr id="23" name="TextBox 22"/>
          <p:cNvSpPr txBox="1"/>
          <p:nvPr/>
        </p:nvSpPr>
        <p:spPr>
          <a:xfrm>
            <a:off x="8857973" y="5858391"/>
            <a:ext cx="46198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600" dirty="0" smtClean="0"/>
              <a:t>746 MHz</a:t>
            </a:r>
            <a:endParaRPr lang="en-US" sz="600" dirty="0"/>
          </a:p>
        </p:txBody>
      </p:sp>
      <p:sp>
        <p:nvSpPr>
          <p:cNvPr id="24" name="TextBox 23"/>
          <p:cNvSpPr txBox="1"/>
          <p:nvPr/>
        </p:nvSpPr>
        <p:spPr>
          <a:xfrm>
            <a:off x="9534019" y="5854700"/>
            <a:ext cx="46198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600" dirty="0" smtClean="0"/>
              <a:t>756 MHz</a:t>
            </a:r>
            <a:endParaRPr lang="en-US" sz="600" dirty="0"/>
          </a:p>
        </p:txBody>
      </p:sp>
      <p:sp>
        <p:nvSpPr>
          <p:cNvPr id="25" name="TextBox 24"/>
          <p:cNvSpPr txBox="1"/>
          <p:nvPr/>
        </p:nvSpPr>
        <p:spPr>
          <a:xfrm>
            <a:off x="10305773" y="5854700"/>
            <a:ext cx="46198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600" dirty="0" smtClean="0"/>
              <a:t>777 MHz</a:t>
            </a:r>
            <a:endParaRPr lang="en-US" sz="600" dirty="0"/>
          </a:p>
        </p:txBody>
      </p:sp>
      <p:sp>
        <p:nvSpPr>
          <p:cNvPr id="26" name="TextBox 25"/>
          <p:cNvSpPr txBox="1"/>
          <p:nvPr/>
        </p:nvSpPr>
        <p:spPr>
          <a:xfrm>
            <a:off x="10979978" y="5858391"/>
            <a:ext cx="46198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600" dirty="0" smtClean="0"/>
              <a:t>787 MHz</a:t>
            </a:r>
            <a:endParaRPr lang="en-US" sz="600" dirty="0"/>
          </a:p>
        </p:txBody>
      </p:sp>
      <p:sp>
        <p:nvSpPr>
          <p:cNvPr id="28" name="TextBox 27"/>
          <p:cNvSpPr txBox="1"/>
          <p:nvPr/>
        </p:nvSpPr>
        <p:spPr>
          <a:xfrm>
            <a:off x="6046440" y="5686663"/>
            <a:ext cx="9749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00" dirty="0" smtClean="0"/>
              <a:t>CA_n13A-n29A</a:t>
            </a:r>
            <a:endParaRPr lang="en-US" sz="1000" dirty="0"/>
          </a:p>
        </p:txBody>
      </p:sp>
      <p:sp>
        <p:nvSpPr>
          <p:cNvPr id="29" name="Rectangle 28"/>
          <p:cNvSpPr/>
          <p:nvPr/>
        </p:nvSpPr>
        <p:spPr>
          <a:xfrm>
            <a:off x="9726304" y="5520034"/>
            <a:ext cx="789517" cy="152631"/>
          </a:xfrm>
          <a:prstGeom prst="rect">
            <a:avLst/>
          </a:prstGeom>
          <a:solidFill>
            <a:srgbClr val="CCCCCC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630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5080"/>
            <a:ext cx="10515600" cy="531886"/>
          </a:xfrm>
        </p:spPr>
        <p:txBody>
          <a:bodyPr>
            <a:normAutofit/>
          </a:bodyPr>
          <a:lstStyle/>
          <a:p>
            <a:r>
              <a:rPr lang="en-US" sz="3200" b="1" dirty="0"/>
              <a:t>Proposed low-low CA Evolution</a:t>
            </a:r>
            <a:endParaRPr lang="en-GB" sz="3200" b="1" dirty="0"/>
          </a:p>
        </p:txBody>
      </p:sp>
      <p:sp>
        <p:nvSpPr>
          <p:cNvPr id="6" name="Google Shape;556;p12"/>
          <p:cNvSpPr txBox="1"/>
          <p:nvPr/>
        </p:nvSpPr>
        <p:spPr>
          <a:xfrm>
            <a:off x="515983" y="1133203"/>
            <a:ext cx="11040711" cy="120299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08000" tIns="108000" rIns="108000" bIns="1080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i="0" u="none" strike="noStrike" cap="none" dirty="0">
                <a:sym typeface="Arial"/>
              </a:rPr>
              <a:t>Device needs to support inter-carrier scheduling: UE monitors PDCCH DCI of FDD Carrier 1, which has scheduling information for both carriers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i="0" u="none" strike="noStrike" cap="none" dirty="0">
                <a:sym typeface="Arial"/>
              </a:rPr>
              <a:t>Device s</a:t>
            </a:r>
            <a:r>
              <a:rPr lang="en-CA" sz="1600" dirty="0">
                <a:sym typeface="Arial"/>
              </a:rPr>
              <a:t>witches to Carrier 2 based on DCI instruction</a:t>
            </a:r>
            <a:endParaRPr lang="en-CA" sz="1600" i="0" u="none" strike="noStrike" cap="none" dirty="0"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dirty="0"/>
              <a:t>Device switches back to Carrier 1 after scheduled transmission interval of Carrier 2 is finished</a:t>
            </a:r>
            <a:endParaRPr sz="1400" dirty="0"/>
          </a:p>
        </p:txBody>
      </p:sp>
      <p:pic>
        <p:nvPicPr>
          <p:cNvPr id="7" name="Google Shape;557;p12" descr="Smartphone - Free technology icon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80160" y="3586457"/>
            <a:ext cx="507423" cy="432369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Google Shape;558;p12"/>
              <p:cNvSpPr txBox="1"/>
              <p:nvPr/>
            </p:nvSpPr>
            <p:spPr>
              <a:xfrm>
                <a:off x="2509210" y="3165432"/>
                <a:ext cx="1068457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8" name="Google Shape;558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9210" y="3165432"/>
                <a:ext cx="1068457" cy="338554"/>
              </a:xfrm>
              <a:prstGeom prst="rect">
                <a:avLst/>
              </a:prstGeom>
              <a:blipFill>
                <a:blip r:embed="rId3"/>
                <a:stretch>
                  <a:fillRect t="-5357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Google Shape;559;p12"/>
              <p:cNvSpPr txBox="1"/>
              <p:nvPr/>
            </p:nvSpPr>
            <p:spPr>
              <a:xfrm>
                <a:off x="5437650" y="3172438"/>
                <a:ext cx="887599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9" name="Google Shape;559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7650" y="3172438"/>
                <a:ext cx="887599" cy="338514"/>
              </a:xfrm>
              <a:prstGeom prst="rect">
                <a:avLst/>
              </a:prstGeom>
              <a:blipFill>
                <a:blip r:embed="rId4"/>
                <a:stretch>
                  <a:fillRect l="-2055" t="-5357" r="-2055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oogle Shape;560;p12"/>
          <p:cNvGrpSpPr/>
          <p:nvPr/>
        </p:nvGrpSpPr>
        <p:grpSpPr>
          <a:xfrm>
            <a:off x="1747709" y="3700330"/>
            <a:ext cx="2466607" cy="2018068"/>
            <a:chOff x="627377" y="2438582"/>
            <a:chExt cx="2595095" cy="2292827"/>
          </a:xfrm>
        </p:grpSpPr>
        <p:grpSp>
          <p:nvGrpSpPr>
            <p:cNvPr id="11" name="Google Shape;561;p12"/>
            <p:cNvGrpSpPr/>
            <p:nvPr/>
          </p:nvGrpSpPr>
          <p:grpSpPr>
            <a:xfrm>
              <a:off x="627377" y="3112589"/>
              <a:ext cx="2595095" cy="822562"/>
              <a:chOff x="561818" y="2381328"/>
              <a:chExt cx="2595095" cy="822562"/>
            </a:xfrm>
          </p:grpSpPr>
          <p:sp>
            <p:nvSpPr>
              <p:cNvPr id="22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" name="Google Shape;565;p12"/>
              <p:cNvSpPr txBox="1"/>
              <p:nvPr/>
            </p:nvSpPr>
            <p:spPr>
              <a:xfrm>
                <a:off x="561818" y="2381328"/>
                <a:ext cx="1212374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FDD band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" name="Google Shape;570;p12"/>
              <p:cNvSpPr txBox="1"/>
              <p:nvPr/>
            </p:nvSpPr>
            <p:spPr>
              <a:xfrm>
                <a:off x="2109963" y="2381328"/>
                <a:ext cx="1046950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SDL band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18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20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1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19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13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4" name="Google Shape;578;p12"/>
            <p:cNvCxnSpPr>
              <a:stCxn id="13" idx="2"/>
              <a:endCxn id="25" idx="0"/>
            </p:cNvCxnSpPr>
            <p:nvPr/>
          </p:nvCxnSpPr>
          <p:spPr>
            <a:xfrm flipH="1">
              <a:off x="1491958" y="3118248"/>
              <a:ext cx="499797" cy="29371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" name="Google Shape;580;p12"/>
            <p:cNvCxnSpPr>
              <a:stCxn id="17" idx="1"/>
              <a:endCxn id="22" idx="2"/>
            </p:cNvCxnSpPr>
            <p:nvPr/>
          </p:nvCxnSpPr>
          <p:spPr>
            <a:xfrm rot="10800000">
              <a:off x="1470054" y="3935097"/>
              <a:ext cx="541800" cy="360600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Google Shape;559;p12"/>
              <p:cNvSpPr txBox="1"/>
              <p:nvPr/>
            </p:nvSpPr>
            <p:spPr>
              <a:xfrm>
                <a:off x="8209333" y="3165432"/>
                <a:ext cx="887599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2" name="Google Shape;559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9333" y="3165432"/>
                <a:ext cx="887599" cy="338514"/>
              </a:xfrm>
              <a:prstGeom prst="rect">
                <a:avLst/>
              </a:prstGeom>
              <a:blipFill>
                <a:blip r:embed="rId5"/>
                <a:stretch>
                  <a:fillRect l="-2759" t="-5357" r="-2069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oogle Shape;560;p12"/>
          <p:cNvGrpSpPr/>
          <p:nvPr/>
        </p:nvGrpSpPr>
        <p:grpSpPr>
          <a:xfrm>
            <a:off x="4746462" y="3700330"/>
            <a:ext cx="2149336" cy="2018068"/>
            <a:chOff x="864028" y="2438582"/>
            <a:chExt cx="2261297" cy="2292827"/>
          </a:xfrm>
        </p:grpSpPr>
        <p:grpSp>
          <p:nvGrpSpPr>
            <p:cNvPr id="34" name="Google Shape;561;p12"/>
            <p:cNvGrpSpPr/>
            <p:nvPr/>
          </p:nvGrpSpPr>
          <p:grpSpPr>
            <a:xfrm>
              <a:off x="864028" y="3481439"/>
              <a:ext cx="2261297" cy="453712"/>
              <a:chOff x="798469" y="2750178"/>
              <a:chExt cx="2261297" cy="453712"/>
            </a:xfrm>
          </p:grpSpPr>
          <p:sp>
            <p:nvSpPr>
              <p:cNvPr id="45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41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43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4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42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36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7" name="Google Shape;578;p12"/>
            <p:cNvCxnSpPr>
              <a:stCxn id="36" idx="6"/>
              <a:endCxn id="53" idx="0"/>
            </p:cNvCxnSpPr>
            <p:nvPr/>
          </p:nvCxnSpPr>
          <p:spPr>
            <a:xfrm>
              <a:off x="2136866" y="3118248"/>
              <a:ext cx="554688" cy="282268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8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9" name="Google Shape;580;p12"/>
            <p:cNvCxnSpPr>
              <a:stCxn id="40" idx="1"/>
              <a:endCxn id="54" idx="2"/>
            </p:cNvCxnSpPr>
            <p:nvPr/>
          </p:nvCxnSpPr>
          <p:spPr>
            <a:xfrm flipV="1">
              <a:off x="2011854" y="3927215"/>
              <a:ext cx="513203" cy="36848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0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5" name="Google Shape;560;p12"/>
          <p:cNvGrpSpPr/>
          <p:nvPr/>
        </p:nvGrpSpPr>
        <p:grpSpPr>
          <a:xfrm>
            <a:off x="7520281" y="3700330"/>
            <a:ext cx="2149336" cy="2018068"/>
            <a:chOff x="864028" y="2438582"/>
            <a:chExt cx="2261297" cy="2292827"/>
          </a:xfrm>
        </p:grpSpPr>
        <p:grpSp>
          <p:nvGrpSpPr>
            <p:cNvPr id="56" name="Google Shape;561;p12"/>
            <p:cNvGrpSpPr/>
            <p:nvPr/>
          </p:nvGrpSpPr>
          <p:grpSpPr>
            <a:xfrm>
              <a:off x="864028" y="3481439"/>
              <a:ext cx="2261297" cy="453712"/>
              <a:chOff x="798469" y="2750178"/>
              <a:chExt cx="2261297" cy="453712"/>
            </a:xfrm>
          </p:grpSpPr>
          <p:sp>
            <p:nvSpPr>
              <p:cNvPr id="67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63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65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66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64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58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9" name="Google Shape;578;p12"/>
            <p:cNvCxnSpPr>
              <a:stCxn id="58" idx="2"/>
              <a:endCxn id="70" idx="0"/>
            </p:cNvCxnSpPr>
            <p:nvPr/>
          </p:nvCxnSpPr>
          <p:spPr>
            <a:xfrm flipH="1">
              <a:off x="1491958" y="3118248"/>
              <a:ext cx="499797" cy="29371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0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1" name="Google Shape;580;p12"/>
            <p:cNvCxnSpPr>
              <a:stCxn id="62" idx="1"/>
              <a:endCxn id="67" idx="2"/>
            </p:cNvCxnSpPr>
            <p:nvPr/>
          </p:nvCxnSpPr>
          <p:spPr>
            <a:xfrm rot="10800000">
              <a:off x="1470054" y="3935097"/>
              <a:ext cx="541800" cy="360600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2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" name="Google Shape;565;p12"/>
          <p:cNvSpPr txBox="1"/>
          <p:nvPr/>
        </p:nvSpPr>
        <p:spPr>
          <a:xfrm>
            <a:off x="4777679" y="4294898"/>
            <a:ext cx="115234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FDD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570;p12"/>
          <p:cNvSpPr txBox="1"/>
          <p:nvPr/>
        </p:nvSpPr>
        <p:spPr>
          <a:xfrm>
            <a:off x="6249172" y="4294898"/>
            <a:ext cx="995114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SDL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565;p12"/>
          <p:cNvSpPr txBox="1"/>
          <p:nvPr/>
        </p:nvSpPr>
        <p:spPr>
          <a:xfrm>
            <a:off x="7257510" y="4288480"/>
            <a:ext cx="115234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FDD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570;p12"/>
          <p:cNvSpPr txBox="1"/>
          <p:nvPr/>
        </p:nvSpPr>
        <p:spPr>
          <a:xfrm>
            <a:off x="8729003" y="4288480"/>
            <a:ext cx="995114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SDL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DC15F3-961B-230C-4A80-407D47D69EE8}"/>
              </a:ext>
            </a:extLst>
          </p:cNvPr>
          <p:cNvSpPr txBox="1"/>
          <p:nvPr/>
        </p:nvSpPr>
        <p:spPr>
          <a:xfrm>
            <a:off x="635625" y="2409213"/>
            <a:ext cx="8011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Note: below figure shows Carrier 2 as SDL carrier. Similar solution is applicable when Carrier 2 is FDD carrier</a:t>
            </a:r>
          </a:p>
        </p:txBody>
      </p:sp>
    </p:spTree>
    <p:extLst>
      <p:ext uri="{BB962C8B-B14F-4D97-AF65-F5344CB8AC3E}">
        <p14:creationId xmlns:p14="http://schemas.microsoft.com/office/powerpoint/2010/main" val="1715327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200" b="1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91184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/>
              <a:t>[1] RP-243317: </a:t>
            </a:r>
            <a:r>
              <a:rPr lang="en-US" sz="2000" dirty="0"/>
              <a:t>New WID on low band carrier aggregation via switching</a:t>
            </a:r>
          </a:p>
          <a:p>
            <a:pPr marL="0" indent="0">
              <a:buNone/>
            </a:pPr>
            <a:r>
              <a:rPr lang="en-US" sz="2000" dirty="0"/>
              <a:t>[2] RP-242532: Motivation for a new work item on low band carrier aggregation via switching in Rel-19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928139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f4ab56b7-6ec4-4073-8d92-ac7cc2e7a5df}" enabled="1" method="Privileged" siteId="{49dfc6a3-5fb7-49f4-adea-c54e725bb85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4027</TotalTime>
  <Words>349</Words>
  <Application>Microsoft Office PowerPoint</Application>
  <PresentationFormat>Widescreen</PresentationFormat>
  <Paragraphs>60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Courier New</vt:lpstr>
      <vt:lpstr>Nokia Pure Text Light</vt:lpstr>
      <vt:lpstr>Office Theme</vt:lpstr>
      <vt:lpstr>Motivation for low-band carrier aggregation via switching enhancement in Rel-20</vt:lpstr>
      <vt:lpstr>Rel-19 NR_LBCA_Sw WI status and its evolution</vt:lpstr>
      <vt:lpstr>Scenarios where this solution is applicable</vt:lpstr>
      <vt:lpstr>Proposed low-low CA Evolution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a new work item on low band carrier aggregation via switching in Rel-20</dc:title>
  <dc:creator>Navaneeth Madan Gopal</dc:creator>
  <cp:lastModifiedBy>Ivo Maljevic</cp:lastModifiedBy>
  <cp:revision>41</cp:revision>
  <dcterms:created xsi:type="dcterms:W3CDTF">2024-11-27T11:31:47Z</dcterms:created>
  <dcterms:modified xsi:type="dcterms:W3CDTF">2025-09-09T12:49:18Z</dcterms:modified>
</cp:coreProperties>
</file>