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  <p:sldMasterId id="2147483678" r:id="rId2"/>
  </p:sldMasterIdLst>
  <p:notesMasterIdLst>
    <p:notesMasterId r:id="rId7"/>
  </p:notesMasterIdLst>
  <p:handoutMasterIdLst>
    <p:handoutMasterId r:id="rId8"/>
  </p:handoutMasterIdLst>
  <p:sldIdLst>
    <p:sldId id="256" r:id="rId3"/>
    <p:sldId id="557" r:id="rId4"/>
    <p:sldId id="267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171"/>
    <a:srgbClr val="646464"/>
    <a:srgbClr val="C8C8C8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7A3394-C500-4222-A248-32FE04D8FCB3}" v="6" dt="2025-09-08T09:54:58.8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867A3394-C500-4222-A248-32FE04D8FCB3}"/>
    <pc:docChg chg="undo custSel modSld">
      <pc:chgData name="Zhao, Kun" userId="ac952118-12e0-4b64-b257-47a78f11348b" providerId="ADAL" clId="{867A3394-C500-4222-A248-32FE04D8FCB3}" dt="2025-09-08T13:08:12.360" v="55" actId="20577"/>
      <pc:docMkLst>
        <pc:docMk/>
      </pc:docMkLst>
      <pc:sldChg chg="modSp mod">
        <pc:chgData name="Zhao, Kun" userId="ac952118-12e0-4b64-b257-47a78f11348b" providerId="ADAL" clId="{867A3394-C500-4222-A248-32FE04D8FCB3}" dt="2025-09-08T12:57:24.113" v="54" actId="20577"/>
        <pc:sldMkLst>
          <pc:docMk/>
          <pc:sldMk cId="1653466829" sldId="256"/>
        </pc:sldMkLst>
        <pc:spChg chg="mod">
          <ac:chgData name="Zhao, Kun" userId="ac952118-12e0-4b64-b257-47a78f11348b" providerId="ADAL" clId="{867A3394-C500-4222-A248-32FE04D8FCB3}" dt="2025-09-08T12:57:24.113" v="54" actId="20577"/>
          <ac:spMkLst>
            <pc:docMk/>
            <pc:sldMk cId="1653466829" sldId="256"/>
            <ac:spMk id="3" creationId="{10BA4D94-92F5-B52E-E6DF-F04E6919BB58}"/>
          </ac:spMkLst>
        </pc:spChg>
        <pc:spChg chg="mod">
          <ac:chgData name="Zhao, Kun" userId="ac952118-12e0-4b64-b257-47a78f11348b" providerId="ADAL" clId="{867A3394-C500-4222-A248-32FE04D8FCB3}" dt="2025-09-07T14:26:02.521" v="8" actId="108"/>
          <ac:spMkLst>
            <pc:docMk/>
            <pc:sldMk cId="1653466829" sldId="256"/>
            <ac:spMk id="7" creationId="{F025DB18-B8B3-903C-B208-E6CAB7A6B509}"/>
          </ac:spMkLst>
        </pc:spChg>
      </pc:sldChg>
      <pc:sldChg chg="addSp modSp mod">
        <pc:chgData name="Zhao, Kun" userId="ac952118-12e0-4b64-b257-47a78f11348b" providerId="ADAL" clId="{867A3394-C500-4222-A248-32FE04D8FCB3}" dt="2025-09-08T09:54:58.879" v="45" actId="164"/>
        <pc:sldMkLst>
          <pc:docMk/>
          <pc:sldMk cId="2762471693" sldId="267"/>
        </pc:sldMkLst>
        <pc:spChg chg="mod">
          <ac:chgData name="Zhao, Kun" userId="ac952118-12e0-4b64-b257-47a78f11348b" providerId="ADAL" clId="{867A3394-C500-4222-A248-32FE04D8FCB3}" dt="2025-09-08T09:54:58.879" v="45" actId="164"/>
          <ac:spMkLst>
            <pc:docMk/>
            <pc:sldMk cId="2762471693" sldId="267"/>
            <ac:spMk id="15" creationId="{84ACDCE5-C1FC-3478-E36A-C9D39E91F1FA}"/>
          </ac:spMkLst>
        </pc:spChg>
        <pc:spChg chg="mod">
          <ac:chgData name="Zhao, Kun" userId="ac952118-12e0-4b64-b257-47a78f11348b" providerId="ADAL" clId="{867A3394-C500-4222-A248-32FE04D8FCB3}" dt="2025-09-08T09:54:58.879" v="45" actId="164"/>
          <ac:spMkLst>
            <pc:docMk/>
            <pc:sldMk cId="2762471693" sldId="267"/>
            <ac:spMk id="17" creationId="{E83567E5-970C-F05E-D315-E89BB7754B23}"/>
          </ac:spMkLst>
        </pc:spChg>
        <pc:spChg chg="mod">
          <ac:chgData name="Zhao, Kun" userId="ac952118-12e0-4b64-b257-47a78f11348b" providerId="ADAL" clId="{867A3394-C500-4222-A248-32FE04D8FCB3}" dt="2025-09-08T09:54:58.879" v="45" actId="164"/>
          <ac:spMkLst>
            <pc:docMk/>
            <pc:sldMk cId="2762471693" sldId="267"/>
            <ac:spMk id="18" creationId="{E7DB6F03-1C89-DEC1-7B69-5B215B7510EA}"/>
          </ac:spMkLst>
        </pc:spChg>
        <pc:grpChg chg="add mod">
          <ac:chgData name="Zhao, Kun" userId="ac952118-12e0-4b64-b257-47a78f11348b" providerId="ADAL" clId="{867A3394-C500-4222-A248-32FE04D8FCB3}" dt="2025-09-08T09:54:51.460" v="44" actId="164"/>
          <ac:grpSpMkLst>
            <pc:docMk/>
            <pc:sldMk cId="2762471693" sldId="267"/>
            <ac:grpSpMk id="6" creationId="{2E0D9B90-9D00-691C-EB0E-D55F6C1F411B}"/>
          </ac:grpSpMkLst>
        </pc:grpChg>
        <pc:grpChg chg="add mod">
          <ac:chgData name="Zhao, Kun" userId="ac952118-12e0-4b64-b257-47a78f11348b" providerId="ADAL" clId="{867A3394-C500-4222-A248-32FE04D8FCB3}" dt="2025-09-08T09:54:58.879" v="45" actId="164"/>
          <ac:grpSpMkLst>
            <pc:docMk/>
            <pc:sldMk cId="2762471693" sldId="267"/>
            <ac:grpSpMk id="7" creationId="{F705257F-AE67-11BC-2059-C1CEDC062A4C}"/>
          </ac:grpSpMkLst>
        </pc:grpChg>
        <pc:picChg chg="mod">
          <ac:chgData name="Zhao, Kun" userId="ac952118-12e0-4b64-b257-47a78f11348b" providerId="ADAL" clId="{867A3394-C500-4222-A248-32FE04D8FCB3}" dt="2025-09-08T09:54:58.879" v="45" actId="164"/>
          <ac:picMkLst>
            <pc:docMk/>
            <pc:sldMk cId="2762471693" sldId="267"/>
            <ac:picMk id="13" creationId="{4FBAA289-0C0E-C71E-C6AF-6E6253558B89}"/>
          </ac:picMkLst>
        </pc:picChg>
        <pc:picChg chg="mod">
          <ac:chgData name="Zhao, Kun" userId="ac952118-12e0-4b64-b257-47a78f11348b" providerId="ADAL" clId="{867A3394-C500-4222-A248-32FE04D8FCB3}" dt="2025-09-08T09:54:58.879" v="45" actId="164"/>
          <ac:picMkLst>
            <pc:docMk/>
            <pc:sldMk cId="2762471693" sldId="267"/>
            <ac:picMk id="14" creationId="{680B53A1-ACB2-463C-3C4C-BAF5F2BDEF29}"/>
          </ac:picMkLst>
        </pc:picChg>
      </pc:sldChg>
      <pc:sldChg chg="modSp mod">
        <pc:chgData name="Zhao, Kun" userId="ac952118-12e0-4b64-b257-47a78f11348b" providerId="ADAL" clId="{867A3394-C500-4222-A248-32FE04D8FCB3}" dt="2025-09-08T13:08:12.360" v="55" actId="20577"/>
        <pc:sldMkLst>
          <pc:docMk/>
          <pc:sldMk cId="4022412061" sldId="557"/>
        </pc:sldMkLst>
        <pc:spChg chg="mod">
          <ac:chgData name="Zhao, Kun" userId="ac952118-12e0-4b64-b257-47a78f11348b" providerId="ADAL" clId="{867A3394-C500-4222-A248-32FE04D8FCB3}" dt="2025-09-08T13:08:12.360" v="55" actId="20577"/>
          <ac:spMkLst>
            <pc:docMk/>
            <pc:sldMk cId="4022412061" sldId="557"/>
            <ac:spMk id="12" creationId="{F18C2329-E4AC-440B-3307-3106A3D64A9B}"/>
          </ac:spMkLst>
        </pc:spChg>
      </pc:sldChg>
    </pc:docChg>
  </pc:docChgLst>
  <pc:docChgLst>
    <pc:chgData name="Zhao, Kun" userId="ac952118-12e0-4b64-b257-47a78f11348b" providerId="ADAL" clId="{342A60B8-F84A-4D25-A272-99F80EA2F021}"/>
    <pc:docChg chg="custSel modSld">
      <pc:chgData name="Zhao, Kun" userId="ac952118-12e0-4b64-b257-47a78f11348b" providerId="ADAL" clId="{342A60B8-F84A-4D25-A272-99F80EA2F021}" dt="2025-09-08T16:15:38.965" v="22" actId="20577"/>
      <pc:docMkLst>
        <pc:docMk/>
      </pc:docMkLst>
      <pc:sldChg chg="modSp mod">
        <pc:chgData name="Zhao, Kun" userId="ac952118-12e0-4b64-b257-47a78f11348b" providerId="ADAL" clId="{342A60B8-F84A-4D25-A272-99F80EA2F021}" dt="2025-09-08T16:15:38.965" v="22" actId="20577"/>
        <pc:sldMkLst>
          <pc:docMk/>
          <pc:sldMk cId="2762471693" sldId="267"/>
        </pc:sldMkLst>
        <pc:spChg chg="mod">
          <ac:chgData name="Zhao, Kun" userId="ac952118-12e0-4b64-b257-47a78f11348b" providerId="ADAL" clId="{342A60B8-F84A-4D25-A272-99F80EA2F021}" dt="2025-09-08T15:42:47.889" v="0" actId="313"/>
          <ac:spMkLst>
            <pc:docMk/>
            <pc:sldMk cId="2762471693" sldId="267"/>
            <ac:spMk id="3" creationId="{AC5E7A0C-6BF0-7ABD-7A4C-CF5F6C6BA522}"/>
          </ac:spMkLst>
        </pc:spChg>
        <pc:spChg chg="mod">
          <ac:chgData name="Zhao, Kun" userId="ac952118-12e0-4b64-b257-47a78f11348b" providerId="ADAL" clId="{342A60B8-F84A-4D25-A272-99F80EA2F021}" dt="2025-09-08T16:15:38.965" v="22" actId="20577"/>
          <ac:spMkLst>
            <pc:docMk/>
            <pc:sldMk cId="2762471693" sldId="267"/>
            <ac:spMk id="17" creationId="{E83567E5-970C-F05E-D315-E89BB7754B23}"/>
          </ac:spMkLst>
        </pc:spChg>
      </pc:sldChg>
      <pc:sldChg chg="modSp mod">
        <pc:chgData name="Zhao, Kun" userId="ac952118-12e0-4b64-b257-47a78f11348b" providerId="ADAL" clId="{342A60B8-F84A-4D25-A272-99F80EA2F021}" dt="2025-09-08T16:14:07.489" v="14" actId="1038"/>
        <pc:sldMkLst>
          <pc:docMk/>
          <pc:sldMk cId="4022412061" sldId="557"/>
        </pc:sldMkLst>
        <pc:spChg chg="mod">
          <ac:chgData name="Zhao, Kun" userId="ac952118-12e0-4b64-b257-47a78f11348b" providerId="ADAL" clId="{342A60B8-F84A-4D25-A272-99F80EA2F021}" dt="2025-09-08T16:14:07.489" v="14" actId="1038"/>
          <ac:spMkLst>
            <pc:docMk/>
            <pc:sldMk cId="4022412061" sldId="557"/>
            <ac:spMk id="4" creationId="{4B3BBFB0-D7A5-46A2-12B5-63FCC2142EB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6B5E2CD6-0BDB-9070-5EDD-E0F0E9CD89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37D0C2-1ECA-D72D-EBF0-BDA7EB7CFF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87C4E-C311-42C3-807B-B3278DA1413A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B1B6C9-0BE8-1DF9-D9D3-A948D8A896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878C745-3B2F-FF6F-A6C3-05C364AEF9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2744B-E34D-45CA-9270-AAABC558D1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102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47992-42EA-4122-961F-00C8393E3326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B284A-6A4F-43D9-A58F-D744FC79C6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96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TitlePage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CC8FFFA-0E40-A508-1457-60FCAF102D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9FC504-F9B2-CD3E-DA91-09B398F88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2924175"/>
            <a:ext cx="10801350" cy="28892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 dirty="0"/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65D0B8C0-796C-AB9E-3734-F3FA14CD05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6722" y="6097056"/>
            <a:ext cx="10801350" cy="1384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Copyright</a:t>
            </a:r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377B4A96-7505-C2B5-A2B5-B770F836EA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5748796"/>
            <a:ext cx="10801350" cy="1938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98457A4-C6A1-B4B0-7B80-75AE47E6A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7660CDBD-98C7-4E38-B588-E7775FCF9E74}" type="datetime1">
              <a:rPr lang="en-US" altLang="ja-JP" smtClean="0"/>
              <a:t>9/8/2025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F7E057-AD6B-6D99-0A1D-1F0254FEC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330FE06C-7761-A921-81ED-F941F9F83C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5682" y="190356"/>
            <a:ext cx="1640031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1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/WhiteMiddlePage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B3A3559-3948-B331-2528-76D09482F0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87081" y="6090308"/>
            <a:ext cx="1553565" cy="1097829"/>
          </a:xfrm>
          <a:prstGeom prst="rect">
            <a:avLst/>
          </a:prstGeom>
        </p:spPr>
      </p:pic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AD7E3AD1-01B6-8AC1-DE14-F63ACC04124B}"/>
              </a:ext>
            </a:extLst>
          </p:cNvPr>
          <p:cNvSpPr/>
          <p:nvPr userDrawn="1"/>
        </p:nvSpPr>
        <p:spPr>
          <a:xfrm>
            <a:off x="-12000" y="6426000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4FCD6A-2EA8-7A57-9EDC-A8A515A1B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8" name="直線コネクタ 28">
            <a:extLst>
              <a:ext uri="{FF2B5EF4-FFF2-40B4-BE49-F238E27FC236}">
                <a16:creationId xmlns:a16="http://schemas.microsoft.com/office/drawing/2014/main" id="{BA509FF9-BF39-2C08-F2D5-53F1FBBE1D4A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12268A86-F05F-C51B-A4ED-76D2548B2F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5501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/BlackMiddlePage_Black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15">
            <a:extLst>
              <a:ext uri="{FF2B5EF4-FFF2-40B4-BE49-F238E27FC236}">
                <a16:creationId xmlns:a16="http://schemas.microsoft.com/office/drawing/2014/main" id="{48D3E546-EF43-C9A0-6CC8-9EF0DCF97EF8}"/>
              </a:ext>
            </a:extLst>
          </p:cNvPr>
          <p:cNvSpPr/>
          <p:nvPr userDrawn="1"/>
        </p:nvSpPr>
        <p:spPr>
          <a:xfrm>
            <a:off x="-12000" y="6426000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B29CA-4339-F1D7-6FB2-4C386127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15" name="図 22">
            <a:extLst>
              <a:ext uri="{FF2B5EF4-FFF2-40B4-BE49-F238E27FC236}">
                <a16:creationId xmlns:a16="http://schemas.microsoft.com/office/drawing/2014/main" id="{A07158A5-6C62-F290-BD65-B580E32829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cxnSp>
        <p:nvCxnSpPr>
          <p:cNvPr id="7" name="直線コネクタ 28">
            <a:extLst>
              <a:ext uri="{FF2B5EF4-FFF2-40B4-BE49-F238E27FC236}">
                <a16:creationId xmlns:a16="http://schemas.microsoft.com/office/drawing/2014/main" id="{14724BAF-1B8C-ED51-3DB8-4F56B8BFAEAF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1CF58B3-3C50-2157-4AB6-CD824FAB3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2380" y="6538208"/>
            <a:ext cx="870725" cy="208352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A88AA2D3-CFA0-4B5A-8A01-8C7E4ABAA0A7}" type="datetime1">
              <a:rPr lang="en-US" altLang="ja-JP" smtClean="0"/>
              <a:t>9/8/2025</a:t>
            </a:fld>
            <a:endParaRPr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E7A8FF-4F68-1002-AC37-75891788B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8609" y="6530196"/>
            <a:ext cx="4080991" cy="224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 dirty="0"/>
          </a:p>
        </p:txBody>
      </p: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DB8B44DA-2043-E1EB-D0E9-3179D69BC6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30174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SectionHeader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CC8FFFA-0E40-A508-1457-60FCAF102D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017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pic>
        <p:nvPicPr>
          <p:cNvPr id="5" name="図 22">
            <a:extLst>
              <a:ext uri="{FF2B5EF4-FFF2-40B4-BE49-F238E27FC236}">
                <a16:creationId xmlns:a16="http://schemas.microsoft.com/office/drawing/2014/main" id="{F29B2135-C519-6932-DABE-B0E09E78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98457A4-C6A1-B4B0-7B80-75AE47E6A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7660CDBD-98C7-4E38-B588-E7775FCF9E74}" type="datetime1">
              <a:rPr lang="en-US" altLang="ja-JP" smtClean="0"/>
              <a:t>9/8/2025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F7E057-AD6B-6D99-0A1D-1F0254FEC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36C8242-8D74-8B5A-DF90-E2962DF7234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95324" y="2925013"/>
            <a:ext cx="10801349" cy="28808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1970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BackCover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0F2C0C-CDB5-A49B-E48E-2856E5382C9F}"/>
              </a:ext>
            </a:extLst>
          </p:cNvPr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A093533-64C9-FDD5-D315-AC417BAAB5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2CCB522A-9556-413A-BDDB-1AE77E7A261C}" type="datetime1">
              <a:rPr lang="en-US" altLang="ja-JP" smtClean="0"/>
              <a:t>9/8/2025</a:t>
            </a:fld>
            <a:endParaRPr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A5AF2D-2886-9CF1-1123-706205BA59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058DA0-4762-90DA-DBFC-7DF88B074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00F26E8-411B-69D7-71C2-E4898E85B0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57650" y="2654700"/>
            <a:ext cx="4115168" cy="14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5815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BAF6F3-29D2-B0CC-BC7F-D30968B5A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72F75-C6CC-533F-1DBD-9606248A5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A89A0-E0B2-B07E-4DE5-5DA695EDE0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E91E91-E18C-4F46-9DFD-55294249496C}" type="datetime1">
              <a:rPr lang="en-US" altLang="ja-JP" smtClean="0"/>
              <a:t>9/8/2025</a:t>
            </a:fld>
            <a:endParaRPr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596E5B-0A25-4195-50A7-0E618B99B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F34E4-3798-5314-A3C4-1F878C49C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536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60" r:id="rId4"/>
    <p:sldLayoutId id="2147483659" r:id="rId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4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4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add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/>
            <a:endParaRPr lang="en-US" sz="1299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006667" y="6565053"/>
            <a:ext cx="1185333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999" b="0">
                <a:solidFill>
                  <a:srgbClr val="000000"/>
                </a:solidFill>
                <a:latin typeface="Arial"/>
              </a:rPr>
              <a:t>Company Internal</a:t>
            </a:r>
          </a:p>
        </p:txBody>
      </p:sp>
      <p:sp>
        <p:nvSpPr>
          <p:cNvPr id="17" name="txtFooterLeft"/>
          <p:cNvSpPr txBox="1"/>
          <p:nvPr userDrawn="1"/>
        </p:nvSpPr>
        <p:spPr>
          <a:xfrm>
            <a:off x="1305560" y="6565053"/>
            <a:ext cx="2577592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endParaRPr lang="sv-SE" sz="999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8" name="txtFooterRight"/>
          <p:cNvSpPr txBox="1"/>
          <p:nvPr userDrawn="1"/>
        </p:nvSpPr>
        <p:spPr>
          <a:xfrm>
            <a:off x="3969680" y="6565053"/>
            <a:ext cx="6177619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sv-SE" sz="999" b="0" dirty="0">
                <a:solidFill>
                  <a:srgbClr val="7F7F7F"/>
                </a:solidFill>
                <a:latin typeface="Arial"/>
              </a:rPr>
              <a:t>SA1#97</a:t>
            </a:r>
            <a:r>
              <a:rPr lang="sv-SE" sz="999" b="0" baseline="0" dirty="0">
                <a:solidFill>
                  <a:srgbClr val="7F7F7F"/>
                </a:solidFill>
                <a:latin typeface="Arial"/>
              </a:rPr>
              <a:t> </a:t>
            </a:r>
            <a:r>
              <a:rPr lang="sv-SE" sz="999" b="0" baseline="0" dirty="0" err="1">
                <a:solidFill>
                  <a:srgbClr val="7F7F7F"/>
                </a:solidFill>
                <a:latin typeface="Arial"/>
              </a:rPr>
              <a:t>Elbonia</a:t>
            </a:r>
            <a:endParaRPr lang="sv-SE" sz="999" b="0" dirty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dt="0"/>
  <p:txStyles>
    <p:titleStyle>
      <a:lvl1pPr algn="l" defTabSz="855402" rtl="0" eaLnBrk="1" latinLnBrk="0" hangingPunct="1">
        <a:lnSpc>
          <a:spcPts val="2400"/>
        </a:lnSpc>
        <a:spcBef>
          <a:spcPct val="0"/>
        </a:spcBef>
        <a:buNone/>
        <a:defRPr sz="24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76" indent="-215976" algn="l" defTabSz="855402" rtl="0" eaLnBrk="1" latinLnBrk="0" hangingPunct="1">
        <a:spcBef>
          <a:spcPts val="600"/>
        </a:spcBef>
        <a:buClr>
          <a:schemeClr val="bg1"/>
        </a:buClr>
        <a:buFont typeface="HelveticaNeueLT Pro 45 Lt" pitchFamily="34" charset="0"/>
        <a:buChar char="•"/>
        <a:defRPr sz="21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67946" indent="-179980" algn="l" defTabSz="855402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9918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71890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223861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352357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0058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7760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35461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27702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5402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3104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10804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506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566208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93908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21611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9FCC3B"/>
          </p15:clr>
        </p15:guide>
        <p15:guide id="2" pos="3840" userDrawn="1">
          <p15:clr>
            <a:srgbClr val="9FCC3B"/>
          </p15:clr>
        </p15:guide>
        <p15:guide id="3" pos="7469" userDrawn="1">
          <p15:clr>
            <a:srgbClr val="547EBF"/>
          </p15:clr>
        </p15:guide>
        <p15:guide id="4" pos="211" userDrawn="1">
          <p15:clr>
            <a:srgbClr val="547EBF"/>
          </p15:clr>
        </p15:guide>
        <p15:guide id="5" orient="horz" pos="225" userDrawn="1">
          <p15:clr>
            <a:srgbClr val="547EBF"/>
          </p15:clr>
        </p15:guide>
        <p15:guide id="6" orient="horz" pos="3944" userDrawn="1">
          <p15:clr>
            <a:srgbClr val="547EBF"/>
          </p15:clr>
        </p15:guide>
        <p15:guide id="7" orient="horz" pos="739" userDrawn="1">
          <p15:clr>
            <a:srgbClr val="547EBF"/>
          </p15:clr>
        </p15:guide>
        <p15:guide id="8" orient="horz" pos="860" userDrawn="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61CE9E-EB78-8B4A-27C1-B17C0B6186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>
                <a:latin typeface="+mn-lt"/>
                <a:ea typeface="游ゴシック"/>
              </a:rPr>
              <a:t>(e)Redcap enhancement in Rel-20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BA4D94-92F5-B52E-E6DF-F04E6919B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897841"/>
            <a:ext cx="10801350" cy="288925"/>
          </a:xfrm>
        </p:spPr>
        <p:txBody>
          <a:bodyPr>
            <a:normAutofit fontScale="85000" lnSpcReduction="20000"/>
          </a:bodyPr>
          <a:lstStyle/>
          <a:p>
            <a:r>
              <a:rPr lang="en-SE" dirty="0"/>
              <a:t>Sony, </a:t>
            </a:r>
            <a:r>
              <a:rPr lang="sv-SE" dirty="0"/>
              <a:t>Nordic </a:t>
            </a:r>
            <a:r>
              <a:rPr lang="sv-SE" dirty="0" err="1"/>
              <a:t>Semiconductor</a:t>
            </a:r>
            <a:r>
              <a:rPr lang="en-SE" dirty="0"/>
              <a:t> ASA, </a:t>
            </a:r>
            <a:r>
              <a:rPr lang="en-SE" dirty="0" err="1"/>
              <a:t>Anterix</a:t>
            </a:r>
            <a:r>
              <a:rPr lang="en-SE" dirty="0"/>
              <a:t>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25DB18-B8B3-903C-B208-E6CAB7A6B509}"/>
              </a:ext>
            </a:extLst>
          </p:cNvPr>
          <p:cNvSpPr txBox="1"/>
          <p:nvPr/>
        </p:nvSpPr>
        <p:spPr>
          <a:xfrm>
            <a:off x="8309113" y="184202"/>
            <a:ext cx="497619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3GPP TSG RAN Meeting #109		</a:t>
            </a:r>
          </a:p>
          <a:p>
            <a:r>
              <a:rPr lang="en-US" sz="1400" b="1" dirty="0"/>
              <a:t>Beijing, China, September 15-18, 2025</a:t>
            </a:r>
          </a:p>
          <a:p>
            <a:r>
              <a:rPr lang="en-US" sz="1400" b="1" dirty="0"/>
              <a:t>RP‑252583	</a:t>
            </a:r>
            <a:endParaRPr lang="en-SE" sz="1400" b="1" dirty="0"/>
          </a:p>
          <a:p>
            <a:r>
              <a:rPr lang="en-US" sz="1400" b="1" dirty="0"/>
              <a:t>Agenda item:</a:t>
            </a:r>
            <a:r>
              <a:rPr lang="en-SE" sz="1400" b="1" dirty="0"/>
              <a:t>9.1.4.4</a:t>
            </a:r>
            <a:endParaRPr lang="en-US" sz="1400" b="1" dirty="0"/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6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F6BEE-E166-6625-558E-21E86F815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Objectives for </a:t>
            </a:r>
            <a:r>
              <a:rPr lang="en-US" altLang="ja-JP" sz="2800" dirty="0">
                <a:latin typeface="+mn-lt"/>
                <a:ea typeface="游ゴシック"/>
              </a:rPr>
              <a:t>(e)Redcap enhancement in Rel-20</a:t>
            </a:r>
            <a:r>
              <a:rPr lang="en-SE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BBFB0-D7A5-46A2-12B5-63FCC2142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5044" y="6542802"/>
            <a:ext cx="432758" cy="215661"/>
          </a:xfrm>
        </p:spPr>
        <p:txBody>
          <a:bodyPr/>
          <a:lstStyle/>
          <a:p>
            <a:fld id="{35176F9F-42B1-486F-A7D9-35D6AAAFDFA4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2A51981-9ADB-3AFD-A0BD-2D9B2C02A881}"/>
              </a:ext>
            </a:extLst>
          </p:cNvPr>
          <p:cNvSpPr/>
          <p:nvPr/>
        </p:nvSpPr>
        <p:spPr>
          <a:xfrm>
            <a:off x="418147" y="1092502"/>
            <a:ext cx="5576884" cy="5184711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headEnd type="none" w="med" len="med"/>
            <a:tailEnd type="triangle" w="sm" len="sm"/>
          </a:ln>
          <a:effectLst/>
        </p:spPr>
        <p:txBody>
          <a:bodyPr rtlCol="0" anchor="ctr"/>
          <a:lstStyle/>
          <a:p>
            <a:pPr algn="ctr" defTabSz="1219140">
              <a:defRPr/>
            </a:pPr>
            <a:endParaRPr lang="ja-JP" altLang="en-US" sz="3200" kern="0">
              <a:solidFill>
                <a:prstClr val="black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3E46B97F-DAEB-826E-BDC8-0C282976D7BD}"/>
              </a:ext>
            </a:extLst>
          </p:cNvPr>
          <p:cNvSpPr/>
          <p:nvPr/>
        </p:nvSpPr>
        <p:spPr>
          <a:xfrm>
            <a:off x="1313764" y="949788"/>
            <a:ext cx="3360373" cy="285430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40">
              <a:defRPr/>
            </a:pPr>
            <a:r>
              <a:rPr lang="en-GB" altLang="ja-JP" sz="1400" b="1" kern="0" dirty="0">
                <a:solidFill>
                  <a:prstClr val="white"/>
                </a:solidFill>
                <a:ea typeface="游ゴシック"/>
              </a:rPr>
              <a:t>B</a:t>
            </a:r>
            <a:r>
              <a:rPr lang="en-SE" altLang="ja-JP" sz="1400" b="1" kern="0" dirty="0" err="1">
                <a:solidFill>
                  <a:prstClr val="white"/>
                </a:solidFill>
                <a:ea typeface="游ゴシック"/>
              </a:rPr>
              <a:t>ackground</a:t>
            </a:r>
            <a:endParaRPr lang="en-US" sz="1400" b="1" kern="0" dirty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7" name="正方形/長方形 4">
            <a:extLst>
              <a:ext uri="{FF2B5EF4-FFF2-40B4-BE49-F238E27FC236}">
                <a16:creationId xmlns:a16="http://schemas.microsoft.com/office/drawing/2014/main" id="{5671EF24-E997-861D-86E6-6ED2D2BB2655}"/>
              </a:ext>
            </a:extLst>
          </p:cNvPr>
          <p:cNvSpPr/>
          <p:nvPr/>
        </p:nvSpPr>
        <p:spPr>
          <a:xfrm>
            <a:off x="6209346" y="1092502"/>
            <a:ext cx="5799773" cy="5184711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headEnd type="none" w="med" len="med"/>
            <a:tailEnd type="triangle" w="sm" len="sm"/>
          </a:ln>
          <a:effectLst/>
        </p:spPr>
        <p:txBody>
          <a:bodyPr rtlCol="0" anchor="ctr"/>
          <a:lstStyle/>
          <a:p>
            <a:pPr algn="ctr" defTabSz="1219140">
              <a:defRPr/>
            </a:pPr>
            <a:endParaRPr lang="ja-JP" altLang="en-US" sz="3200" kern="0">
              <a:solidFill>
                <a:prstClr val="black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四角形: 角を丸くする 5">
            <a:extLst>
              <a:ext uri="{FF2B5EF4-FFF2-40B4-BE49-F238E27FC236}">
                <a16:creationId xmlns:a16="http://schemas.microsoft.com/office/drawing/2014/main" id="{05BBD1B5-DAA1-7A6F-AA83-748A77134B70}"/>
              </a:ext>
            </a:extLst>
          </p:cNvPr>
          <p:cNvSpPr/>
          <p:nvPr/>
        </p:nvSpPr>
        <p:spPr>
          <a:xfrm>
            <a:off x="7343617" y="949788"/>
            <a:ext cx="3360373" cy="285430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40">
              <a:defRPr/>
            </a:pPr>
            <a:r>
              <a:rPr lang="en-GB" altLang="ja-JP" sz="1400" b="1" kern="0" dirty="0">
                <a:solidFill>
                  <a:prstClr val="white"/>
                </a:solidFill>
                <a:ea typeface="游ゴシック"/>
              </a:rPr>
              <a:t>P</a:t>
            </a:r>
            <a:r>
              <a:rPr lang="en-SE" altLang="ja-JP" sz="1400" b="1" kern="0" dirty="0" err="1">
                <a:solidFill>
                  <a:prstClr val="white"/>
                </a:solidFill>
                <a:ea typeface="游ゴシック"/>
              </a:rPr>
              <a:t>roposed</a:t>
            </a:r>
            <a:r>
              <a:rPr lang="en-SE" altLang="ja-JP" sz="1400" b="1" kern="0" dirty="0">
                <a:solidFill>
                  <a:prstClr val="white"/>
                </a:solidFill>
                <a:ea typeface="游ゴシック"/>
              </a:rPr>
              <a:t> objective </a:t>
            </a:r>
            <a:endParaRPr lang="en-US" sz="1400" b="1" kern="0" dirty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5D0DB-3F56-C3DA-012E-BE82B8E4BE14}"/>
              </a:ext>
            </a:extLst>
          </p:cNvPr>
          <p:cNvSpPr txBox="1"/>
          <p:nvPr/>
        </p:nvSpPr>
        <p:spPr>
          <a:xfrm>
            <a:off x="418147" y="1287393"/>
            <a:ext cx="552450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Further enhancement on (e)Redcap in Rel-20 has been discussed, and the following objective </a:t>
            </a:r>
            <a:r>
              <a:rPr lang="en-SE" sz="1600" dirty="0"/>
              <a:t>for Rel-20 </a:t>
            </a:r>
            <a:r>
              <a:rPr lang="en-US" sz="1600" dirty="0"/>
              <a:t>has been endorsed in RAN#107</a:t>
            </a:r>
            <a:r>
              <a:rPr lang="en-SE" sz="1600" dirty="0"/>
              <a:t>[1]</a:t>
            </a:r>
            <a:r>
              <a:rPr lang="en-US" sz="1600" dirty="0"/>
              <a:t>:</a:t>
            </a:r>
            <a:endParaRPr lang="en-SE" sz="1100" i="1" dirty="0"/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i="1" dirty="0"/>
              <a:t>(e)</a:t>
            </a:r>
            <a:r>
              <a:rPr lang="en-US" sz="1100" i="1" dirty="0" err="1"/>
              <a:t>RedCap</a:t>
            </a:r>
            <a:r>
              <a:rPr lang="en-US" sz="1100" i="1" dirty="0"/>
              <a:t> UE enhancement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i="1" dirty="0"/>
              <a:t>RLM/BFD relaxation based on the conclusions of R17 UE power saving WI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i="1" dirty="0"/>
              <a:t>Less than 5MHz for (e)</a:t>
            </a:r>
            <a:r>
              <a:rPr lang="en-US" sz="1050" i="1" dirty="0" err="1"/>
              <a:t>RedCap</a:t>
            </a:r>
            <a:r>
              <a:rPr lang="en-US" sz="1050" i="1" dirty="0"/>
              <a:t>, including both 1Rx and 2Rx, based on the conclusions of R18 LT5 WI</a:t>
            </a:r>
          </a:p>
          <a:p>
            <a:pPr marL="1714500" lvl="3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i="1" dirty="0"/>
              <a:t>This also include example bands, UE RF scope including potential complexity reduction, UE </a:t>
            </a:r>
            <a:r>
              <a:rPr lang="en-US" sz="900" i="1" dirty="0" err="1"/>
              <a:t>demod</a:t>
            </a:r>
            <a:endParaRPr lang="en-SE" sz="16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Two areas in (e)Redcap enhancement has been endorsed, and in particularly, </a:t>
            </a:r>
            <a:r>
              <a:rPr lang="en-SE" sz="1600" u="sng" dirty="0"/>
              <a:t>the complexity reduction will be considered in the UE RF scope. </a:t>
            </a:r>
            <a:endParaRPr lang="en-SE" sz="16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In this contribution, we </a:t>
            </a:r>
            <a:r>
              <a:rPr lang="en-SE" sz="1600" dirty="0"/>
              <a:t>propose detailed objective on </a:t>
            </a:r>
            <a:r>
              <a:rPr lang="en-US" sz="1600" dirty="0"/>
              <a:t>(e)</a:t>
            </a:r>
            <a:r>
              <a:rPr lang="en-US" sz="1600" dirty="0" err="1"/>
              <a:t>RedCap</a:t>
            </a:r>
            <a:r>
              <a:rPr lang="en-US" sz="1600" dirty="0"/>
              <a:t> UE enhancement</a:t>
            </a:r>
            <a:r>
              <a:rPr lang="en-SE" sz="1600" dirty="0"/>
              <a:t> in Rel-20 and also offer the key </a:t>
            </a:r>
            <a:r>
              <a:rPr lang="en-SE" sz="1600" dirty="0" err="1"/>
              <a:t>moti</a:t>
            </a:r>
            <a:r>
              <a:rPr lang="en-US" sz="1600" dirty="0"/>
              <a:t>v</a:t>
            </a:r>
            <a:r>
              <a:rPr lang="en-SE" sz="1600" dirty="0" err="1"/>
              <a:t>ation</a:t>
            </a:r>
            <a:r>
              <a:rPr lang="en-SE" sz="1600" dirty="0"/>
              <a:t> of it </a:t>
            </a: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8C2329-E4AC-440B-3307-3106A3D64A9B}"/>
              </a:ext>
            </a:extLst>
          </p:cNvPr>
          <p:cNvSpPr txBox="1"/>
          <p:nvPr/>
        </p:nvSpPr>
        <p:spPr>
          <a:xfrm>
            <a:off x="6268179" y="1256616"/>
            <a:ext cx="5740940" cy="4816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E" sz="1600" dirty="0"/>
              <a:t>Based on the endorsed WF, the </a:t>
            </a:r>
            <a:r>
              <a:rPr lang="en-SE" sz="1600" dirty="0" err="1"/>
              <a:t>followi</a:t>
            </a:r>
            <a:r>
              <a:rPr lang="en-US" sz="1600" dirty="0"/>
              <a:t>n</a:t>
            </a:r>
            <a:r>
              <a:rPr lang="en-SE" sz="1600" dirty="0"/>
              <a:t>g objectives for Rel-20 (e)Redcap enhancement is proposed: </a:t>
            </a:r>
            <a:endParaRPr lang="en-SE" sz="12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Specify 3Mhz CBW for </a:t>
            </a:r>
            <a:r>
              <a:rPr lang="en-SE" sz="1400" b="1" u="sng" dirty="0"/>
              <a:t>TN and NTN </a:t>
            </a:r>
            <a:r>
              <a:rPr lang="en-US" sz="1400" b="1" dirty="0"/>
              <a:t>(e)</a:t>
            </a:r>
            <a:r>
              <a:rPr lang="en-US" sz="1400" b="1" dirty="0" err="1"/>
              <a:t>RedCap</a:t>
            </a:r>
            <a:r>
              <a:rPr lang="en-SE" sz="1400" b="1" dirty="0"/>
              <a:t>, incl</a:t>
            </a:r>
            <a:r>
              <a:rPr lang="en-US" sz="1400" b="1" dirty="0"/>
              <a:t>ud</a:t>
            </a:r>
            <a:r>
              <a:rPr lang="en-SE" sz="1400" b="1" dirty="0" err="1"/>
              <a:t>ing</a:t>
            </a:r>
            <a:r>
              <a:rPr lang="en-SE" sz="1400" b="1" dirty="0"/>
              <a:t> </a:t>
            </a:r>
            <a:r>
              <a:rPr lang="en-US" sz="1400" b="1" dirty="0"/>
              <a:t>both 1Rx and 2Rx</a:t>
            </a:r>
            <a:endParaRPr lang="en-SE" sz="1400" b="1" dirty="0"/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400" b="1" dirty="0">
                <a:highlight>
                  <a:srgbClr val="FFFFFF"/>
                </a:highlight>
                <a:latin typeface="+mn-lt"/>
              </a:rPr>
              <a:t>For RF complexity reduction, </a:t>
            </a:r>
            <a:r>
              <a:rPr lang="en-SE" sz="1400" b="1" u="sng" dirty="0">
                <a:highlight>
                  <a:srgbClr val="FFFFFF"/>
                </a:highlight>
                <a:latin typeface="+mn-lt"/>
              </a:rPr>
              <a:t>study and specify 3MHz only </a:t>
            </a:r>
            <a:r>
              <a:rPr lang="en-US" sz="1400" b="1" u="sng" dirty="0"/>
              <a:t>(e)</a:t>
            </a:r>
            <a:r>
              <a:rPr lang="en-US" sz="1400" b="1" u="sng" dirty="0" err="1"/>
              <a:t>RedCap</a:t>
            </a:r>
            <a:r>
              <a:rPr lang="en-SE" sz="1400" b="1" u="sng" dirty="0">
                <a:highlight>
                  <a:srgbClr val="FFFFFF"/>
                </a:highlight>
                <a:latin typeface="+mn-lt"/>
              </a:rPr>
              <a:t> </a:t>
            </a:r>
            <a:r>
              <a:rPr lang="en-SE" sz="1400" b="1" dirty="0">
                <a:highlight>
                  <a:srgbClr val="FFFFFF"/>
                </a:highlight>
                <a:latin typeface="+mn-lt"/>
              </a:rPr>
              <a:t>for HD-FDD mode in Rel-20. 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highlight>
                  <a:srgbClr val="FFFFFF"/>
                </a:highlight>
                <a:latin typeface="+mn-lt"/>
              </a:rPr>
              <a:t>Study feasibility to support 3MHz only </a:t>
            </a:r>
            <a:r>
              <a:rPr lang="en-SE" sz="1400" b="1" dirty="0">
                <a:highlight>
                  <a:srgbClr val="FFFFFF"/>
                </a:highlight>
                <a:latin typeface="+mn-lt"/>
              </a:rPr>
              <a:t>(e)Redcap </a:t>
            </a:r>
            <a:r>
              <a:rPr lang="en-US" sz="1400" b="1" dirty="0">
                <a:highlight>
                  <a:srgbClr val="FFFFFF"/>
                </a:highlight>
                <a:latin typeface="+mn-lt"/>
              </a:rPr>
              <a:t>for </a:t>
            </a:r>
            <a:r>
              <a:rPr lang="en-US" sz="1400" b="1" u="sng" dirty="0">
                <a:highlight>
                  <a:srgbClr val="FFFFFF"/>
                </a:highlight>
                <a:latin typeface="+mn-lt"/>
              </a:rPr>
              <a:t>both UL and DL </a:t>
            </a:r>
            <a:r>
              <a:rPr lang="en-SE" sz="1400" b="1" u="sng" dirty="0">
                <a:highlight>
                  <a:srgbClr val="FFFFFF"/>
                </a:highlight>
                <a:latin typeface="+mn-lt"/>
              </a:rPr>
              <a:t>directions </a:t>
            </a:r>
            <a:r>
              <a:rPr lang="en-US" sz="1400" b="1" u="sng" dirty="0">
                <a:highlight>
                  <a:srgbClr val="FFFFFF"/>
                </a:highlight>
                <a:latin typeface="+mn-lt"/>
              </a:rPr>
              <a:t>or UL </a:t>
            </a:r>
            <a:r>
              <a:rPr lang="en-SE" sz="1400" b="1" u="sng" dirty="0">
                <a:highlight>
                  <a:srgbClr val="FFFFFF"/>
                </a:highlight>
                <a:latin typeface="+mn-lt"/>
              </a:rPr>
              <a:t>direction </a:t>
            </a:r>
            <a:r>
              <a:rPr lang="en-US" sz="1400" b="1" u="sng" dirty="0">
                <a:highlight>
                  <a:srgbClr val="FFFFFF"/>
                </a:highlight>
                <a:latin typeface="+mn-lt"/>
              </a:rPr>
              <a:t>only</a:t>
            </a:r>
            <a:r>
              <a:rPr lang="en-US" sz="1400" b="1" dirty="0">
                <a:highlight>
                  <a:srgbClr val="FFFFFF"/>
                </a:highlight>
                <a:latin typeface="+mn-lt"/>
              </a:rPr>
              <a:t>. </a:t>
            </a:r>
            <a:endParaRPr lang="en-SE" sz="1400" b="1" dirty="0">
              <a:highlight>
                <a:srgbClr val="FFFFFF"/>
              </a:highlight>
              <a:latin typeface="+mn-lt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400" b="1" dirty="0"/>
              <a:t>Work from less than 5MHz </a:t>
            </a:r>
            <a:r>
              <a:rPr lang="en-SE" sz="1400" b="1" dirty="0" err="1"/>
              <a:t>WIs</a:t>
            </a:r>
            <a:r>
              <a:rPr lang="en-SE" sz="1400" b="1" dirty="0"/>
              <a:t> in previous releases </a:t>
            </a:r>
            <a:r>
              <a:rPr lang="en-US" sz="1400" b="1" dirty="0"/>
              <a:t>shall be reused </a:t>
            </a:r>
            <a:r>
              <a:rPr lang="en-SE" sz="1400" b="1" dirty="0"/>
              <a:t>as much as possible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Taking band n106 as example band to start the work, target to support all frequency bands in FR1 in Rel-20</a:t>
            </a:r>
            <a:endParaRPr lang="en-SE" sz="14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/>
              <a:t>Specify relaxed RLM/BFD evaluation period requirements</a:t>
            </a:r>
            <a:r>
              <a:rPr lang="en-SE" sz="1400" b="1" dirty="0"/>
              <a:t> for (e)Redcap devices, including </a:t>
            </a:r>
            <a:r>
              <a:rPr lang="en-US" sz="1400" b="1" dirty="0"/>
              <a:t>both 1Rx and 2Rx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400" b="1" dirty="0"/>
              <a:t>R</a:t>
            </a:r>
            <a:r>
              <a:rPr lang="en-US" sz="1400" b="1" dirty="0" err="1"/>
              <a:t>elaxation</a:t>
            </a:r>
            <a:r>
              <a:rPr lang="en-US" sz="1400" b="1" dirty="0"/>
              <a:t> criteria (i.e. good serving cell- and low mobility criteria) from Rel-17 relaxed RLM/BFD work for non-</a:t>
            </a:r>
            <a:r>
              <a:rPr lang="en-US" sz="1400" b="1" dirty="0" err="1"/>
              <a:t>RedCap</a:t>
            </a:r>
            <a:r>
              <a:rPr lang="en-US" sz="1400" b="1" dirty="0"/>
              <a:t> UEs shall be reuse</a:t>
            </a:r>
            <a:r>
              <a:rPr lang="en-SE" sz="1400" b="1" dirty="0"/>
              <a:t>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9B68A5-4470-C584-D7D5-97EF4D3A98E6}"/>
              </a:ext>
            </a:extLst>
          </p:cNvPr>
          <p:cNvSpPr txBox="1"/>
          <p:nvPr/>
        </p:nvSpPr>
        <p:spPr>
          <a:xfrm>
            <a:off x="524865" y="5836603"/>
            <a:ext cx="61390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E" sz="1050" dirty="0"/>
              <a:t>[1]  </a:t>
            </a:r>
            <a:r>
              <a:rPr lang="en-US" sz="1050" dirty="0"/>
              <a:t>RP-251879</a:t>
            </a:r>
            <a:r>
              <a:rPr lang="en-SE" sz="1050" dirty="0"/>
              <a:t>  </a:t>
            </a:r>
            <a:r>
              <a:rPr lang="en-US" sz="1050" dirty="0"/>
              <a:t>Way forward on RAN4 R20 package</a:t>
            </a:r>
            <a:r>
              <a:rPr lang="en-SE" sz="1050" dirty="0"/>
              <a:t> </a:t>
            </a:r>
            <a:r>
              <a:rPr lang="en-US" sz="1050" dirty="0"/>
              <a:t>RAN4 Chair (Apple)</a:t>
            </a:r>
          </a:p>
        </p:txBody>
      </p:sp>
    </p:spTree>
    <p:extLst>
      <p:ext uri="{BB962C8B-B14F-4D97-AF65-F5344CB8AC3E}">
        <p14:creationId xmlns:p14="http://schemas.microsoft.com/office/powerpoint/2010/main" val="4022412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1BA0E-124F-E6C7-4B2E-232E20EE3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Why 3MHz only (e)Redcap devices?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E7A0C-6BF0-7ABD-7A4C-CF5F6C6BA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563" y="2012394"/>
            <a:ext cx="5564319" cy="5148262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For HD-FDD (e)Redcap devices, the SAW filter-less implementation is a very attractive design: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highlight>
                  <a:srgbClr val="FFFFFF"/>
                </a:highlight>
                <a:latin typeface="+mn-lt"/>
              </a:rPr>
              <a:t>E</a:t>
            </a:r>
            <a:r>
              <a:rPr lang="en-SE" sz="1400" dirty="0" err="1">
                <a:highlight>
                  <a:srgbClr val="FFFFFF"/>
                </a:highlight>
                <a:latin typeface="+mn-lt"/>
              </a:rPr>
              <a:t>nable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 </a:t>
            </a:r>
            <a:r>
              <a:rPr lang="en-US" sz="1400" dirty="0">
                <a:highlight>
                  <a:srgbClr val="FFFFFF"/>
                </a:highlight>
                <a:latin typeface="+mn-lt"/>
              </a:rPr>
              <a:t>single SKU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 design by removing the band/regional specific SAW filters, cost reduction over </a:t>
            </a:r>
            <a:r>
              <a:rPr lang="en-US" sz="1400" dirty="0">
                <a:highlight>
                  <a:srgbClr val="FFFFFF"/>
                </a:highlight>
                <a:latin typeface="+mn-lt"/>
              </a:rPr>
              <a:t>streamline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d</a:t>
            </a:r>
            <a:r>
              <a:rPr lang="en-US" sz="1400" dirty="0">
                <a:highlight>
                  <a:srgbClr val="FFFFFF"/>
                </a:highlight>
                <a:latin typeface="+mn-lt"/>
              </a:rPr>
              <a:t> production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, reduced</a:t>
            </a:r>
            <a:r>
              <a:rPr lang="en-US" sz="1400" dirty="0">
                <a:highlight>
                  <a:srgbClr val="FFFFFF"/>
                </a:highlight>
                <a:latin typeface="+mn-lt"/>
              </a:rPr>
              <a:t> inventory costs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400" dirty="0">
                <a:highlight>
                  <a:srgbClr val="FFFFFF"/>
                </a:highlight>
                <a:latin typeface="+mn-lt"/>
              </a:rPr>
              <a:t>Reduce the complexity and footprint size, with improves the p</a:t>
            </a:r>
            <a:r>
              <a:rPr lang="sv-SE" sz="1400" dirty="0" err="1">
                <a:highlight>
                  <a:srgbClr val="FFFFFF"/>
                </a:highlight>
                <a:latin typeface="+mn-lt"/>
              </a:rPr>
              <a:t>ow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er efficiency of the RF front end.</a:t>
            </a:r>
            <a:endParaRPr lang="en-SE" sz="1400" dirty="0">
              <a:highlight>
                <a:srgbClr val="FFFFFF"/>
              </a:highlight>
              <a:ea typeface="Calibri"/>
              <a:cs typeface="Calibri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400" dirty="0">
                <a:highlight>
                  <a:srgbClr val="FFFFFF"/>
                </a:highlight>
              </a:rPr>
              <a:t>A</a:t>
            </a:r>
            <a:r>
              <a:rPr lang="en-US" sz="1400" dirty="0" err="1">
                <a:highlight>
                  <a:srgbClr val="FFFFFF"/>
                </a:highlight>
                <a:latin typeface="+mn-lt"/>
              </a:rPr>
              <a:t>chieves</a:t>
            </a:r>
            <a:r>
              <a:rPr lang="en-US" sz="1400" dirty="0">
                <a:highlight>
                  <a:srgbClr val="FFFFFF"/>
                </a:highlight>
                <a:latin typeface="+mn-lt"/>
              </a:rPr>
              <a:t> economies of scale through higher production volumes</a:t>
            </a:r>
            <a:r>
              <a:rPr lang="en-SE" sz="1400" dirty="0">
                <a:highlight>
                  <a:srgbClr val="FFFFFF"/>
                </a:highlight>
                <a:latin typeface="+mn-lt"/>
              </a:rPr>
              <a:t> by enabling the (e)Redcap device towards low-end IoT applications</a:t>
            </a:r>
            <a:r>
              <a:rPr lang="en-SE" sz="1400" dirty="0">
                <a:highlight>
                  <a:srgbClr val="FFFFFF"/>
                </a:highlight>
              </a:rPr>
              <a:t>, </a:t>
            </a:r>
            <a:endParaRPr lang="en-SE" sz="1400" dirty="0">
              <a:highlight>
                <a:srgbClr val="FFFFFF"/>
              </a:highlight>
              <a:latin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SAW-less design has been widely adopted in 4G IoT devices, e.g., cat-M1/NB-IoT thanks to their smaller BWs (1.4MHz and 200 kHz).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Rel-17/18 (e)Redcap de</a:t>
            </a:r>
            <a:r>
              <a:rPr lang="en-US" sz="1600" dirty="0"/>
              <a:t>vi</a:t>
            </a:r>
            <a:r>
              <a:rPr lang="en-SE" sz="1600" dirty="0" err="1"/>
              <a:t>ce</a:t>
            </a:r>
            <a:r>
              <a:rPr lang="en-SE" sz="1600" dirty="0"/>
              <a:t> needs to support UE CBW at least 5MHz, which is </a:t>
            </a:r>
            <a:r>
              <a:rPr lang="en-SE" sz="1600" u="sng" dirty="0"/>
              <a:t>not possible </a:t>
            </a:r>
            <a:r>
              <a:rPr lang="en-SE" sz="1600" dirty="0"/>
              <a:t>to meet all RF </a:t>
            </a:r>
            <a:r>
              <a:rPr lang="en-SE" sz="1600" dirty="0" err="1"/>
              <a:t>requirem</a:t>
            </a:r>
            <a:r>
              <a:rPr lang="en-US" sz="1600" dirty="0"/>
              <a:t>e</a:t>
            </a:r>
            <a:r>
              <a:rPr lang="en-SE" sz="1600" dirty="0" err="1"/>
              <a:t>nt</a:t>
            </a:r>
            <a:r>
              <a:rPr lang="en-SE" sz="1600" dirty="0"/>
              <a:t> (e.g., emission limit) </a:t>
            </a:r>
            <a:r>
              <a:rPr lang="en-SE" sz="1600" dirty="0" err="1"/>
              <a:t>wi</a:t>
            </a:r>
            <a:r>
              <a:rPr lang="en-US" sz="1600" dirty="0" err="1"/>
              <a:t>th</a:t>
            </a:r>
            <a:r>
              <a:rPr lang="en-SE" sz="1600" dirty="0"/>
              <a:t>out SAW filters.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SE" sz="1900" dirty="0">
              <a:highlight>
                <a:srgbClr val="FFFFFF"/>
              </a:highlight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B314B-8ECC-887D-BDE1-AEF37A88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CA0385-C413-B10E-07BD-4BBCDAA3927C}"/>
              </a:ext>
            </a:extLst>
          </p:cNvPr>
          <p:cNvSpPr txBox="1">
            <a:spLocks/>
          </p:cNvSpPr>
          <p:nvPr/>
        </p:nvSpPr>
        <p:spPr>
          <a:xfrm>
            <a:off x="6095999" y="2012394"/>
            <a:ext cx="5842439" cy="5148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highlight>
                  <a:srgbClr val="FFFFFF"/>
                </a:highlight>
                <a:ea typeface="Calibri"/>
                <a:cs typeface="Calibri"/>
              </a:rPr>
              <a:t>W</a:t>
            </a:r>
            <a:r>
              <a:rPr lang="en-SE" sz="1600" dirty="0">
                <a:highlight>
                  <a:srgbClr val="FFFFFF"/>
                </a:highlight>
                <a:ea typeface="Calibri"/>
                <a:cs typeface="Calibri"/>
              </a:rPr>
              <a:t>ith 3MHz UE CBW, a UE can meet all the emission requirements without the need of SAW filter thanks to narrower spectrum shape.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b="1" dirty="0">
                <a:highlight>
                  <a:srgbClr val="FFFFFF"/>
                </a:highlight>
                <a:ea typeface="Calibri"/>
                <a:cs typeface="Calibri"/>
              </a:rPr>
              <a:t>a fully SAW-less implementation of HD-FDD (e)Redcap devices can therefore be realized if it only needs to support 3MHz UE CBW, </a:t>
            </a:r>
            <a:r>
              <a:rPr lang="en-SE" sz="1600" b="1" dirty="0" err="1">
                <a:highlight>
                  <a:srgbClr val="FFFFFF"/>
                </a:highlight>
                <a:ea typeface="Calibri"/>
                <a:cs typeface="Calibri"/>
              </a:rPr>
              <a:t>espe</a:t>
            </a:r>
            <a:r>
              <a:rPr lang="sv-SE" sz="1600" b="1" dirty="0">
                <a:highlight>
                  <a:srgbClr val="FFFFFF"/>
                </a:highlight>
                <a:ea typeface="Calibri"/>
                <a:cs typeface="Calibri"/>
              </a:rPr>
              <a:t>ci</a:t>
            </a:r>
            <a:r>
              <a:rPr lang="en-SE" sz="1600" b="1" dirty="0">
                <a:highlight>
                  <a:srgbClr val="FFFFFF"/>
                </a:highlight>
                <a:ea typeface="Calibri"/>
                <a:cs typeface="Calibri"/>
              </a:rPr>
              <a:t>ally in the UL direction.</a:t>
            </a:r>
          </a:p>
          <a:p>
            <a:endParaRPr lang="en-US" dirty="0"/>
          </a:p>
        </p:txBody>
      </p:sp>
      <p:sp>
        <p:nvSpPr>
          <p:cNvPr id="16" name="正方形/長方形 16">
            <a:extLst>
              <a:ext uri="{FF2B5EF4-FFF2-40B4-BE49-F238E27FC236}">
                <a16:creationId xmlns:a16="http://schemas.microsoft.com/office/drawing/2014/main" id="{FA7411DF-A52B-847E-8F69-CF1772FE921E}"/>
              </a:ext>
            </a:extLst>
          </p:cNvPr>
          <p:cNvSpPr/>
          <p:nvPr/>
        </p:nvSpPr>
        <p:spPr>
          <a:xfrm>
            <a:off x="-9173" y="1133358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SE" altLang="ja-JP" kern="0" dirty="0">
                <a:solidFill>
                  <a:schemeClr val="bg1"/>
                </a:solidFill>
                <a:ea typeface="游ゴシック"/>
              </a:rPr>
              <a:t>HD-FDD (e)Redcap only need to support </a:t>
            </a:r>
            <a:r>
              <a:rPr lang="en-GB" altLang="ja-JP" kern="0" dirty="0">
                <a:solidFill>
                  <a:schemeClr val="bg1"/>
                </a:solidFill>
                <a:ea typeface="游ゴシック"/>
              </a:rPr>
              <a:t>3</a:t>
            </a:r>
            <a:r>
              <a:rPr lang="en-SE" altLang="ja-JP" kern="0" dirty="0">
                <a:solidFill>
                  <a:schemeClr val="bg1"/>
                </a:solidFill>
                <a:ea typeface="游ゴシック"/>
              </a:rPr>
              <a:t>MHz UE CBW can be fully SAW-less, which enable a single SKU design for global operation   </a:t>
            </a:r>
            <a:endParaRPr lang="en-US" altLang="ja-JP" kern="0" dirty="0">
              <a:solidFill>
                <a:schemeClr val="bg1"/>
              </a:solidFill>
              <a:ea typeface="游ゴシック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705257F-AE67-11BC-2059-C1CEDC062A4C}"/>
              </a:ext>
            </a:extLst>
          </p:cNvPr>
          <p:cNvGrpSpPr/>
          <p:nvPr/>
        </p:nvGrpSpPr>
        <p:grpSpPr>
          <a:xfrm>
            <a:off x="6243278" y="3866433"/>
            <a:ext cx="5828158" cy="2502009"/>
            <a:chOff x="6243278" y="3866433"/>
            <a:chExt cx="5828158" cy="250200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FBAA289-0C0E-C71E-C6AF-6E6253558B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687"/>
            <a:stretch/>
          </p:blipFill>
          <p:spPr>
            <a:xfrm>
              <a:off x="6243278" y="4001404"/>
              <a:ext cx="2338533" cy="236703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80B53A1-ACB2-463C-3C4C-BAF5F2BDEF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8263" r="53687"/>
            <a:stretch/>
          </p:blipFill>
          <p:spPr>
            <a:xfrm>
              <a:off x="9542009" y="4120349"/>
              <a:ext cx="2333443" cy="1930529"/>
            </a:xfrm>
            <a:prstGeom prst="rect">
              <a:avLst/>
            </a:prstGeom>
          </p:spPr>
        </p:pic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84ACDCE5-C1FC-3478-E36A-C9D39E91F1FA}"/>
                </a:ext>
              </a:extLst>
            </p:cNvPr>
            <p:cNvSpPr/>
            <p:nvPr/>
          </p:nvSpPr>
          <p:spPr>
            <a:xfrm rot="5400000">
              <a:off x="8336748" y="4902124"/>
              <a:ext cx="1739177" cy="581138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83567E5-970C-F05E-D315-E89BB7754B23}"/>
                </a:ext>
              </a:extLst>
            </p:cNvPr>
            <p:cNvSpPr txBox="1"/>
            <p:nvPr/>
          </p:nvSpPr>
          <p:spPr>
            <a:xfrm>
              <a:off x="6371469" y="3866433"/>
              <a:ext cx="21662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sz="1200" b="1" dirty="0"/>
                <a:t>(e)Redcap with SAW-filters</a:t>
              </a:r>
              <a:endParaRPr lang="en-US" sz="1200" b="1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7DB6F03-1C89-DEC1-7B69-5B215B7510EA}"/>
                </a:ext>
              </a:extLst>
            </p:cNvPr>
            <p:cNvSpPr txBox="1"/>
            <p:nvPr/>
          </p:nvSpPr>
          <p:spPr>
            <a:xfrm>
              <a:off x="9949380" y="3877837"/>
              <a:ext cx="21220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sz="1200" b="1" dirty="0" err="1"/>
                <a:t>SAWless</a:t>
              </a:r>
              <a:r>
                <a:rPr lang="en-SE" sz="1200" b="1" dirty="0"/>
                <a:t> (e)Redcap devi</a:t>
              </a:r>
              <a:r>
                <a:rPr lang="en-US" sz="1200" b="1" dirty="0" err="1"/>
                <a:t>ce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62471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32703"/>
      </p:ext>
    </p:extLst>
  </p:cSld>
  <p:clrMapOvr>
    <a:masterClrMapping/>
  </p:clrMapOvr>
</p:sld>
</file>

<file path=ppt/theme/theme1.xml><?xml version="1.0" encoding="utf-8"?>
<a:theme xmlns:a="http://schemas.openxmlformats.org/drawingml/2006/main" name="LightGrayMaster_BlackLogo">
  <a:themeElements>
    <a:clrScheme name="Custom 1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ST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ony_PPT_169_en_LightGrayMaster_BlackLogo.pptx" id="{43428F99-5BC3-465E-816F-6C3031DB077B}" vid="{3A3950D6-0B53-4A3C-BBCE-587BD9ED2E7D}"/>
    </a:ext>
  </a:extLst>
</a:theme>
</file>

<file path=ppt/theme/theme2.xml><?xml version="1.0" encoding="utf-8"?>
<a:theme xmlns:a="http://schemas.openxmlformats.org/drawingml/2006/main" name="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754d1b7-26b4-4e55-b8aa-f5ba625f3742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Sony_PPT_169_en_LightGrayMaster_BlackLogo</Template>
  <TotalTime>141</TotalTime>
  <Words>646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HelveticaNeueLT Pro 45 Lt</vt:lpstr>
      <vt:lpstr>ITC Avant Garde Std Bk</vt:lpstr>
      <vt:lpstr>游ゴシック</vt:lpstr>
      <vt:lpstr>Arial</vt:lpstr>
      <vt:lpstr>Calibri</vt:lpstr>
      <vt:lpstr>SST</vt:lpstr>
      <vt:lpstr>LightGrayMaster_BlackLogo</vt:lpstr>
      <vt:lpstr>blank</vt:lpstr>
      <vt:lpstr>(e)Redcap enhancement in Rel-20</vt:lpstr>
      <vt:lpstr>Objectives for (e)Redcap enhancement in Rel-20 </vt:lpstr>
      <vt:lpstr>Why 3MHz only (e)Redcap devices?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Koulakiotis, Dimitris</dc:creator>
  <cp:lastModifiedBy>Zhao, Kun</cp:lastModifiedBy>
  <cp:revision>5</cp:revision>
  <dcterms:created xsi:type="dcterms:W3CDTF">2025-06-19T05:31:51Z</dcterms:created>
  <dcterms:modified xsi:type="dcterms:W3CDTF">2025-09-08T16:15:46Z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754d1b7-26b4-4e55-b8aa-f5ba625f3742_Enabled">
    <vt:lpwstr>true</vt:lpwstr>
  </property>
  <property fmtid="{D5CDD505-2E9C-101B-9397-08002B2CF9AE}" pid="3" name="MSIP_Label_9754d1b7-26b4-4e55-b8aa-f5ba625f3742_SetDate">
    <vt:lpwstr>2023-06-07T05:56:49Z</vt:lpwstr>
  </property>
  <property fmtid="{D5CDD505-2E9C-101B-9397-08002B2CF9AE}" pid="4" name="MSIP_Label_9754d1b7-26b4-4e55-b8aa-f5ba625f3742_Method">
    <vt:lpwstr>Privileged</vt:lpwstr>
  </property>
  <property fmtid="{D5CDD505-2E9C-101B-9397-08002B2CF9AE}" pid="5" name="MSIP_Label_9754d1b7-26b4-4e55-b8aa-f5ba625f3742_Name">
    <vt:lpwstr>9754d1b7-26b4-4e55-b8aa-f5ba625f3742</vt:lpwstr>
  </property>
  <property fmtid="{D5CDD505-2E9C-101B-9397-08002B2CF9AE}" pid="6" name="MSIP_Label_9754d1b7-26b4-4e55-b8aa-f5ba625f3742_SiteId">
    <vt:lpwstr>66c65d8a-9158-4521-a2d8-664963db48e4</vt:lpwstr>
  </property>
  <property fmtid="{D5CDD505-2E9C-101B-9397-08002B2CF9AE}" pid="7" name="MSIP_Label_9754d1b7-26b4-4e55-b8aa-f5ba625f3742_ActionId">
    <vt:lpwstr>96b20876-1518-42ea-b9d1-77086e08cd3e</vt:lpwstr>
  </property>
  <property fmtid="{D5CDD505-2E9C-101B-9397-08002B2CF9AE}" pid="8" name="MSIP_Label_9754d1b7-26b4-4e55-b8aa-f5ba625f3742_ContentBits">
    <vt:lpwstr>0</vt:lpwstr>
  </property>
</Properties>
</file>