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90" r:id="rId3"/>
    <p:sldId id="426" r:id="rId5"/>
    <p:sldId id="423" r:id="rId6"/>
    <p:sldId id="420" r:id="rId7"/>
    <p:sldId id="293" r:id="rId8"/>
  </p:sldIdLst>
  <p:sldSz cx="12190730" cy="6859905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lvl="1" indent="-1511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lvl="2" indent="-3035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lvl="3" indent="-4559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lvl="4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288"/>
    <p:restoredTop sz="93447"/>
  </p:normalViewPr>
  <p:slideViewPr>
    <p:cSldViewPr snapToGrid="0" showGuides="1">
      <p:cViewPr varScale="1">
        <p:scale>
          <a:sx n="72" d="100"/>
          <a:sy n="72" d="100"/>
        </p:scale>
        <p:origin x="712" y="48"/>
      </p:cViewPr>
      <p:guideLst>
        <p:guide orient="horz" pos="2173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521B90-5CF5-41B3-832A-4D5F53C8EE1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150000"/>
              </a:lnSpc>
            </a:pP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r>
              <a:rPr lang="en-US" altLang="en-US" dirty="0">
                <a:sym typeface="+mn-ea"/>
              </a:rPr>
              <a:t>38533 R5-240202       Addition and correction to the NTN related abbreviations in 38.533</a:t>
            </a:r>
            <a:endParaRPr lang="en-US" altLang="en-US" dirty="0">
              <a:sym typeface="+mn-ea"/>
            </a:endParaRPr>
          </a:p>
          <a:p>
            <a:pPr lvl="0"/>
            <a:r>
              <a:rPr lang="en-US" altLang="en-US" dirty="0">
                <a:sym typeface="+mn-ea"/>
              </a:rPr>
              <a:t>38.521-5 R5-240201   Addition and correction to the NTN related abbreviations in 38.521-5</a:t>
            </a:r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r>
              <a:rPr lang="en-US" altLang="en-US" dirty="0">
                <a:sym typeface="+mn-ea"/>
              </a:rPr>
              <a:t>reselection, re-establishment</a:t>
            </a:r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6CD4E9-1BCC-4574-915D-9E4540238ABE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CB8EF7-BF32-480B-9B29-5AD4945B110F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D1014D3-AB05-4D79-AC85-7B937D4A6D2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747189-C373-4581-9C7B-5D3EB704B7C3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BAAD3B-6A26-43DC-B769-F74E1D662625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CE2188D-16A7-435D-8636-4DE58F1F4FE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CB7344-E104-4FC0-B946-34ED99A972D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DE3F17-3B2F-457D-9E42-6D2BDE38EEF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A55551-8E62-459F-A9D5-EB5161DC58A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63BBC30-3426-4810-8156-B2D65F8D26C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vert="horz" wrap="square" lIns="121917" tIns="60958" rIns="121917" bIns="60958" numCol="1" rtlCol="0" anchor="t" anchorCtr="0" compatLnSpc="1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3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B23BBC-B664-4346-B601-6D003134BDE0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</p:nvPr>
        </p:nvSpPr>
        <p:spPr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D77337-E1C2-43C7-9660-BEE5849FCC21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595313" y="1885950"/>
            <a:ext cx="10960100" cy="2336800"/>
          </a:xfrm>
        </p:spPr>
        <p:txBody>
          <a:bodyPr vert="horz" wrap="square" lIns="121917" tIns="60958" rIns="121917" bIns="60958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ts val="62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Discussion on the closure of R18 IoT NTN UEConTest WI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>
          <a:xfrm>
            <a:off x="215900" y="4737100"/>
            <a:ext cx="11703050" cy="1524000"/>
          </a:xfrm>
        </p:spPr>
        <p:txBody>
          <a:bodyPr vert="horz" wrap="square" lIns="121917" tIns="60958" rIns="121917" bIns="60958" anchor="t" anchorCtr="0"/>
          <a:p>
            <a:pPr eaLnBrk="1" hangingPunct="1">
              <a:lnSpc>
                <a:spcPct val="150000"/>
              </a:lnSpc>
              <a:buClrTx/>
              <a:buSzTx/>
            </a:pPr>
            <a:r>
              <a:rPr lang="en-US" altLang="zh-CN" sz="2800" kern="1200" dirty="0">
                <a:latin typeface="+mn-lt"/>
                <a:ea typeface="宋体" panose="02010600030101010101" pitchFamily="2" charset="-122"/>
                <a:cs typeface="+mn-cs"/>
              </a:rPr>
              <a:t>China Mobile</a:t>
            </a:r>
            <a:r>
              <a:rPr lang="en-US" altLang="zh-CN" sz="2800" dirty="0">
                <a:ea typeface="宋体" panose="02010600030101010101" pitchFamily="2" charset="-122"/>
                <a:sym typeface="+mn-ea"/>
              </a:rPr>
              <a:t>, MediaTek, Keysight</a:t>
            </a:r>
            <a:endParaRPr lang="en-US" altLang="zh-CN" sz="2800" kern="1200" dirty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GB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3GPP TSG-RAN5 Meeting #</a:t>
            </a:r>
            <a:r>
              <a:rPr kumimoji="0" lang="en-US" alt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		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R5-240070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r3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Athens, Greece, February 26 – March 1 , 2024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40005" y="30480"/>
            <a:ext cx="12112625" cy="607695"/>
          </a:xfrm>
        </p:spPr>
        <p:txBody>
          <a:bodyPr vert="horz" wrap="square" lIns="121917" tIns="60958" rIns="121917" bIns="60958" anchor="ctr" anchorCtr="0"/>
          <a:p>
            <a:pPr algn="l" eaLnBrk="1" hangingPunct="1">
              <a:buClrTx/>
              <a:buSzTx/>
              <a:buFontTx/>
            </a:pPr>
            <a:r>
              <a:rPr lang="en-US" altLang="zh-CN" sz="32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  <a:sym typeface="+mn-ea"/>
              </a:rPr>
              <a:t>The impacted TS for R18 IoT NTN UEConTest WI</a:t>
            </a:r>
            <a:endParaRPr lang="en-US" altLang="zh-CN" sz="32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12395" y="561340"/>
          <a:ext cx="11897360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890"/>
                <a:gridCol w="5349240"/>
                <a:gridCol w="5523230"/>
              </a:tblGrid>
              <a:tr h="213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TS/TR No.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latin typeface="Arial" panose="020B0604020202020204" pitchFamily="34" charset="0"/>
                          <a:ea typeface="Times New Roman" panose="02020603050405020304" charset="0"/>
                          <a:cs typeface="Arial" panose="020B0604020202020204" pitchFamily="34" charset="0"/>
                        </a:rPr>
                        <a:t>Remaining Issues</a:t>
                      </a:r>
                      <a:endParaRPr lang="en-US" altLang="en-US" sz="14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Tdocs submitted at RAN5#102 to finalize the WI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7924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3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TS 36.521-4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Both R18 NB-IoT and eMTC NTN RF/Demod conformance test cases </a:t>
                      </a:r>
                      <a:r>
                        <a:rPr lang="en-US" altLang="en-US" sz="1300" b="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 be completed at RAN5#102 with editorial/core spec alignment CRs</a:t>
                      </a: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except for the ones with testability issues, no core req specified, core req being not applicable. 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CMCC: </a:t>
                      </a: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R5-240072, R5-240074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MTK: R5-240031, R5-240097, R5-240144, R5-240099, R5-240098, R5-240145, R5-240198, R5-240137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R&amp;S: R5-241358; Keysight: R5-240862, R5-241384, R5-241387, R5-241388</a:t>
                      </a:r>
                      <a:endParaRPr lang="en-US" altLang="en-US" sz="1300" b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36.521-3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the common parts in cl.3&amp;4, and the NB-IoT NTN parts in cl.13 </a:t>
                      </a:r>
                      <a:r>
                        <a:rPr lang="en-US" altLang="en-US" sz="1300" b="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 be completed </a:t>
                      </a:r>
                      <a:r>
                        <a:rPr lang="en-US" alt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at RAN5#102 with technical/core spec alignment</a:t>
                      </a:r>
                      <a:r>
                        <a:rPr lang="en-US" alt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/editorial CRs</a:t>
                      </a: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eMTC NTN parts in cl.14 is not kicked off. 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MTK: R5-240210, R5-240211, R5-240214, R5-240200, R5-240035, R5-240023, R5-240024, R5-240029, </a:t>
                      </a:r>
                      <a:r>
                        <a:rPr lang="en-US" altLang="en-US" sz="1300" strike="sngStrike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R5-240030, </a:t>
                      </a: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R5-240219</a:t>
                      </a:r>
                      <a:endParaRPr lang="en-US" altLang="en-US" sz="130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altLang="en-US" sz="130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R&amp;S: </a:t>
                      </a:r>
                      <a:r>
                        <a:rPr lang="pt-BR" altLang="en-US" sz="13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R5-241250, R5-241249, R5-241248, R5-241247, R5-241246, R5-241245, R5-241244</a:t>
                      </a:r>
                      <a:endParaRPr lang="pt-BR" altLang="en-US" sz="13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altLang="en-US" sz="130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Keysight: R5-240615, R5-240922, R5-241176, R5-241385, R5-241386, R5-241389</a:t>
                      </a:r>
                      <a:endParaRPr lang="en-US" altLang="en-US" sz="1300"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6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36.521-2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test applicabilities for all the completed R18 IoT NTN RF &amp; Demod &amp; RRM test cases (for 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NB-IoT NTN only</a:t>
                      </a: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completed at </a:t>
                      </a:r>
                      <a:r>
                        <a:rPr 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RAN5#102 with jumbo CR.</a:t>
                      </a:r>
                      <a:endParaRPr lang="en-US" altLang="en-US" sz="1300" b="0" u="sng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CMCC: R5-240073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MTK: R5-240206</a:t>
                      </a:r>
                      <a:r>
                        <a:rPr lang="en-US" altLang="en-US" sz="130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, R&amp;S: R5-241359</a:t>
                      </a:r>
                      <a:endParaRPr lang="en-US" altLang="en-US" sz="1300"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36.508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 b="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completed at RAN5#102 with </a:t>
                      </a:r>
                      <a:r>
                        <a:rPr lang="en-US" alt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CRs for cl.8</a:t>
                      </a: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CMCC: R5-240075; MTK: R5-240215; </a:t>
                      </a:r>
                      <a:r>
                        <a:rPr lang="en-US" altLang="en-US" sz="1300" b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R&amp;S: R5-241347, Keysight: R5-241382, R5-241383, R5-241390</a:t>
                      </a:r>
                      <a:endParaRPr lang="en-US" altLang="en-US" sz="1300" b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36.509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changes needed. TS 36.509 will be removed from the “Impacted existing TS/TR” in revised WID. 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N/A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2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 36.903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The TT&amp;MU are introduced for all the R18 NB-IoT NTN RRM test cases. </a:t>
                      </a:r>
                      <a:endParaRPr lang="en-US" sz="1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To be completed at RAN5#102 with </a:t>
                      </a:r>
                      <a:r>
                        <a:rPr lang="en-US" alt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technical CRs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.</a:t>
                      </a:r>
                      <a:endParaRPr lang="en-US" sz="1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Nothing for R18 eMTC NTN RRM test cases yet.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MTK: R5-240217, 240025</a:t>
                      </a:r>
                      <a:endParaRPr lang="en-US" altLang="en-US" sz="130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 36.904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300" u="sng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To be completed at RAN5#102 with CR to introduce grouping of test cases in cl.5A.</a:t>
                      </a:r>
                      <a:r>
                        <a:rPr 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The details for TT&amp;MU for all the R18 NB-IoT&amp;eMTC NTN RF test cases are captured in Annex F of TS 36.521-4 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CMCC: R5-240076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buNone/>
                      </a:pP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 36.905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The TPs are introduced for all the completed R18 NB-IoT and eMTC NTN RF conformance test case.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Keysight: R5-241391</a:t>
                      </a:r>
                      <a:endParaRPr lang="en-US" altLang="en-US" sz="1300" b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36.523-2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Done.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 36.523-3</a:t>
                      </a:r>
                      <a:endParaRPr lang="en-US" altLang="en-US" sz="13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of TTCN development of the new protocol test cases is tracked in MCC TF160 reports to RAN5/RAN.</a:t>
                      </a: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3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40005" y="36830"/>
            <a:ext cx="12112625" cy="727075"/>
          </a:xfrm>
        </p:spPr>
        <p:txBody>
          <a:bodyPr vert="horz" wrap="square" lIns="121917" tIns="60958" rIns="121917" bIns="60958" anchor="ctr" anchorCtr="0"/>
          <a:p>
            <a:pPr algn="l" eaLnBrk="1" hangingPunct="1">
              <a:buClrTx/>
              <a:buSzTx/>
              <a:buFontTx/>
            </a:pPr>
            <a:r>
              <a:rPr lang="en-US" altLang="zh-CN" sz="32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  <a:sym typeface="+mn-ea"/>
              </a:rPr>
              <a:t>The details of the incomplete test cases in TS 36.521-4</a:t>
            </a:r>
            <a:endParaRPr lang="en-US" altLang="zh-CN" sz="32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285" y="904875"/>
            <a:ext cx="11784965" cy="50507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40005" y="30480"/>
            <a:ext cx="12112625" cy="727075"/>
          </a:xfrm>
        </p:spPr>
        <p:txBody>
          <a:bodyPr vert="horz" wrap="square" lIns="121917" tIns="60958" rIns="121917" bIns="60958" anchor="ctr" anchorCtr="0"/>
          <a:p>
            <a:pPr algn="l" eaLnBrk="1" hangingPunct="1"/>
            <a:r>
              <a:rPr lang="en-US" altLang="zh-CN" sz="32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  <a:sym typeface="+mn-ea"/>
              </a:rPr>
              <a:t>Observations &amp; Proposals</a:t>
            </a:r>
            <a:endParaRPr lang="en-US" altLang="zh-CN" sz="32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940" y="736600"/>
            <a:ext cx="11356340" cy="7581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kumimoji="0" lang="en-US" altLang="zh-CN" sz="24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Observation 1</a:t>
            </a:r>
            <a:r>
              <a:rPr kumimoji="0" lang="en-US" altLang="zh-CN" sz="24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: There is alredy clear and urgent industry commercialization deployment plan for NB-IoT NTN, but no clear deployment plan for eMTC NTN yet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.</a:t>
            </a:r>
            <a:endParaRPr kumimoji="0" lang="en-US" altLang="zh-CN" sz="2400" kern="1200" cap="none" spc="0" normalizeH="0" baseline="0" noProof="0" dirty="0">
              <a:highlight>
                <a:srgbClr val="000000">
                  <a:alpha val="0"/>
                </a:srgbClr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940" y="1557020"/>
            <a:ext cx="11882755" cy="7581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algn="l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sz="2400" b="1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Observation 2</a:t>
            </a:r>
            <a:r>
              <a:rPr kumimoji="0" lang="en-US" altLang="zh-CN" sz="24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  <a:sym typeface="+mn-ea"/>
              </a:rPr>
              <a:t>: For the RF and Demod testing, all the RF and Demod test cases for R18 NB-IoT and eMTC NTN UEs are completed.</a:t>
            </a:r>
            <a:endParaRPr kumimoji="0" lang="en-US" altLang="zh-CN" sz="2400" kern="1200" cap="none" spc="0" normalizeH="0" baseline="0" noProof="0" dirty="0"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4940" y="5348605"/>
            <a:ext cx="11997690" cy="142494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kumimoji="0" lang="en-US" altLang="zh-CN" sz="24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Proposal</a:t>
            </a:r>
            <a:r>
              <a:rPr kumimoji="0" lang="en-US" altLang="zh-CN" sz="2400" b="1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1</a:t>
            </a:r>
            <a:r>
              <a:rPr kumimoji="0" lang="en-US" altLang="zh-CN" sz="2400" kern="1200" cap="none" spc="0" normalizeH="0" baseline="0" noProof="0" dirty="0">
                <a:highlight>
                  <a:srgbClr val="000000">
                    <a:alpha val="0"/>
                  </a:srgbClr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: To close “LTE_NBIOT_eMTC_NTN_req-UEConTest” at RP#103 without completion of R18 eMTC NTN RRM test cases. The RRM test cases for Rel-18 eMTC NTN could be addressed in the corresponding TEI WI once there is clear industry commercialization deployment plan for eMTC NTN in the future.</a:t>
            </a:r>
            <a:endParaRPr lang="en-US" altLang="zh-CN" sz="2400" noProof="0" dirty="0">
              <a:latin typeface="+mn-lt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4940" y="2416175"/>
            <a:ext cx="11882755" cy="75819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algn="l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sz="2400" b="1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Observation 3</a:t>
            </a:r>
            <a:r>
              <a:rPr kumimoji="0" lang="en-US" altLang="zh-CN" sz="2400" kern="1200" cap="none" spc="0" normalizeH="0" baseline="0" noProof="0" dirty="0">
                <a:latin typeface="+mn-lt"/>
                <a:ea typeface="宋体" panose="02010600030101010101" pitchFamily="2" charset="-122"/>
                <a:cs typeface="+mn-cs"/>
                <a:sym typeface="+mn-ea"/>
              </a:rPr>
              <a:t>: For the RRM testing, all the RRM test cases for R18 NB-IoT NTN UEs are completed, while the RRM test cases for R18 eMTC NTN UEs are not kicked off yet.</a:t>
            </a:r>
            <a:endParaRPr kumimoji="0" lang="en-US" altLang="zh-CN" sz="2400" kern="1200" cap="none" spc="0" normalizeH="0" baseline="0" noProof="0" dirty="0"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3990" y="3239770"/>
            <a:ext cx="11882755" cy="75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p>
            <a:pPr marR="0" algn="l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highlight>
                  <a:srgbClr val="00FFFF"/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sz="2400" b="1" noProof="0" dirty="0">
                <a:highlight>
                  <a:srgbClr val="00FFFF"/>
                </a:highlight>
                <a:latin typeface="+mn-lt"/>
                <a:sym typeface="+mn-ea"/>
              </a:rPr>
              <a:t>Observation 4</a:t>
            </a:r>
            <a:r>
              <a:rPr kumimoji="0" lang="en-US" altLang="zh-CN" sz="2400" kern="1200" cap="none" spc="0" normalizeH="0" baseline="0" noProof="0" dirty="0">
                <a:highlight>
                  <a:srgbClr val="00FFFF"/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: For all the NB-IoT/eMTC NTN test cases in </a:t>
            </a:r>
            <a:r>
              <a:rPr lang="en-US" altLang="zh-CN" sz="2400" noProof="0" dirty="0">
                <a:highlight>
                  <a:srgbClr val="00FFFF"/>
                </a:highlight>
                <a:latin typeface="+mn-lt"/>
                <a:sym typeface="+mn-ea"/>
              </a:rPr>
              <a:t>“LTE_NBIOT_eMTC_NTN_req-UEConTest”</a:t>
            </a:r>
            <a:r>
              <a:rPr kumimoji="0" lang="en-US" altLang="zh-CN" sz="2400" kern="1200" cap="none" spc="0" normalizeH="0" baseline="0" noProof="0" dirty="0">
                <a:highlight>
                  <a:srgbClr val="00FFFF"/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, they apply to Rel-17 and forward </a:t>
            </a:r>
            <a:r>
              <a:rPr lang="en-US" altLang="zh-CN" sz="2400" noProof="0" dirty="0">
                <a:highlight>
                  <a:srgbClr val="00FFFF"/>
                </a:highlight>
                <a:latin typeface="+mn-lt"/>
                <a:sym typeface="+mn-ea"/>
              </a:rPr>
              <a:t>UEs. </a:t>
            </a:r>
            <a:endParaRPr kumimoji="0" lang="en-US" altLang="zh-CN" sz="2400" kern="1200" cap="none" spc="0" normalizeH="0" baseline="0" noProof="0" dirty="0">
              <a:highlight>
                <a:srgbClr val="00FFFF"/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990" y="4164965"/>
            <a:ext cx="11882755" cy="109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p>
            <a:pPr marR="0" algn="l" defTabSz="914400" eaLnBrk="1" hangingPunct="1">
              <a:lnSpc>
                <a:spcPts val="26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kern="1200" cap="none" spc="0" normalizeH="0" baseline="0" noProof="0" dirty="0">
                <a:highlight>
                  <a:srgbClr val="00FFFF"/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sz="2400" b="1" noProof="0" dirty="0">
                <a:highlight>
                  <a:srgbClr val="00FFFF"/>
                </a:highlight>
                <a:latin typeface="+mn-lt"/>
                <a:sym typeface="+mn-ea"/>
              </a:rPr>
              <a:t>Observation 5</a:t>
            </a:r>
            <a:r>
              <a:rPr kumimoji="0" lang="en-US" altLang="zh-CN" sz="2400" kern="1200" cap="none" spc="0" normalizeH="0" baseline="0" noProof="0" dirty="0">
                <a:highlight>
                  <a:srgbClr val="00FFFF"/>
                </a:highlight>
                <a:latin typeface="+mn-lt"/>
                <a:ea typeface="宋体" panose="02010600030101010101" pitchFamily="2" charset="-122"/>
                <a:cs typeface="+mn-cs"/>
                <a:sym typeface="+mn-ea"/>
              </a:rPr>
              <a:t>: For the RRM reselection and re-establishment testing, there is no protocol procedure defined on how to transfer neighbor cell ephemeris to NB-IoT NTN UEs in GSO (not GEO), which is pending on RAN4 discussion (R4-2400663).</a:t>
            </a:r>
            <a:endParaRPr kumimoji="0" lang="en-US" altLang="zh-CN" sz="2400" kern="1200" cap="none" spc="0" normalizeH="0" baseline="0" noProof="0" dirty="0">
              <a:highlight>
                <a:srgbClr val="00FFFF"/>
              </a:highlight>
              <a:latin typeface="+mn-lt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 vert="horz" wrap="square" lIns="121917" tIns="60958" rIns="121917" bIns="60958" anchor="b" anchorCtr="0"/>
          <a:p>
            <a:pPr eaLnBrk="1" hangingPunct="1">
              <a:buClrTx/>
              <a:buSzTx/>
              <a:buFontTx/>
            </a:pPr>
            <a:r>
              <a:rPr lang="en-US" altLang="zh-CN" sz="6000" kern="1200" dirty="0">
                <a:latin typeface="+mj-lt"/>
                <a:ea typeface="宋体" panose="02010600030101010101" pitchFamily="2" charset="-122"/>
                <a:cs typeface="+mj-cs"/>
              </a:rPr>
              <a:t>Thank you!</a:t>
            </a:r>
            <a:endParaRPr lang="en-US" altLang="zh-CN" sz="6000" kern="1200" dirty="0"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723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2.xml><?xml version="1.0" encoding="utf-8"?>
<p:tagLst xmlns:p="http://schemas.openxmlformats.org/presentationml/2006/main">
  <p:tag name="TABLE_ENDDRAG_ORIGIN_RECT" val="936*471"/>
  <p:tag name="TABLE_ENDDRAG_RECT" val="8*44*936*471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3503</Words>
  <Application>WPS 演示</Application>
  <PresentationFormat>Custom</PresentationFormat>
  <Paragraphs>102</Paragraphs>
  <Slides>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Calibri Light</vt:lpstr>
      <vt:lpstr>Ericsson Capital TT</vt:lpstr>
      <vt:lpstr>NumberOnly</vt:lpstr>
      <vt:lpstr>Times New Roman</vt:lpstr>
      <vt:lpstr>微软雅黑</vt:lpstr>
      <vt:lpstr>Arial Unicode MS</vt:lpstr>
      <vt:lpstr>Office 主题</vt:lpstr>
      <vt:lpstr>Discussion on the closure of R18 IoT NTN UEConTest WI</vt:lpstr>
      <vt:lpstr>The impacted TS for R18 IoT NTN UEConTest WI</vt:lpstr>
      <vt:lpstr>The details of the incomplete test cases in TS 36.521-4</vt:lpstr>
      <vt:lpstr>Observations &amp; Proposals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1409</cp:revision>
  <dcterms:created xsi:type="dcterms:W3CDTF">2018-09-20T03:53:00Z</dcterms:created>
  <dcterms:modified xsi:type="dcterms:W3CDTF">2024-02-27T15:47:37Z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2052-11.8.2.12085</vt:lpwstr>
  </property>
  <property fmtid="{D5CDD505-2E9C-101B-9397-08002B2CF9AE}" pid="10" name="ICV">
    <vt:lpwstr>565304EA515C4D6FAC8049B417DF434D</vt:lpwstr>
  </property>
  <property fmtid="{D5CDD505-2E9C-101B-9397-08002B2CF9AE}" pid="11" name="MSIP_Label_83bcef13-7cac-433f-ba1d-47a323951816_Enabled">
    <vt:lpwstr>true</vt:lpwstr>
  </property>
  <property fmtid="{D5CDD505-2E9C-101B-9397-08002B2CF9AE}" pid="12" name="MSIP_Label_83bcef13-7cac-433f-ba1d-47a323951816_SetDate">
    <vt:lpwstr>2023-05-06T06:35:48Z</vt:lpwstr>
  </property>
  <property fmtid="{D5CDD505-2E9C-101B-9397-08002B2CF9AE}" pid="13" name="MSIP_Label_83bcef13-7cac-433f-ba1d-47a323951816_Method">
    <vt:lpwstr>Privileged</vt:lpwstr>
  </property>
  <property fmtid="{D5CDD505-2E9C-101B-9397-08002B2CF9AE}" pid="14" name="MSIP_Label_83bcef13-7cac-433f-ba1d-47a323951816_Name">
    <vt:lpwstr>MTK_Unclassified</vt:lpwstr>
  </property>
  <property fmtid="{D5CDD505-2E9C-101B-9397-08002B2CF9AE}" pid="15" name="MSIP_Label_83bcef13-7cac-433f-ba1d-47a323951816_SiteId">
    <vt:lpwstr>a7687ede-7a6b-4ef6-bace-642f677fbe31</vt:lpwstr>
  </property>
  <property fmtid="{D5CDD505-2E9C-101B-9397-08002B2CF9AE}" pid="16" name="MSIP_Label_83bcef13-7cac-433f-ba1d-47a323951816_ActionId">
    <vt:lpwstr>582b2f29-c3fc-47aa-8cbd-2919930cb004</vt:lpwstr>
  </property>
  <property fmtid="{D5CDD505-2E9C-101B-9397-08002B2CF9AE}" pid="17" name="MSIP_Label_83bcef13-7cac-433f-ba1d-47a323951816_ContentBits">
    <vt:lpwstr>0</vt:lpwstr>
  </property>
</Properties>
</file>