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33"/>
  </p:handoutMasterIdLst>
  <p:sldIdLst>
    <p:sldId id="6645202" r:id="rId4"/>
    <p:sldId id="6645292" r:id="rId6"/>
    <p:sldId id="6645235" r:id="rId7"/>
    <p:sldId id="6645261" r:id="rId8"/>
    <p:sldId id="6645293" r:id="rId9"/>
    <p:sldId id="6645294" r:id="rId10"/>
    <p:sldId id="6645295" r:id="rId11"/>
    <p:sldId id="6645296" r:id="rId12"/>
    <p:sldId id="6645315" r:id="rId13"/>
    <p:sldId id="6645316" r:id="rId14"/>
    <p:sldId id="6645317" r:id="rId15"/>
    <p:sldId id="6645318" r:id="rId16"/>
    <p:sldId id="6645319" r:id="rId17"/>
    <p:sldId id="6645320" r:id="rId18"/>
    <p:sldId id="6645321" r:id="rId19"/>
    <p:sldId id="6645322" r:id="rId20"/>
    <p:sldId id="6645323" r:id="rId21"/>
    <p:sldId id="6645265" r:id="rId22"/>
    <p:sldId id="6645259" r:id="rId23"/>
    <p:sldId id="6645309" r:id="rId24"/>
    <p:sldId id="6645310" r:id="rId25"/>
    <p:sldId id="6645311" r:id="rId26"/>
    <p:sldId id="6645312" r:id="rId27"/>
    <p:sldId id="6645324" r:id="rId28"/>
    <p:sldId id="6645325" r:id="rId29"/>
    <p:sldId id="6645250" r:id="rId30"/>
    <p:sldId id="6645252" r:id="rId31"/>
    <p:sldId id="6645224" r:id="rId32"/>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09" userDrawn="1">
          <p15:clr>
            <a:srgbClr val="A4A3A4"/>
          </p15:clr>
        </p15:guide>
        <p15:guide id="2" pos="382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4C92"/>
    <a:srgbClr val="0F6FC6"/>
    <a:srgbClr val="0070C0"/>
    <a:srgbClr val="FEE399"/>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909"/>
        <p:guide pos="3821"/>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r>
              <a:rPr lang="en-US" altLang="zh-CN" dirty="0">
                <a:ea typeface="等线" panose="02010600030101010101" pitchFamily="2" charset="-122"/>
              </a:rPr>
              <a:t>Agreements: </a:t>
            </a:r>
            <a:endParaRPr lang="en-US" altLang="zh-CN" dirty="0">
              <a:ea typeface="等线" panose="02010600030101010101" pitchFamily="2" charset="-122"/>
            </a:endParaRPr>
          </a:p>
          <a:p>
            <a:pPr lvl="0">
              <a:spcBef>
                <a:spcPct val="0"/>
              </a:spcBef>
            </a:pPr>
            <a:r>
              <a:rPr lang="en-US" altLang="zh-CN" dirty="0">
                <a:ea typeface="等线" panose="02010600030101010101" pitchFamily="2" charset="-122"/>
              </a:rPr>
              <a:t>If RAN1 direction C agreed, RAN4 and RAN1 should co-ordinate on model structure etc. for direction C due to the similarities between option 3/4 and direction C</a:t>
            </a:r>
            <a:endParaRPr lang="en-US" altLang="zh-CN" dirty="0">
              <a:ea typeface="等线" panose="02010600030101010101" pitchFamily="2" charset="-122"/>
            </a:endParaRPr>
          </a:p>
          <a:p>
            <a:pPr lvl="0">
              <a:spcBef>
                <a:spcPct val="0"/>
              </a:spcBef>
            </a:pPr>
            <a:r>
              <a:rPr lang="en-US" altLang="zh-CN" dirty="0">
                <a:ea typeface="等线" panose="02010600030101010101" pitchFamily="2" charset="-122"/>
              </a:rPr>
              <a:t>-Duplicated work is to be avoided</a:t>
            </a:r>
            <a:endParaRPr lang="en-US" altLang="zh-CN" dirty="0">
              <a:ea typeface="等线"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r>
              <a:rPr lang="en-US" altLang="zh-CN" dirty="0">
                <a:ea typeface="等线" panose="02010600030101010101" pitchFamily="2" charset="-122"/>
              </a:rPr>
              <a:t>Agreements: </a:t>
            </a:r>
            <a:endParaRPr lang="en-US" altLang="zh-CN" dirty="0">
              <a:ea typeface="等线" panose="02010600030101010101" pitchFamily="2" charset="-122"/>
            </a:endParaRPr>
          </a:p>
          <a:p>
            <a:pPr lvl="0">
              <a:spcBef>
                <a:spcPct val="0"/>
              </a:spcBef>
            </a:pPr>
            <a:r>
              <a:rPr lang="en-US" altLang="zh-CN" dirty="0">
                <a:ea typeface="等线" panose="02010600030101010101" pitchFamily="2" charset="-122"/>
              </a:rPr>
              <a:t>If RAN1 direction C agreed, RAN4 and RAN1 should co-ordinate on model structure etc. for direction C due to the similarities between option 3/4 and direction C</a:t>
            </a:r>
            <a:endParaRPr lang="en-US" altLang="zh-CN" dirty="0">
              <a:ea typeface="等线" panose="02010600030101010101" pitchFamily="2" charset="-122"/>
            </a:endParaRPr>
          </a:p>
          <a:p>
            <a:pPr lvl="0">
              <a:spcBef>
                <a:spcPct val="0"/>
              </a:spcBef>
            </a:pPr>
            <a:r>
              <a:rPr lang="en-US" altLang="zh-CN" dirty="0">
                <a:ea typeface="等线" panose="02010600030101010101" pitchFamily="2" charset="-122"/>
              </a:rPr>
              <a:t>-Duplicated work is to be avoided</a:t>
            </a:r>
            <a:endParaRPr lang="en-US" altLang="zh-CN" dirty="0">
              <a:ea typeface="等线"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r>
              <a:rPr lang="en-US" altLang="zh-CN" dirty="0">
                <a:ea typeface="等线" panose="02010600030101010101" pitchFamily="2" charset="-122"/>
              </a:rPr>
              <a:t>Agreements: </a:t>
            </a:r>
            <a:endParaRPr lang="en-US" altLang="zh-CN" dirty="0">
              <a:ea typeface="等线" panose="02010600030101010101" pitchFamily="2" charset="-122"/>
            </a:endParaRPr>
          </a:p>
          <a:p>
            <a:pPr lvl="0">
              <a:spcBef>
                <a:spcPct val="0"/>
              </a:spcBef>
            </a:pPr>
            <a:r>
              <a:rPr lang="en-US" altLang="zh-CN" dirty="0">
                <a:ea typeface="等线" panose="02010600030101010101" pitchFamily="2" charset="-122"/>
              </a:rPr>
              <a:t>If RAN1 direction C agreed, RAN4 and RAN1 should co-ordinate on model structure etc. for direction C due to the similarities between option 3/4 and direction C</a:t>
            </a:r>
            <a:endParaRPr lang="en-US" altLang="zh-CN" dirty="0">
              <a:ea typeface="等线" panose="02010600030101010101" pitchFamily="2" charset="-122"/>
            </a:endParaRPr>
          </a:p>
          <a:p>
            <a:pPr lvl="0">
              <a:spcBef>
                <a:spcPct val="0"/>
              </a:spcBef>
            </a:pPr>
            <a:r>
              <a:rPr lang="en-US" altLang="zh-CN" dirty="0">
                <a:ea typeface="等线" panose="02010600030101010101" pitchFamily="2" charset="-122"/>
              </a:rPr>
              <a:t>-Duplicated work is to be avoided</a:t>
            </a:r>
            <a:endParaRPr lang="en-US" altLang="zh-CN" dirty="0">
              <a:ea typeface="等线"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r>
              <a:rPr lang="en-US" altLang="zh-CN" dirty="0">
                <a:ea typeface="等线" panose="02010600030101010101" pitchFamily="2" charset="-122"/>
              </a:rPr>
              <a:t>Agreements: </a:t>
            </a:r>
            <a:endParaRPr lang="en-US" altLang="zh-CN" dirty="0">
              <a:ea typeface="等线" panose="02010600030101010101" pitchFamily="2" charset="-122"/>
            </a:endParaRPr>
          </a:p>
          <a:p>
            <a:pPr lvl="0">
              <a:spcBef>
                <a:spcPct val="0"/>
              </a:spcBef>
            </a:pPr>
            <a:r>
              <a:rPr lang="en-US" altLang="zh-CN" dirty="0">
                <a:ea typeface="等线" panose="02010600030101010101" pitchFamily="2" charset="-122"/>
              </a:rPr>
              <a:t>If RAN1 direction C agreed, RAN4 and RAN1 should co-ordinate on model structure etc. for direction C due to the similarities between option 3/4 and direction C</a:t>
            </a:r>
            <a:endParaRPr lang="en-US" altLang="zh-CN" dirty="0">
              <a:ea typeface="等线" panose="02010600030101010101" pitchFamily="2" charset="-122"/>
            </a:endParaRPr>
          </a:p>
          <a:p>
            <a:pPr lvl="0">
              <a:spcBef>
                <a:spcPct val="0"/>
              </a:spcBef>
            </a:pPr>
            <a:r>
              <a:rPr lang="en-US" altLang="zh-CN" dirty="0">
                <a:ea typeface="等线" panose="02010600030101010101" pitchFamily="2" charset="-122"/>
              </a:rPr>
              <a:t>-Duplicated work is to be avoided</a:t>
            </a:r>
            <a:endParaRPr lang="en-US" altLang="zh-CN" dirty="0">
              <a:ea typeface="等线"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r>
              <a:rPr lang="en-US" altLang="zh-CN" dirty="0">
                <a:ea typeface="等线" panose="02010600030101010101" pitchFamily="2" charset="-122"/>
              </a:rPr>
              <a:t>Agreements: </a:t>
            </a:r>
            <a:endParaRPr lang="en-US" altLang="zh-CN" dirty="0">
              <a:ea typeface="等线" panose="02010600030101010101" pitchFamily="2" charset="-122"/>
            </a:endParaRPr>
          </a:p>
          <a:p>
            <a:pPr lvl="0">
              <a:spcBef>
                <a:spcPct val="0"/>
              </a:spcBef>
            </a:pPr>
            <a:r>
              <a:rPr lang="en-US" altLang="zh-CN" dirty="0">
                <a:ea typeface="等线" panose="02010600030101010101" pitchFamily="2" charset="-122"/>
              </a:rPr>
              <a:t>If RAN1 direction C agreed, RAN4 and RAN1 should co-ordinate on model structure etc. for direction C due to the similarities between option 3/4 and direction C</a:t>
            </a:r>
            <a:endParaRPr lang="en-US" altLang="zh-CN" dirty="0">
              <a:ea typeface="等线" panose="02010600030101010101" pitchFamily="2" charset="-122"/>
            </a:endParaRPr>
          </a:p>
          <a:p>
            <a:pPr lvl="0">
              <a:spcBef>
                <a:spcPct val="0"/>
              </a:spcBef>
            </a:pPr>
            <a:r>
              <a:rPr lang="en-US" altLang="zh-CN" dirty="0">
                <a:ea typeface="等线" panose="02010600030101010101" pitchFamily="2" charset="-122"/>
              </a:rPr>
              <a:t>-Duplicated work is to be avoided</a:t>
            </a:r>
            <a:endParaRPr lang="en-US" altLang="zh-CN" dirty="0">
              <a:ea typeface="等线"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marL="285750" indent="-285750" algn="l" defTabSz="266700">
              <a:lnSpc>
                <a:spcPts val="3600"/>
              </a:lnSpc>
              <a:spcBef>
                <a:spcPts val="0"/>
              </a:spcBef>
              <a:spcAft>
                <a:spcPts val="300"/>
              </a:spcAft>
              <a:buClrTx/>
              <a:buSzTx/>
              <a:buFont typeface="Arial" panose="020B0604020202020204" pitchFamily="34" charset="0"/>
              <a:buChar char="•"/>
            </a:pPr>
            <a:r>
              <a:rPr lang="en-US" altLang="zh-CN" b="1" u="sng">
                <a:gradFill>
                  <a:gsLst>
                    <a:gs pos="0">
                      <a:srgbClr val="14CD68"/>
                    </a:gs>
                    <a:gs pos="100000">
                      <a:srgbClr val="035C7D"/>
                    </a:gs>
                  </a:gsLst>
                  <a:lin scaled="0"/>
                </a:gradFill>
                <a:latin typeface="Times New Roman" panose="02020603050405020304"/>
                <a:ea typeface="Times New Roman" panose="02020603050405020304"/>
                <a:sym typeface="+mn-ea"/>
              </a:rPr>
              <a:t>Work item was declared complete from RAN1 perspective in RAN1#121@May 2025 [1]</a:t>
            </a:r>
            <a:endParaRPr lang="en-US" altLang="zh-CN" b="1" u="sng">
              <a:gradFill>
                <a:gsLst>
                  <a:gs pos="0">
                    <a:srgbClr val="14CD68"/>
                  </a:gs>
                  <a:gs pos="100000">
                    <a:srgbClr val="035C7D"/>
                  </a:gs>
                </a:gsLst>
                <a:lin scaled="0"/>
              </a:gradFill>
              <a:latin typeface="Times New Roman" panose="02020603050405020304"/>
              <a:ea typeface="Times New Roman" panose="02020603050405020304"/>
              <a:sym typeface="+mn-ea"/>
            </a:endParaRPr>
          </a:p>
          <a:p>
            <a:pPr marL="285750" indent="-285750">
              <a:lnSpc>
                <a:spcPts val="3600"/>
              </a:lnSpc>
              <a:spcAft>
                <a:spcPts val="600"/>
              </a:spcAft>
              <a:buFont typeface="Arial" panose="020B0604020202020204" pitchFamily="34" charset="0"/>
              <a:buChar char="•"/>
            </a:pPr>
            <a:r>
              <a:rPr lang="en-US" altLang="zh-CN" dirty="0">
                <a:solidFill>
                  <a:srgbClr val="0070C0"/>
                </a:solidFill>
                <a:latin typeface="微软雅黑" panose="020B0503020204020204" pitchFamily="34" charset="-122"/>
                <a:ea typeface="微软雅黑" panose="020B0503020204020204" pitchFamily="34" charset="-122"/>
                <a:sym typeface="+mn-ea"/>
              </a:rPr>
              <a:t>Need to finalize higher layer parameters and UE features for this project [1]</a:t>
            </a:r>
            <a:endParaRPr lang="zh-CN" altLang="en-US" dirty="0">
              <a:ea typeface="等线"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2410460"/>
            <a:ext cx="10222865" cy="1556385"/>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Update on </a:t>
            </a:r>
            <a:r>
              <a:rPr lang="en-US" altLang="zh-CN" sz="3600" b="1" dirty="0">
                <a:solidFill>
                  <a:srgbClr val="0070C0"/>
                </a:solidFill>
                <a:latin typeface="微软雅黑" panose="020B0503020204020204" pitchFamily="34" charset="-122"/>
                <a:ea typeface="微软雅黑" panose="020B0503020204020204" pitchFamily="34" charset="-122"/>
                <a:cs typeface="+mn-cs"/>
              </a:rPr>
              <a:t>AI/ML </a:t>
            </a: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Progress in 3GPP Core Groups </a:t>
            </a:r>
            <a:r>
              <a:rPr lang="en-US" altLang="zh-CN" sz="3600" b="1" dirty="0">
                <a:solidFill>
                  <a:srgbClr val="0070C0"/>
                </a:solidFill>
                <a:latin typeface="微软雅黑" panose="020B0503020204020204" pitchFamily="34" charset="-122"/>
                <a:ea typeface="微软雅黑" panose="020B0503020204020204" pitchFamily="34" charset="-122"/>
                <a:cs typeface="+mn-cs"/>
              </a:rPr>
              <a:t>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 Lenovo</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108</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Bengaluru, India, 25 – 29 August 2025</a:t>
            </a:r>
            <a:r>
              <a:rPr lang="en-US" sz="2400" kern="0" noProof="0" dirty="0">
                <a:ln>
                  <a:noFill/>
                </a:ln>
                <a:effectLst/>
                <a:uLnTx/>
                <a:uFillTx/>
                <a:sym typeface="+mn-ea"/>
              </a:rPr>
              <a:t>                                                                             </a:t>
            </a:r>
            <a:r>
              <a:rPr lang="en-US" altLang="zh-CN" sz="2400" b="1" noProof="0" dirty="0">
                <a:ln>
                  <a:noFill/>
                </a:ln>
                <a:effectLst/>
                <a:uLnTx/>
                <a:uFillTx/>
                <a:sym typeface="+mn-ea"/>
              </a:rPr>
              <a:t>R5-253926</a:t>
            </a:r>
            <a:endParaRPr lang="en-US" altLang="zh-CN" sz="2400" b="1" noProof="0" dirty="0">
              <a:ln>
                <a:noFill/>
              </a:ln>
              <a:effectLst/>
              <a:uLnTx/>
              <a:uFillTx/>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Two-sided CSI compression</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951974525" name="Text Box 2"/>
          <p:cNvSpPr txBox="1">
            <a:spLocks noChangeArrowheads="1"/>
          </p:cNvSpPr>
          <p:nvPr/>
        </p:nvSpPr>
        <p:spPr bwMode="auto">
          <a:xfrm>
            <a:off x="318770" y="3241040"/>
            <a:ext cx="11407140" cy="3211830"/>
          </a:xfrm>
          <a:prstGeom prst="rect">
            <a:avLst/>
          </a:prstGeom>
          <a:solidFill>
            <a:srgbClr val="FFFFFF"/>
          </a:solidFill>
          <a:ln w="9525">
            <a:solidFill>
              <a:srgbClr val="000000"/>
            </a:solidFill>
            <a:miter lim="800000"/>
          </a:ln>
        </p:spPr>
        <p:txBody>
          <a:bodyPr rot="0" vert="horz" wrap="square" lIns="91440" tIns="45720" rIns="91440" bIns="45720" anchor="t" anchorCtr="0">
            <a:noAutofit/>
          </a:bodyPr>
          <a:lstStyle/>
          <a:p>
            <a:pPr algn="l" defTabSz="266700" fontAlgn="base" hangingPunct="0">
              <a:spcBef>
                <a:spcPts val="0"/>
              </a:spcBef>
              <a:spcAft>
                <a:spcPts val="3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Times New Roman" panose="02020603050405020304"/>
              </a:rPr>
              <a:t>For Option 3[2]</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Times New Roman" panose="02020603050405020304"/>
            </a:endParaRPr>
          </a:p>
          <a:p>
            <a:pPr fontAlgn="base" hangingPunct="0">
              <a:spcAft>
                <a:spcPts val="600"/>
              </a:spcAft>
            </a:pPr>
            <a:r>
              <a:rPr lang="en-US" altLang="zh-CN" sz="1800" b="1" kern="100">
                <a:latin typeface="Times New Roman" panose="02020603050405020304"/>
                <a:ea typeface="Times New Roman" panose="02020603050405020304"/>
                <a:cs typeface="Times New Roman" panose="02020603050405020304"/>
                <a:sym typeface="Times New Roman" panose="02020603050405020304"/>
              </a:rPr>
              <a:t>Agreements from RAN4#114bis</a:t>
            </a:r>
            <a:endParaRPr lang="en-US" altLang="zh-CN" sz="1800" b="1" kern="100">
              <a:latin typeface="Times New Roman" panose="02020603050405020304"/>
              <a:ea typeface="Times New Roman" panose="02020603050405020304"/>
              <a:cs typeface="Times New Roman" panose="02020603050405020304"/>
              <a:sym typeface="Times New Roman" panose="02020603050405020304"/>
            </a:endParaRPr>
          </a:p>
          <a:p>
            <a:pPr marL="342900" lvl="0" indent="-342900" fontAlgn="auto" hangingPunct="1">
              <a:spcAft>
                <a:spcPts val="600"/>
              </a:spcAft>
              <a:buChar char=""/>
            </a:pP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The encoder that corresponds to the standardized test decoder is stored within 3GPP</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a:p>
            <a:pPr marL="742950" lvl="1" indent="-285750" fontAlgn="auto" hangingPunct="1">
              <a:spcAft>
                <a:spcPts val="600"/>
              </a:spcAft>
              <a:buChar char="o"/>
            </a:pP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TBC whether in a TR, or in any TS, whether in RAN4 or RAN5, or whether simply kept in a 3GPP database (with no reference from TR or TS)</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a:p>
            <a:pPr marL="742950" lvl="1" indent="-285750" fontAlgn="auto" hangingPunct="1">
              <a:spcAft>
                <a:spcPts val="600"/>
              </a:spcAft>
              <a:buChar char="o"/>
            </a:pP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FFS whether several encoders would be captured (e.g. due to different complexity)</a:t>
            </a:r>
            <a:endParaRPr lang="en-US" altLang="zh-CN" sz="1800" kern="100">
              <a:latin typeface="Times New Roman" panose="02020603050405020304"/>
              <a:ea typeface="Times New Roman" panose="02020603050405020304"/>
              <a:cs typeface="Times New Roman" panose="02020603050405020304"/>
              <a:sym typeface="Times New Roman" panose="02020603050405020304"/>
            </a:endParaRPr>
          </a:p>
          <a:p>
            <a:pPr fontAlgn="base" hangingPunct="0">
              <a:spcAft>
                <a:spcPts val="900"/>
              </a:spcAft>
            </a:pPr>
            <a:r>
              <a:rPr lang="en-US" altLang="zh-CN" sz="1800" b="1" kern="100">
                <a:latin typeface="Times New Roman" panose="02020603050405020304"/>
                <a:ea typeface="Times New Roman" panose="02020603050405020304"/>
                <a:cs typeface="Times New Roman" panose="02020603050405020304"/>
                <a:sym typeface="Times New Roman" panose="02020603050405020304"/>
              </a:rPr>
              <a:t>New agreement from RAN4#115:</a:t>
            </a:r>
            <a:endParaRPr lang="en-US" altLang="zh-CN" sz="1800" b="1" kern="100">
              <a:latin typeface="Times New Roman" panose="02020603050405020304"/>
              <a:ea typeface="Times New Roman" panose="02020603050405020304"/>
              <a:cs typeface="Times New Roman" panose="02020603050405020304"/>
              <a:sym typeface="Times New Roman" panose="02020603050405020304"/>
            </a:endParaRPr>
          </a:p>
          <a:p>
            <a:pPr fontAlgn="base" hangingPunct="0">
              <a:spcAft>
                <a:spcPts val="600"/>
              </a:spcAft>
            </a:pPr>
            <a:r>
              <a:rPr lang="en-US" altLang="zh-CN" sz="1800" kern="100">
                <a:latin typeface="Times New Roman" panose="02020603050405020304"/>
                <a:ea typeface="Times New Roman" panose="02020603050405020304"/>
                <a:cs typeface="Times New Roman" panose="02020603050405020304"/>
                <a:sym typeface="Times New Roman" panose="02020603050405020304"/>
              </a:rPr>
              <a:t>The training dataset used to train the test decoder in 3GPP should be captured</a:t>
            </a:r>
            <a:endParaRPr lang="en-US" altLang="zh-CN" sz="1800" kern="100">
              <a:latin typeface="Times New Roman" panose="02020603050405020304"/>
              <a:ea typeface="Times New Roman" panose="02020603050405020304"/>
              <a:cs typeface="Times New Roman" panose="02020603050405020304"/>
              <a:sym typeface="Times New Roman" panose="02020603050405020304"/>
            </a:endParaRPr>
          </a:p>
          <a:p>
            <a:pPr marL="742950" lvl="1" indent="-285750" algn="l" fontAlgn="auto" hangingPunct="1">
              <a:spcAft>
                <a:spcPts val="600"/>
              </a:spcAft>
              <a:buClrTx/>
              <a:buSzTx/>
              <a:buFontTx/>
              <a:buChar char="o"/>
            </a:pPr>
            <a:r>
              <a:rPr lang="en-US" altLang="zh-CN" sz="1800" kern="100">
                <a:latin typeface="Times New Roman" panose="02020603050405020304"/>
                <a:cs typeface="Times New Roman" panose="02020603050405020304"/>
                <a:sym typeface="Times New Roman" panose="02020603050405020304"/>
              </a:rPr>
              <a:t>FFS whether channel, Eigenvectors or something else</a:t>
            </a:r>
            <a:endParaRPr lang="en-US" altLang="zh-CN" sz="1800" kern="100">
              <a:latin typeface="Times New Roman" panose="02020603050405020304"/>
              <a:cs typeface="Times New Roman" panose="02020603050405020304"/>
              <a:sym typeface="Times New Roman" panose="02020603050405020304"/>
            </a:endParaRPr>
          </a:p>
        </p:txBody>
      </p:sp>
      <p:sp>
        <p:nvSpPr>
          <p:cNvPr id="2" name="文本框 1"/>
          <p:cNvSpPr txBox="1"/>
          <p:nvPr/>
        </p:nvSpPr>
        <p:spPr>
          <a:xfrm>
            <a:off x="318135" y="1123950"/>
            <a:ext cx="11407775" cy="1906905"/>
          </a:xfrm>
          <a:prstGeom prst="rect">
            <a:avLst/>
          </a:prstGeom>
          <a:ln>
            <a:gradFill>
              <a:gsLst>
                <a:gs pos="0">
                  <a:srgbClr val="14CD68"/>
                </a:gs>
                <a:gs pos="100000">
                  <a:srgbClr val="035C7D"/>
                </a:gs>
              </a:gsLst>
            </a:gradFill>
          </a:ln>
        </p:spPr>
        <p:txBody>
          <a:bodyPr wrap="square" rtlCol="0" anchor="t">
            <a:spAutoFit/>
          </a:bodyPr>
          <a:p>
            <a:pPr lvl="0" algn="l" defTabSz="266700">
              <a:spcBef>
                <a:spcPts val="0"/>
              </a:spcBef>
              <a:spcAft>
                <a:spcPts val="3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Option3: Full decoder specification in standard</a:t>
            </a: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a:t>
            </a:r>
            <a:r>
              <a:rPr lang="en-US" altLang="zh-CN" sz="1800" b="1">
                <a:gradFill>
                  <a:gsLst>
                    <a:gs pos="0">
                      <a:srgbClr val="14CD68"/>
                    </a:gs>
                    <a:gs pos="100000">
                      <a:srgbClr val="035C7D"/>
                    </a:gs>
                  </a:gsLst>
                  <a:lin scaled="0"/>
                </a:gradFill>
                <a:latin typeface="Times New Roman" panose="02020603050405020304"/>
                <a:ea typeface="Times New Roman" panose="02020603050405020304"/>
                <a:sym typeface="+mn-ea"/>
              </a:rPr>
              <a:t> </a:t>
            </a:r>
            <a:endParaRPr lang="en-US" altLang="zh-CN" sz="1800" b="1">
              <a:gradFill>
                <a:gsLst>
                  <a:gs pos="0">
                    <a:srgbClr val="14CD68"/>
                  </a:gs>
                  <a:gs pos="100000">
                    <a:srgbClr val="035C7D"/>
                  </a:gs>
                </a:gsLst>
                <a:lin scaled="0"/>
              </a:gradFill>
              <a:latin typeface="Times New Roman" panose="02020603050405020304"/>
              <a:ea typeface="Times New Roman" panose="02020603050405020304"/>
              <a:sym typeface="+mn-ea"/>
            </a:endParaRPr>
          </a:p>
          <a:p>
            <a:pPr lvl="0" algn="l" defTabSz="266700">
              <a:spcBef>
                <a:spcPts val="0"/>
              </a:spcBef>
              <a:spcAft>
                <a:spcPts val="3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Option4: TE vendor provides the </a:t>
            </a: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test </a:t>
            </a: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decoder. </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endParaRPr>
          </a:p>
          <a:p>
            <a:pPr lvl="0" algn="l" defTabSz="266700">
              <a:spcBef>
                <a:spcPts val="0"/>
              </a:spcBef>
              <a:spcAft>
                <a:spcPts val="300"/>
              </a:spcAft>
              <a:buClrTx/>
              <a:buSzTx/>
              <a:buFontTx/>
            </a:pPr>
            <a:r>
              <a:rPr lang="en-US" altLang="zh-CN" sz="1800" b="1">
                <a:gradFill>
                  <a:gsLst>
                    <a:gs pos="0">
                      <a:srgbClr val="14CD68"/>
                    </a:gs>
                    <a:gs pos="100000">
                      <a:srgbClr val="035C7D"/>
                    </a:gs>
                  </a:gsLst>
                  <a:lin scaled="0"/>
                </a:gradFill>
                <a:latin typeface="Times New Roman" panose="02020603050405020304"/>
                <a:ea typeface="Times New Roman" panose="02020603050405020304"/>
                <a:sym typeface="+mn-ea"/>
              </a:rPr>
              <a:t>Option 3 and 4 are similar[2]:</a:t>
            </a:r>
            <a:endParaRPr lang="en-US" altLang="zh-CN" sz="1800" b="1">
              <a:gradFill>
                <a:gsLst>
                  <a:gs pos="0">
                    <a:srgbClr val="14CD68"/>
                  </a:gs>
                  <a:gs pos="100000">
                    <a:srgbClr val="035C7D"/>
                  </a:gs>
                </a:gsLst>
                <a:lin scaled="0"/>
              </a:gradFill>
              <a:latin typeface="Times New Roman" panose="02020603050405020304"/>
              <a:ea typeface="Times New Roman" panose="02020603050405020304"/>
              <a:sym typeface="+mn-ea"/>
            </a:endParaRPr>
          </a:p>
          <a:p>
            <a:pPr lvl="0" algn="l" defTabSz="266700">
              <a:spcBef>
                <a:spcPts val="0"/>
              </a:spcBef>
              <a:spcAft>
                <a:spcPts val="300"/>
              </a:spcAft>
              <a:buClrTx/>
              <a:buSzTx/>
              <a:buFontTx/>
            </a:pPr>
            <a:r>
              <a:rPr lang="en-US" altLang="zh-CN" sz="1800" b="1">
                <a:gradFill>
                  <a:gsLst>
                    <a:gs pos="0">
                      <a:srgbClr val="14CD68"/>
                    </a:gs>
                    <a:gs pos="100000">
                      <a:srgbClr val="035C7D"/>
                    </a:gs>
                  </a:gsLst>
                  <a:lin scaled="0"/>
                </a:gradFill>
                <a:latin typeface="Times New Roman" panose="02020603050405020304"/>
                <a:ea typeface="Times New Roman" panose="02020603050405020304"/>
                <a:sym typeface="+mn-ea"/>
              </a:rPr>
              <a:t>-An encoder, decoder and training dataset are always captured</a:t>
            </a:r>
            <a:endParaRPr lang="en-US" altLang="zh-CN" sz="1800" b="1">
              <a:gradFill>
                <a:gsLst>
                  <a:gs pos="0">
                    <a:srgbClr val="14CD68"/>
                  </a:gs>
                  <a:gs pos="100000">
                    <a:srgbClr val="035C7D"/>
                  </a:gs>
                </a:gsLst>
                <a:lin scaled="0"/>
              </a:gradFill>
              <a:latin typeface="Times New Roman" panose="02020603050405020304"/>
              <a:ea typeface="Times New Roman" panose="02020603050405020304"/>
              <a:sym typeface="+mn-ea"/>
            </a:endParaRPr>
          </a:p>
          <a:p>
            <a:pPr lvl="0" algn="l" defTabSz="266700">
              <a:spcBef>
                <a:spcPts val="0"/>
              </a:spcBef>
              <a:spcAft>
                <a:spcPts val="300"/>
              </a:spcAft>
              <a:buClrTx/>
              <a:buSzTx/>
              <a:buFontTx/>
            </a:pPr>
            <a:r>
              <a:rPr lang="en-US" altLang="zh-CN" sz="1800" b="1">
                <a:gradFill>
                  <a:gsLst>
                    <a:gs pos="0">
                      <a:srgbClr val="14CD68"/>
                    </a:gs>
                    <a:gs pos="100000">
                      <a:srgbClr val="035C7D"/>
                    </a:gs>
                  </a:gsLst>
                  <a:lin scaled="0"/>
                </a:gradFill>
                <a:latin typeface="Times New Roman" panose="02020603050405020304"/>
                <a:ea typeface="Times New Roman" panose="02020603050405020304"/>
                <a:sym typeface="+mn-ea"/>
              </a:rPr>
              <a:t>-The difference is that for option 3, the TE vendor is mandated to use the standardized test decoder. In option 4 they could choose to use the reference test decoder or to create their own based on the standardized information.</a:t>
            </a:r>
            <a:endParaRPr lang="en-US" altLang="zh-CN" sz="1800" b="1">
              <a:gradFill>
                <a:gsLst>
                  <a:gs pos="0">
                    <a:srgbClr val="14CD68"/>
                  </a:gs>
                  <a:gs pos="100000">
                    <a:srgbClr val="035C7D"/>
                  </a:gs>
                </a:gsLst>
                <a:lin scaled="0"/>
              </a:gradFill>
              <a:latin typeface="Times New Roman" panose="02020603050405020304"/>
              <a:ea typeface="Times New Roman" panose="02020603050405020304"/>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Two-sided CSI compression</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11926568" name="Text Box 2"/>
          <p:cNvSpPr txBox="1">
            <a:spLocks noChangeArrowheads="1"/>
          </p:cNvSpPr>
          <p:nvPr/>
        </p:nvSpPr>
        <p:spPr bwMode="auto">
          <a:xfrm>
            <a:off x="551180" y="1410970"/>
            <a:ext cx="11276965" cy="4338320"/>
          </a:xfrm>
          <a:prstGeom prst="rect">
            <a:avLst/>
          </a:prstGeom>
          <a:solidFill>
            <a:srgbClr val="FFFFFF"/>
          </a:solidFill>
          <a:ln w="9525">
            <a:solidFill>
              <a:srgbClr val="000000"/>
            </a:solidFill>
            <a:miter lim="800000"/>
          </a:ln>
        </p:spPr>
        <p:txBody>
          <a:bodyPr rot="0" vert="horz" wrap="square" lIns="91440" tIns="45720" rIns="91440" bIns="45720" anchor="t" anchorCtr="0">
            <a:spAutoFit/>
          </a:bodyPr>
          <a:lstStyle/>
          <a:p>
            <a:pPr algn="l" defTabSz="266700" fontAlgn="base" hangingPunct="0">
              <a:spcBef>
                <a:spcPts val="0"/>
              </a:spcBef>
              <a:spcAft>
                <a:spcPts val="3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Times New Roman" panose="02020603050405020304"/>
              </a:rPr>
              <a:t>For Option 4a[2]</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Times New Roman" panose="02020603050405020304"/>
            </a:endParaRPr>
          </a:p>
          <a:p>
            <a:pPr fontAlgn="base" hangingPunct="0">
              <a:spcAft>
                <a:spcPts val="600"/>
              </a:spcAft>
            </a:pPr>
            <a:r>
              <a:rPr lang="en-US" altLang="zh-CN" sz="1800" b="1" kern="100">
                <a:latin typeface="Times New Roman" panose="02020603050405020304"/>
                <a:ea typeface="Times New Roman" panose="02020603050405020304"/>
                <a:cs typeface="Times New Roman" panose="02020603050405020304"/>
                <a:sym typeface="Times New Roman" panose="02020603050405020304"/>
              </a:rPr>
              <a:t>Agreements from RAN4#114bis</a:t>
            </a:r>
            <a:endParaRPr lang="en-US" altLang="zh-CN" sz="1800" b="1" kern="100">
              <a:latin typeface="Times New Roman" panose="02020603050405020304"/>
              <a:ea typeface="Times New Roman" panose="02020603050405020304"/>
              <a:cs typeface="Times New Roman" panose="02020603050405020304"/>
              <a:sym typeface="Times New Roman" panose="02020603050405020304"/>
            </a:endParaRPr>
          </a:p>
          <a:p>
            <a:pPr marL="342900" lvl="0" indent="-342900" fontAlgn="base" hangingPunct="0">
              <a:spcAft>
                <a:spcPts val="900"/>
              </a:spcAft>
              <a:buFont typeface="Arial" panose="020B0604020202020204" pitchFamily="34" charset="0"/>
              <a:buChar char="•"/>
            </a:pPr>
            <a:r>
              <a:rPr lang="en-US" altLang="zh-CN" sz="1800" b="1">
                <a:gradFill>
                  <a:gsLst>
                    <a:gs pos="0">
                      <a:srgbClr val="14CD68"/>
                    </a:gs>
                    <a:gs pos="100000">
                      <a:srgbClr val="035C7D"/>
                    </a:gs>
                  </a:gsLst>
                  <a:lin scaled="0"/>
                </a:gradFill>
                <a:latin typeface="Times New Roman" panose="02020603050405020304"/>
                <a:ea typeface="Times New Roman" panose="02020603050405020304"/>
                <a:sym typeface="Times New Roman" panose="02020603050405020304"/>
              </a:rPr>
              <a:t>Dataset is specified for option 4a</a:t>
            </a:r>
            <a:r>
              <a:rPr lang="en-US" altLang="zh-CN" sz="1800" kern="100">
                <a:latin typeface="Times New Roman" panose="02020603050405020304"/>
                <a:ea typeface="Times New Roman" panose="02020603050405020304"/>
                <a:cs typeface="Times New Roman" panose="02020603050405020304"/>
                <a:sym typeface="Times New Roman" panose="02020603050405020304"/>
              </a:rPr>
              <a:t>. </a:t>
            </a:r>
            <a:endParaRPr lang="en-US" altLang="zh-CN" sz="1800" kern="100">
              <a:latin typeface="Times New Roman" panose="02020603050405020304"/>
              <a:ea typeface="Times New Roman" panose="02020603050405020304"/>
              <a:cs typeface="Times New Roman" panose="02020603050405020304"/>
              <a:sym typeface="Times New Roman" panose="02020603050405020304"/>
            </a:endParaRPr>
          </a:p>
          <a:p>
            <a:pPr marL="342900" lvl="0" indent="-342900" fontAlgn="base" hangingPunct="0">
              <a:spcAft>
                <a:spcPts val="900"/>
              </a:spcAft>
              <a:buFont typeface="Arial" panose="020B0604020202020204" pitchFamily="34" charset="0"/>
              <a:buChar char="•"/>
            </a:pPr>
            <a:r>
              <a:rPr lang="en-US" altLang="zh-CN" sz="1800" b="1">
                <a:gradFill>
                  <a:gsLst>
                    <a:gs pos="0">
                      <a:srgbClr val="14CD68"/>
                    </a:gs>
                    <a:gs pos="100000">
                      <a:srgbClr val="035C7D"/>
                    </a:gs>
                  </a:gsLst>
                  <a:lin scaled="0"/>
                </a:gradFill>
                <a:latin typeface="Times New Roman" panose="02020603050405020304"/>
                <a:ea typeface="Times New Roman" panose="02020603050405020304"/>
                <a:sym typeface="Times New Roman" panose="02020603050405020304"/>
              </a:rPr>
              <a:t>Assume reference decoder is captured.</a:t>
            </a:r>
            <a:endParaRPr lang="en-US" altLang="zh-CN" sz="1800" b="1">
              <a:gradFill>
                <a:gsLst>
                  <a:gs pos="0">
                    <a:srgbClr val="14CD68"/>
                  </a:gs>
                  <a:gs pos="100000">
                    <a:srgbClr val="035C7D"/>
                  </a:gs>
                </a:gsLst>
                <a:lin scaled="0"/>
              </a:gradFill>
              <a:latin typeface="Times New Roman" panose="02020603050405020304"/>
              <a:ea typeface="Times New Roman" panose="02020603050405020304"/>
              <a:sym typeface="Times New Roman" panose="02020603050405020304"/>
            </a:endParaRPr>
          </a:p>
          <a:p>
            <a:pPr fontAlgn="base" hangingPunct="0">
              <a:spcAft>
                <a:spcPts val="900"/>
              </a:spcAft>
            </a:pPr>
            <a:r>
              <a:rPr lang="en-US" altLang="zh-CN" sz="1800" b="1" kern="100">
                <a:latin typeface="Times New Roman" panose="02020603050405020304"/>
                <a:ea typeface="Times New Roman" panose="02020603050405020304"/>
                <a:cs typeface="Times New Roman" panose="02020603050405020304"/>
                <a:sym typeface="Times New Roman" panose="02020603050405020304"/>
              </a:rPr>
              <a:t>New agreements from RAN4#115:</a:t>
            </a:r>
            <a:endParaRPr lang="en-US" altLang="zh-CN" sz="1800" b="1" kern="100">
              <a:latin typeface="Times New Roman" panose="02020603050405020304"/>
              <a:ea typeface="Times New Roman" panose="02020603050405020304"/>
              <a:cs typeface="Times New Roman" panose="02020603050405020304"/>
              <a:sym typeface="Times New Roman" panose="02020603050405020304"/>
            </a:endParaRPr>
          </a:p>
          <a:p>
            <a:pPr marL="342900" lvl="0" indent="-342900" algn="l" fontAlgn="base" hangingPunct="0">
              <a:spcAft>
                <a:spcPts val="900"/>
              </a:spcAft>
              <a:buClrTx/>
              <a:buSzTx/>
              <a:buFont typeface="Arial" panose="020B0604020202020204" pitchFamily="34" charset="0"/>
              <a:buChar char="•"/>
            </a:pPr>
            <a:r>
              <a:rPr lang="en-US" altLang="zh-CN" sz="1800" b="1">
                <a:gradFill>
                  <a:gsLst>
                    <a:gs pos="0">
                      <a:srgbClr val="14CD68"/>
                    </a:gs>
                    <a:gs pos="100000">
                      <a:srgbClr val="035C7D"/>
                    </a:gs>
                  </a:gsLst>
                  <a:lin scaled="0"/>
                </a:gradFill>
                <a:latin typeface="Times New Roman" panose="02020603050405020304"/>
                <a:ea typeface="Times New Roman" panose="02020603050405020304"/>
                <a:sym typeface="Times New Roman" panose="02020603050405020304"/>
              </a:rPr>
              <a:t>Reference encoder should be captured</a:t>
            </a:r>
            <a:endParaRPr lang="en-US" altLang="zh-CN" sz="1800" b="1">
              <a:gradFill>
                <a:gsLst>
                  <a:gs pos="0">
                    <a:srgbClr val="14CD68"/>
                  </a:gs>
                  <a:gs pos="100000">
                    <a:srgbClr val="035C7D"/>
                  </a:gs>
                </a:gsLst>
                <a:lin scaled="0"/>
              </a:gradFill>
              <a:latin typeface="Times New Roman" panose="02020603050405020304"/>
              <a:ea typeface="Times New Roman" panose="02020603050405020304"/>
              <a:sym typeface="Times New Roman" panose="02020603050405020304"/>
            </a:endParaRPr>
          </a:p>
          <a:p>
            <a:pPr marL="285750" lvl="0" indent="-285750" fontAlgn="base" hangingPunct="0">
              <a:spcAft>
                <a:spcPts val="900"/>
              </a:spcAft>
              <a:buFont typeface="Arial" panose="020B0604020202020204" pitchFamily="34" charset="0"/>
              <a:buChar char="•"/>
            </a:pPr>
            <a:r>
              <a:rPr lang="en-US" altLang="zh-CN" sz="1800" kern="100">
                <a:latin typeface="Times New Roman" panose="02020603050405020304"/>
                <a:ea typeface="Times New Roman" panose="02020603050405020304"/>
                <a:cs typeface="Times New Roman" panose="02020603050405020304"/>
                <a:sym typeface="Times New Roman" panose="02020603050405020304"/>
              </a:rPr>
              <a:t>FFS whether the labelled dataset is based on Eigenvector, channel estimation or something else</a:t>
            </a:r>
            <a:endParaRPr lang="en-US" altLang="zh-CN" sz="1800" kern="100">
              <a:latin typeface="Times New Roman" panose="02020603050405020304"/>
              <a:ea typeface="Times New Roman" panose="02020603050405020304"/>
              <a:cs typeface="Times New Roman" panose="02020603050405020304"/>
              <a:sym typeface="Times New Roman" panose="02020603050405020304"/>
            </a:endParaRPr>
          </a:p>
          <a:p>
            <a:pPr marL="285750" lvl="0" indent="-285750" fontAlgn="base" hangingPunct="0">
              <a:spcAft>
                <a:spcPts val="900"/>
              </a:spcAft>
              <a:buFont typeface="Arial" panose="020B0604020202020204" pitchFamily="34" charset="0"/>
              <a:buChar char="•"/>
            </a:pPr>
            <a:r>
              <a:rPr lang="en-US" altLang="zh-CN" sz="1800" kern="100">
                <a:latin typeface="Times New Roman" panose="02020603050405020304"/>
                <a:ea typeface="Times New Roman" panose="02020603050405020304"/>
                <a:cs typeface="Times New Roman" panose="02020603050405020304"/>
                <a:sym typeface="Times New Roman" panose="02020603050405020304"/>
              </a:rPr>
              <a:t>The study has only considered the case of a common assumption on model structure for the “own” test decoder. This corresponds to standardized model structure.</a:t>
            </a:r>
            <a:endParaRPr lang="en-US" altLang="zh-CN" sz="1800" kern="100">
              <a:latin typeface="Times New Roman" panose="02020603050405020304"/>
              <a:ea typeface="Times New Roman" panose="02020603050405020304"/>
              <a:cs typeface="Times New Roman" panose="02020603050405020304"/>
              <a:sym typeface="Times New Roman" panose="02020603050405020304"/>
            </a:endParaRPr>
          </a:p>
          <a:p>
            <a:pPr marL="742950" lvl="1" indent="-285750" fontAlgn="base" hangingPunct="0">
              <a:spcAft>
                <a:spcPts val="900"/>
              </a:spcAft>
              <a:buChar char="o"/>
            </a:pPr>
            <a:r>
              <a:rPr lang="en-US" altLang="zh-CN" sz="1800" kern="100">
                <a:latin typeface="Times New Roman" panose="02020603050405020304"/>
                <a:ea typeface="MS Mincho" panose="02020609040205080304" charset="-128"/>
                <a:cs typeface="Times New Roman" panose="02020603050405020304"/>
                <a:sym typeface="Times New Roman" panose="02020603050405020304"/>
              </a:rPr>
              <a:t>Structure refers to backbone, numbers of layers, type of layers and all description of the model, but not the parameters.</a:t>
            </a:r>
            <a:endParaRPr lang="en-US" altLang="zh-CN" sz="1800" kern="100">
              <a:latin typeface="Times New Roman" panose="02020603050405020304"/>
              <a:ea typeface="MS Mincho" panose="02020609040205080304" charset="-128"/>
              <a:cs typeface="Times New Roman" panose="02020603050405020304"/>
              <a:sym typeface="Times New Roman" panose="02020603050405020304"/>
            </a:endParaRPr>
          </a:p>
          <a:p>
            <a:pPr marL="742950" lvl="1" indent="-285750" fontAlgn="base" hangingPunct="0">
              <a:spcAft>
                <a:spcPts val="900"/>
              </a:spcAft>
              <a:buChar char="o"/>
            </a:pPr>
            <a:r>
              <a:rPr lang="en-US" altLang="zh-CN" sz="1800" kern="100">
                <a:latin typeface="Times New Roman" panose="02020603050405020304"/>
                <a:ea typeface="MS Mincho" panose="02020609040205080304" charset="-128"/>
                <a:cs typeface="Times New Roman" panose="02020603050405020304"/>
                <a:sym typeface="Times New Roman" panose="02020603050405020304"/>
              </a:rPr>
              <a:t>Interoperability in the case that the structure of the TE decoder is not specified has not been investigated</a:t>
            </a:r>
            <a:endParaRPr lang="en-US" altLang="zh-CN" sz="1800" kern="100">
              <a:latin typeface="Times New Roman" panose="02020603050405020304"/>
              <a:ea typeface="Times New Roman" panose="02020603050405020304"/>
              <a:cs typeface="Times New Roman" panose="02020603050405020304"/>
              <a:sym typeface="Times New Roman" panose="02020603050405020304"/>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Two-sided CSI compression</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805926184" name="Text Box 2"/>
          <p:cNvSpPr txBox="1">
            <a:spLocks noChangeArrowheads="1"/>
          </p:cNvSpPr>
          <p:nvPr/>
        </p:nvSpPr>
        <p:spPr bwMode="auto">
          <a:xfrm>
            <a:off x="176530" y="967740"/>
            <a:ext cx="11708130" cy="5793105"/>
          </a:xfrm>
          <a:prstGeom prst="rect">
            <a:avLst/>
          </a:prstGeom>
          <a:solidFill>
            <a:srgbClr val="FFFFFF"/>
          </a:solidFill>
          <a:ln w="9525">
            <a:solidFill>
              <a:srgbClr val="000000"/>
            </a:solidFill>
            <a:miter lim="800000"/>
          </a:ln>
        </p:spPr>
        <p:txBody>
          <a:bodyPr rot="0" vert="horz" wrap="square" lIns="91440" tIns="45720" rIns="91440" bIns="45720" anchor="t" anchorCtr="0">
            <a:spAutoFit/>
          </a:bodyPr>
          <a:p>
            <a:pPr fontAlgn="base" hangingPunct="0">
              <a:lnSpc>
                <a:spcPts val="1800"/>
              </a:lnSpc>
              <a:spcAft>
                <a:spcPts val="600"/>
              </a:spcAf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Times New Roman" panose="02020603050405020304"/>
              </a:rPr>
              <a:t>For Option 4b[2]</a:t>
            </a:r>
            <a:endParaRPr lang="en-US" altLang="zh-CN" sz="1800" b="1" kern="100">
              <a:latin typeface="Times New Roman" panose="02020603050405020304"/>
              <a:ea typeface="Times New Roman" panose="02020603050405020304"/>
              <a:cs typeface="Times New Roman" panose="02020603050405020304"/>
              <a:sym typeface="Times New Roman" panose="02020603050405020304"/>
            </a:endParaRPr>
          </a:p>
          <a:p>
            <a:pPr fontAlgn="base" hangingPunct="0">
              <a:lnSpc>
                <a:spcPts val="1800"/>
              </a:lnSpc>
              <a:spcAft>
                <a:spcPts val="600"/>
              </a:spcAft>
            </a:pPr>
            <a:r>
              <a:rPr lang="en-US" altLang="zh-CN" sz="1800" b="1" kern="100">
                <a:latin typeface="Times New Roman" panose="02020603050405020304"/>
                <a:ea typeface="Times New Roman" panose="02020603050405020304"/>
                <a:cs typeface="Times New Roman" panose="02020603050405020304"/>
                <a:sym typeface="Times New Roman" panose="02020603050405020304"/>
              </a:rPr>
              <a:t>Agreements from RAN4#114bis</a:t>
            </a:r>
            <a:endParaRPr lang="en-US" altLang="zh-CN" sz="1800" b="1" kern="100">
              <a:latin typeface="Times New Roman" panose="02020603050405020304"/>
              <a:ea typeface="Times New Roman" panose="02020603050405020304"/>
              <a:cs typeface="Times New Roman" panose="02020603050405020304"/>
              <a:sym typeface="Times New Roman" panose="02020603050405020304"/>
            </a:endParaRPr>
          </a:p>
          <a:p>
            <a:pPr marL="342900" lvl="0" indent="-342900" fontAlgn="base" hangingPunct="0">
              <a:lnSpc>
                <a:spcPts val="1800"/>
              </a:lnSpc>
              <a:spcAft>
                <a:spcPts val="900"/>
              </a:spcAft>
              <a:buFont typeface="Arial" panose="020B0604020202020204" pitchFamily="34" charset="0"/>
              <a:buChar char="•"/>
            </a:pPr>
            <a:r>
              <a:rPr lang="en-US" altLang="zh-CN" sz="1800" kern="100">
                <a:latin typeface="Times New Roman" panose="02020603050405020304"/>
                <a:ea typeface="Times New Roman" panose="02020603050405020304"/>
                <a:cs typeface="Times New Roman" panose="02020603050405020304"/>
                <a:sym typeface="Times New Roman" panose="02020603050405020304"/>
              </a:rPr>
              <a:t>Dataset is specified for option 4a. </a:t>
            </a:r>
            <a:endParaRPr lang="en-US" altLang="zh-CN" sz="1800" kern="100">
              <a:latin typeface="Times New Roman" panose="02020603050405020304"/>
              <a:ea typeface="Times New Roman" panose="02020603050405020304"/>
              <a:cs typeface="Times New Roman" panose="02020603050405020304"/>
              <a:sym typeface="Times New Roman" panose="02020603050405020304"/>
            </a:endParaRPr>
          </a:p>
          <a:p>
            <a:pPr marL="342900" lvl="0" indent="-342900" fontAlgn="base" hangingPunct="0">
              <a:lnSpc>
                <a:spcPts val="1800"/>
              </a:lnSpc>
              <a:spcAft>
                <a:spcPts val="900"/>
              </a:spcAft>
              <a:buFont typeface="Arial" panose="020B0604020202020204" pitchFamily="34" charset="0"/>
              <a:buChar char="•"/>
            </a:pPr>
            <a:r>
              <a:rPr lang="en-US" altLang="zh-CN" sz="1800" kern="100">
                <a:latin typeface="Times New Roman" panose="02020603050405020304"/>
                <a:ea typeface="Times New Roman" panose="02020603050405020304"/>
                <a:cs typeface="Times New Roman" panose="02020603050405020304"/>
                <a:sym typeface="Times New Roman" panose="02020603050405020304"/>
              </a:rPr>
              <a:t>FFS on dataset is captured for option 4b.</a:t>
            </a:r>
            <a:endParaRPr lang="en-US" altLang="zh-CN" sz="1800" kern="100">
              <a:latin typeface="Times New Roman" panose="02020603050405020304"/>
              <a:ea typeface="Times New Roman" panose="02020603050405020304"/>
              <a:cs typeface="Times New Roman" panose="02020603050405020304"/>
              <a:sym typeface="Times New Roman" panose="02020603050405020304"/>
            </a:endParaRPr>
          </a:p>
          <a:p>
            <a:pPr marL="342900" lvl="0" indent="-342900" algn="l" fontAlgn="base" hangingPunct="0">
              <a:lnSpc>
                <a:spcPct val="100000"/>
              </a:lnSpc>
              <a:spcAft>
                <a:spcPts val="900"/>
              </a:spcAft>
              <a:buClrTx/>
              <a:buSzTx/>
              <a:buFont typeface="Arial" panose="020B0604020202020204" pitchFamily="34" charset="0"/>
              <a:buChar char="•"/>
            </a:pPr>
            <a:r>
              <a:rPr lang="en-US" altLang="zh-CN" sz="1800" b="1">
                <a:gradFill>
                  <a:gsLst>
                    <a:gs pos="0">
                      <a:srgbClr val="14CD68"/>
                    </a:gs>
                    <a:gs pos="100000">
                      <a:srgbClr val="035C7D"/>
                    </a:gs>
                  </a:gsLst>
                  <a:lin scaled="0"/>
                </a:gradFill>
                <a:latin typeface="Times New Roman" panose="02020603050405020304"/>
                <a:ea typeface="Times New Roman" panose="02020603050405020304"/>
                <a:sym typeface="Times New Roman" panose="02020603050405020304"/>
              </a:rPr>
              <a:t>Assume reference decoder is captured.</a:t>
            </a:r>
            <a:endParaRPr lang="en-US" altLang="zh-CN" sz="1800" b="1">
              <a:gradFill>
                <a:gsLst>
                  <a:gs pos="0">
                    <a:srgbClr val="14CD68"/>
                  </a:gs>
                  <a:gs pos="100000">
                    <a:srgbClr val="035C7D"/>
                  </a:gs>
                </a:gsLst>
                <a:lin scaled="0"/>
              </a:gradFill>
              <a:latin typeface="Times New Roman" panose="02020603050405020304"/>
              <a:ea typeface="Times New Roman" panose="02020603050405020304"/>
              <a:sym typeface="Times New Roman" panose="02020603050405020304"/>
            </a:endParaRPr>
          </a:p>
          <a:p>
            <a:pPr marL="342900" lvl="0" indent="-342900" fontAlgn="base" hangingPunct="0">
              <a:lnSpc>
                <a:spcPts val="1800"/>
              </a:lnSpc>
              <a:spcAft>
                <a:spcPts val="900"/>
              </a:spcAft>
              <a:buFont typeface="Arial" panose="020B0604020202020204" pitchFamily="34" charset="0"/>
              <a:buChar char="•"/>
            </a:pPr>
            <a:r>
              <a:rPr lang="en-US" altLang="zh-CN" sz="1800" kern="100">
                <a:latin typeface="Times New Roman" panose="02020603050405020304"/>
                <a:ea typeface="Times New Roman" panose="02020603050405020304"/>
                <a:cs typeface="Times New Roman" panose="02020603050405020304"/>
                <a:sym typeface="Times New Roman" panose="02020603050405020304"/>
              </a:rPr>
              <a:t>F</a:t>
            </a:r>
            <a:r>
              <a:rPr lang="en-US" altLang="zh-CN" sz="1800" kern="100">
                <a:latin typeface="Times New Roman" panose="02020603050405020304"/>
                <a:ea typeface="Times New Roman" panose="02020603050405020304"/>
                <a:cs typeface="Times New Roman" panose="02020603050405020304"/>
                <a:sym typeface="Times New Roman" panose="02020603050405020304"/>
              </a:rPr>
              <a:t>FS on reference encoder for option 4a</a:t>
            </a:r>
            <a:endParaRPr lang="en-US" altLang="zh-CN" sz="1800" kern="100">
              <a:latin typeface="Times New Roman" panose="02020603050405020304"/>
              <a:ea typeface="Times New Roman" panose="02020603050405020304"/>
              <a:cs typeface="Times New Roman" panose="02020603050405020304"/>
              <a:sym typeface="Times New Roman" panose="02020603050405020304"/>
            </a:endParaRPr>
          </a:p>
          <a:p>
            <a:pPr marL="342900" lvl="0" indent="-342900" fontAlgn="base" hangingPunct="0">
              <a:lnSpc>
                <a:spcPts val="1800"/>
              </a:lnSpc>
              <a:spcAft>
                <a:spcPts val="900"/>
              </a:spcAft>
              <a:buFont typeface="Arial" panose="020B0604020202020204" pitchFamily="34" charset="0"/>
              <a:buChar char="•"/>
            </a:pPr>
            <a:r>
              <a:rPr lang="en-US" altLang="zh-CN" sz="1800" kern="100">
                <a:latin typeface="Times New Roman" panose="02020603050405020304"/>
                <a:ea typeface="Times New Roman" panose="02020603050405020304"/>
                <a:cs typeface="Times New Roman" panose="02020603050405020304"/>
                <a:sym typeface="Times New Roman" panose="02020603050405020304"/>
              </a:rPr>
              <a:t>Test decoder structure is (i) fully specified or (ii) partially specified</a:t>
            </a:r>
            <a:endParaRPr lang="en-US" altLang="zh-CN" sz="1800" kern="100">
              <a:latin typeface="Times New Roman" panose="02020603050405020304"/>
              <a:ea typeface="Times New Roman" panose="02020603050405020304"/>
              <a:cs typeface="Times New Roman" panose="02020603050405020304"/>
              <a:sym typeface="Times New Roman" panose="02020603050405020304"/>
            </a:endParaRPr>
          </a:p>
          <a:p>
            <a:pPr marL="342900" lvl="0" indent="-342900" fontAlgn="base" hangingPunct="0">
              <a:lnSpc>
                <a:spcPts val="1800"/>
              </a:lnSpc>
              <a:spcAft>
                <a:spcPts val="900"/>
              </a:spcAft>
              <a:buFont typeface="Arial" panose="020B0604020202020204" pitchFamily="34" charset="0"/>
              <a:buChar char="•"/>
            </a:pPr>
            <a:r>
              <a:rPr lang="en-US" altLang="zh-CN" sz="1800" kern="100">
                <a:latin typeface="Times New Roman" panose="02020603050405020304"/>
                <a:ea typeface="Times New Roman" panose="02020603050405020304"/>
                <a:cs typeface="Times New Roman" panose="02020603050405020304"/>
                <a:sym typeface="Times New Roman" panose="02020603050405020304"/>
              </a:rPr>
              <a:t>N</a:t>
            </a:r>
            <a:r>
              <a:rPr lang="en-US" altLang="zh-CN" sz="1800" kern="100">
                <a:latin typeface="Times New Roman" panose="02020603050405020304"/>
                <a:ea typeface="Times New Roman" panose="02020603050405020304"/>
                <a:cs typeface="Times New Roman" panose="02020603050405020304"/>
                <a:sym typeface="Times New Roman" panose="02020603050405020304"/>
              </a:rPr>
              <a:t>OTE: RAN4 understands that further decision on option 4a/4b and option 3 will be made in the future WI phase.</a:t>
            </a:r>
            <a:endParaRPr lang="en-US" altLang="zh-CN" sz="1800" kern="100">
              <a:latin typeface="Times New Roman" panose="02020603050405020304"/>
              <a:ea typeface="Times New Roman" panose="02020603050405020304"/>
              <a:cs typeface="Times New Roman" panose="02020603050405020304"/>
              <a:sym typeface="Times New Roman" panose="02020603050405020304"/>
            </a:endParaRPr>
          </a:p>
          <a:p>
            <a:pPr fontAlgn="base" hangingPunct="0">
              <a:lnSpc>
                <a:spcPts val="1800"/>
              </a:lnSpc>
              <a:spcAft>
                <a:spcPts val="900"/>
              </a:spcAft>
            </a:pPr>
            <a:r>
              <a:rPr lang="en-US" altLang="zh-CN" sz="1800" b="1" kern="100">
                <a:latin typeface="Times New Roman" panose="02020603050405020304"/>
                <a:ea typeface="Times New Roman" panose="02020603050405020304"/>
                <a:cs typeface="Times New Roman" panose="02020603050405020304"/>
                <a:sym typeface="Times New Roman" panose="02020603050405020304"/>
              </a:rPr>
              <a:t>New agreements from RAN4#115:</a:t>
            </a:r>
            <a:endParaRPr lang="en-US" altLang="zh-CN" sz="1800" b="1" kern="100">
              <a:latin typeface="Times New Roman" panose="02020603050405020304"/>
              <a:ea typeface="Times New Roman" panose="02020603050405020304"/>
              <a:cs typeface="Times New Roman" panose="02020603050405020304"/>
              <a:sym typeface="Times New Roman" panose="02020603050405020304"/>
            </a:endParaRPr>
          </a:p>
          <a:p>
            <a:pPr marL="342900" lvl="0" indent="-342900" fontAlgn="auto" hangingPunct="1">
              <a:lnSpc>
                <a:spcPts val="1800"/>
              </a:lnSpc>
              <a:spcAft>
                <a:spcPts val="600"/>
              </a:spcAft>
              <a:buFont typeface="Arial" panose="020B0604020202020204" pitchFamily="34" charset="0"/>
              <a:buChar char="•"/>
            </a:pPr>
            <a:r>
              <a:rPr lang="en-US" altLang="zh-CN" sz="1800" b="1">
                <a:gradFill>
                  <a:gsLst>
                    <a:gs pos="0">
                      <a:srgbClr val="14CD68"/>
                    </a:gs>
                    <a:gs pos="100000">
                      <a:srgbClr val="035C7D"/>
                    </a:gs>
                  </a:gsLst>
                  <a:lin scaled="0"/>
                </a:gradFill>
                <a:latin typeface="Times New Roman" panose="02020603050405020304"/>
                <a:ea typeface="Times New Roman" panose="02020603050405020304"/>
                <a:sym typeface="Times New Roman" panose="02020603050405020304"/>
              </a:rPr>
              <a:t>Specify dataset to train frozen encoder and decoder</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a:p>
            <a:pPr marL="1143000" lvl="2" indent="-228600" fontAlgn="auto" hangingPunct="1">
              <a:lnSpc>
                <a:spcPts val="1800"/>
              </a:lnSpc>
              <a:spcAft>
                <a:spcPts val="600"/>
              </a:spcAft>
              <a:buChar char="o"/>
            </a:pP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TE vendor shall use the dataset to train the test decoder</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a:p>
            <a:pPr marL="1143000" lvl="2" indent="-228600" fontAlgn="auto" hangingPunct="1">
              <a:lnSpc>
                <a:spcPts val="1800"/>
              </a:lnSpc>
              <a:spcAft>
                <a:spcPts val="600"/>
              </a:spcAft>
              <a:buChar char="o"/>
            </a:pP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This is the same dataset as used to train the frozen encoder </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a:p>
            <a:pPr marL="1143000" lvl="2" indent="-228600" fontAlgn="auto" hangingPunct="1">
              <a:lnSpc>
                <a:spcPts val="1800"/>
              </a:lnSpc>
              <a:spcAft>
                <a:spcPts val="600"/>
              </a:spcAft>
              <a:buChar char="o"/>
            </a:pP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FFS whether the datasets consist of Eigenvector, channel or something else</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a:p>
            <a:pPr marL="342900" lvl="0" indent="-342900" fontAlgn="base" hangingPunct="0">
              <a:lnSpc>
                <a:spcPts val="1800"/>
              </a:lnSpc>
              <a:spcAft>
                <a:spcPts val="900"/>
              </a:spcAft>
              <a:buFont typeface="Arial" panose="020B0604020202020204" pitchFamily="34" charset="0"/>
              <a:buChar char="•"/>
            </a:pPr>
            <a:r>
              <a:rPr lang="en-US" altLang="zh-CN" sz="1800" kern="100">
                <a:latin typeface="Times New Roman" panose="02020603050405020304"/>
                <a:ea typeface="Times New Roman" panose="02020603050405020304"/>
                <a:cs typeface="Times New Roman" panose="02020603050405020304"/>
                <a:sym typeface="Times New Roman" panose="02020603050405020304"/>
              </a:rPr>
              <a:t>The study has only considered the case of a common assumption on model structure for the “own” test decoder. This corresponds to standardized model structure.</a:t>
            </a:r>
            <a:endParaRPr lang="en-US" altLang="zh-CN" sz="1800" kern="100">
              <a:latin typeface="Times New Roman" panose="02020603050405020304"/>
              <a:ea typeface="Times New Roman" panose="02020603050405020304"/>
              <a:cs typeface="Times New Roman" panose="02020603050405020304"/>
              <a:sym typeface="Times New Roman" panose="02020603050405020304"/>
            </a:endParaRPr>
          </a:p>
          <a:p>
            <a:pPr marL="742950" lvl="1" indent="-285750" fontAlgn="base" hangingPunct="0">
              <a:lnSpc>
                <a:spcPts val="1800"/>
              </a:lnSpc>
              <a:spcAft>
                <a:spcPts val="900"/>
              </a:spcAft>
              <a:buChar char="o"/>
            </a:pPr>
            <a:r>
              <a:rPr lang="en-US" altLang="zh-CN" sz="1800" kern="100">
                <a:latin typeface="Times New Roman" panose="02020603050405020304"/>
                <a:ea typeface="Times New Roman" panose="02020603050405020304"/>
                <a:cs typeface="Times New Roman" panose="02020603050405020304"/>
                <a:sym typeface="Times New Roman" panose="02020603050405020304"/>
              </a:rPr>
              <a:t>Structure refers to backbone, numbers of layers, type of layers and all description of the model, but not the parameters.</a:t>
            </a:r>
            <a:endParaRPr lang="en-US" altLang="zh-CN" sz="1800" kern="100">
              <a:latin typeface="Times New Roman" panose="02020603050405020304"/>
              <a:ea typeface="Times New Roman" panose="02020603050405020304"/>
              <a:cs typeface="Times New Roman" panose="02020603050405020304"/>
              <a:sym typeface="Times New Roman" panose="02020603050405020304"/>
            </a:endParaRPr>
          </a:p>
          <a:p>
            <a:pPr marL="742950" lvl="1" indent="-285750" fontAlgn="base" hangingPunct="0">
              <a:lnSpc>
                <a:spcPts val="1800"/>
              </a:lnSpc>
              <a:spcAft>
                <a:spcPts val="900"/>
              </a:spcAft>
              <a:buChar char="o"/>
            </a:pPr>
            <a:r>
              <a:rPr lang="en-US" altLang="zh-CN" sz="1800" kern="100">
                <a:latin typeface="Times New Roman" panose="02020603050405020304"/>
                <a:ea typeface="Times New Roman" panose="02020603050405020304"/>
                <a:cs typeface="Times New Roman" panose="02020603050405020304"/>
                <a:sym typeface="Times New Roman" panose="02020603050405020304"/>
              </a:rPr>
              <a:t>Interoperability in the case that the structure of the TE decoder is not specified has not been investigated</a:t>
            </a:r>
            <a:endParaRPr lang="en-US" altLang="zh-CN" sz="1800" kern="100">
              <a:latin typeface="Times New Roman" panose="02020603050405020304"/>
              <a:ea typeface="Times New Roman" panose="02020603050405020304"/>
              <a:cs typeface="Times New Roman" panose="02020603050405020304"/>
              <a:sym typeface="Times New Roman" panose="02020603050405020304"/>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Two-sided CSI compression</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bwMode="auto">
          <a:xfrm>
            <a:off x="456565" y="1054100"/>
            <a:ext cx="11217275" cy="3284220"/>
          </a:xfrm>
          <a:prstGeom prst="rect">
            <a:avLst/>
          </a:prstGeom>
          <a:solidFill>
            <a:srgbClr val="FFFFFF"/>
          </a:solidFill>
          <a:ln w="9525">
            <a:solidFill>
              <a:srgbClr val="000000"/>
            </a:solidFill>
            <a:miter lim="800000"/>
          </a:ln>
        </p:spPr>
        <p:txBody>
          <a:bodyPr rot="0" vert="horz" wrap="square" lIns="91440" tIns="45720" rIns="91440" bIns="45720" anchor="t" anchorCtr="0">
            <a:spAutoFit/>
          </a:bodyPr>
          <a:lstStyle/>
          <a:p>
            <a:pPr lvl="0" algn="l" defTabSz="266700">
              <a:spcBef>
                <a:spcPts val="0"/>
              </a:spcBef>
              <a:spcAft>
                <a:spcPts val="3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Other </a:t>
            </a: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Agreements</a:t>
            </a: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[2]</a:t>
            </a: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 </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endParaRPr>
          </a:p>
          <a:p>
            <a:pPr lvl="0" algn="l" defTabSz="914400">
              <a:spcBef>
                <a:spcPts val="0"/>
              </a:spcBef>
              <a:spcAft>
                <a:spcPts val="600"/>
              </a:spcAft>
              <a:buClrTx/>
              <a:buSzTx/>
              <a:buFontTx/>
            </a:pPr>
            <a:r>
              <a:rPr lang="en-US" altLang="zh-CN" sz="1800" kern="100">
                <a:latin typeface="Times New Roman" panose="02020603050405020304"/>
                <a:ea typeface="Times New Roman" panose="02020603050405020304"/>
                <a:cs typeface="Times New Roman" panose="02020603050405020304"/>
                <a:sym typeface="+mn-ea"/>
              </a:rPr>
              <a:t>If </a:t>
            </a: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RAN1 direction C</a:t>
            </a:r>
            <a:r>
              <a:rPr lang="en-US" altLang="zh-CN" sz="1800" kern="100">
                <a:latin typeface="Times New Roman" panose="02020603050405020304"/>
                <a:ea typeface="Times New Roman" panose="02020603050405020304"/>
                <a:cs typeface="Times New Roman" panose="02020603050405020304"/>
                <a:sym typeface="+mn-ea"/>
              </a:rPr>
              <a:t> agreed, RAN4 and RAN1 should co-ordinate on model structure etc. for direction C due to the similarities between option 3/4 and direction C</a:t>
            </a:r>
            <a:endParaRPr lang="en-US" altLang="zh-CN" sz="1800" kern="100">
              <a:latin typeface="Times New Roman" panose="02020603050405020304"/>
              <a:ea typeface="Times New Roman" panose="02020603050405020304"/>
              <a:cs typeface="Times New Roman" panose="02020603050405020304"/>
              <a:sym typeface="+mn-ea"/>
            </a:endParaRPr>
          </a:p>
          <a:p>
            <a:pPr lvl="0" algn="l" defTabSz="914400">
              <a:spcBef>
                <a:spcPts val="0"/>
              </a:spcBef>
              <a:spcAft>
                <a:spcPts val="600"/>
              </a:spcAft>
              <a:buClrTx/>
              <a:buSzTx/>
              <a:buFontTx/>
            </a:pPr>
            <a:r>
              <a:rPr lang="en-US" altLang="zh-CN" sz="1800" kern="100">
                <a:latin typeface="Times New Roman" panose="02020603050405020304"/>
                <a:ea typeface="Times New Roman" panose="02020603050405020304"/>
                <a:cs typeface="Times New Roman" panose="02020603050405020304"/>
                <a:sym typeface="+mn-ea"/>
              </a:rPr>
              <a:t>Duplicated work is to be avoided</a:t>
            </a:r>
            <a:endParaRPr lang="en-US" altLang="zh-CN" sz="1800" kern="100">
              <a:latin typeface="Times New Roman" panose="02020603050405020304"/>
              <a:ea typeface="Times New Roman" panose="02020603050405020304"/>
              <a:cs typeface="Times New Roman" panose="02020603050405020304"/>
              <a:sym typeface="+mn-ea"/>
            </a:endParaRPr>
          </a:p>
          <a:p>
            <a:pPr lvl="0" algn="l" defTabSz="914400">
              <a:spcBef>
                <a:spcPts val="0"/>
              </a:spcBef>
              <a:spcAft>
                <a:spcPts val="600"/>
              </a:spcAft>
              <a:buClrTx/>
              <a:buSzTx/>
              <a:buFontTx/>
            </a:pPr>
            <a:r>
              <a:rPr lang="en-US" altLang="zh-CN" sz="1800" kern="100">
                <a:latin typeface="Times New Roman" panose="02020603050405020304"/>
                <a:ea typeface="Times New Roman" panose="02020603050405020304"/>
                <a:cs typeface="Times New Roman" panose="02020603050405020304"/>
                <a:sym typeface="+mn-ea"/>
              </a:rPr>
              <a:t>At the current moment in time, neither option 3 track 2, nor option 4a or 4b should be ruled out for a WI. Option 3 track 1 can be ruled out.</a:t>
            </a:r>
            <a:endParaRPr lang="en-US" altLang="zh-CN" sz="1800" kern="100">
              <a:latin typeface="Times New Roman" panose="02020603050405020304"/>
              <a:ea typeface="Times New Roman" panose="02020603050405020304"/>
              <a:cs typeface="Times New Roman" panose="02020603050405020304"/>
              <a:sym typeface="+mn-ea"/>
            </a:endParaRPr>
          </a:p>
          <a:p>
            <a:pPr lvl="0" algn="l" defTabSz="914400">
              <a:spcBef>
                <a:spcPts val="0"/>
              </a:spcBef>
              <a:spcAft>
                <a:spcPts val="600"/>
              </a:spcAft>
              <a:buClrTx/>
              <a:buSzTx/>
              <a:buFontTx/>
            </a:pPr>
            <a:r>
              <a:rPr lang="en-US" altLang="zh-CN" sz="1800" kern="100">
                <a:latin typeface="Times New Roman" panose="02020603050405020304"/>
                <a:ea typeface="Times New Roman" panose="02020603050405020304"/>
                <a:cs typeface="Times New Roman" panose="02020603050405020304"/>
                <a:sym typeface="+mn-ea"/>
              </a:rPr>
              <a:t>Option 3 and 4 are similar:</a:t>
            </a:r>
            <a:endParaRPr lang="en-US" altLang="zh-CN" sz="1800" kern="100">
              <a:latin typeface="Times New Roman" panose="02020603050405020304"/>
              <a:ea typeface="Times New Roman" panose="02020603050405020304"/>
              <a:cs typeface="Times New Roman" panose="02020603050405020304"/>
              <a:sym typeface="+mn-ea"/>
            </a:endParaRPr>
          </a:p>
          <a:p>
            <a:pPr marL="285750" lvl="0" indent="-285750" algn="l" defTabSz="914400">
              <a:spcBef>
                <a:spcPts val="0"/>
              </a:spcBef>
              <a:spcAft>
                <a:spcPts val="600"/>
              </a:spcAft>
              <a:buClrTx/>
              <a:buSzTx/>
              <a:buFont typeface="Arial" panose="020B0604020202020204" pitchFamily="34" charset="0"/>
              <a:buChar char="•"/>
            </a:pPr>
            <a:r>
              <a:rPr lang="en-US" altLang="zh-CN" sz="1800" kern="100">
                <a:latin typeface="Times New Roman" panose="02020603050405020304"/>
                <a:ea typeface="Times New Roman" panose="02020603050405020304"/>
                <a:cs typeface="Times New Roman" panose="02020603050405020304"/>
                <a:sym typeface="+mn-ea"/>
              </a:rPr>
              <a:t>An encoder, decoder and training dataset are always captured</a:t>
            </a:r>
            <a:endParaRPr lang="en-US" altLang="zh-CN" sz="1800" kern="100">
              <a:latin typeface="Times New Roman" panose="02020603050405020304"/>
              <a:ea typeface="Times New Roman" panose="02020603050405020304"/>
              <a:cs typeface="Times New Roman" panose="02020603050405020304"/>
              <a:sym typeface="+mn-ea"/>
            </a:endParaRPr>
          </a:p>
          <a:p>
            <a:pPr marL="285750" lvl="0" indent="-285750" algn="l" defTabSz="914400">
              <a:spcBef>
                <a:spcPts val="0"/>
              </a:spcBef>
              <a:spcAft>
                <a:spcPts val="600"/>
              </a:spcAft>
              <a:buClrTx/>
              <a:buSzTx/>
              <a:buFont typeface="Arial" panose="020B0604020202020204" pitchFamily="34" charset="0"/>
              <a:buChar char="•"/>
            </a:pPr>
            <a:r>
              <a:rPr lang="en-US" altLang="zh-CN" sz="1800" kern="100">
                <a:latin typeface="Times New Roman" panose="02020603050405020304"/>
                <a:ea typeface="Times New Roman" panose="02020603050405020304"/>
                <a:cs typeface="Times New Roman" panose="02020603050405020304"/>
                <a:sym typeface="+mn-ea"/>
              </a:rPr>
              <a:t>The difference is that for option 3, the TE vendor is mandated to use the standardized test decoder. In option 4 they could choose to use the reference test decoder or to create their own based on the standardized information.</a:t>
            </a:r>
            <a:endParaRPr lang="en-US" altLang="zh-CN" sz="1800" kern="100">
              <a:latin typeface="Times New Roman" panose="02020603050405020304"/>
              <a:ea typeface="Times New Roman" panose="02020603050405020304"/>
              <a:cs typeface="Times New Roman" panose="02020603050405020304"/>
              <a:sym typeface="+mn-ea"/>
            </a:endParaRPr>
          </a:p>
        </p:txBody>
      </p:sp>
      <p:sp>
        <p:nvSpPr>
          <p:cNvPr id="3" name="文本框 2"/>
          <p:cNvSpPr txBox="1"/>
          <p:nvPr/>
        </p:nvSpPr>
        <p:spPr>
          <a:xfrm>
            <a:off x="446405" y="4417060"/>
            <a:ext cx="8697595" cy="760730"/>
          </a:xfrm>
          <a:prstGeom prst="rect">
            <a:avLst/>
          </a:prstGeom>
          <a:noFill/>
        </p:spPr>
        <p:txBody>
          <a:bodyPr wrap="square" rtlCol="0" anchor="t">
            <a:spAutoFit/>
          </a:bodyPr>
          <a:p>
            <a:pPr defTabSz="266700">
              <a:spcAft>
                <a:spcPts val="900"/>
              </a:spcAft>
            </a:pPr>
            <a:r>
              <a:rPr lang="en-US" altLang="zh-CN" sz="1800" b="1">
                <a:latin typeface="Times New Roman" panose="02020603050405020304"/>
                <a:sym typeface="+mn-ea"/>
              </a:rPr>
              <a:t>Note:</a:t>
            </a:r>
            <a:endParaRPr lang="en-US" altLang="zh-CN" sz="1800" b="1">
              <a:latin typeface="Times New Roman" panose="02020603050405020304"/>
              <a:ea typeface="宋体" panose="02010600030101010101" pitchFamily="2" charset="-122"/>
            </a:endParaRPr>
          </a:p>
          <a:p>
            <a:pPr marL="266700" indent="-266700" defTabSz="266700" fontAlgn="base" hangingPunct="0">
              <a:spcAft>
                <a:spcPts val="900"/>
              </a:spcAft>
            </a:pPr>
            <a:r>
              <a:rPr lang="en-US" altLang="zh-CN" sz="1800">
                <a:latin typeface="Wingdings" panose="05000000000000000000"/>
                <a:ea typeface="Yu Mincho"/>
                <a:sym typeface="+mn-ea"/>
              </a:rPr>
              <a:t>n </a:t>
            </a:r>
            <a:r>
              <a:rPr lang="en-US" altLang="zh-CN" sz="1800">
                <a:latin typeface="Times New Roman" panose="02020603050405020304"/>
                <a:ea typeface="Times New Roman" panose="02020603050405020304"/>
                <a:sym typeface="+mn-ea"/>
              </a:rPr>
              <a:t>Direction C has been agreed and captured in R20 WI during RAN1#121@May 2025</a:t>
            </a:r>
            <a:endParaRPr lang="en-US" altLang="zh-CN" sz="1800">
              <a:latin typeface="Times New Roman" panose="02020603050405020304"/>
              <a:ea typeface="Times New Roman" panose="02020603050405020304"/>
              <a:sym typeface="+mn-ea"/>
            </a:endParaRPr>
          </a:p>
        </p:txBody>
      </p:sp>
      <p:sp>
        <p:nvSpPr>
          <p:cNvPr id="4" name="文本框 3"/>
          <p:cNvSpPr txBox="1"/>
          <p:nvPr/>
        </p:nvSpPr>
        <p:spPr>
          <a:xfrm>
            <a:off x="445770" y="5285740"/>
            <a:ext cx="11227435" cy="960755"/>
          </a:xfrm>
          <a:prstGeom prst="rect">
            <a:avLst/>
          </a:prstGeom>
          <a:ln>
            <a:gradFill>
              <a:gsLst>
                <a:gs pos="0">
                  <a:srgbClr val="14CD68"/>
                </a:gs>
                <a:gs pos="100000">
                  <a:srgbClr val="035C7D"/>
                </a:gs>
              </a:gsLst>
            </a:gradFill>
          </a:ln>
        </p:spPr>
        <p:txBody>
          <a:bodyPr wrap="square" rtlCol="0" anchor="t">
            <a:spAutoFit/>
          </a:bodyPr>
          <a:p>
            <a:pPr lvl="0" algn="l" defTabSz="266700">
              <a:spcBef>
                <a:spcPts val="0"/>
              </a:spcBef>
              <a:spcAft>
                <a:spcPts val="3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RAN1 Direction C[3]: </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endParaRPr>
          </a:p>
          <a:p>
            <a:pPr lvl="0" algn="l" defTabSz="266700">
              <a:spcBef>
                <a:spcPts val="0"/>
              </a:spcBef>
              <a:spcAft>
                <a:spcPts val="300"/>
              </a:spcAft>
              <a:buClrTx/>
              <a:buSzTx/>
              <a:buFontTx/>
            </a:pPr>
            <a:r>
              <a:rPr lang="en-US" altLang="zh-CN" sz="1800" b="1">
                <a:gradFill>
                  <a:gsLst>
                    <a:gs pos="0">
                      <a:srgbClr val="14CD68"/>
                    </a:gs>
                    <a:gs pos="100000">
                      <a:srgbClr val="035C7D"/>
                    </a:gs>
                  </a:gsLst>
                  <a:lin scaled="0"/>
                </a:gradFill>
                <a:latin typeface="Times New Roman" panose="02020603050405020304"/>
                <a:ea typeface="Times New Roman" panose="02020603050405020304"/>
                <a:sym typeface="+mn-ea"/>
              </a:rPr>
              <a:t>Fully standardized reference model(s) and parameters with specified CSI generation part and/or CSI reconstruction part.</a:t>
            </a:r>
            <a:endParaRPr lang="en-US" altLang="zh-CN" sz="1800" b="1">
              <a:gradFill>
                <a:gsLst>
                  <a:gs pos="0">
                    <a:srgbClr val="14CD68"/>
                  </a:gs>
                  <a:gs pos="100000">
                    <a:srgbClr val="035C7D"/>
                  </a:gs>
                </a:gsLst>
                <a:lin scaled="0"/>
              </a:gradFill>
              <a:latin typeface="Times New Roman" panose="02020603050405020304"/>
              <a:ea typeface="Times New Roman" panose="02020603050405020304"/>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LCM requirements</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5" name="文本框 4"/>
          <p:cNvSpPr txBox="1"/>
          <p:nvPr/>
        </p:nvSpPr>
        <p:spPr>
          <a:xfrm>
            <a:off x="335280" y="981710"/>
            <a:ext cx="11476355" cy="5554345"/>
          </a:xfrm>
          <a:prstGeom prst="rect">
            <a:avLst/>
          </a:prstGeom>
          <a:ln w="6350">
            <a:solidFill>
              <a:schemeClr val="tx1"/>
            </a:solidFill>
          </a:ln>
        </p:spPr>
        <p:txBody>
          <a:bodyPr wrap="square">
            <a:spAutoFit/>
          </a:bodyPr>
          <a:p>
            <a:pPr marL="0" indent="0" defTabSz="266700" fontAlgn="base" hangingPunct="0">
              <a:spcAft>
                <a:spcPts val="900"/>
              </a:spcAf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Agreements[2]:</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endParaRPr>
          </a:p>
          <a:p>
            <a:pPr marL="0" indent="0" defTabSz="266700" fontAlgn="base" hangingPunct="0">
              <a:spcAft>
                <a:spcPts val="900"/>
              </a:spcAft>
            </a:pPr>
            <a:r>
              <a:rPr lang="en-US" altLang="zh-CN" sz="1800" b="1" u="sng">
                <a:latin typeface="Times New Roman" panose="02020603050405020304"/>
                <a:ea typeface="Times New Roman" panose="02020603050405020304"/>
              </a:rPr>
              <a:t>Activation delay:</a:t>
            </a:r>
            <a:endParaRPr lang="en-US" altLang="zh-CN" sz="1800" b="1" u="sng">
              <a:latin typeface="Times New Roman" panose="02020603050405020304"/>
              <a:ea typeface="Times New Roman" panose="02020603050405020304"/>
            </a:endParaRPr>
          </a:p>
          <a:p>
            <a:pPr marL="457200" indent="-228600" defTabSz="266700" fontAlgn="base" hangingPunct="0">
              <a:spcAft>
                <a:spcPts val="900"/>
              </a:spcAft>
              <a:buFont typeface="Symbol" panose="05050102010706020507"/>
              <a:buChar char=""/>
            </a:pPr>
            <a:r>
              <a:rPr lang="en-US" altLang="zh-CN" sz="1800">
                <a:latin typeface="Times New Roman" panose="02020603050405020304"/>
                <a:ea typeface="Times New Roman" panose="02020603050405020304"/>
              </a:rPr>
              <a:t>Activation delay requirements created for the periodic, semi-persistent and aperiodic CSI reporting for beam prediction </a:t>
            </a:r>
            <a:endParaRPr lang="en-US" altLang="zh-CN" sz="1800">
              <a:latin typeface="Times New Roman" panose="02020603050405020304"/>
              <a:ea typeface="Times New Roman" panose="02020603050405020304"/>
            </a:endParaRPr>
          </a:p>
          <a:p>
            <a:pPr marL="1371600" lvl="1" indent="-228600" defTabSz="266700" fontAlgn="base" hangingPunct="0">
              <a:spcAft>
                <a:spcPts val="900"/>
              </a:spcAft>
              <a:buFont typeface="Courier New" panose="02070309020205020404"/>
              <a:buChar char="o"/>
            </a:pPr>
            <a:r>
              <a:rPr lang="en-US" altLang="zh-CN" sz="1800">
                <a:latin typeface="Times New Roman" panose="02020603050405020304"/>
                <a:ea typeface="Times New Roman" panose="02020603050405020304"/>
              </a:rPr>
              <a:t>It is FFS for CSI prediction</a:t>
            </a:r>
            <a:endParaRPr lang="en-US" altLang="zh-CN" sz="1800">
              <a:latin typeface="Times New Roman" panose="02020603050405020304"/>
              <a:ea typeface="Times New Roman" panose="02020603050405020304"/>
            </a:endParaRPr>
          </a:p>
          <a:p>
            <a:pPr marL="457200" indent="-228600" defTabSz="266700" fontAlgn="base" hangingPunct="0">
              <a:spcAft>
                <a:spcPts val="900"/>
              </a:spcAft>
              <a:buFont typeface="Symbol" panose="05050102010706020507"/>
              <a:buChar char=""/>
            </a:pPr>
            <a:r>
              <a:rPr lang="en-US" altLang="zh-CN" sz="1800">
                <a:latin typeface="Times New Roman" panose="02020603050405020304"/>
                <a:ea typeface="Times New Roman" panose="02020603050405020304"/>
              </a:rPr>
              <a:t>For Option A, RAN4 will send LS to RAN2 to clarify the related mechanism. </a:t>
            </a:r>
            <a:endParaRPr lang="en-US" altLang="zh-CN" sz="1800">
              <a:latin typeface="Times New Roman" panose="02020603050405020304"/>
              <a:ea typeface="Times New Roman" panose="02020603050405020304"/>
            </a:endParaRPr>
          </a:p>
          <a:p>
            <a:pPr algn="l" defTabSz="266700" fontAlgn="base" hangingPunct="0">
              <a:spcBef>
                <a:spcPts val="0"/>
              </a:spcBef>
              <a:spcAft>
                <a:spcPts val="300"/>
              </a:spcAft>
              <a:buClrTx/>
              <a:buSzTx/>
              <a:buFontTx/>
            </a:pPr>
            <a:r>
              <a:rPr lang="en-US" altLang="zh-CN" sz="1800" b="1">
                <a:gradFill>
                  <a:gsLst>
                    <a:gs pos="0">
                      <a:srgbClr val="14CD68"/>
                    </a:gs>
                    <a:gs pos="100000">
                      <a:srgbClr val="035C7D"/>
                    </a:gs>
                  </a:gsLst>
                  <a:lin scaled="0"/>
                </a:gradFill>
                <a:latin typeface="Times New Roman" panose="02020603050405020304"/>
                <a:ea typeface="Times New Roman" panose="02020603050405020304"/>
              </a:rPr>
              <a:t>[Note: RAN4 already sent LS R4-2508085 to RAN2]</a:t>
            </a:r>
            <a:endParaRPr lang="en-US" altLang="zh-CN" sz="1800" b="1">
              <a:gradFill>
                <a:gsLst>
                  <a:gs pos="0">
                    <a:srgbClr val="14CD68"/>
                  </a:gs>
                  <a:gs pos="100000">
                    <a:srgbClr val="035C7D"/>
                  </a:gs>
                </a:gsLst>
                <a:lin scaled="0"/>
              </a:gradFill>
              <a:latin typeface="Times New Roman" panose="02020603050405020304"/>
              <a:ea typeface="Times New Roman" panose="02020603050405020304"/>
            </a:endParaRPr>
          </a:p>
          <a:p>
            <a:pPr marL="457200" indent="-228600" defTabSz="266700" fontAlgn="base" hangingPunct="0">
              <a:spcAft>
                <a:spcPts val="900"/>
              </a:spcAft>
              <a:buFont typeface="Symbol" panose="05050102010706020507"/>
              <a:buChar char=""/>
            </a:pPr>
            <a:r>
              <a:rPr lang="en-US" altLang="zh-CN" sz="1800">
                <a:latin typeface="Times New Roman" panose="02020603050405020304"/>
                <a:ea typeface="Times New Roman" panose="02020603050405020304"/>
              </a:rPr>
              <a:t>For semi-persistent CSI reporting</a:t>
            </a:r>
            <a:endParaRPr lang="en-US" altLang="zh-CN" sz="1800">
              <a:latin typeface="Times New Roman" panose="02020603050405020304"/>
              <a:ea typeface="Times New Roman" panose="02020603050405020304"/>
            </a:endParaRPr>
          </a:p>
          <a:p>
            <a:pPr marL="1371600" lvl="1" indent="-228600" defTabSz="266700" fontAlgn="base" hangingPunct="0">
              <a:spcAft>
                <a:spcPts val="900"/>
              </a:spcAft>
              <a:buFont typeface="Courier New" panose="02070309020205020404"/>
              <a:buChar char="o"/>
            </a:pPr>
            <a:r>
              <a:rPr lang="en-US" altLang="zh-CN" sz="1800">
                <a:latin typeface="Times New Roman" panose="02020603050405020304"/>
                <a:ea typeface="Times New Roman" panose="02020603050405020304"/>
              </a:rPr>
              <a:t>Activation delay starts at the reception of the MAC-CE/DCI</a:t>
            </a:r>
            <a:endParaRPr lang="en-US" altLang="zh-CN" sz="1800">
              <a:latin typeface="Times New Roman" panose="02020603050405020304"/>
              <a:ea typeface="Times New Roman" panose="02020603050405020304"/>
            </a:endParaRPr>
          </a:p>
          <a:p>
            <a:pPr marL="457200" indent="-228600" defTabSz="266700" fontAlgn="base" hangingPunct="0">
              <a:spcAft>
                <a:spcPts val="900"/>
              </a:spcAft>
              <a:buFont typeface="Symbol" panose="05050102010706020507"/>
              <a:buChar char=""/>
            </a:pPr>
            <a:r>
              <a:rPr lang="en-US" altLang="zh-CN" sz="1800">
                <a:latin typeface="Times New Roman" panose="02020603050405020304"/>
                <a:ea typeface="Times New Roman" panose="02020603050405020304"/>
              </a:rPr>
              <a:t>For aperiodic CSI reporting</a:t>
            </a:r>
            <a:endParaRPr lang="en-US" altLang="zh-CN" sz="1800">
              <a:latin typeface="Times New Roman" panose="02020603050405020304"/>
              <a:ea typeface="Times New Roman" panose="02020603050405020304"/>
            </a:endParaRPr>
          </a:p>
          <a:p>
            <a:pPr marL="1371600" lvl="1" indent="-228600" defTabSz="266700" fontAlgn="base" hangingPunct="0">
              <a:spcAft>
                <a:spcPts val="900"/>
              </a:spcAft>
              <a:buFont typeface="Courier New" panose="02070309020205020404"/>
              <a:buChar char="o"/>
            </a:pPr>
            <a:r>
              <a:rPr lang="en-US" altLang="zh-CN" sz="1800">
                <a:latin typeface="Times New Roman" panose="02020603050405020304"/>
                <a:ea typeface="Times New Roman" panose="02020603050405020304"/>
              </a:rPr>
              <a:t>Activation delay starts at the reception of the DCI</a:t>
            </a:r>
            <a:endParaRPr lang="en-US" altLang="zh-CN" sz="1800">
              <a:latin typeface="Times New Roman" panose="02020603050405020304"/>
              <a:ea typeface="Times New Roman" panose="02020603050405020304"/>
            </a:endParaRPr>
          </a:p>
          <a:p>
            <a:pPr marL="0" indent="0" defTabSz="266700" fontAlgn="base" hangingPunct="0">
              <a:spcAft>
                <a:spcPts val="900"/>
              </a:spcAft>
            </a:pPr>
            <a:r>
              <a:rPr lang="en-US" altLang="zh-CN" sz="1800">
                <a:latin typeface="Times New Roman" panose="02020603050405020304"/>
                <a:ea typeface="Times New Roman" panose="02020603050405020304"/>
              </a:rPr>
              <a:t> </a:t>
            </a:r>
            <a:endParaRPr lang="en-US" altLang="zh-CN" sz="1800">
              <a:latin typeface="Times New Roman" panose="02020603050405020304"/>
              <a:ea typeface="Times New Roman" panose="02020603050405020304"/>
            </a:endParaRPr>
          </a:p>
          <a:p>
            <a:pPr marL="0" indent="0" defTabSz="266700" fontAlgn="base" hangingPunct="0">
              <a:spcAft>
                <a:spcPts val="900"/>
              </a:spcAft>
            </a:pPr>
            <a:r>
              <a:rPr lang="en-US" altLang="zh-CN" sz="1800" b="1" u="sng">
                <a:latin typeface="Times New Roman" panose="02020603050405020304"/>
                <a:ea typeface="Times New Roman" panose="02020603050405020304"/>
              </a:rPr>
              <a:t>Switching delay and Fallback delay:</a:t>
            </a:r>
            <a:endParaRPr lang="en-US" altLang="zh-CN" sz="1800" b="1" u="sng">
              <a:latin typeface="Times New Roman" panose="02020603050405020304"/>
              <a:ea typeface="Times New Roman" panose="02020603050405020304"/>
            </a:endParaRPr>
          </a:p>
          <a:p>
            <a:pPr marL="457200" indent="-228600" defTabSz="266700" fontAlgn="base" hangingPunct="0">
              <a:spcAft>
                <a:spcPts val="900"/>
              </a:spcAft>
              <a:buFont typeface="Symbol" panose="05050102010706020507"/>
              <a:buChar char=""/>
            </a:pPr>
            <a:r>
              <a:rPr lang="en-US" altLang="zh-CN" sz="1800">
                <a:latin typeface="Times New Roman" panose="02020603050405020304"/>
                <a:ea typeface="Times New Roman" panose="02020603050405020304"/>
              </a:rPr>
              <a:t>Deprioritize the discussion on switching and fallback delay requirements and focus on activation/deactivation delay requirement, including both AI/nonAI, discussion. </a:t>
            </a:r>
            <a:endParaRPr lang="en-US" altLang="zh-CN" sz="1800">
              <a:latin typeface="Times New Roman" panose="02020603050405020304"/>
              <a:ea typeface="Times New Roman" panose="02020603050405020304"/>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LCM requirements</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5" name="文本框 4"/>
          <p:cNvSpPr txBox="1"/>
          <p:nvPr/>
        </p:nvSpPr>
        <p:spPr>
          <a:xfrm>
            <a:off x="389255" y="1261110"/>
            <a:ext cx="11476355" cy="5161915"/>
          </a:xfrm>
          <a:prstGeom prst="rect">
            <a:avLst/>
          </a:prstGeom>
          <a:ln w="9525">
            <a:solidFill>
              <a:schemeClr val="tx1"/>
            </a:solidFill>
          </a:ln>
        </p:spPr>
        <p:txBody>
          <a:bodyPr wrap="square">
            <a:spAutoFit/>
          </a:bodyPr>
          <a:p>
            <a:pPr defTabSz="266700" fontAlgn="base" hangingPunct="0">
              <a:spcAft>
                <a:spcPts val="600"/>
              </a:spcAf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Agreements[2]:</a:t>
            </a:r>
            <a:r>
              <a:rPr lang="en-US" altLang="zh-CN" sz="1800">
                <a:latin typeface="Times New Roman" panose="02020603050405020304"/>
                <a:ea typeface="Times New Roman" panose="02020603050405020304"/>
              </a:rPr>
              <a:t> </a:t>
            </a:r>
            <a:endParaRPr lang="en-US" altLang="zh-CN" sz="1800">
              <a:latin typeface="Times New Roman" panose="02020603050405020304"/>
              <a:ea typeface="Times New Roman" panose="02020603050405020304"/>
            </a:endParaRPr>
          </a:p>
          <a:p>
            <a:pPr defTabSz="266700" fontAlgn="base" hangingPunct="0">
              <a:spcAft>
                <a:spcPts val="600"/>
              </a:spcAft>
            </a:pPr>
            <a:endParaRPr lang="en-US" altLang="zh-CN" sz="1800">
              <a:latin typeface="Times New Roman" panose="02020603050405020304"/>
              <a:ea typeface="Times New Roman" panose="02020603050405020304"/>
            </a:endParaRPr>
          </a:p>
          <a:p>
            <a:pPr marL="0" indent="0" defTabSz="266700" fontAlgn="base" hangingPunct="0">
              <a:spcAft>
                <a:spcPts val="900"/>
              </a:spcAft>
            </a:pPr>
            <a:r>
              <a:rPr lang="en-US" altLang="zh-CN" sz="1800" b="1" u="sng">
                <a:latin typeface="Times New Roman" panose="02020603050405020304"/>
                <a:ea typeface="Times New Roman" panose="02020603050405020304"/>
              </a:rPr>
              <a:t>Monitoring reporting delay and accuracy:</a:t>
            </a:r>
            <a:endParaRPr lang="en-US" altLang="zh-CN" sz="1800" b="1" u="sng">
              <a:latin typeface="Times New Roman" panose="02020603050405020304"/>
              <a:ea typeface="Times New Roman" panose="02020603050405020304"/>
            </a:endParaRPr>
          </a:p>
          <a:p>
            <a:pPr marL="180340" indent="-180340" defTabSz="266700" fontAlgn="base" hangingPunct="0">
              <a:spcAft>
                <a:spcPts val="900"/>
              </a:spcAft>
            </a:pPr>
            <a:r>
              <a:rPr lang="en-US" altLang="zh-CN" sz="1800">
                <a:latin typeface="Times New Roman" panose="02020603050405020304"/>
                <a:ea typeface="Times New Roman" panose="02020603050405020304"/>
              </a:rPr>
              <a:t>Discuss how to define delay and accuracy requirements for UE sided monitoring where the UE reports the metric:</a:t>
            </a:r>
            <a:endParaRPr lang="en-US" altLang="zh-CN" sz="1800">
              <a:latin typeface="Times New Roman" panose="02020603050405020304"/>
              <a:ea typeface="Times New Roman" panose="02020603050405020304"/>
            </a:endParaRPr>
          </a:p>
          <a:p>
            <a:pPr marL="817880" indent="-228600" defTabSz="266700" fontAlgn="base" hangingPunct="0">
              <a:spcAft>
                <a:spcPts val="900"/>
              </a:spcAft>
              <a:buFont typeface="Symbol" panose="05050102010706020507"/>
              <a:buChar char=""/>
            </a:pPr>
            <a:r>
              <a:rPr lang="en-US" altLang="zh-CN" sz="1800">
                <a:latin typeface="Times New Roman" panose="02020603050405020304"/>
                <a:ea typeface="Times New Roman" panose="02020603050405020304"/>
              </a:rPr>
              <a:t>BM-Case1 and possibly BM-Case 2</a:t>
            </a:r>
            <a:endParaRPr lang="en-US" altLang="zh-CN" sz="1800">
              <a:latin typeface="Times New Roman" panose="02020603050405020304"/>
              <a:ea typeface="Times New Roman" panose="02020603050405020304"/>
            </a:endParaRPr>
          </a:p>
          <a:p>
            <a:pPr marL="541020" indent="-180340" defTabSz="266700" fontAlgn="base" hangingPunct="0">
              <a:spcAft>
                <a:spcPts val="900"/>
              </a:spcAft>
            </a:pPr>
            <a:r>
              <a:rPr lang="en-US" altLang="zh-CN" sz="1800">
                <a:latin typeface="Times New Roman" panose="02020603050405020304"/>
                <a:ea typeface="Times New Roman" panose="02020603050405020304"/>
              </a:rPr>
              <a:t>o	Performance monitoring type 1 option 2</a:t>
            </a:r>
            <a:endParaRPr lang="en-US" altLang="zh-CN" sz="1800">
              <a:latin typeface="Times New Roman" panose="02020603050405020304"/>
              <a:ea typeface="Times New Roman" panose="02020603050405020304"/>
            </a:endParaRPr>
          </a:p>
          <a:p>
            <a:pPr marL="817880" indent="-228600" defTabSz="266700" fontAlgn="base" hangingPunct="0">
              <a:spcAft>
                <a:spcPts val="900"/>
              </a:spcAft>
              <a:buFont typeface="Symbol" panose="05050102010706020507"/>
              <a:buChar char=""/>
            </a:pPr>
            <a:r>
              <a:rPr lang="en-US" altLang="zh-CN" sz="1800">
                <a:latin typeface="Times New Roman" panose="02020603050405020304"/>
                <a:ea typeface="Times New Roman" panose="02020603050405020304"/>
              </a:rPr>
              <a:t>If it proves to be not possible to define, then reverse the agreement</a:t>
            </a:r>
            <a:endParaRPr lang="en-US" altLang="zh-CN" sz="1800">
              <a:latin typeface="Times New Roman" panose="02020603050405020304"/>
              <a:ea typeface="Times New Roman" panose="02020603050405020304"/>
            </a:endParaRPr>
          </a:p>
          <a:p>
            <a:pPr marL="817880" indent="-228600" defTabSz="266700" fontAlgn="base" hangingPunct="0">
              <a:spcAft>
                <a:spcPts val="900"/>
              </a:spcAft>
              <a:buFont typeface="Symbol" panose="05050102010706020507"/>
              <a:buChar char=""/>
            </a:pPr>
            <a:r>
              <a:rPr lang="en-US" altLang="zh-CN" sz="1800">
                <a:latin typeface="Times New Roman" panose="02020603050405020304"/>
                <a:ea typeface="Times New Roman" panose="02020603050405020304"/>
              </a:rPr>
              <a:t>Note: For BM-Case2, it may not be completed in Rel-19. If it is not covered in Rel-19, there would not be a monitoring delay requirement. If it would be in Rel-19, a monitoring delay requirement is needed.</a:t>
            </a:r>
            <a:endParaRPr lang="en-US" altLang="zh-CN" sz="1800">
              <a:latin typeface="Times New Roman" panose="02020603050405020304"/>
              <a:ea typeface="Times New Roman" panose="02020603050405020304"/>
            </a:endParaRPr>
          </a:p>
          <a:p>
            <a:pPr marL="360680" indent="-180340" defTabSz="266700" fontAlgn="base" hangingPunct="0">
              <a:spcAft>
                <a:spcPts val="900"/>
              </a:spcAft>
            </a:pPr>
            <a:r>
              <a:rPr lang="en-US" altLang="zh-CN" sz="1800">
                <a:latin typeface="Times New Roman" panose="02020603050405020304"/>
                <a:ea typeface="Times New Roman" panose="02020603050405020304"/>
              </a:rPr>
              <a:t> </a:t>
            </a:r>
            <a:endParaRPr lang="en-US" altLang="zh-CN" sz="1800">
              <a:latin typeface="Times New Roman" panose="02020603050405020304"/>
              <a:ea typeface="Times New Roman" panose="02020603050405020304"/>
            </a:endParaRPr>
          </a:p>
          <a:p>
            <a:pPr marL="0" indent="0" defTabSz="266700" fontAlgn="base" hangingPunct="0">
              <a:spcAft>
                <a:spcPts val="900"/>
              </a:spcAft>
            </a:pPr>
            <a:r>
              <a:rPr lang="en-US" altLang="zh-CN" sz="1800" b="1">
                <a:latin typeface="Times New Roman" panose="02020603050405020304"/>
                <a:ea typeface="Times New Roman" panose="02020603050405020304"/>
              </a:rPr>
              <a:t>CSI prediction:</a:t>
            </a:r>
            <a:endParaRPr lang="en-US" altLang="zh-CN" sz="1800" b="1">
              <a:latin typeface="Times New Roman" panose="02020603050405020304"/>
              <a:ea typeface="Times New Roman" panose="02020603050405020304"/>
            </a:endParaRPr>
          </a:p>
          <a:p>
            <a:pPr marL="817880" indent="-228600" defTabSz="266700" fontAlgn="base" hangingPunct="0">
              <a:spcAft>
                <a:spcPts val="900"/>
              </a:spcAft>
              <a:buFont typeface="Symbol" panose="05050102010706020507"/>
              <a:buChar char=""/>
            </a:pPr>
            <a:r>
              <a:rPr lang="en-US" altLang="zh-CN" sz="1800">
                <a:latin typeface="Times New Roman" panose="02020603050405020304"/>
                <a:ea typeface="Times New Roman" panose="02020603050405020304"/>
              </a:rPr>
              <a:t>CSI prediction, the details are subject to RAN1 decision</a:t>
            </a:r>
            <a:endParaRPr lang="en-US" altLang="zh-CN" sz="1800">
              <a:latin typeface="Times New Roman" panose="02020603050405020304"/>
              <a:ea typeface="Times New Roman" panose="02020603050405020304"/>
            </a:endParaRPr>
          </a:p>
          <a:p>
            <a:pPr marL="817880" indent="-228600" defTabSz="266700" fontAlgn="base" hangingPunct="0">
              <a:spcAft>
                <a:spcPts val="900"/>
              </a:spcAft>
              <a:buFont typeface="Symbol" panose="05050102010706020507"/>
              <a:buChar char=""/>
            </a:pPr>
            <a:r>
              <a:rPr lang="en-US" altLang="zh-CN" sz="1800">
                <a:latin typeface="Times New Roman" panose="02020603050405020304"/>
                <a:ea typeface="Times New Roman" panose="02020603050405020304"/>
              </a:rPr>
              <a:t>RAN4 will further study the feasibility to specify the corresponding delay and/or accuracy requirements for UE sided monitoring</a:t>
            </a:r>
            <a:endParaRPr lang="en-US" altLang="zh-CN" sz="1800">
              <a:latin typeface="Times New Roman" panose="02020603050405020304"/>
              <a:ea typeface="Times New Roman" panose="02020603050405020304"/>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Generalization</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5" name="文本框 4"/>
          <p:cNvSpPr txBox="1"/>
          <p:nvPr/>
        </p:nvSpPr>
        <p:spPr>
          <a:xfrm>
            <a:off x="368935" y="1117600"/>
            <a:ext cx="11476355" cy="5554345"/>
          </a:xfrm>
          <a:prstGeom prst="rect">
            <a:avLst/>
          </a:prstGeom>
          <a:ln w="9525">
            <a:solidFill>
              <a:schemeClr val="tx1"/>
            </a:solidFill>
          </a:ln>
        </p:spPr>
        <p:txBody>
          <a:bodyPr wrap="square">
            <a:spAutoFit/>
          </a:bodyPr>
          <a:p>
            <a:pPr defTabSz="266700" fontAlgn="base" hangingPunct="0">
              <a:spcAft>
                <a:spcPts val="600"/>
              </a:spcAf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Agreements[2]:</a:t>
            </a:r>
            <a:r>
              <a:rPr lang="en-US" altLang="zh-CN" sz="1800">
                <a:latin typeface="Times New Roman" panose="02020603050405020304"/>
                <a:ea typeface="Times New Roman" panose="02020603050405020304"/>
              </a:rPr>
              <a:t> </a:t>
            </a:r>
            <a:endParaRPr lang="en-US" altLang="zh-CN" sz="1800">
              <a:latin typeface="Times New Roman" panose="02020603050405020304"/>
              <a:ea typeface="Times New Roman" panose="02020603050405020304"/>
            </a:endParaRPr>
          </a:p>
          <a:p>
            <a:pPr defTabSz="266700" fontAlgn="base" hangingPunct="0">
              <a:spcAft>
                <a:spcPts val="600"/>
              </a:spcAft>
            </a:pPr>
            <a:endParaRPr lang="en-US" altLang="zh-CN" sz="1800">
              <a:latin typeface="Times New Roman" panose="02020603050405020304"/>
              <a:ea typeface="Times New Roman" panose="02020603050405020304"/>
            </a:endParaRPr>
          </a:p>
          <a:p>
            <a:pPr marL="0" indent="0" defTabSz="266700" fontAlgn="base" hangingPunct="0">
              <a:spcAft>
                <a:spcPts val="900"/>
              </a:spcAft>
            </a:pPr>
            <a:r>
              <a:rPr lang="en-US" altLang="zh-CN" sz="1800" b="1">
                <a:latin typeface="Times New Roman" panose="02020603050405020304"/>
                <a:ea typeface="Times New Roman" panose="02020603050405020304"/>
              </a:rPr>
              <a:t>The high level and general guidelines for the generalization test are provided as follow. The exact decisions are to be made case by case.</a:t>
            </a:r>
            <a:endParaRPr lang="en-US" altLang="zh-CN" sz="1800" b="1">
              <a:latin typeface="Times New Roman" panose="02020603050405020304"/>
              <a:ea typeface="Times New Roman" panose="02020603050405020304"/>
            </a:endParaRPr>
          </a:p>
          <a:p>
            <a:pPr marL="285750" indent="-285750" defTabSz="266700" fontAlgn="base" hangingPunct="0">
              <a:spcAft>
                <a:spcPts val="900"/>
              </a:spcAft>
              <a:buFont typeface="Arial" panose="020B0604020202020204" pitchFamily="34" charset="0"/>
              <a:buChar char="•"/>
            </a:pPr>
            <a:r>
              <a:rPr lang="en-US" altLang="en-US" sz="1800">
                <a:latin typeface="Times New Roman" panose="02020603050405020304"/>
                <a:ea typeface="Times New Roman" panose="02020603050405020304"/>
              </a:rPr>
              <a:t></a:t>
            </a:r>
            <a:r>
              <a:rPr lang="en-US" altLang="zh-CN" sz="1800">
                <a:latin typeface="Times New Roman" panose="02020603050405020304"/>
                <a:ea typeface="Times New Roman" panose="02020603050405020304"/>
              </a:rPr>
              <a:t>Study and , if feasible, define requirements for each AI/ML functionality</a:t>
            </a:r>
            <a:endParaRPr lang="en-US" altLang="zh-CN" sz="1800">
              <a:latin typeface="Times New Roman" panose="02020603050405020304"/>
              <a:ea typeface="Times New Roman" panose="02020603050405020304"/>
            </a:endParaRPr>
          </a:p>
          <a:p>
            <a:pPr marL="285750" indent="-285750" defTabSz="266700" fontAlgn="base" hangingPunct="0">
              <a:spcAft>
                <a:spcPts val="900"/>
              </a:spcAft>
              <a:buFont typeface="Arial" panose="020B0604020202020204" pitchFamily="34" charset="0"/>
              <a:buChar char="•"/>
            </a:pPr>
            <a:r>
              <a:rPr lang="en-US" altLang="en-US" sz="1800">
                <a:latin typeface="Times New Roman" panose="02020603050405020304"/>
                <a:ea typeface="Times New Roman" panose="02020603050405020304"/>
              </a:rPr>
              <a:t></a:t>
            </a:r>
            <a:r>
              <a:rPr lang="en-US" altLang="zh-CN" sz="1800">
                <a:latin typeface="Times New Roman" panose="02020603050405020304"/>
                <a:ea typeface="Times New Roman" panose="02020603050405020304"/>
              </a:rPr>
              <a:t>Define one test per UE capability as a minimum</a:t>
            </a:r>
            <a:endParaRPr lang="en-US" altLang="zh-CN" sz="1800">
              <a:latin typeface="Times New Roman" panose="02020603050405020304"/>
              <a:ea typeface="Times New Roman" panose="02020603050405020304"/>
            </a:endParaRPr>
          </a:p>
          <a:p>
            <a:pPr marL="457200" lvl="1" indent="0" defTabSz="266700" fontAlgn="base" hangingPunct="0">
              <a:spcAft>
                <a:spcPts val="900"/>
              </a:spcAft>
            </a:pPr>
            <a:r>
              <a:rPr lang="en-US" altLang="zh-CN" sz="1800">
                <a:latin typeface="Times New Roman" panose="02020603050405020304"/>
                <a:ea typeface="Times New Roman" panose="02020603050405020304"/>
              </a:rPr>
              <a:t>o	FFS &gt;1 test per UE capability</a:t>
            </a:r>
            <a:endParaRPr lang="en-US" altLang="zh-CN" sz="1800">
              <a:latin typeface="Times New Roman" panose="02020603050405020304"/>
              <a:ea typeface="Times New Roman" panose="02020603050405020304"/>
            </a:endParaRPr>
          </a:p>
          <a:p>
            <a:pPr marL="285750" indent="-285750" defTabSz="266700" fontAlgn="base" hangingPunct="0">
              <a:spcAft>
                <a:spcPts val="900"/>
              </a:spcAft>
              <a:buFont typeface="Arial" panose="020B0604020202020204" pitchFamily="34" charset="0"/>
              <a:buChar char="•"/>
            </a:pPr>
            <a:r>
              <a:rPr lang="en-US" altLang="en-US" sz="1800">
                <a:latin typeface="Times New Roman" panose="02020603050405020304"/>
                <a:ea typeface="Times New Roman" panose="02020603050405020304"/>
              </a:rPr>
              <a:t></a:t>
            </a:r>
            <a:r>
              <a:rPr lang="en-US" altLang="zh-CN" sz="1800">
                <a:latin typeface="Times New Roman" panose="02020603050405020304"/>
                <a:ea typeface="Times New Roman" panose="02020603050405020304"/>
              </a:rPr>
              <a:t>Define a minimum set of test configurations (including NW sided conditions if any) as mandatory for testing of AI/ML-enabled Feature</a:t>
            </a:r>
            <a:endParaRPr lang="en-US" altLang="zh-CN" sz="1800">
              <a:latin typeface="Times New Roman" panose="02020603050405020304"/>
              <a:ea typeface="Times New Roman" panose="02020603050405020304"/>
            </a:endParaRPr>
          </a:p>
          <a:p>
            <a:pPr marL="285750" indent="-285750" defTabSz="266700" fontAlgn="base" hangingPunct="0">
              <a:spcAft>
                <a:spcPts val="900"/>
              </a:spcAft>
              <a:buFont typeface="Arial" panose="020B0604020202020204" pitchFamily="34" charset="0"/>
              <a:buChar char="•"/>
            </a:pPr>
            <a:endParaRPr lang="en-US" altLang="zh-CN" sz="1800">
              <a:latin typeface="Times New Roman" panose="02020603050405020304"/>
              <a:ea typeface="Times New Roman" panose="02020603050405020304"/>
            </a:endParaRPr>
          </a:p>
          <a:p>
            <a:pPr marL="0" indent="0" defTabSz="266700" fontAlgn="base" hangingPunct="0">
              <a:spcAft>
                <a:spcPts val="900"/>
              </a:spcAft>
            </a:pPr>
            <a:r>
              <a:rPr lang="en-US" altLang="zh-CN" sz="1800" b="1">
                <a:latin typeface="Times New Roman" panose="02020603050405020304"/>
                <a:ea typeface="Times New Roman" panose="02020603050405020304"/>
              </a:rPr>
              <a:t>Potential areas to consider for generalization testing:</a:t>
            </a:r>
            <a:endParaRPr lang="en-US" altLang="zh-CN" sz="1800" b="1">
              <a:latin typeface="Times New Roman" panose="02020603050405020304"/>
              <a:ea typeface="Times New Roman" panose="02020603050405020304"/>
            </a:endParaRPr>
          </a:p>
          <a:p>
            <a:pPr marL="285750" indent="-285750" defTabSz="266700" fontAlgn="base" hangingPunct="0">
              <a:spcAft>
                <a:spcPts val="900"/>
              </a:spcAft>
              <a:buFont typeface="Arial" panose="020B0604020202020204" pitchFamily="34" charset="0"/>
              <a:buChar char="•"/>
            </a:pPr>
            <a:r>
              <a:rPr lang="en-US" altLang="en-US" sz="1800">
                <a:latin typeface="Times New Roman" panose="02020603050405020304"/>
                <a:ea typeface="Times New Roman" panose="02020603050405020304"/>
              </a:rPr>
              <a:t></a:t>
            </a:r>
            <a:r>
              <a:rPr lang="en-US" altLang="zh-CN" sz="1800">
                <a:latin typeface="Times New Roman" panose="02020603050405020304"/>
                <a:ea typeface="Times New Roman" panose="02020603050405020304"/>
              </a:rPr>
              <a:t>gNB array parameters: port layouts, array size, antenna virtualization</a:t>
            </a:r>
            <a:endParaRPr lang="en-US" altLang="zh-CN" sz="1800">
              <a:latin typeface="Times New Roman" panose="02020603050405020304"/>
              <a:ea typeface="Times New Roman" panose="02020603050405020304"/>
            </a:endParaRPr>
          </a:p>
          <a:p>
            <a:pPr marL="285750" indent="-285750" defTabSz="266700" fontAlgn="base" hangingPunct="0">
              <a:spcAft>
                <a:spcPts val="900"/>
              </a:spcAft>
              <a:buFont typeface="Arial" panose="020B0604020202020204" pitchFamily="34" charset="0"/>
              <a:buChar char="•"/>
            </a:pPr>
            <a:r>
              <a:rPr lang="en-US" altLang="en-US" sz="1800">
                <a:latin typeface="Times New Roman" panose="02020603050405020304"/>
                <a:ea typeface="Times New Roman" panose="02020603050405020304"/>
              </a:rPr>
              <a:t></a:t>
            </a:r>
            <a:r>
              <a:rPr lang="en-US" altLang="zh-CN" sz="1800">
                <a:latin typeface="Times New Roman" panose="02020603050405020304"/>
                <a:ea typeface="Times New Roman" panose="02020603050405020304"/>
              </a:rPr>
              <a:t>propagation conditions</a:t>
            </a:r>
            <a:endParaRPr lang="en-US" altLang="zh-CN" sz="1800">
              <a:latin typeface="Times New Roman" panose="02020603050405020304"/>
              <a:ea typeface="Times New Roman" panose="02020603050405020304"/>
            </a:endParaRPr>
          </a:p>
          <a:p>
            <a:pPr marL="285750" indent="-285750" defTabSz="266700" fontAlgn="base" hangingPunct="0">
              <a:spcAft>
                <a:spcPts val="900"/>
              </a:spcAft>
              <a:buFont typeface="Arial" panose="020B0604020202020204" pitchFamily="34" charset="0"/>
              <a:buChar char="•"/>
            </a:pPr>
            <a:r>
              <a:rPr lang="en-US" altLang="en-US" sz="1800">
                <a:latin typeface="Times New Roman" panose="02020603050405020304"/>
                <a:ea typeface="Times New Roman" panose="02020603050405020304"/>
              </a:rPr>
              <a:t></a:t>
            </a:r>
            <a:r>
              <a:rPr lang="en-US" altLang="zh-CN" sz="1800">
                <a:latin typeface="Times New Roman" panose="02020603050405020304"/>
                <a:ea typeface="Times New Roman" panose="02020603050405020304"/>
              </a:rPr>
              <a:t>Deployment scenarios: Carrier frequencies; Speeds; Indoor/outdoor; Bandwidths</a:t>
            </a:r>
            <a:endParaRPr lang="en-US" altLang="zh-CN" sz="1800">
              <a:latin typeface="Times New Roman" panose="02020603050405020304"/>
              <a:ea typeface="Times New Roman" panose="02020603050405020304"/>
            </a:endParaRPr>
          </a:p>
          <a:p>
            <a:pPr marL="285750" indent="-285750" defTabSz="266700" fontAlgn="base" hangingPunct="0">
              <a:spcAft>
                <a:spcPts val="900"/>
              </a:spcAft>
              <a:buFont typeface="Arial" panose="020B0604020202020204" pitchFamily="34" charset="0"/>
              <a:buChar char="•"/>
            </a:pPr>
            <a:r>
              <a:rPr lang="en-US" altLang="en-US" sz="1800">
                <a:latin typeface="Times New Roman" panose="02020603050405020304"/>
                <a:ea typeface="Times New Roman" panose="02020603050405020304"/>
              </a:rPr>
              <a:t></a:t>
            </a:r>
            <a:r>
              <a:rPr lang="en-US" altLang="zh-CN" sz="1800">
                <a:latin typeface="Times New Roman" panose="02020603050405020304"/>
                <a:ea typeface="Times New Roman" panose="02020603050405020304"/>
              </a:rPr>
              <a:t>SNR</a:t>
            </a:r>
            <a:endParaRPr lang="en-US" altLang="zh-CN" sz="1800">
              <a:latin typeface="Times New Roman" panose="02020603050405020304"/>
              <a:ea typeface="Times New Roman" panose="02020603050405020304"/>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Post-deployment</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5" name="文本框 4"/>
          <p:cNvSpPr txBox="1"/>
          <p:nvPr/>
        </p:nvSpPr>
        <p:spPr>
          <a:xfrm>
            <a:off x="368935" y="1117600"/>
            <a:ext cx="11476355" cy="2138045"/>
          </a:xfrm>
          <a:prstGeom prst="rect">
            <a:avLst/>
          </a:prstGeom>
          <a:ln w="9525">
            <a:solidFill>
              <a:schemeClr val="tx1"/>
            </a:solidFill>
          </a:ln>
        </p:spPr>
        <p:txBody>
          <a:bodyPr wrap="square">
            <a:spAutoFit/>
          </a:bodyPr>
          <a:p>
            <a:pPr defTabSz="266700" fontAlgn="base" hangingPunct="0">
              <a:spcAft>
                <a:spcPts val="600"/>
              </a:spcAf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Agreements[2]:</a:t>
            </a:r>
            <a:r>
              <a:rPr lang="en-US" altLang="zh-CN" sz="1800">
                <a:latin typeface="Times New Roman" panose="02020603050405020304"/>
                <a:ea typeface="Times New Roman" panose="02020603050405020304"/>
              </a:rPr>
              <a:t> </a:t>
            </a:r>
            <a:endParaRPr lang="en-US" altLang="zh-CN" sz="1800">
              <a:latin typeface="Times New Roman" panose="02020603050405020304"/>
              <a:ea typeface="Times New Roman" panose="02020603050405020304"/>
            </a:endParaRPr>
          </a:p>
          <a:p>
            <a:pPr defTabSz="266700" fontAlgn="base" hangingPunct="0">
              <a:spcAft>
                <a:spcPts val="600"/>
              </a:spcAft>
            </a:pPr>
            <a:endParaRPr lang="en-US" altLang="zh-CN" sz="1800">
              <a:latin typeface="Times New Roman" panose="02020603050405020304"/>
              <a:ea typeface="Times New Roman" panose="02020603050405020304"/>
            </a:endParaRPr>
          </a:p>
          <a:p>
            <a:pPr marL="0" indent="0" defTabSz="266700" fontAlgn="base" hangingPunct="0">
              <a:spcAft>
                <a:spcPts val="900"/>
              </a:spcAft>
            </a:pPr>
            <a:r>
              <a:rPr lang="en-US" altLang="zh-CN" sz="1800" b="1">
                <a:latin typeface="Times New Roman" panose="02020603050405020304"/>
                <a:ea typeface="Times New Roman" panose="02020603050405020304"/>
              </a:rPr>
              <a:t>Option 2 (Post-deployment post-activation functionality testing based on </a:t>
            </a:r>
            <a:r>
              <a:rPr lang="en-US" altLang="zh-CN" sz="1800" b="1">
                <a:gradFill>
                  <a:gsLst>
                    <a:gs pos="0">
                      <a:srgbClr val="14CD68"/>
                    </a:gs>
                    <a:gs pos="100000">
                      <a:srgbClr val="035C7D"/>
                    </a:gs>
                  </a:gsLst>
                  <a:lin scaled="0"/>
                </a:gradFill>
                <a:latin typeface="Times New Roman" panose="02020603050405020304"/>
                <a:ea typeface="Times New Roman" panose="02020603050405020304"/>
              </a:rPr>
              <a:t>performance monitoring</a:t>
            </a:r>
            <a:r>
              <a:rPr lang="en-US" altLang="zh-CN" sz="1800" b="1">
                <a:latin typeface="Times New Roman" panose="02020603050405020304"/>
                <a:ea typeface="Times New Roman" panose="02020603050405020304"/>
              </a:rPr>
              <a:t>) is prioritized.</a:t>
            </a:r>
            <a:endParaRPr lang="en-US" altLang="zh-CN" sz="1800" b="1">
              <a:latin typeface="Times New Roman" panose="02020603050405020304"/>
              <a:ea typeface="Times New Roman" panose="02020603050405020304"/>
            </a:endParaRPr>
          </a:p>
          <a:p>
            <a:pPr marL="285750" indent="-285750" defTabSz="266700" fontAlgn="base" hangingPunct="0">
              <a:spcAft>
                <a:spcPts val="900"/>
              </a:spcAft>
              <a:buFont typeface="Arial" panose="020B0604020202020204" pitchFamily="34" charset="0"/>
              <a:buChar char="•"/>
            </a:pPr>
            <a:r>
              <a:rPr lang="en-US" altLang="zh-CN" sz="1800">
                <a:latin typeface="Times New Roman" panose="02020603050405020304"/>
                <a:ea typeface="Times New Roman" panose="02020603050405020304"/>
              </a:rPr>
              <a:t>it should be further investigated/established that reliable and testable monitoring procedures can be established for all use cases</a:t>
            </a:r>
            <a:endParaRPr lang="en-US" altLang="zh-CN" sz="1800">
              <a:latin typeface="Times New Roman" panose="02020603050405020304"/>
              <a:ea typeface="Times New Roman" panose="02020603050405020304"/>
            </a:endParaRPr>
          </a:p>
          <a:p>
            <a:pPr marL="285750" indent="-285750" defTabSz="266700" fontAlgn="base" hangingPunct="0">
              <a:spcAft>
                <a:spcPts val="900"/>
              </a:spcAft>
              <a:buFont typeface="Arial" panose="020B0604020202020204" pitchFamily="34" charset="0"/>
              <a:buChar char="•"/>
            </a:pPr>
            <a:endParaRPr lang="en-US" altLang="zh-CN" sz="1800">
              <a:latin typeface="Times New Roman" panose="02020603050405020304"/>
              <a:ea typeface="Times New Roman" panose="02020603050405020304"/>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Rectangle 29"/>
          <p:cNvSpPr>
            <a:spLocks noGrp="1" noChangeArrowheads="1"/>
          </p:cNvSpPr>
          <p:nvPr>
            <p:ph type="ctrTitle" idx="4294967295"/>
          </p:nvPr>
        </p:nvSpPr>
        <p:spPr bwMode="auto">
          <a:xfrm>
            <a:off x="223520" y="2128520"/>
            <a:ext cx="11786235" cy="2559050"/>
          </a:xfrm>
          <a:prstGeom prst="rect">
            <a:avLst/>
          </a:prstGeom>
          <a:ln>
            <a:miter lim="800000"/>
          </a:ln>
        </p:spPr>
        <p:txBody>
          <a:bodyPr vert="horz" wrap="square" lIns="91440" tIns="45720" rIns="91440" bIns="45720" numCol="1" anchor="t" anchorCtr="0" compatLnSpc="1"/>
          <a:p>
            <a:pPr marL="0" indent="0" algn="ctr" fontAlgn="auto">
              <a:lnSpc>
                <a:spcPct val="200000"/>
              </a:lnSpc>
              <a:defRPr/>
            </a:pP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Progress on</a:t>
            </a:r>
            <a:r>
              <a:rPr lang="en-US" altLang="zh-CN" sz="3200" dirty="0">
                <a:solidFill>
                  <a:srgbClr val="0070C0"/>
                </a:solidFill>
                <a:cs typeface="+mn-cs"/>
                <a:sym typeface="+mn-ea"/>
              </a:rPr>
              <a:t> WI</a:t>
            </a: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 NR_AIML_air  </a:t>
            </a:r>
            <a:b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b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during </a:t>
            </a:r>
            <a:r>
              <a:rPr lang="en-US" altLang="zh-CN" sz="3200" dirty="0">
                <a:solidFill>
                  <a:srgbClr val="0070C0"/>
                </a:solidFill>
                <a:cs typeface="+mn-cs"/>
                <a:sym typeface="+mn-ea"/>
              </a:rPr>
              <a:t>RAN2#130 </a:t>
            </a: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(May 2025) </a:t>
            </a:r>
            <a:r>
              <a:rPr lang="en-US" altLang="zh-CN" sz="3200" b="1" dirty="0">
                <a:solidFill>
                  <a:srgbClr val="0070C0"/>
                </a:solidFill>
                <a:latin typeface="微软雅黑" panose="020B0503020204020204" pitchFamily="34" charset="-122"/>
                <a:ea typeface="微软雅黑" panose="020B0503020204020204" pitchFamily="34" charset="-122"/>
                <a:cs typeface="+mn-cs"/>
              </a:rPr>
              <a:t> </a:t>
            </a:r>
            <a:endParaRPr lang="en-US" altLang="zh-CN" sz="32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RAN2: LCM for UE-sided model for Beam Management use case</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179705" y="981075"/>
            <a:ext cx="11750675" cy="4605020"/>
          </a:xfrm>
          <a:prstGeom prst="rect">
            <a:avLst/>
          </a:prstGeom>
          <a:ln w="9525">
            <a:solidFill>
              <a:schemeClr val="tx1"/>
            </a:solidFill>
          </a:ln>
        </p:spPr>
        <p:txBody>
          <a:bodyPr wrap="square">
            <a:spAutoFit/>
          </a:bodyPr>
          <a:p>
            <a:pPr defTabSz="914400">
              <a:lnSpc>
                <a:spcPts val="2200"/>
              </a:lnSpc>
              <a:spcAft>
                <a:spcPct val="0"/>
              </a:spcAft>
              <a:buFont typeface="Symbol" panose="05050102010706020507"/>
              <a:tabLst>
                <a:tab pos="1029970" algn="l"/>
              </a:tabLs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Agreements</a:t>
            </a:r>
            <a:r>
              <a:rPr lang="en-US" altLang="zh-CN" sz="1800" b="1" u="sng">
                <a:latin typeface="Times New Roman" panose="02020603050405020304"/>
                <a:ea typeface="Times New Roman" panose="02020603050405020304"/>
              </a:rPr>
              <a:t> for Discussion on inference configurations and related procedures[1]: </a:t>
            </a:r>
            <a:endParaRPr lang="en-US" altLang="zh-CN" sz="1800" b="1" u="sng">
              <a:latin typeface="Times New Roman" panose="02020603050405020304"/>
              <a:ea typeface="Times New Roman" panose="02020603050405020304"/>
            </a:endParaRPr>
          </a:p>
          <a:p>
            <a:pPr marL="360045" lvl="0" defTabSz="914400">
              <a:lnSpc>
                <a:spcPts val="2200"/>
              </a:lnSpc>
              <a:spcAft>
                <a:spcPct val="0"/>
              </a:spcAft>
              <a:buFont typeface="Courier New" panose="02070309020205020404"/>
              <a:buChar char="o"/>
              <a:tabLst>
                <a:tab pos="1029970" algn="l"/>
              </a:tabLst>
            </a:pPr>
            <a:r>
              <a:rPr lang="en-US" altLang="zh-CN" sz="1800">
                <a:latin typeface="Times New Roman" panose="02020603050405020304"/>
                <a:ea typeface="MS Mincho" panose="02020609040205080304" charset="-128"/>
              </a:rPr>
              <a:t>When UE indicates that a periodic CSI-ReportConfig is not applicable, the gNB is expected to release the configuration (i.e., UE autonomous release is not supported).</a:t>
            </a:r>
            <a:endParaRPr lang="en-US" altLang="zh-CN" sz="1800">
              <a:latin typeface="Times New Roman" panose="02020603050405020304"/>
              <a:ea typeface="MS Mincho" panose="02020609040205080304" charset="-128"/>
            </a:endParaRPr>
          </a:p>
          <a:p>
            <a:pPr marL="360045" lvl="0" defTabSz="914400">
              <a:lnSpc>
                <a:spcPts val="2200"/>
              </a:lnSpc>
              <a:spcAft>
                <a:spcPct val="0"/>
              </a:spcAft>
              <a:buFont typeface="Courier New" panose="02070309020205020404"/>
              <a:buChar char="o"/>
              <a:tabLst>
                <a:tab pos="1029970" algn="l"/>
              </a:tabLst>
            </a:pPr>
            <a:r>
              <a:rPr lang="en-US" altLang="zh-CN" sz="1800">
                <a:latin typeface="Times New Roman" panose="02020603050405020304"/>
                <a:ea typeface="MS Mincho" panose="02020609040205080304" charset="-128"/>
              </a:rPr>
              <a:t>The UE continues to perform the inference and reporting until the configuration is released. It is up to network implementation what to do with UE reported beam predicted reporting after UE indicates that a CSI-ReportConfig is not applicable.</a:t>
            </a:r>
            <a:endParaRPr lang="en-US" altLang="zh-CN" sz="1800">
              <a:latin typeface="Times New Roman" panose="02020603050405020304"/>
              <a:ea typeface="MS Mincho" panose="02020609040205080304" charset="-128"/>
            </a:endParaRPr>
          </a:p>
          <a:p>
            <a:pPr marL="360045" lvl="0" defTabSz="914400">
              <a:lnSpc>
                <a:spcPts val="2200"/>
              </a:lnSpc>
              <a:spcAft>
                <a:spcPct val="0"/>
              </a:spcAft>
              <a:buFont typeface="Courier New" panose="02070309020205020404"/>
              <a:buChar char="o"/>
              <a:tabLst>
                <a:tab pos="1029970" algn="l"/>
              </a:tabLst>
            </a:pPr>
            <a:r>
              <a:rPr lang="en-US" altLang="zh-CN" sz="1800">
                <a:latin typeface="Times New Roman" panose="02020603050405020304"/>
                <a:ea typeface="MS Mincho" panose="02020609040205080304" charset="-128"/>
              </a:rPr>
              <a:t>The UE shall report when CSI-ReportConfig becomes not applicable</a:t>
            </a:r>
            <a:endParaRPr lang="en-US" altLang="zh-CN" sz="1800">
              <a:latin typeface="Times New Roman" panose="02020603050405020304"/>
              <a:ea typeface="MS Mincho" panose="02020609040205080304" charset="-128"/>
            </a:endParaRPr>
          </a:p>
          <a:p>
            <a:pPr marL="360045" lvl="0" defTabSz="914400">
              <a:lnSpc>
                <a:spcPts val="2200"/>
              </a:lnSpc>
              <a:spcAft>
                <a:spcPct val="0"/>
              </a:spcAft>
              <a:buFont typeface="Courier New" panose="02070309020205020404"/>
              <a:buChar char="o"/>
              <a:tabLst>
                <a:tab pos="1029970" algn="l"/>
              </a:tabLst>
            </a:pPr>
            <a:r>
              <a:rPr lang="en-US" altLang="zh-CN" sz="1800">
                <a:latin typeface="Times New Roman" panose="02020603050405020304"/>
                <a:ea typeface="MS Mincho" panose="02020609040205080304" charset="-128"/>
              </a:rPr>
              <a:t>RAN2 assumes applicability report for Option B (sets of inference related parameters) can be included in both RRCReconfigurationComplete and UAI (i.e., same as Option A). This can be revisited based on RAN1 conclusions/final signaling design</a:t>
            </a:r>
            <a:endParaRPr lang="en-US" altLang="zh-CN" sz="1800">
              <a:latin typeface="Times New Roman" panose="02020603050405020304"/>
              <a:ea typeface="MS Mincho" panose="02020609040205080304" charset="-128"/>
            </a:endParaRPr>
          </a:p>
          <a:p>
            <a:pPr marL="360045" lvl="0" defTabSz="914400">
              <a:lnSpc>
                <a:spcPts val="2200"/>
              </a:lnSpc>
              <a:spcAft>
                <a:spcPct val="0"/>
              </a:spcAft>
              <a:buFont typeface="Courier New" panose="02070309020205020404"/>
              <a:buChar char="o"/>
              <a:tabLst>
                <a:tab pos="1029970" algn="l"/>
              </a:tabLst>
            </a:pPr>
            <a:r>
              <a:rPr lang="en-US" altLang="zh-CN" sz="1800">
                <a:latin typeface="Times New Roman" panose="02020603050405020304"/>
                <a:ea typeface="MS Mincho" panose="02020609040205080304" charset="-128"/>
              </a:rPr>
              <a:t>On how to handle RRC configuration in IDLE/INACTIVE/RLF, follow the legacy UE behaviour in TS 38.331 on whether to release or keep the RRC configuration in CSI-MeasConfig (for inference configuration) and OtherConfig (for applicability reporting and UE data collection preference configurations).  FFS Whether applicability reporting via RRCReestablishmentComplete and RRCResumeComplete is supported (if it comes for free)</a:t>
            </a:r>
            <a:endParaRPr lang="en-US" altLang="zh-CN" sz="1800">
              <a:latin typeface="Times New Roman" panose="02020603050405020304"/>
              <a:ea typeface="MS Mincho" panose="02020609040205080304" charset="-128"/>
            </a:endParaRPr>
          </a:p>
          <a:p>
            <a:pPr marL="360045" lvl="0" defTabSz="914400">
              <a:lnSpc>
                <a:spcPts val="2200"/>
              </a:lnSpc>
              <a:spcAft>
                <a:spcPct val="0"/>
              </a:spcAft>
              <a:buFont typeface="Courier New" panose="02070309020205020404"/>
              <a:buChar char="o"/>
              <a:tabLst>
                <a:tab pos="1029970" algn="l"/>
              </a:tabLst>
            </a:pPr>
            <a:r>
              <a:rPr lang="en-US" altLang="zh-CN" sz="1800">
                <a:latin typeface="Times New Roman" panose="02020603050405020304"/>
                <a:ea typeface="MS Mincho" panose="02020609040205080304" charset="-128"/>
              </a:rPr>
              <a:t>RAN2 confirm that option A and option B can be configured in the same RRCReconfiguration message with the unified applicability report procedure.</a:t>
            </a:r>
            <a:endParaRPr lang="en-US" altLang="zh-CN" sz="1800">
              <a:latin typeface="Times New Roman" panose="02020603050405020304"/>
              <a:ea typeface="Times New Roman" panose="02020603050405020304"/>
            </a:endParaRPr>
          </a:p>
        </p:txBody>
      </p:sp>
      <p:sp>
        <p:nvSpPr>
          <p:cNvPr id="6" name="文本框 5"/>
          <p:cNvSpPr txBox="1"/>
          <p:nvPr/>
        </p:nvSpPr>
        <p:spPr>
          <a:xfrm>
            <a:off x="179705" y="5719445"/>
            <a:ext cx="11755120" cy="922020"/>
          </a:xfrm>
          <a:prstGeom prst="rect">
            <a:avLst/>
          </a:prstGeom>
          <a:ln>
            <a:gradFill>
              <a:gsLst>
                <a:gs pos="0">
                  <a:srgbClr val="14CD68"/>
                </a:gs>
                <a:gs pos="100000">
                  <a:srgbClr val="035C7D"/>
                </a:gs>
              </a:gsLst>
            </a:gradFill>
          </a:ln>
        </p:spPr>
        <p:txBody>
          <a:bodyPr wrap="square">
            <a:spAutoFit/>
          </a:bodyPr>
          <a:p>
            <a:pPr marL="0" lvl="2" indent="0" algn="l" defTabSz="266700">
              <a:buClrTx/>
              <a:buSzTx/>
              <a:buFontTx/>
            </a:pPr>
            <a:r>
              <a:rPr lang="en-US" altLang="zh-CN" sz="1800" b="1" u="sng">
                <a:gradFill>
                  <a:gsLst>
                    <a:gs pos="0">
                      <a:srgbClr val="14CD68"/>
                    </a:gs>
                    <a:gs pos="100000">
                      <a:srgbClr val="035C7D"/>
                    </a:gs>
                  </a:gsLst>
                  <a:lin scaled="0"/>
                </a:gradFill>
                <a:latin typeface="Times"/>
                <a:ea typeface="Batang"/>
                <a:sym typeface="+mn-ea"/>
              </a:rPr>
              <a:t>Option A: </a:t>
            </a:r>
            <a:r>
              <a:rPr lang="en-US" altLang="zh-CN" sz="1800">
                <a:gradFill>
                  <a:gsLst>
                    <a:gs pos="0">
                      <a:srgbClr val="14CD68"/>
                    </a:gs>
                    <a:gs pos="100000">
                      <a:srgbClr val="035C7D"/>
                    </a:gs>
                  </a:gsLst>
                  <a:lin scaled="0"/>
                </a:gradFill>
                <a:latin typeface="Times"/>
                <a:ea typeface="Batang"/>
                <a:sym typeface="+mn-ea"/>
              </a:rPr>
              <a:t>one or more of CSI-ReportConfig for inference configuration (wherein the associated ID may be configured in CSI framework as working assumption applied) [4]</a:t>
            </a:r>
            <a:endParaRPr lang="en-US" altLang="zh-CN" sz="1800">
              <a:gradFill>
                <a:gsLst>
                  <a:gs pos="0">
                    <a:srgbClr val="14CD68"/>
                  </a:gs>
                  <a:gs pos="100000">
                    <a:srgbClr val="035C7D"/>
                  </a:gs>
                </a:gsLst>
                <a:lin scaled="0"/>
              </a:gradFill>
              <a:latin typeface="Times"/>
              <a:ea typeface="Batang"/>
              <a:sym typeface="+mn-ea"/>
            </a:endParaRPr>
          </a:p>
          <a:p>
            <a:pPr marL="0" lvl="2" indent="-180340" algn="l" defTabSz="266700">
              <a:buClrTx/>
              <a:buSzTx/>
              <a:buFontTx/>
            </a:pPr>
            <a:r>
              <a:rPr lang="en-US" altLang="zh-CN" sz="1800" b="1" u="sng">
                <a:gradFill>
                  <a:gsLst>
                    <a:gs pos="0">
                      <a:srgbClr val="14CD68"/>
                    </a:gs>
                    <a:gs pos="100000">
                      <a:srgbClr val="035C7D"/>
                    </a:gs>
                  </a:gsLst>
                  <a:lin scaled="0"/>
                </a:gradFill>
                <a:latin typeface="Times"/>
                <a:ea typeface="Batang"/>
                <a:sym typeface="+mn-ea"/>
              </a:rPr>
              <a:t>Option B: </a:t>
            </a:r>
            <a:r>
              <a:rPr lang="en-US" altLang="zh-CN" sz="1800">
                <a:gradFill>
                  <a:gsLst>
                    <a:gs pos="0">
                      <a:srgbClr val="14CD68"/>
                    </a:gs>
                    <a:gs pos="100000">
                      <a:srgbClr val="035C7D"/>
                    </a:gs>
                  </a:gsLst>
                  <a:lin scaled="0"/>
                </a:gradFill>
                <a:latin typeface="Times"/>
                <a:ea typeface="Batang"/>
                <a:sym typeface="+mn-ea"/>
              </a:rPr>
              <a:t>One set or multiple sets of inference related parameters for applicability report only (not for inference)</a:t>
            </a:r>
            <a:r>
              <a:rPr lang="en-US" altLang="zh-CN" sz="1800">
                <a:gradFill>
                  <a:gsLst>
                    <a:gs pos="0">
                      <a:srgbClr val="14CD68"/>
                    </a:gs>
                    <a:gs pos="100000">
                      <a:srgbClr val="035C7D"/>
                    </a:gs>
                  </a:gsLst>
                  <a:lin scaled="0"/>
                </a:gradFill>
                <a:latin typeface="Times"/>
                <a:ea typeface="Batang"/>
                <a:sym typeface="+mn-ea"/>
              </a:rPr>
              <a:t> [4]</a:t>
            </a:r>
            <a:endParaRPr lang="en-US" altLang="zh-CN" sz="1800">
              <a:gradFill>
                <a:gsLst>
                  <a:gs pos="0">
                    <a:srgbClr val="14CD68"/>
                  </a:gs>
                  <a:gs pos="100000">
                    <a:srgbClr val="035C7D"/>
                  </a:gs>
                </a:gsLst>
                <a:lin scaled="0"/>
              </a:gradFill>
              <a:latin typeface="Times"/>
              <a:ea typeface="Batang"/>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Milestones</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951974525" name="Text Box 2"/>
          <p:cNvSpPr txBox="1">
            <a:spLocks noChangeArrowheads="1"/>
          </p:cNvSpPr>
          <p:nvPr/>
        </p:nvSpPr>
        <p:spPr bwMode="auto">
          <a:xfrm>
            <a:off x="986790" y="2132330"/>
            <a:ext cx="10158095" cy="2973070"/>
          </a:xfrm>
          <a:prstGeom prst="rect">
            <a:avLst/>
          </a:prstGeom>
          <a:solidFill>
            <a:srgbClr val="FFFFFF"/>
          </a:solidFill>
          <a:ln w="9525">
            <a:solidFill>
              <a:srgbClr val="000000"/>
            </a:solidFill>
            <a:miter lim="800000"/>
          </a:ln>
        </p:spPr>
        <p:txBody>
          <a:bodyPr rot="0" vert="horz" wrap="square" lIns="91440" tIns="45720" rIns="91440" bIns="45720" anchor="t" anchorCtr="0">
            <a:noAutofit/>
          </a:bodyPr>
          <a:lstStyle/>
          <a:p>
            <a:pPr marL="285750" indent="-285750" algn="l" defTabSz="266700">
              <a:lnSpc>
                <a:spcPts val="3600"/>
              </a:lnSpc>
              <a:spcBef>
                <a:spcPts val="0"/>
              </a:spcBef>
              <a:spcAft>
                <a:spcPts val="300"/>
              </a:spcAft>
              <a:buClrTx/>
              <a:buSzTx/>
              <a:buFont typeface="Arial" panose="020B0604020202020204" pitchFamily="34" charset="0"/>
              <a:buChar char="•"/>
            </a:pPr>
            <a:r>
              <a:rPr lang="en-US" altLang="zh-CN" sz="2400" b="1" u="sng">
                <a:gradFill>
                  <a:gsLst>
                    <a:gs pos="0">
                      <a:srgbClr val="14CD68"/>
                    </a:gs>
                    <a:gs pos="100000">
                      <a:srgbClr val="035C7D"/>
                    </a:gs>
                  </a:gsLst>
                  <a:lin scaled="0"/>
                </a:gradFill>
                <a:latin typeface="Times New Roman" panose="02020603050405020304"/>
                <a:ea typeface="Times New Roman" panose="02020603050405020304"/>
                <a:sym typeface="+mn-ea"/>
              </a:rPr>
              <a:t>Work item was declared complete from RAN1 perspective in RAN1#121@May 2025. </a:t>
            </a:r>
            <a:r>
              <a:rPr lang="en-US" altLang="zh-CN" sz="2400" dirty="0">
                <a:solidFill>
                  <a:srgbClr val="0070C0"/>
                </a:solidFill>
                <a:latin typeface="Times New Roman" panose="02020603050405020304" charset="0"/>
                <a:ea typeface="微软雅黑" panose="020B0503020204020204" pitchFamily="34" charset="-122"/>
                <a:cs typeface="Times New Roman" panose="02020603050405020304" charset="0"/>
                <a:sym typeface="+mn-ea"/>
              </a:rPr>
              <a:t>Need to finalize higher layer parameters and UE features for this project</a:t>
            </a:r>
            <a:r>
              <a:rPr lang="en-US" altLang="zh-CN" sz="2400" dirty="0">
                <a:solidFill>
                  <a:srgbClr val="0070C0"/>
                </a:solidFill>
                <a:latin typeface="Times New Roman" panose="02020603050405020304" charset="0"/>
                <a:ea typeface="微软雅黑" panose="020B0503020204020204" pitchFamily="34" charset="-122"/>
                <a:cs typeface="Times New Roman" panose="02020603050405020304" charset="0"/>
                <a:sym typeface="+mn-ea"/>
              </a:rPr>
              <a:t> [1]</a:t>
            </a:r>
            <a:endParaRPr lang="en-US" altLang="zh-CN" sz="2400" b="1" u="sng">
              <a:gradFill>
                <a:gsLst>
                  <a:gs pos="0">
                    <a:srgbClr val="14CD68"/>
                  </a:gs>
                  <a:gs pos="100000">
                    <a:srgbClr val="035C7D"/>
                  </a:gs>
                </a:gsLst>
                <a:lin scaled="0"/>
              </a:gradFill>
              <a:latin typeface="Times New Roman" panose="02020603050405020304"/>
              <a:ea typeface="Times New Roman" panose="02020603050405020304"/>
              <a:sym typeface="+mn-ea"/>
            </a:endParaRPr>
          </a:p>
          <a:p>
            <a:pPr marL="285750" indent="-285750" algn="l" defTabSz="266700">
              <a:lnSpc>
                <a:spcPts val="3600"/>
              </a:lnSpc>
              <a:spcBef>
                <a:spcPts val="0"/>
              </a:spcBef>
              <a:spcAft>
                <a:spcPts val="300"/>
              </a:spcAft>
              <a:buClrTx/>
              <a:buSzTx/>
              <a:buFont typeface="Arial" panose="020B0604020202020204" pitchFamily="34" charset="0"/>
              <a:buChar char="•"/>
            </a:pPr>
            <a:r>
              <a:rPr lang="en-US" altLang="zh-CN" sz="2400" b="1" u="sng">
                <a:gradFill>
                  <a:gsLst>
                    <a:gs pos="0">
                      <a:srgbClr val="14CD68"/>
                    </a:gs>
                    <a:gs pos="100000">
                      <a:srgbClr val="035C7D"/>
                    </a:gs>
                  </a:gsLst>
                  <a:lin scaled="0"/>
                </a:gradFill>
                <a:latin typeface="Times New Roman" panose="02020603050405020304"/>
                <a:ea typeface="Times New Roman" panose="02020603050405020304"/>
                <a:sym typeface="+mn-ea"/>
              </a:rPr>
              <a:t>Study item was declared complete from RAN1 perspective in RAN1#121</a:t>
            </a:r>
            <a:r>
              <a:rPr lang="en-US" altLang="zh-CN" sz="2400" b="1" u="sng">
                <a:gradFill>
                  <a:gsLst>
                    <a:gs pos="0">
                      <a:srgbClr val="14CD68"/>
                    </a:gs>
                    <a:gs pos="100000">
                      <a:srgbClr val="035C7D"/>
                    </a:gs>
                  </a:gsLst>
                  <a:lin scaled="0"/>
                </a:gradFill>
                <a:latin typeface="Times New Roman" panose="02020603050405020304"/>
                <a:ea typeface="Times New Roman" panose="02020603050405020304"/>
                <a:sym typeface="+mn-ea"/>
              </a:rPr>
              <a:t>@May 2025</a:t>
            </a:r>
            <a:r>
              <a:rPr lang="en-US" altLang="zh-CN" sz="2400" b="1" u="sng">
                <a:gradFill>
                  <a:gsLst>
                    <a:gs pos="0">
                      <a:srgbClr val="14CD68"/>
                    </a:gs>
                    <a:gs pos="100000">
                      <a:srgbClr val="035C7D"/>
                    </a:gs>
                  </a:gsLst>
                  <a:lin scaled="0"/>
                </a:gradFill>
                <a:latin typeface="Times New Roman" panose="02020603050405020304"/>
                <a:ea typeface="Times New Roman" panose="02020603050405020304"/>
                <a:sym typeface="+mn-ea"/>
              </a:rPr>
              <a:t> [5].</a:t>
            </a:r>
            <a:endParaRPr lang="en-US" altLang="zh-CN" sz="2400" b="1" u="sng">
              <a:gradFill>
                <a:gsLst>
                  <a:gs pos="0">
                    <a:srgbClr val="14CD68"/>
                  </a:gs>
                  <a:gs pos="100000">
                    <a:srgbClr val="035C7D"/>
                  </a:gs>
                </a:gsLst>
                <a:lin scaled="0"/>
              </a:gradFill>
              <a:latin typeface="Times New Roman" panose="02020603050405020304"/>
              <a:ea typeface="Times New Roman" panose="02020603050405020304"/>
              <a:sym typeface="+mn-ea"/>
            </a:endParaRPr>
          </a:p>
          <a:p>
            <a:pPr marL="285750" indent="-285750" fontAlgn="base" hangingPunct="0">
              <a:spcAft>
                <a:spcPts val="600"/>
              </a:spcAft>
              <a:buFont typeface="Arial" panose="020B0604020202020204" pitchFamily="34" charset="0"/>
              <a:buChar char="•"/>
            </a:pPr>
            <a:endParaRPr lang="en-US" altLang="zh-CN" sz="2400" kern="100" dirty="0">
              <a:solidFill>
                <a:srgbClr val="0070C0"/>
              </a:solidFill>
              <a:latin typeface="微软雅黑" panose="020B0503020204020204" pitchFamily="34" charset="-122"/>
              <a:ea typeface="微软雅黑" panose="020B0503020204020204" pitchFamily="34" charset="-122"/>
              <a:cs typeface="Times New Roman" panose="02020603050405020304"/>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RAN2: LCM for UE-sided model for Beam Management use case</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179705" y="1196340"/>
            <a:ext cx="11750675" cy="4596130"/>
          </a:xfrm>
          <a:prstGeom prst="rect">
            <a:avLst/>
          </a:prstGeom>
          <a:ln w="9525">
            <a:solidFill>
              <a:schemeClr val="tx1"/>
            </a:solidFill>
          </a:ln>
        </p:spPr>
        <p:txBody>
          <a:bodyPr wrap="square">
            <a:noAutofit/>
          </a:bodyPr>
          <a:p>
            <a:pPr defTabSz="914400">
              <a:lnSpc>
                <a:spcPts val="3000"/>
              </a:lnSpc>
              <a:spcAft>
                <a:spcPct val="0"/>
              </a:spcAft>
              <a:buFont typeface="Symbol" panose="05050102010706020507"/>
              <a:tabLst>
                <a:tab pos="1029970" algn="l"/>
              </a:tabLs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Agreements</a:t>
            </a:r>
            <a:r>
              <a:rPr lang="en-US" altLang="zh-CN" sz="1800" b="1" u="sng">
                <a:latin typeface="Times New Roman" panose="02020603050405020304"/>
                <a:ea typeface="Times New Roman" panose="02020603050405020304"/>
              </a:rPr>
              <a:t> for Discussion on UE-side data collection configuration and related procedures[1]: </a:t>
            </a:r>
            <a:endParaRPr lang="en-US" altLang="zh-CN" sz="1800" b="1" u="sng">
              <a:latin typeface="Times New Roman" panose="02020603050405020304"/>
              <a:ea typeface="Times New Roman" panose="02020603050405020304"/>
            </a:endParaRPr>
          </a:p>
          <a:p>
            <a:pPr marL="360045" lvl="0" defTabSz="914400">
              <a:lnSpc>
                <a:spcPts val="3000"/>
              </a:lnSpc>
              <a:spcAft>
                <a:spcPct val="0"/>
              </a:spcAft>
              <a:buFont typeface="Courier New" panose="02070309020205020404"/>
              <a:buChar char="o"/>
              <a:tabLst>
                <a:tab pos="1029970" algn="l"/>
              </a:tabLst>
            </a:pPr>
            <a:r>
              <a:rPr lang="en-US" altLang="zh-CN" sz="1800">
                <a:latin typeface="Times New Roman" panose="02020603050405020304"/>
                <a:ea typeface="MS Mincho" panose="02020609040205080304" charset="-128"/>
              </a:rPr>
              <a:t> Introduce “release configuration” flag instead of inapplicability cause to indicate UEs preference to release a configuration (e.g. due to model in availability in the local device FFS reason to be specified)</a:t>
            </a:r>
            <a:endParaRPr lang="en-US" altLang="zh-CN" sz="1800">
              <a:latin typeface="Times New Roman" panose="02020603050405020304"/>
              <a:ea typeface="MS Mincho" panose="02020609040205080304" charset="-128"/>
            </a:endParaRPr>
          </a:p>
          <a:p>
            <a:pPr marL="360045" lvl="0" defTabSz="914400">
              <a:lnSpc>
                <a:spcPts val="3000"/>
              </a:lnSpc>
              <a:spcAft>
                <a:spcPct val="0"/>
              </a:spcAft>
              <a:buFont typeface="Courier New" panose="02070309020205020404"/>
              <a:buChar char="o"/>
              <a:tabLst>
                <a:tab pos="1029970" algn="l"/>
              </a:tabLst>
            </a:pPr>
            <a:r>
              <a:rPr lang="en-US" altLang="zh-CN" sz="1800">
                <a:latin typeface="Times New Roman" panose="02020603050405020304"/>
                <a:ea typeface="MS Mincho" panose="02020609040205080304" charset="-128"/>
              </a:rPr>
              <a:t> Introduce a flag in OtherConfig indicating whether applicability reporting via UAI is enabled or disabled.  Assume this applies to Option A and B, FFS if anything different needs to be done for option B (if specified)</a:t>
            </a:r>
            <a:endParaRPr lang="en-US" altLang="zh-CN" sz="1800">
              <a:latin typeface="Times New Roman" panose="02020603050405020304"/>
              <a:ea typeface="MS Mincho" panose="02020609040205080304" charset="-128"/>
            </a:endParaRPr>
          </a:p>
          <a:p>
            <a:pPr marL="360045" lvl="0" defTabSz="914400">
              <a:lnSpc>
                <a:spcPts val="3000"/>
              </a:lnSpc>
              <a:spcAft>
                <a:spcPct val="0"/>
              </a:spcAft>
              <a:buFont typeface="Courier New" panose="02070309020205020404"/>
              <a:buChar char="o"/>
              <a:tabLst>
                <a:tab pos="1029970" algn="l"/>
              </a:tabLst>
            </a:pPr>
            <a:r>
              <a:rPr lang="en-US" altLang="zh-CN" sz="1800">
                <a:latin typeface="Times New Roman" panose="02020603050405020304"/>
                <a:ea typeface="MS Mincho" panose="02020609040205080304" charset="-128"/>
              </a:rPr>
              <a:t> The UE doesn’t need to measure the candidate data collection configuration(s).  This will be specified in RAN2 specs.</a:t>
            </a:r>
            <a:endParaRPr lang="en-US" altLang="zh-CN" sz="1800">
              <a:latin typeface="Times New Roman" panose="02020603050405020304"/>
              <a:ea typeface="MS Mincho" panose="02020609040205080304" charset="-128"/>
            </a:endParaRPr>
          </a:p>
          <a:p>
            <a:pPr marL="360045" lvl="0" defTabSz="914400">
              <a:lnSpc>
                <a:spcPts val="3000"/>
              </a:lnSpc>
              <a:spcAft>
                <a:spcPct val="0"/>
              </a:spcAft>
              <a:buFont typeface="Courier New" panose="02070309020205020404"/>
              <a:buChar char="o"/>
              <a:tabLst>
                <a:tab pos="1029970" algn="l"/>
              </a:tabLst>
            </a:pPr>
            <a:r>
              <a:rPr lang="en-US" altLang="zh-CN" sz="1800">
                <a:latin typeface="Times New Roman" panose="02020603050405020304"/>
                <a:ea typeface="MS Mincho" panose="02020609040205080304" charset="-128"/>
              </a:rPr>
              <a:t> For beam management, candidate data collection configuration includes at least:</a:t>
            </a:r>
            <a:endParaRPr lang="en-US" altLang="zh-CN" sz="1800">
              <a:latin typeface="Times New Roman" panose="02020603050405020304"/>
              <a:ea typeface="MS Mincho" panose="02020609040205080304" charset="-128"/>
            </a:endParaRPr>
          </a:p>
          <a:p>
            <a:pPr marL="1102995" lvl="1" indent="-285750" defTabSz="914400">
              <a:lnSpc>
                <a:spcPts val="3000"/>
              </a:lnSpc>
              <a:spcAft>
                <a:spcPct val="0"/>
              </a:spcAft>
              <a:buFont typeface="Arial" panose="020B0604020202020204" pitchFamily="34" charset="0"/>
              <a:buChar char="•"/>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CSI-ResourceConfigId of Set A</a:t>
            </a:r>
            <a:endParaRPr lang="en-US" altLang="zh-CN" sz="1800">
              <a:latin typeface="Times New Roman" panose="02020603050405020304"/>
              <a:ea typeface="MS Mincho" panose="02020609040205080304" charset="-128"/>
            </a:endParaRPr>
          </a:p>
          <a:p>
            <a:pPr marL="1102995" lvl="1" indent="-285750" defTabSz="914400">
              <a:lnSpc>
                <a:spcPts val="3000"/>
              </a:lnSpc>
              <a:spcAft>
                <a:spcPct val="0"/>
              </a:spcAft>
              <a:buFont typeface="Arial" panose="020B0604020202020204" pitchFamily="34" charset="0"/>
              <a:buChar char="•"/>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CSI-ResourceConfigId of Set B</a:t>
            </a:r>
            <a:endParaRPr lang="en-US" altLang="zh-CN" sz="1800">
              <a:latin typeface="Times New Roman" panose="02020603050405020304"/>
              <a:ea typeface="MS Mincho" panose="02020609040205080304" charset="-128"/>
            </a:endParaRPr>
          </a:p>
          <a:p>
            <a:pPr marL="1102995" lvl="1" indent="-285750" defTabSz="914400">
              <a:lnSpc>
                <a:spcPts val="3000"/>
              </a:lnSpc>
              <a:spcAft>
                <a:spcPct val="0"/>
              </a:spcAft>
              <a:buFont typeface="Arial" panose="020B0604020202020204" pitchFamily="34" charset="0"/>
              <a:buChar char="•"/>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One/two associated IDs (up to whether Set B is equal/subset of Set A or not) according to RAN1 agreements</a:t>
            </a:r>
            <a:endParaRPr lang="en-US" altLang="zh-CN" sz="1800">
              <a:latin typeface="Times New Roman" panose="02020603050405020304"/>
              <a:ea typeface="MS Mincho" panose="02020609040205080304" charset="-128"/>
            </a:endParaRPr>
          </a:p>
          <a:p>
            <a:pPr marL="1102995" lvl="1" indent="-285750" defTabSz="914400">
              <a:lnSpc>
                <a:spcPts val="3000"/>
              </a:lnSpc>
              <a:spcAft>
                <a:spcPct val="0"/>
              </a:spcAft>
              <a:buFont typeface="Arial" panose="020B0604020202020204" pitchFamily="34" charset="0"/>
              <a:buChar char="•"/>
              <a:tabLst>
                <a:tab pos="1029970" algn="l"/>
              </a:tabLst>
            </a:pPr>
            <a:r>
              <a:rPr lang="en-US" altLang="zh-CN" sz="1800">
                <a:latin typeface="Times New Roman" panose="02020603050405020304"/>
                <a:ea typeface="MS Mincho" panose="02020609040205080304" charset="-128"/>
              </a:rPr>
              <a:t>    FFS the details of how this is signalled (e.g. CSIReport config or simplified signaling).</a:t>
            </a:r>
            <a:endParaRPr lang="en-US" altLang="zh-CN" sz="1800">
              <a:latin typeface="Times New Roman" panose="02020603050405020304"/>
              <a:ea typeface="Times New Roman" panose="02020603050405020304"/>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RAN2: NW-side data collection for the beam management use case</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179705" y="981075"/>
            <a:ext cx="11750675" cy="5567045"/>
          </a:xfrm>
          <a:prstGeom prst="rect">
            <a:avLst/>
          </a:prstGeom>
          <a:ln w="9525">
            <a:solidFill>
              <a:schemeClr val="tx1"/>
            </a:solidFill>
          </a:ln>
        </p:spPr>
        <p:txBody>
          <a:bodyPr wrap="square">
            <a:noAutofit/>
          </a:bodyPr>
          <a:p>
            <a:pPr defTabSz="914400">
              <a:lnSpc>
                <a:spcPts val="2400"/>
              </a:lnSpc>
              <a:spcAft>
                <a:spcPct val="0"/>
              </a:spcAft>
              <a:buFont typeface="Symbol" panose="05050102010706020507"/>
              <a:tabLst>
                <a:tab pos="1029970" algn="l"/>
              </a:tabLs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Agreements[1]: </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marL="360045" lvl="0" defTabSz="914400">
              <a:lnSpc>
                <a:spcPts val="2400"/>
              </a:lnSpc>
              <a:spcAft>
                <a:spcPct val="0"/>
              </a:spcAft>
              <a:buFont typeface="Courier New" panose="02070309020205020404"/>
              <a:buChar char="o"/>
              <a:tabLst>
                <a:tab pos="1029970" algn="l"/>
              </a:tabLst>
            </a:pPr>
            <a:r>
              <a:rPr lang="en-US" altLang="zh-CN" sz="1800">
                <a:latin typeface="Times New Roman" panose="02020603050405020304"/>
                <a:ea typeface="MS Mincho" panose="02020609040205080304" charset="-128"/>
              </a:rPr>
              <a:t> </a:t>
            </a: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As a starting point, the data logging is captured in RRC specs.</a:t>
            </a:r>
            <a:endParaRPr lang="en-US" altLang="zh-CN" sz="1800">
              <a:latin typeface="Times New Roman" panose="02020603050405020304"/>
              <a:ea typeface="MS Mincho" panose="02020609040205080304" charset="-128"/>
            </a:endParaRPr>
          </a:p>
          <a:p>
            <a:pPr marL="360045" lvl="0" defTabSz="914400">
              <a:lnSpc>
                <a:spcPts val="24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1-bit indication on whether to release or retain un-retrieved data in RRCReconfiguration with synch is introduced.  In case of HO, the source sends the 1-bit indication to target cell in HO preparation message. This 1-bit indication is included in HO command by target cell (if the target cell wants to keep the data).   We should have single UE behaviour, when it receives the indication it keeps it, otherwise it removes it.   Notify RAN3</a:t>
            </a:r>
            <a:endParaRPr lang="en-US" altLang="zh-CN" sz="1800">
              <a:latin typeface="Times New Roman" panose="02020603050405020304"/>
              <a:ea typeface="MS Mincho" panose="02020609040205080304" charset="-128"/>
            </a:endParaRPr>
          </a:p>
          <a:p>
            <a:pPr marL="360045" lvl="0" defTabSz="914400">
              <a:lnSpc>
                <a:spcPts val="24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Buffer threshold to trigger data availability indication should be set based on specific size, e.g., KB instead of percentage</a:t>
            </a:r>
            <a:endParaRPr lang="en-US" altLang="zh-CN" sz="1800">
              <a:latin typeface="Times New Roman" panose="02020603050405020304"/>
              <a:ea typeface="MS Mincho" panose="02020609040205080304" charset="-128"/>
            </a:endParaRPr>
          </a:p>
          <a:p>
            <a:pPr marL="360045" lvl="0" defTabSz="914400">
              <a:lnSpc>
                <a:spcPts val="24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UAI related to buffer status or low power state is triggered only once when specific conditions are met (e.g., buffer full/threshold, and low power state). A prohibit timer is not necessary for UAI related to buffer status or low power state</a:t>
            </a:r>
            <a:endParaRPr lang="en-US" altLang="zh-CN" sz="1800">
              <a:latin typeface="Times New Roman" panose="02020603050405020304"/>
              <a:ea typeface="MS Mincho" panose="02020609040205080304" charset="-128"/>
            </a:endParaRPr>
          </a:p>
          <a:p>
            <a:pPr marL="360045" lvl="0" defTabSz="914400">
              <a:lnSpc>
                <a:spcPts val="24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No additional signaling from the UE is required when the low power issue is resolved</a:t>
            </a:r>
            <a:endParaRPr lang="en-US" altLang="zh-CN" sz="1800">
              <a:latin typeface="Times New Roman" panose="02020603050405020304"/>
              <a:ea typeface="MS Mincho" panose="02020609040205080304" charset="-128"/>
            </a:endParaRPr>
          </a:p>
          <a:p>
            <a:pPr marL="360045" lvl="0" defTabSz="914400">
              <a:lnSpc>
                <a:spcPts val="24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No additional signaling from the UE is required when the buffer full issue is resolved</a:t>
            </a:r>
            <a:endParaRPr lang="en-US" altLang="zh-CN" sz="1800">
              <a:latin typeface="Times New Roman" panose="02020603050405020304"/>
              <a:ea typeface="MS Mincho" panose="02020609040205080304" charset="-128"/>
            </a:endParaRPr>
          </a:p>
          <a:p>
            <a:pPr marL="360045" lvl="0" defTabSz="914400">
              <a:lnSpc>
                <a:spcPts val="24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Data is collected on per data logging configuration basis and UE indicates data logging configuration ID.    An indication of the “gap” is needed.  “Gap” is time interval larger than the configured logging periodicity.    FFS if timestamp and relative time stamp for each group is needed per “group”.</a:t>
            </a:r>
            <a:endParaRPr lang="en-US" altLang="zh-CN" sz="1800">
              <a:latin typeface="Times New Roman" panose="02020603050405020304"/>
              <a:ea typeface="MS Mincho" panose="02020609040205080304" charset="-128"/>
            </a:endParaRPr>
          </a:p>
          <a:p>
            <a:pPr marL="360045" lvl="0" defTabSz="914400">
              <a:lnSpc>
                <a:spcPts val="24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The UE should report the CGI of the serving cell whenever feasible. If CGI is unavailable, the UE shall log PCI-ARFCN as a fallback</a:t>
            </a:r>
            <a:endParaRPr lang="en-US" altLang="zh-CN" sz="1800">
              <a:latin typeface="Times New Roman" panose="02020603050405020304"/>
              <a:ea typeface="MS Mincho" panose="02020609040205080304" charset="-128"/>
            </a:endParaRPr>
          </a:p>
          <a:p>
            <a:pPr marL="360045" lvl="0" defTabSz="914400">
              <a:lnSpc>
                <a:spcPts val="2400"/>
              </a:lnSpc>
              <a:spcAft>
                <a:spcPct val="0"/>
              </a:spcAft>
              <a:buFont typeface="Courier New" panose="02070309020205020404"/>
              <a:buChar char="o"/>
              <a:tabLst>
                <a:tab pos="1029970" algn="l"/>
              </a:tabLst>
            </a:pPr>
            <a:r>
              <a:rPr lang="en-US" altLang="zh-CN" sz="1800">
                <a:latin typeface="Times New Roman" panose="02020603050405020304"/>
                <a:ea typeface="MS Mincho" panose="02020609040205080304" charset="-128"/>
              </a:rPr>
              <a:t>RAN2 confirms that previous agreement excluded SN being configured for OAM centric data collection.</a:t>
            </a:r>
            <a:endParaRPr lang="en-US" altLang="zh-CN" sz="1800">
              <a:latin typeface="Times New Roman" panose="02020603050405020304"/>
              <a:ea typeface="Times New Roman" panose="02020603050405020304"/>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RAN2: LCM for UE-sided model for Positioning use case</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179705" y="981075"/>
            <a:ext cx="11750675" cy="5567045"/>
          </a:xfrm>
          <a:prstGeom prst="rect">
            <a:avLst/>
          </a:prstGeom>
          <a:ln w="9525">
            <a:solidFill>
              <a:schemeClr val="tx1"/>
            </a:solidFill>
          </a:ln>
        </p:spPr>
        <p:txBody>
          <a:bodyPr wrap="square">
            <a:noAutofit/>
          </a:bodyPr>
          <a:p>
            <a:pPr defTabSz="914400">
              <a:lnSpc>
                <a:spcPts val="2400"/>
              </a:lnSpc>
              <a:spcAft>
                <a:spcPct val="0"/>
              </a:spcAft>
              <a:buFont typeface="Symbol" panose="05050102010706020507"/>
              <a:tabLst>
                <a:tab pos="1029970" algn="l"/>
              </a:tabLs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Agreements[1]: </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marL="360045" lvl="0" defTabSz="914400">
              <a:lnSpc>
                <a:spcPts val="2400"/>
              </a:lnSpc>
              <a:spcAft>
                <a:spcPct val="0"/>
              </a:spcAft>
              <a:buFont typeface="Courier New" panose="02070309020205020404"/>
              <a:buChar char="o"/>
              <a:tabLst>
                <a:tab pos="1029970" algn="l"/>
              </a:tabLst>
            </a:pPr>
            <a:r>
              <a:rPr lang="en-US" altLang="zh-CN" sz="1800">
                <a:latin typeface="Times New Roman" panose="02020603050405020304"/>
                <a:ea typeface="MS Mincho" panose="02020609040205080304" charset="-128"/>
              </a:rPr>
              <a:t> </a:t>
            </a: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The field dl-PRS-ResourcePrioritySubset in IE NR-DL-PRS-Info should be ignored for NR AI/ML positioning. Remove corresponding 'Editor's Note' from the running CR</a:t>
            </a:r>
            <a:endParaRPr lang="en-US" altLang="zh-CN" sz="1800">
              <a:latin typeface="Times New Roman" panose="02020603050405020304"/>
              <a:ea typeface="MS Mincho" panose="02020609040205080304" charset="-128"/>
            </a:endParaRPr>
          </a:p>
          <a:p>
            <a:pPr marL="360045" lvl="0" defTabSz="914400">
              <a:lnSpc>
                <a:spcPts val="24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Regarding the applicability of IE NR-DL-PRS-ProcessingCapability to NR AI/ML positioning Case 1, wait for further RAN1 input and keep the current "Editor's Note" in the running CR for now.</a:t>
            </a:r>
            <a:endParaRPr lang="en-US" altLang="zh-CN" sz="1800">
              <a:latin typeface="Times New Roman" panose="02020603050405020304"/>
              <a:ea typeface="MS Mincho" panose="02020609040205080304" charset="-128"/>
            </a:endParaRPr>
          </a:p>
          <a:p>
            <a:pPr marL="360045" lvl="0" defTabSz="914400">
              <a:lnSpc>
                <a:spcPts val="24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Regarding the applicability of IE NR-DL-PRS-QCL-ProcessingCapability to NR AI/ML positioning Case 1, wait for further RAN1 input and keep the current "Editor's Note" in the running CR for now.</a:t>
            </a:r>
            <a:endParaRPr lang="en-US" altLang="zh-CN" sz="1800">
              <a:latin typeface="Times New Roman" panose="02020603050405020304"/>
              <a:ea typeface="MS Mincho" panose="02020609040205080304" charset="-128"/>
            </a:endParaRPr>
          </a:p>
          <a:p>
            <a:pPr marL="360045" lvl="0" defTabSz="914400">
              <a:lnSpc>
                <a:spcPts val="24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Regarding the applicability of IE NR-DL-PRS-ResourcesCapability to NR AI/ML positioning Case 1, wait for further RAN1 input and keep the current "Editor's Note" in the running CR for now.</a:t>
            </a:r>
            <a:endParaRPr lang="en-US" altLang="zh-CN" sz="1800">
              <a:latin typeface="Times New Roman" panose="02020603050405020304"/>
              <a:ea typeface="MS Mincho" panose="02020609040205080304" charset="-128"/>
            </a:endParaRPr>
          </a:p>
          <a:p>
            <a:pPr marL="360045" lvl="0" defTabSz="914400">
              <a:lnSpc>
                <a:spcPts val="24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The IE NR-On-Demand-DL-PRS-Configurations-Selected-IndexList is also applicable to NR AI/ML positioning Case 1. The corresponding Editor's Notes in clause 6.4.3, 6.5.10.1, and 6.5.11.1 can be removed.</a:t>
            </a:r>
            <a:endParaRPr lang="en-US" altLang="zh-CN" sz="1800">
              <a:latin typeface="Times New Roman" panose="02020603050405020304"/>
              <a:ea typeface="MS Mincho" panose="02020609040205080304" charset="-128"/>
            </a:endParaRPr>
          </a:p>
          <a:p>
            <a:pPr marL="360045" lvl="0" defTabSz="914400">
              <a:lnSpc>
                <a:spcPts val="24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The IE NR-AI-ML-PositioningProvideAssistanceData contains (at least) all assistance data elements from UE-based DL-TDOA as starting point. This will be revised when additional RAN1 input is available. The current Editor's Note is kept for now.</a:t>
            </a:r>
            <a:endParaRPr lang="en-US" altLang="zh-CN" sz="1800">
              <a:latin typeface="Times New Roman" panose="02020603050405020304"/>
              <a:ea typeface="MS Mincho" panose="02020609040205080304" charset="-128"/>
            </a:endParaRPr>
          </a:p>
          <a:p>
            <a:pPr marL="360045" lvl="0" defTabSz="914400">
              <a:lnSpc>
                <a:spcPts val="24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The IE NR-AI-ML-PositioningRequestAssistanceData contains (at least) all assistance data elements from UE-based DL-TDOA as starting point. This will be revised when additional RAN1 input is available. The current Editor's Note is kept for now.</a:t>
            </a:r>
            <a:endParaRPr lang="en-US" altLang="zh-CN" sz="1800">
              <a:latin typeface="Times New Roman" panose="02020603050405020304"/>
              <a:ea typeface="Times New Roman" panose="02020603050405020304"/>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RAN2: LCM for UE-sided model for Positioning use case</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179705" y="920750"/>
            <a:ext cx="11750675" cy="5627370"/>
          </a:xfrm>
          <a:prstGeom prst="rect">
            <a:avLst/>
          </a:prstGeom>
          <a:ln w="9525">
            <a:solidFill>
              <a:schemeClr val="tx1"/>
            </a:solidFill>
          </a:ln>
        </p:spPr>
        <p:txBody>
          <a:bodyPr wrap="square">
            <a:noAutofit/>
          </a:bodyPr>
          <a:p>
            <a:pPr defTabSz="914400">
              <a:lnSpc>
                <a:spcPts val="2200"/>
              </a:lnSpc>
              <a:spcAft>
                <a:spcPct val="0"/>
              </a:spcAft>
              <a:buFont typeface="Symbol" panose="05050102010706020507"/>
              <a:tabLst>
                <a:tab pos="1029970" algn="l"/>
              </a:tabLst>
            </a:pPr>
            <a:r>
              <a:rPr lang="en-US" altLang="zh-CN" sz="1800" b="1" u="sng">
                <a:latin typeface="Times New Roman" panose="02020603050405020304"/>
                <a:ea typeface="Times New Roman" panose="02020603050405020304"/>
              </a:rPr>
              <a:t>Agreements </a:t>
            </a:r>
            <a:r>
              <a:rPr lang="en-US" altLang="zh-CN" sz="1800" b="1" u="sng">
                <a:latin typeface="Times New Roman" panose="02020603050405020304"/>
                <a:ea typeface="Times New Roman" panose="02020603050405020304"/>
                <a:sym typeface="+mn-ea"/>
              </a:rPr>
              <a:t>(Continued) </a:t>
            </a:r>
            <a:r>
              <a:rPr lang="en-US" altLang="zh-CN" sz="1800" b="1" u="sng">
                <a:latin typeface="Times New Roman" panose="02020603050405020304"/>
                <a:ea typeface="Times New Roman" panose="02020603050405020304"/>
              </a:rPr>
              <a:t>[1]: </a:t>
            </a:r>
            <a:endParaRPr lang="en-US" altLang="zh-CN" sz="1800" b="1" u="sng">
              <a:latin typeface="Times New Roman" panose="02020603050405020304"/>
              <a:ea typeface="Times New Roman" panose="02020603050405020304"/>
            </a:endParaRPr>
          </a:p>
          <a:p>
            <a:pPr marL="360045" lvl="0" defTabSz="914400">
              <a:lnSpc>
                <a:spcPts val="22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The IE NR-AI-ML-PositioningRequestLocationInformation contains (at least) the AssistanceAvailability flag. Additional details/information can be discussed via company contributions.</a:t>
            </a:r>
            <a:endParaRPr lang="en-US" altLang="zh-CN" sz="1800">
              <a:latin typeface="Times New Roman" panose="02020603050405020304"/>
              <a:ea typeface="MS Mincho" panose="02020609040205080304" charset="-128"/>
            </a:endParaRPr>
          </a:p>
          <a:p>
            <a:pPr marL="360045" lvl="0" defTabSz="914400">
              <a:lnSpc>
                <a:spcPts val="22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The IE NR-AI-ML-PositioningProvideCapabilities contains (at least) all capabilities from UE-based DL-TDOA as starting point, except the capability related to DL-PRS processing (see #LPP-2/3/4). This will be revised when additional RAN1 input is available. The current Editor's Note is kept for now.</a:t>
            </a:r>
            <a:endParaRPr lang="en-US" altLang="zh-CN" sz="1800">
              <a:latin typeface="Times New Roman" panose="02020603050405020304"/>
              <a:ea typeface="MS Mincho" panose="02020609040205080304" charset="-128"/>
            </a:endParaRPr>
          </a:p>
          <a:p>
            <a:pPr marL="360045" lvl="0" defTabSz="914400">
              <a:lnSpc>
                <a:spcPts val="22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A target UE can obtain the "ground-truth label" information via existing MO-LR procedures. No additional RAN2 specification impacts are foreseen</a:t>
            </a:r>
            <a:endParaRPr lang="en-US" altLang="zh-CN" sz="1800">
              <a:latin typeface="Times New Roman" panose="02020603050405020304"/>
              <a:ea typeface="MS Mincho" panose="02020609040205080304" charset="-128"/>
            </a:endParaRPr>
          </a:p>
          <a:p>
            <a:pPr marL="360045" lvl="0" defTabSz="914400">
              <a:lnSpc>
                <a:spcPts val="22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Reuse the existing NR-DL-TDOA-LocationServerErrorCauses structure for AI/ML positioning Case 1, and do not introduce additional error causes in NR-DL-AI-ML-LocationServerErrorCauses.</a:t>
            </a:r>
            <a:endParaRPr lang="en-US" altLang="zh-CN" sz="1800">
              <a:latin typeface="Times New Roman" panose="02020603050405020304"/>
              <a:ea typeface="MS Mincho" panose="02020609040205080304" charset="-128"/>
            </a:endParaRPr>
          </a:p>
          <a:p>
            <a:pPr marL="360045" lvl="0" defTabSz="914400">
              <a:lnSpc>
                <a:spcPts val="22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Introduce ‘DL AIML positioning not available’ as new target device error cause for AI/ML positioning case 1, to indicate UE cannot perform positioning method (e.g. model not available and performance monitoring outcome not available).</a:t>
            </a:r>
            <a:endParaRPr lang="en-US" altLang="zh-CN" sz="1800">
              <a:latin typeface="Times New Roman" panose="02020603050405020304"/>
              <a:ea typeface="MS Mincho" panose="02020609040205080304" charset="-128"/>
            </a:endParaRPr>
          </a:p>
          <a:p>
            <a:pPr marL="360045" lvl="0" defTabSz="914400">
              <a:lnSpc>
                <a:spcPts val="22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positioning Integrity is supported for AI/ML positioning Case 1</a:t>
            </a:r>
            <a:endParaRPr lang="en-US" altLang="zh-CN" sz="1800">
              <a:latin typeface="Times New Roman" panose="02020603050405020304"/>
              <a:ea typeface="MS Mincho" panose="02020609040205080304" charset="-128"/>
            </a:endParaRPr>
          </a:p>
          <a:p>
            <a:pPr marL="360045" lvl="0" defTabSz="914400">
              <a:lnSpc>
                <a:spcPts val="22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No new LPP message is introduced for performance monitoring purposes</a:t>
            </a:r>
            <a:endParaRPr lang="en-US" altLang="zh-CN" sz="1800">
              <a:latin typeface="Times New Roman" panose="02020603050405020304"/>
              <a:ea typeface="MS Mincho" panose="02020609040205080304" charset="-128"/>
            </a:endParaRPr>
          </a:p>
          <a:p>
            <a:pPr marL="360045" lvl="0" defTabSz="914400">
              <a:lnSpc>
                <a:spcPts val="22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The IE NR-PRU-DL-Info is also applicable to NR AI/ML positioning Case 1. The corresponding Editor's Notes in clause 6.4.3 can be removed.   FFS if more PRUs are needed to be included for training purposes</a:t>
            </a:r>
            <a:endParaRPr lang="en-US" altLang="zh-CN" sz="1800">
              <a:latin typeface="Times New Roman" panose="02020603050405020304"/>
              <a:ea typeface="MS Mincho" panose="02020609040205080304" charset="-128"/>
            </a:endParaRPr>
          </a:p>
          <a:p>
            <a:pPr marL="360045" lvl="0" defTabSz="914400">
              <a:lnSpc>
                <a:spcPts val="2200"/>
              </a:lnSpc>
              <a:spcAft>
                <a:spcPct val="0"/>
              </a:spcAft>
              <a:buFont typeface="Courier New" panose="02070309020205020404"/>
              <a:buChar char="o"/>
              <a:tabLst>
                <a:tab pos="1029970" algn="l"/>
              </a:tabLst>
            </a:pPr>
            <a:r>
              <a:rPr lang="en-US" altLang="en-US" sz="1800">
                <a:latin typeface="Times New Roman" panose="02020603050405020304"/>
                <a:ea typeface="MS Mincho" panose="02020609040205080304" charset="-128"/>
              </a:rPr>
              <a:t></a:t>
            </a:r>
            <a:r>
              <a:rPr lang="en-US" altLang="zh-CN" sz="1800">
                <a:latin typeface="Times New Roman" panose="02020603050405020304"/>
                <a:ea typeface="MS Mincho" panose="02020609040205080304" charset="-128"/>
              </a:rPr>
              <a:t>NR-SelectedDL-PRS-IndexList is applicable to AI/ML positioning Case 1.</a:t>
            </a:r>
            <a:endParaRPr lang="en-US" altLang="zh-CN" sz="1800">
              <a:latin typeface="Times New Roman" panose="02020603050405020304"/>
              <a:ea typeface="MS Mincho" panose="02020609040205080304" charset="-128"/>
            </a:endParaRPr>
          </a:p>
          <a:p>
            <a:pPr marL="360045" lvl="0" defTabSz="914400">
              <a:lnSpc>
                <a:spcPts val="2200"/>
              </a:lnSpc>
              <a:spcAft>
                <a:spcPct val="0"/>
              </a:spcAft>
              <a:buFont typeface="Courier New" panose="02070309020205020404"/>
              <a:buChar char="o"/>
              <a:tabLst>
                <a:tab pos="1029970" algn="l"/>
              </a:tabLst>
            </a:pPr>
            <a:r>
              <a:rPr lang="en-US" altLang="zh-CN" sz="1800">
                <a:latin typeface="Times New Roman" panose="02020603050405020304"/>
                <a:ea typeface="MS Mincho" panose="02020609040205080304" charset="-128"/>
              </a:rPr>
              <a:t>To ensure the consistency between training and inference, the UE should be able to request assistance data associated with a specific group of TRPs.   FFS the request associated information in on demand prs request..</a:t>
            </a:r>
            <a:endParaRPr lang="en-US" altLang="zh-CN" sz="1800">
              <a:latin typeface="Times New Roman" panose="02020603050405020304"/>
              <a:ea typeface="Times New Roman" panose="02020603050405020304"/>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Rectangle 29"/>
          <p:cNvSpPr>
            <a:spLocks noGrp="1" noChangeArrowheads="1"/>
          </p:cNvSpPr>
          <p:nvPr>
            <p:ph type="ctrTitle" idx="4294967295"/>
          </p:nvPr>
        </p:nvSpPr>
        <p:spPr bwMode="auto">
          <a:xfrm>
            <a:off x="223520" y="2128520"/>
            <a:ext cx="11786235" cy="2559050"/>
          </a:xfrm>
          <a:prstGeom prst="rect">
            <a:avLst/>
          </a:prstGeom>
          <a:ln>
            <a:miter lim="800000"/>
          </a:ln>
        </p:spPr>
        <p:txBody>
          <a:bodyPr vert="horz" wrap="square" lIns="91440" tIns="45720" rIns="91440" bIns="45720" numCol="1" anchor="t" anchorCtr="0" compatLnSpc="1"/>
          <a:p>
            <a:pPr marL="0" indent="0" algn="ctr" fontAlgn="auto">
              <a:lnSpc>
                <a:spcPct val="200000"/>
              </a:lnSpc>
              <a:defRPr/>
            </a:pP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Progress on FS_NR_AIML_air_Ph2  </a:t>
            </a:r>
            <a:b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b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during RAN2#130 (May 2025) </a:t>
            </a:r>
            <a:r>
              <a:rPr lang="en-US" altLang="zh-CN" sz="3200" b="1" dirty="0">
                <a:solidFill>
                  <a:srgbClr val="0070C0"/>
                </a:solidFill>
                <a:latin typeface="微软雅黑" panose="020B0503020204020204" pitchFamily="34" charset="-122"/>
                <a:ea typeface="微软雅黑" panose="020B0503020204020204" pitchFamily="34" charset="-122"/>
                <a:cs typeface="+mn-cs"/>
              </a:rPr>
              <a:t> </a:t>
            </a:r>
            <a:endParaRPr lang="en-US" altLang="zh-CN" sz="32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RAN2: </a:t>
            </a:r>
            <a:r>
              <a:rPr lang="en-US" altLang="zh-CN" sz="2400" b="1" dirty="0">
                <a:solidFill>
                  <a:srgbClr val="0B85CF"/>
                </a:solidFill>
                <a:ea typeface="微软雅黑" panose="020B0503020204020204" pitchFamily="34" charset="-122"/>
                <a:cs typeface="Arial" panose="020B0604020202020204" pitchFamily="34" charset="0"/>
                <a:sym typeface="Times New Roman" panose="02020603050405020304"/>
              </a:rPr>
              <a:t>UE-side data collection &amp; AI_ML model delivery options</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951974525" name="Text Box 2"/>
          <p:cNvSpPr txBox="1">
            <a:spLocks noChangeArrowheads="1"/>
          </p:cNvSpPr>
          <p:nvPr/>
        </p:nvSpPr>
        <p:spPr bwMode="auto">
          <a:xfrm>
            <a:off x="318770" y="1217930"/>
            <a:ext cx="11407140" cy="4366260"/>
          </a:xfrm>
          <a:prstGeom prst="rect">
            <a:avLst/>
          </a:prstGeom>
          <a:solidFill>
            <a:srgbClr val="FFFFFF"/>
          </a:solidFill>
          <a:ln w="9525">
            <a:solidFill>
              <a:srgbClr val="000000"/>
            </a:solidFill>
            <a:miter lim="800000"/>
          </a:ln>
        </p:spPr>
        <p:txBody>
          <a:bodyPr rot="0" vert="horz" wrap="square" lIns="91440" tIns="45720" rIns="91440" bIns="45720" anchor="t" anchorCtr="0">
            <a:noAutofit/>
          </a:bodyPr>
          <a:lstStyle/>
          <a:p>
            <a:pPr fontAlgn="base" hangingPunct="0">
              <a:spcAft>
                <a:spcPts val="600"/>
              </a:spcAf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Agreements[5]:</a:t>
            </a:r>
            <a:r>
              <a:rPr lang="en-US" altLang="zh-CN" sz="1800">
                <a:latin typeface="Times New Roman" panose="02020603050405020304"/>
                <a:ea typeface="Times New Roman" panose="02020603050405020304"/>
                <a:sym typeface="+mn-ea"/>
              </a:rPr>
              <a:t> </a:t>
            </a:r>
            <a:endParaRPr lang="en-US" altLang="zh-CN" sz="1800">
              <a:latin typeface="Times New Roman" panose="02020603050405020304"/>
              <a:ea typeface="Times New Roman" panose="02020603050405020304"/>
            </a:endParaRPr>
          </a:p>
          <a:p>
            <a:pPr fontAlgn="base" hangingPunct="0">
              <a:spcAft>
                <a:spcPts val="600"/>
              </a:spcAft>
            </a:pPr>
            <a:endParaRPr lang="en-US" altLang="zh-CN" sz="1800" kern="100">
              <a:latin typeface="Times New Roman" panose="02020603050405020304"/>
              <a:cs typeface="Times New Roman" panose="02020603050405020304"/>
              <a:sym typeface="Times New Roman" panose="02020603050405020304"/>
            </a:endParaRPr>
          </a:p>
          <a:p>
            <a:pPr fontAlgn="base" hangingPunct="0">
              <a:spcAft>
                <a:spcPts val="600"/>
              </a:spcAft>
            </a:pPr>
            <a:r>
              <a:rPr lang="en-US" altLang="zh-CN" sz="1800" kern="100">
                <a:latin typeface="Times New Roman" panose="02020603050405020304"/>
                <a:cs typeface="Times New Roman" panose="02020603050405020304"/>
                <a:sym typeface="Times New Roman" panose="02020603050405020304"/>
              </a:rPr>
              <a:t>RAN2#130 discussed the topic of </a:t>
            </a:r>
            <a:r>
              <a:rPr lang="en-US" altLang="zh-CN" sz="2000" b="1" kern="100">
                <a:latin typeface="Times New Roman" panose="02020603050405020304"/>
                <a:cs typeface="Times New Roman" panose="02020603050405020304"/>
                <a:sym typeface="Times New Roman" panose="02020603050405020304"/>
              </a:rPr>
              <a:t>UE-side data collection</a:t>
            </a:r>
            <a:r>
              <a:rPr lang="en-US" altLang="zh-CN" sz="1800" kern="100">
                <a:latin typeface="Times New Roman" panose="02020603050405020304"/>
                <a:cs typeface="Times New Roman" panose="02020603050405020304"/>
                <a:sym typeface="Times New Roman" panose="02020603050405020304"/>
              </a:rPr>
              <a:t> and in particular on the impact of control plane solutions for the transfer of UE-side data from the UE. It was agreed to capture in the TR, the issues related to CP solutions when a large amount of data (if there is a large amount of data) are to be transferred from a UE (e.g. need for segmentation and its implications)</a:t>
            </a:r>
            <a:endParaRPr lang="en-US" altLang="zh-CN" sz="1800" kern="100">
              <a:latin typeface="Times New Roman" panose="02020603050405020304"/>
              <a:cs typeface="Times New Roman" panose="02020603050405020304"/>
              <a:sym typeface="Times New Roman" panose="02020603050405020304"/>
            </a:endParaRPr>
          </a:p>
          <a:p>
            <a:pPr fontAlgn="base" hangingPunct="0">
              <a:spcAft>
                <a:spcPts val="600"/>
              </a:spcAft>
            </a:pPr>
            <a:r>
              <a:rPr lang="en-US" altLang="zh-CN" sz="1800" b="1" kern="100">
                <a:latin typeface="Times New Roman" panose="02020603050405020304"/>
                <a:cs typeface="Times New Roman" panose="02020603050405020304"/>
                <a:sym typeface="Times New Roman" panose="02020603050405020304"/>
              </a:rPr>
              <a:t>On this topic the following post email discussion was agreed: </a:t>
            </a:r>
            <a:endParaRPr lang="en-US" altLang="zh-CN" sz="1800" b="1" kern="100">
              <a:latin typeface="Times New Roman" panose="02020603050405020304"/>
              <a:cs typeface="Times New Roman" panose="02020603050405020304"/>
              <a:sym typeface="Times New Roman" panose="02020603050405020304"/>
            </a:endParaRPr>
          </a:p>
          <a:p>
            <a:pPr fontAlgn="base" hangingPunct="0">
              <a:spcAft>
                <a:spcPts val="600"/>
              </a:spcAft>
            </a:pPr>
            <a:r>
              <a:rPr lang="en-US" altLang="en-US" sz="1800" kern="100">
                <a:latin typeface="Times New Roman" panose="02020603050405020304"/>
                <a:cs typeface="Times New Roman" panose="02020603050405020304"/>
                <a:sym typeface="Times New Roman" panose="02020603050405020304"/>
              </a:rPr>
              <a:t></a:t>
            </a:r>
            <a:r>
              <a:rPr lang="en-US" altLang="zh-CN" sz="1800" kern="100">
                <a:latin typeface="Times New Roman" panose="02020603050405020304"/>
                <a:cs typeface="Times New Roman" panose="02020603050405020304"/>
                <a:sym typeface="Times New Roman" panose="02020603050405020304"/>
              </a:rPr>
              <a:t>[POST130][033][AI PHY] UE Side data collection (Ericsson)</a:t>
            </a:r>
            <a:endParaRPr lang="en-US" altLang="zh-CN" sz="1800" kern="100">
              <a:latin typeface="Times New Roman" panose="02020603050405020304"/>
              <a:cs typeface="Times New Roman" panose="02020603050405020304"/>
              <a:sym typeface="Times New Roman" panose="02020603050405020304"/>
            </a:endParaRPr>
          </a:p>
          <a:p>
            <a:pPr fontAlgn="base" hangingPunct="0">
              <a:spcAft>
                <a:spcPts val="600"/>
              </a:spcAft>
            </a:pPr>
            <a:r>
              <a:rPr lang="en-US" altLang="zh-CN" sz="1800" kern="100">
                <a:latin typeface="Times New Roman" panose="02020603050405020304"/>
                <a:cs typeface="Times New Roman" panose="02020603050405020304"/>
                <a:sym typeface="Times New Roman" panose="02020603050405020304"/>
              </a:rPr>
              <a:t>Intended outcome: TP capture CP analysis </a:t>
            </a:r>
            <a:endParaRPr lang="en-US" altLang="zh-CN" sz="1800" kern="100">
              <a:latin typeface="Times New Roman" panose="02020603050405020304"/>
              <a:cs typeface="Times New Roman" panose="02020603050405020304"/>
              <a:sym typeface="Times New Roman" panose="02020603050405020304"/>
            </a:endParaRPr>
          </a:p>
          <a:p>
            <a:pPr fontAlgn="base" hangingPunct="0">
              <a:spcAft>
                <a:spcPts val="600"/>
              </a:spcAft>
            </a:pPr>
            <a:r>
              <a:rPr lang="en-US" altLang="zh-CN" sz="1800" kern="100">
                <a:latin typeface="Times New Roman" panose="02020603050405020304"/>
                <a:cs typeface="Times New Roman" panose="02020603050405020304"/>
                <a:sym typeface="Times New Roman" panose="02020603050405020304"/>
              </a:rPr>
              <a:t>Deadline:  4 weeks</a:t>
            </a:r>
            <a:endParaRPr lang="en-US" altLang="zh-CN" sz="1800" kern="100">
              <a:latin typeface="Times New Roman" panose="02020603050405020304"/>
              <a:cs typeface="Times New Roman" panose="02020603050405020304"/>
              <a:sym typeface="Times New Roman" panose="02020603050405020304"/>
            </a:endParaRPr>
          </a:p>
          <a:p>
            <a:pPr fontAlgn="base" hangingPunct="0">
              <a:spcAft>
                <a:spcPts val="600"/>
              </a:spcAft>
            </a:pPr>
            <a:endParaRPr lang="en-US" altLang="zh-CN" sz="1800" kern="100">
              <a:latin typeface="Times New Roman" panose="02020603050405020304"/>
              <a:cs typeface="Times New Roman" panose="02020603050405020304"/>
              <a:sym typeface="Times New Roman" panose="02020603050405020304"/>
            </a:endParaRPr>
          </a:p>
          <a:p>
            <a:pPr fontAlgn="base" hangingPunct="0">
              <a:spcAft>
                <a:spcPts val="600"/>
              </a:spcAft>
            </a:pPr>
            <a:r>
              <a:rPr lang="en-US" altLang="zh-CN" sz="1800" kern="100">
                <a:latin typeface="Times New Roman" panose="02020603050405020304"/>
                <a:cs typeface="Times New Roman" panose="02020603050405020304"/>
                <a:sym typeface="Times New Roman" panose="02020603050405020304"/>
              </a:rPr>
              <a:t>RAN2#130 discussed the topic of </a:t>
            </a:r>
            <a:r>
              <a:rPr lang="en-US" altLang="zh-CN" sz="2000" b="1" kern="100">
                <a:latin typeface="Times New Roman" panose="02020603050405020304"/>
                <a:cs typeface="Times New Roman" panose="02020603050405020304"/>
                <a:sym typeface="Times New Roman" panose="02020603050405020304"/>
              </a:rPr>
              <a:t>AI_ML model delivery options</a:t>
            </a:r>
            <a:r>
              <a:rPr lang="en-US" altLang="zh-CN" sz="1800" kern="100">
                <a:latin typeface="Times New Roman" panose="02020603050405020304"/>
                <a:cs typeface="Times New Roman" panose="02020603050405020304"/>
                <a:sym typeface="Times New Roman" panose="02020603050405020304"/>
              </a:rPr>
              <a:t> focusing in particular on the principles. However, </a:t>
            </a:r>
            <a:r>
              <a:rPr lang="en-US" altLang="zh-CN" sz="1800" b="1" kern="100">
                <a:latin typeface="Times New Roman" panose="02020603050405020304"/>
                <a:cs typeface="Times New Roman" panose="02020603050405020304"/>
                <a:sym typeface="Times New Roman" panose="02020603050405020304"/>
              </a:rPr>
              <a:t>no agreements were reached</a:t>
            </a:r>
            <a:r>
              <a:rPr lang="en-US" altLang="zh-CN" sz="1800" kern="100">
                <a:latin typeface="Times New Roman" panose="02020603050405020304"/>
                <a:cs typeface="Times New Roman" panose="02020603050405020304"/>
                <a:sym typeface="Times New Roman" panose="02020603050405020304"/>
              </a:rPr>
              <a:t>.</a:t>
            </a:r>
            <a:endParaRPr lang="en-US" altLang="zh-CN" sz="1800" kern="100">
              <a:latin typeface="Times New Roman" panose="02020603050405020304"/>
              <a:cs typeface="Times New Roman" panose="02020603050405020304"/>
              <a:sym typeface="Times New Roman" panose="02020603050405020304"/>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Observations and Proposals</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15" name="文本框 14"/>
          <p:cNvSpPr txBox="1"/>
          <p:nvPr/>
        </p:nvSpPr>
        <p:spPr>
          <a:xfrm>
            <a:off x="128905" y="854075"/>
            <a:ext cx="11934825" cy="5831205"/>
          </a:xfrm>
          <a:prstGeom prst="rect">
            <a:avLst/>
          </a:prstGeom>
          <a:noFill/>
          <a:ln w="12700" cmpd="sng">
            <a:noFill/>
            <a:prstDash val="solid"/>
            <a:miter lim="800000"/>
          </a:ln>
        </p:spPr>
        <p:txBody>
          <a:bodyPr wrap="square">
            <a:noAutofit/>
          </a:bodyPr>
          <a:p>
            <a:pPr marL="285750" marR="0"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Observation 1:</a:t>
            </a:r>
            <a:r>
              <a:rPr lang="en-US" altLang="zh-CN" sz="2200" noProof="0" dirty="0">
                <a:solidFill>
                  <a:schemeClr val="tx1"/>
                </a:solidFill>
                <a:cs typeface="Arial" panose="020B0604020202020204" pitchFamily="34" charset="0"/>
                <a:sym typeface="+mn-ea"/>
              </a:rPr>
              <a:t> </a:t>
            </a:r>
            <a:r>
              <a:rPr lang="en-US" altLang="zh-CN" sz="2000" noProof="0" dirty="0">
                <a:solidFill>
                  <a:schemeClr val="tx1"/>
                </a:solidFill>
                <a:cs typeface="Arial" panose="020B0604020202020204" pitchFamily="34" charset="0"/>
                <a:sym typeface="+mn-ea"/>
              </a:rPr>
              <a:t>R19 AIML WI in RAN1 was declared complete </a:t>
            </a:r>
            <a:r>
              <a:rPr lang="en-US" altLang="zh-CN" sz="2000" noProof="0" dirty="0">
                <a:solidFill>
                  <a:schemeClr val="tx1"/>
                </a:solidFill>
                <a:cs typeface="Arial" panose="020B0604020202020204" pitchFamily="34" charset="0"/>
                <a:sym typeface="+mn-ea"/>
              </a:rPr>
              <a:t>in RAN1#121@May 2025</a:t>
            </a:r>
            <a:r>
              <a:rPr lang="en-US" altLang="zh-CN" sz="2000" noProof="0" dirty="0">
                <a:solidFill>
                  <a:schemeClr val="tx1"/>
                </a:solidFill>
                <a:cs typeface="Arial" panose="020B0604020202020204" pitchFamily="34" charset="0"/>
                <a:sym typeface="+mn-ea"/>
              </a:rPr>
              <a:t>, while higher layer parameters and UE features for this project still need to finalized in RAN2/RAN4</a:t>
            </a:r>
            <a:r>
              <a:rPr lang="en-US" altLang="zh-CN" sz="2000" noProof="0" dirty="0">
                <a:solidFill>
                  <a:schemeClr val="tx1"/>
                </a:solidFill>
                <a:cs typeface="Arial" panose="020B0604020202020204" pitchFamily="34" charset="0"/>
                <a:sym typeface="+mn-ea"/>
              </a:rPr>
              <a:t>.</a:t>
            </a:r>
            <a:endParaRPr lang="en-US" altLang="zh-CN" sz="2000" noProof="0" dirty="0">
              <a:solidFill>
                <a:schemeClr val="tx1"/>
              </a:solidFill>
              <a:cs typeface="Arial" panose="020B0604020202020204" pitchFamily="34" charset="0"/>
              <a:sym typeface="+mn-ea"/>
            </a:endParaRPr>
          </a:p>
          <a:p>
            <a:pPr marL="285750" marR="0"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Observation 2:</a:t>
            </a:r>
            <a:r>
              <a:rPr lang="en-US" altLang="zh-CN" sz="2000" noProof="0" dirty="0">
                <a:solidFill>
                  <a:schemeClr val="tx1"/>
                </a:solidFill>
                <a:cs typeface="Arial" panose="020B0604020202020204" pitchFamily="34" charset="0"/>
                <a:sym typeface="+mn-ea"/>
              </a:rPr>
              <a:t> R19 AIMI SI in RAN1</a:t>
            </a:r>
            <a:r>
              <a:rPr lang="en-US" altLang="zh-CN" sz="2000" noProof="0" dirty="0">
                <a:solidFill>
                  <a:schemeClr val="tx1"/>
                </a:solidFill>
                <a:cs typeface="Arial" panose="020B0604020202020204" pitchFamily="34" charset="0"/>
                <a:sym typeface="+mn-ea"/>
              </a:rPr>
              <a:t> was declared complete in RAN1#121@May 2025.</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28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Observation 2: </a:t>
            </a:r>
            <a:r>
              <a:rPr lang="en-US" altLang="zh-CN" sz="2000" noProof="0" dirty="0">
                <a:solidFill>
                  <a:schemeClr val="tx1"/>
                </a:solidFill>
                <a:cs typeface="Arial" panose="020B0604020202020204" pitchFamily="34" charset="0"/>
                <a:sym typeface="+mn-ea"/>
              </a:rPr>
              <a:t>P</a:t>
            </a:r>
            <a:r>
              <a:rPr lang="en-US" altLang="zh-CN" sz="2000" noProof="0" dirty="0">
                <a:solidFill>
                  <a:schemeClr val="tx1"/>
                </a:solidFill>
                <a:cs typeface="Arial" panose="020B0604020202020204" pitchFamily="34" charset="0"/>
                <a:sym typeface="+mn-ea"/>
              </a:rPr>
              <a:t>rogress for R19 AIML WI/SI has been observed in RAN2#130@May 2025, and probably will be declared complete in RAN2#131.</a:t>
            </a:r>
            <a:endParaRPr lang="en-US" altLang="zh-CN" sz="2000" noProof="0" dirty="0">
              <a:solidFill>
                <a:schemeClr val="tx1"/>
              </a:solidFill>
              <a:cs typeface="Arial" panose="020B0604020202020204" pitchFamily="34" charset="0"/>
              <a:sym typeface="+mn-ea"/>
            </a:endParaRPr>
          </a:p>
          <a:p>
            <a:pPr marL="285750" marR="0"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Observation 3: </a:t>
            </a:r>
            <a:r>
              <a:rPr lang="en-US" altLang="zh-CN" sz="2000" noProof="0" dirty="0">
                <a:solidFill>
                  <a:schemeClr val="tx1"/>
                </a:solidFill>
                <a:cs typeface="Arial" panose="020B0604020202020204" pitchFamily="34" charset="0"/>
                <a:sym typeface="+mn-ea"/>
              </a:rPr>
              <a:t>Progress for R19 AIML WI/SI has been observed in RAN4#115@May 2025, but still quite a few open issues are identified/unresolved yet.</a:t>
            </a:r>
            <a:endParaRPr lang="en-US" altLang="zh-CN" sz="2000" noProof="0" dirty="0">
              <a:solidFill>
                <a:schemeClr val="tx1"/>
              </a:solidFill>
              <a:cs typeface="Arial" panose="020B0604020202020204" pitchFamily="34" charset="0"/>
              <a:sym typeface="+mn-ea"/>
            </a:endParaRPr>
          </a:p>
          <a:p>
            <a:pPr marL="285750" marR="0" indent="-285750" algn="l" defTabSz="914400" eaLnBrk="1" hangingPunct="1">
              <a:lnSpc>
                <a:spcPts val="2800"/>
              </a:lnSpc>
              <a:spcBef>
                <a:spcPts val="200"/>
              </a:spcBef>
              <a:spcAft>
                <a:spcPts val="200"/>
              </a:spcAft>
              <a:buClrTx/>
              <a:buSzTx/>
              <a:buFont typeface="Arial" panose="020B0604020202020204" pitchFamily="34" charset="0"/>
              <a:buChar char="•"/>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Proposal 1: </a:t>
            </a:r>
            <a:r>
              <a:rPr lang="en-US" altLang="zh-CN" sz="2000" noProof="0" dirty="0">
                <a:solidFill>
                  <a:schemeClr val="tx1"/>
                </a:solidFill>
                <a:cs typeface="Arial" panose="020B0604020202020204" pitchFamily="34" charset="0"/>
                <a:sym typeface="+mn-ea"/>
              </a:rPr>
              <a:t>RAN5 continues to look for </a:t>
            </a:r>
            <a:r>
              <a:rPr lang="en-US" altLang="zh-CN" sz="2000" noProof="0" dirty="0">
                <a:solidFill>
                  <a:schemeClr val="tx1"/>
                </a:solidFill>
                <a:cs typeface="Arial" panose="020B0604020202020204" pitchFamily="34" charset="0"/>
                <a:sym typeface="+mn-ea"/>
              </a:rPr>
              <a:t>opportunity to start contributing to topics that could speed up the work of Rel-19 AIML core WI.</a:t>
            </a:r>
            <a:endParaRPr lang="en-US" altLang="zh-CN" sz="2000" noProof="0" dirty="0">
              <a:solidFill>
                <a:schemeClr val="tx1"/>
              </a:solidFill>
              <a:cs typeface="Arial" panose="020B0604020202020204" pitchFamily="34" charset="0"/>
            </a:endParaRPr>
          </a:p>
          <a:p>
            <a:pPr marL="285750" marR="0"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Proposal 2: </a:t>
            </a:r>
            <a:r>
              <a:rPr lang="en-US" altLang="zh-CN" sz="2000" noProof="0" dirty="0">
                <a:solidFill>
                  <a:schemeClr val="tx1"/>
                </a:solidFill>
                <a:cs typeface="Arial" panose="020B0604020202020204" pitchFamily="34" charset="0"/>
                <a:sym typeface="+mn-ea"/>
              </a:rPr>
              <a:t>Besides the areas below, RAN5 continues to identify more areas where RAN5 expertise may help to progress core group work.</a:t>
            </a:r>
            <a:endParaRPr lang="en-US" altLang="zh-CN" sz="2000" noProof="0" dirty="0">
              <a:solidFill>
                <a:schemeClr val="tx1"/>
              </a:solidFill>
              <a:cs typeface="Arial" panose="020B0604020202020204" pitchFamily="34" charset="0"/>
              <a:sym typeface="+mn-ea"/>
            </a:endParaRPr>
          </a:p>
          <a:p>
            <a:pPr marL="800100" lvl="2" indent="-342900" algn="l" eaLnBrk="1" hangingPunct="1">
              <a:lnSpc>
                <a:spcPts val="28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AIML conformance test framework.</a:t>
            </a:r>
            <a:endParaRPr lang="en-US" altLang="zh-CN" sz="2000" noProof="0" dirty="0">
              <a:solidFill>
                <a:schemeClr val="tx1"/>
              </a:solidFill>
              <a:cs typeface="Arial" panose="020B0604020202020204" pitchFamily="34" charset="0"/>
            </a:endParaRPr>
          </a:p>
          <a:p>
            <a:pPr marL="800100" lvl="2" indent="-342900" algn="l" eaLnBrk="1" hangingPunct="1">
              <a:lnSpc>
                <a:spcPts val="28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MU/TT analysis based on RAN4 test parameters and test setup.</a:t>
            </a:r>
            <a:endParaRPr lang="en-US" altLang="zh-CN" sz="2000" noProof="0" dirty="0">
              <a:solidFill>
                <a:schemeClr val="tx1"/>
              </a:solidFill>
              <a:cs typeface="Arial" panose="020B0604020202020204" pitchFamily="34" charset="0"/>
            </a:endParaRPr>
          </a:p>
          <a:p>
            <a:pPr marL="800100" lvl="2" indent="-342900" algn="l" eaLnBrk="1" hangingPunct="1">
              <a:lnSpc>
                <a:spcPts val="28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UE lab conformance aspects of post-deployment testing.</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Reference</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15" name="文本框 14"/>
          <p:cNvSpPr txBox="1"/>
          <p:nvPr/>
        </p:nvSpPr>
        <p:spPr>
          <a:xfrm>
            <a:off x="128905" y="854075"/>
            <a:ext cx="11934825" cy="5831205"/>
          </a:xfrm>
          <a:prstGeom prst="rect">
            <a:avLst/>
          </a:prstGeom>
          <a:noFill/>
          <a:ln w="12700" cmpd="sng">
            <a:noFill/>
            <a:prstDash val="solid"/>
            <a:miter lim="800000"/>
          </a:ln>
        </p:spPr>
        <p:txBody>
          <a:bodyPr wrap="square">
            <a:noAutofit/>
          </a:bodyPr>
          <a:p>
            <a:pPr marL="457200" marR="0" indent="-457200" algn="l" defTabSz="914400" eaLnBrk="1" hangingPunct="1">
              <a:lnSpc>
                <a:spcPts val="2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RP-251185, SR for WI on AI/ML for NR air interface, 3GPP TSG RAN meeting #108, Prague, Czech Republic, June 9-13</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L="457200" marR="0" indent="-457200" algn="l" defTabSz="914400" eaLnBrk="1" hangingPunct="1">
              <a:lnSpc>
                <a:spcPts val="2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R4-2508051, WF on AI/ML part 2, 3GPP TSG-RAN WG4 Meeting#115, Malta, 19th – 23rd May, 2025</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L="457200" marR="0" indent="-457200" algn="l" defTabSz="914400" eaLnBrk="1" hangingPunct="1">
              <a:lnSpc>
                <a:spcPts val="2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R1-2410922, LS on signalling feasibility of dataset and parameter sharing, 3GPP TSG RAN WG1 #119, Orlando, US, November 18th – 22nd, 2024</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L="457200" marR="0" indent="-457200" algn="l" defTabSz="914400" eaLnBrk="1" hangingPunct="1">
              <a:lnSpc>
                <a:spcPts val="2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R1-2410898, Reply LS on applicable functionality reporting for beam management UE-sided model, </a:t>
            </a:r>
            <a:r>
              <a:rPr lang="en-US" altLang="zh-CN" sz="2000" noProof="0" dirty="0">
                <a:solidFill>
                  <a:schemeClr val="tx1"/>
                </a:solidFill>
                <a:cs typeface="Arial" panose="020B0604020202020204" pitchFamily="34" charset="0"/>
                <a:sym typeface="+mn-ea"/>
              </a:rPr>
              <a:t>3GPP TSG RAN WG1 #119, Orlando, US, November 18th – 22nd, 2024</a:t>
            </a:r>
            <a:endParaRPr lang="en-US" altLang="zh-CN" sz="2000" noProof="0" dirty="0">
              <a:solidFill>
                <a:schemeClr val="tx1"/>
              </a:solidFill>
              <a:cs typeface="Arial" panose="020B0604020202020204" pitchFamily="34" charset="0"/>
              <a:sym typeface="+mn-ea"/>
            </a:endParaRPr>
          </a:p>
          <a:p>
            <a:pPr marL="457200" marR="0" indent="-457200" algn="l" defTabSz="914400" eaLnBrk="1" hangingPunct="1">
              <a:lnSpc>
                <a:spcPts val="2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RP-251184, SR for Study on AI/ML for NR air interface phase  2, </a:t>
            </a:r>
            <a:r>
              <a:rPr lang="en-US" altLang="zh-CN" sz="2000" noProof="0" dirty="0">
                <a:solidFill>
                  <a:schemeClr val="tx1"/>
                </a:solidFill>
                <a:cs typeface="Arial" panose="020B0604020202020204" pitchFamily="34" charset="0"/>
                <a:sym typeface="+mn-ea"/>
              </a:rPr>
              <a:t>3GPP TSG RAN meeting #108, Prague, Czech Republic, June 9-13</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Rectangle 29"/>
          <p:cNvSpPr>
            <a:spLocks noGrp="1" noChangeArrowheads="1"/>
          </p:cNvSpPr>
          <p:nvPr>
            <p:ph type="ctrTitle" idx="4294967295"/>
          </p:nvPr>
        </p:nvSpPr>
        <p:spPr bwMode="auto">
          <a:xfrm>
            <a:off x="223520" y="2128520"/>
            <a:ext cx="11786235" cy="2559050"/>
          </a:xfrm>
          <a:prstGeom prst="rect">
            <a:avLst/>
          </a:prstGeom>
          <a:ln>
            <a:miter lim="800000"/>
          </a:ln>
        </p:spPr>
        <p:txBody>
          <a:bodyPr vert="horz" wrap="square" lIns="91440" tIns="45720" rIns="91440" bIns="45720" numCol="1" anchor="t" anchorCtr="0" compatLnSpc="1"/>
          <a:p>
            <a:pPr marL="0" indent="0" algn="ctr" fontAlgn="auto">
              <a:lnSpc>
                <a:spcPct val="200000"/>
              </a:lnSpc>
              <a:defRPr/>
            </a:pP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Progress on</a:t>
            </a:r>
            <a:r>
              <a:rPr lang="en-US" altLang="zh-CN" sz="3200" dirty="0">
                <a:solidFill>
                  <a:srgbClr val="0070C0"/>
                </a:solidFill>
                <a:cs typeface="+mn-cs"/>
                <a:sym typeface="+mn-ea"/>
              </a:rPr>
              <a:t> WI</a:t>
            </a: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 NR_AIML_air  </a:t>
            </a:r>
            <a:b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b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during RAN4#115 (May 2025) </a:t>
            </a:r>
            <a:r>
              <a:rPr lang="en-US" altLang="zh-CN" sz="3200" b="1" dirty="0">
                <a:solidFill>
                  <a:srgbClr val="0070C0"/>
                </a:solidFill>
                <a:latin typeface="微软雅黑" panose="020B0503020204020204" pitchFamily="34" charset="-122"/>
                <a:ea typeface="微软雅黑" panose="020B0503020204020204" pitchFamily="34" charset="-122"/>
                <a:cs typeface="+mn-cs"/>
              </a:rPr>
              <a:t> </a:t>
            </a:r>
            <a:endParaRPr lang="en-US" altLang="zh-CN" sz="32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CSI reporting requirement framework for CSI prediction</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666750" y="1355725"/>
            <a:ext cx="10779760" cy="4215765"/>
          </a:xfrm>
          <a:prstGeom prst="rect">
            <a:avLst/>
          </a:prstGeom>
          <a:ln w="9525">
            <a:solidFill>
              <a:schemeClr val="tx1"/>
            </a:solidFill>
          </a:ln>
        </p:spPr>
        <p:txBody>
          <a:bodyPr wrap="square">
            <a:spAutoFit/>
          </a:bodyPr>
          <a:p>
            <a:pPr defTabSz="266700" fontAlgn="base" hangingPunct="0">
              <a:spcAft>
                <a:spcPts val="900"/>
              </a:spcAft>
            </a:pPr>
            <a:r>
              <a:rPr lang="en-US" altLang="zh-CN" sz="1800" b="1" u="sng">
                <a:latin typeface="Times New Roman" panose="02020603050405020304"/>
                <a:ea typeface="等线" panose="02010600030101010101" pitchFamily="2" charset="-122"/>
              </a:rPr>
              <a:t>Issue </a:t>
            </a:r>
            <a:r>
              <a:rPr lang="en-US" altLang="zh-CN" sz="1800" b="1" u="sng">
                <a:latin typeface="Times New Roman" panose="02020603050405020304"/>
                <a:ea typeface="Times New Roman" panose="02020603050405020304"/>
              </a:rPr>
              <a:t>1</a:t>
            </a:r>
            <a:r>
              <a:rPr lang="en-US" altLang="zh-CN" sz="1800" b="1" u="sng">
                <a:latin typeface="Times New Roman" panose="02020603050405020304"/>
                <a:ea typeface="等线" panose="02010600030101010101" pitchFamily="2" charset="-122"/>
              </a:rPr>
              <a:t>-1: </a:t>
            </a:r>
            <a:r>
              <a:rPr lang="en-US" altLang="zh-CN" sz="1800" b="1" u="sng">
                <a:latin typeface="Times New Roman" panose="02020603050405020304"/>
                <a:ea typeface="Times New Roman" panose="02020603050405020304"/>
              </a:rPr>
              <a:t>Requirement considerations </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fontAlgn="base" hangingPunct="0">
              <a:spcAft>
                <a:spcPts val="900"/>
              </a:spcAft>
            </a:pPr>
            <a:r>
              <a:rPr lang="en-US" altLang="zh-CN" sz="1800">
                <a:latin typeface="Times New Roman" panose="02020603050405020304"/>
                <a:ea typeface="等线" panose="02010600030101010101" pitchFamily="2" charset="-122"/>
              </a:rPr>
              <a:t>The performance of AI based CSI prediction should not be worse than R16 etypeII. </a:t>
            </a:r>
            <a:endParaRPr lang="en-US" altLang="zh-CN" sz="1800">
              <a:latin typeface="Times New Roman" panose="02020603050405020304"/>
              <a:ea typeface="等线" panose="02010600030101010101" pitchFamily="2" charset="-122"/>
            </a:endParaRPr>
          </a:p>
          <a:p>
            <a:pPr marL="914400" indent="-228600" defTabSz="266700" fontAlgn="base" hangingPunct="0">
              <a:spcAft>
                <a:spcPts val="900"/>
              </a:spcAft>
              <a:buFont typeface="Symbol" panose="05050102010706020507"/>
              <a:buChar char=""/>
            </a:pPr>
            <a:r>
              <a:rPr lang="en-US" altLang="zh-CN" sz="1800">
                <a:latin typeface="Times New Roman" panose="02020603050405020304"/>
                <a:ea typeface="等线" panose="02010600030101010101" pitchFamily="2" charset="-122"/>
              </a:rPr>
              <a:t>The exact test procedure and configurations are FFS</a:t>
            </a:r>
            <a:endParaRPr lang="en-US" altLang="zh-CN" sz="1800">
              <a:latin typeface="Times New Roman" panose="02020603050405020304"/>
              <a:ea typeface="等线" panose="02010600030101010101" pitchFamily="2" charset="-122"/>
            </a:endParaRPr>
          </a:p>
          <a:p>
            <a:pPr marL="914400" indent="-228600" defTabSz="266700" fontAlgn="base" hangingPunct="0">
              <a:spcAft>
                <a:spcPts val="900"/>
              </a:spcAft>
              <a:buFont typeface="Symbol" panose="05050102010706020507"/>
              <a:buChar char=""/>
            </a:pPr>
            <a:r>
              <a:rPr lang="en-US" altLang="zh-CN" sz="1800">
                <a:latin typeface="Times New Roman" panose="02020603050405020304"/>
                <a:ea typeface="等线" panose="02010600030101010101" pitchFamily="2" charset="-122"/>
              </a:rPr>
              <a:t>The impact of different timeline between AI and R16 etype II should be also carefully analysed </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a:latin typeface="Times New Roman" panose="02020603050405020304"/>
                <a:ea typeface="等线" panose="02010600030101010101" pitchFamily="2" charset="-122"/>
              </a:rPr>
              <a:t> </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b="1" u="sng">
                <a:latin typeface="Times New Roman" panose="02020603050405020304"/>
                <a:ea typeface="等线" panose="02010600030101010101" pitchFamily="2" charset="-122"/>
              </a:rPr>
              <a:t>Issue </a:t>
            </a:r>
            <a:r>
              <a:rPr lang="en-US" altLang="zh-CN" sz="1800" b="1" u="sng">
                <a:latin typeface="Times New Roman" panose="02020603050405020304"/>
                <a:ea typeface="Times New Roman" panose="02020603050405020304"/>
              </a:rPr>
              <a:t>1</a:t>
            </a:r>
            <a:r>
              <a:rPr lang="en-US" altLang="zh-CN" sz="1800" b="1" u="sng">
                <a:latin typeface="Times New Roman" panose="02020603050405020304"/>
                <a:ea typeface="等线" panose="02010600030101010101" pitchFamily="2" charset="-122"/>
              </a:rPr>
              <a:t>-3: </a:t>
            </a:r>
            <a:r>
              <a:rPr lang="en-US" altLang="zh-CN" sz="1800" b="1" u="sng">
                <a:latin typeface="Times New Roman" panose="02020603050405020304"/>
                <a:ea typeface="Times New Roman" panose="02020603050405020304"/>
              </a:rPr>
              <a:t>Doppler handling </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marL="1177290" indent="-228600" defTabSz="266700" fontAlgn="base" hangingPunct="0">
              <a:spcAft>
                <a:spcPts val="900"/>
              </a:spcAft>
              <a:buFont typeface="Symbol" panose="05050102010706020507"/>
              <a:buChar char=""/>
            </a:pPr>
            <a:r>
              <a:rPr lang="en-US" altLang="zh-CN" sz="1800">
                <a:latin typeface="Times New Roman" panose="02020603050405020304"/>
                <a:ea typeface="Times New Roman" panose="02020603050405020304"/>
              </a:rPr>
              <a:t>De-prioritize 100Hz Doppler</a:t>
            </a:r>
            <a:r>
              <a:rPr lang="en-US" altLang="zh-CN" sz="1800">
                <a:latin typeface="Times New Roman" panose="02020603050405020304"/>
                <a:ea typeface="等线" panose="02010600030101010101" pitchFamily="2" charset="-122"/>
              </a:rPr>
              <a:t> in R19</a:t>
            </a:r>
            <a:endParaRPr lang="en-US" altLang="zh-CN" sz="1800">
              <a:latin typeface="Times New Roman" panose="02020603050405020304"/>
              <a:ea typeface="等线" panose="02010600030101010101" pitchFamily="2" charset="-122"/>
            </a:endParaRPr>
          </a:p>
          <a:p>
            <a:pPr marL="2091690" lvl="1" indent="-228600" defTabSz="266700" fontAlgn="base" hangingPunct="0">
              <a:spcAft>
                <a:spcPts val="900"/>
              </a:spcAft>
              <a:buFont typeface="Courier New" panose="02070309020205020404"/>
              <a:buChar char="o"/>
            </a:pPr>
            <a:r>
              <a:rPr lang="en-US" altLang="zh-CN" sz="1800">
                <a:latin typeface="Times New Roman" panose="02020603050405020304"/>
                <a:ea typeface="等线" panose="02010600030101010101" pitchFamily="2" charset="-122"/>
              </a:rPr>
              <a:t>C</a:t>
            </a:r>
            <a:r>
              <a:rPr lang="en-US" altLang="zh-CN" sz="1800">
                <a:latin typeface="Times New Roman" panose="02020603050405020304"/>
                <a:ea typeface="Times New Roman" panose="02020603050405020304"/>
              </a:rPr>
              <a:t>onsider 100Hz Doppler in the future </a:t>
            </a:r>
            <a:r>
              <a:rPr lang="en-US" altLang="zh-CN" sz="1800">
                <a:latin typeface="Times New Roman" panose="02020603050405020304"/>
                <a:ea typeface="等线" panose="02010600030101010101" pitchFamily="2" charset="-122"/>
              </a:rPr>
              <a:t>release </a:t>
            </a:r>
            <a:r>
              <a:rPr lang="en-US" altLang="zh-CN" sz="1800">
                <a:latin typeface="Times New Roman" panose="02020603050405020304"/>
                <a:ea typeface="Times New Roman" panose="02020603050405020304"/>
              </a:rPr>
              <a:t>if needed</a:t>
            </a:r>
            <a:endParaRPr lang="en-US" altLang="zh-CN" sz="1800">
              <a:latin typeface="Times New Roman" panose="02020603050405020304"/>
              <a:ea typeface="Times New Roman" panose="02020603050405020304"/>
            </a:endParaRPr>
          </a:p>
          <a:p>
            <a:pPr marL="2091690" lvl="1" indent="-228600" defTabSz="266700" fontAlgn="base" hangingPunct="0">
              <a:spcAft>
                <a:spcPts val="900"/>
              </a:spcAft>
              <a:buFont typeface="Courier New" panose="02070309020205020404"/>
              <a:buChar char="o"/>
            </a:pPr>
            <a:endParaRPr lang="en-US" altLang="zh-CN" sz="1800">
              <a:latin typeface="Times New Roman" panose="02020603050405020304"/>
              <a:ea typeface="Times New Roman" panose="02020603050405020304"/>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CSI reporting requirement framework for CSI prediction</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933450" y="1136015"/>
            <a:ext cx="10379075" cy="5302885"/>
          </a:xfrm>
          <a:prstGeom prst="rect">
            <a:avLst/>
          </a:prstGeom>
          <a:ln w="9525">
            <a:solidFill>
              <a:schemeClr val="tx1"/>
            </a:solidFill>
          </a:ln>
        </p:spPr>
        <p:txBody>
          <a:bodyPr wrap="square">
            <a:spAutoFit/>
          </a:bodyPr>
          <a:p>
            <a:pPr defTabSz="266700" fontAlgn="base" hangingPunct="0">
              <a:spcAft>
                <a:spcPts val="900"/>
              </a:spcAft>
            </a:pPr>
            <a:r>
              <a:rPr lang="en-US" altLang="zh-CN" sz="1800" b="1" u="sng">
                <a:latin typeface="Times New Roman" panose="02020603050405020304"/>
                <a:ea typeface="等线" panose="02010600030101010101" pitchFamily="2" charset="-122"/>
              </a:rPr>
              <a:t>Issue </a:t>
            </a:r>
            <a:r>
              <a:rPr lang="en-US" altLang="zh-CN" sz="1800" b="1" u="sng">
                <a:latin typeface="Times New Roman" panose="02020603050405020304"/>
                <a:ea typeface="Times New Roman" panose="02020603050405020304"/>
              </a:rPr>
              <a:t>1</a:t>
            </a:r>
            <a:r>
              <a:rPr lang="en-US" altLang="zh-CN" sz="1800" b="1" u="sng">
                <a:latin typeface="Times New Roman" panose="02020603050405020304"/>
                <a:ea typeface="等线" panose="02010600030101010101" pitchFamily="2" charset="-122"/>
              </a:rPr>
              <a:t>-</a:t>
            </a:r>
            <a:r>
              <a:rPr lang="en-US" altLang="zh-CN" sz="1800" b="1" u="sng">
                <a:latin typeface="Times New Roman" panose="02020603050405020304"/>
                <a:ea typeface="Times New Roman" panose="02020603050405020304"/>
              </a:rPr>
              <a:t>5</a:t>
            </a:r>
            <a:r>
              <a:rPr lang="en-US" altLang="zh-CN" sz="1800" b="1" u="sng">
                <a:latin typeface="Times New Roman" panose="02020603050405020304"/>
                <a:ea typeface="等线" panose="02010600030101010101" pitchFamily="2" charset="-122"/>
              </a:rPr>
              <a:t>: </a:t>
            </a:r>
            <a:r>
              <a:rPr lang="en-US" altLang="zh-CN" sz="1800" b="1" u="sng">
                <a:latin typeface="Times New Roman" panose="02020603050405020304"/>
                <a:ea typeface="Times New Roman" panose="02020603050405020304"/>
              </a:rPr>
              <a:t>SNR levels for training data and generalization</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fontAlgn="base" hangingPunct="0">
              <a:spcAft>
                <a:spcPts val="900"/>
              </a:spcAft>
            </a:pPr>
            <a:r>
              <a:rPr lang="en-US" altLang="zh-CN" sz="1800">
                <a:latin typeface="Times New Roman" panose="02020603050405020304"/>
                <a:ea typeface="Times New Roman" panose="02020603050405020304"/>
              </a:rPr>
              <a:t>No need to </a:t>
            </a:r>
            <a:r>
              <a:rPr lang="en-US" altLang="zh-CN" sz="1800">
                <a:latin typeface="Times New Roman" panose="02020603050405020304"/>
                <a:ea typeface="等线" panose="02010600030101010101" pitchFamily="2" charset="-122"/>
              </a:rPr>
              <a:t>capture </a:t>
            </a:r>
            <a:r>
              <a:rPr lang="en-US" altLang="zh-CN" sz="1800">
                <a:latin typeface="Times New Roman" panose="02020603050405020304"/>
                <a:ea typeface="Times New Roman" panose="02020603050405020304"/>
              </a:rPr>
              <a:t>anything explicit in RAN4 about training data</a:t>
            </a:r>
            <a:r>
              <a:rPr lang="en-US" altLang="zh-CN" sz="1800">
                <a:latin typeface="Times New Roman" panose="02020603050405020304"/>
                <a:ea typeface="等线" panose="02010600030101010101" pitchFamily="2" charset="-122"/>
              </a:rPr>
              <a:t> in the spec</a:t>
            </a:r>
            <a:r>
              <a:rPr lang="en-US" altLang="zh-CN" sz="1800">
                <a:latin typeface="Times New Roman" panose="02020603050405020304"/>
                <a:ea typeface="Times New Roman" panose="02020603050405020304"/>
              </a:rPr>
              <a:t>, </a:t>
            </a:r>
            <a:endParaRPr lang="en-US" altLang="zh-CN" sz="1800">
              <a:latin typeface="Times New Roman" panose="02020603050405020304"/>
              <a:ea typeface="Times New Roman" panose="02020603050405020304"/>
            </a:endParaRPr>
          </a:p>
          <a:p>
            <a:pPr marL="914400" indent="-228600" defTabSz="266700" fontAlgn="base" hangingPunct="0">
              <a:spcAft>
                <a:spcPts val="900"/>
              </a:spcAft>
              <a:buFont typeface="Symbol" panose="05050102010706020507"/>
              <a:buChar char=""/>
            </a:pPr>
            <a:r>
              <a:rPr lang="en-US" altLang="zh-CN" sz="1800">
                <a:latin typeface="Times New Roman" panose="02020603050405020304"/>
                <a:ea typeface="等线" panose="02010600030101010101" pitchFamily="2" charset="-122"/>
              </a:rPr>
              <a:t>For simulation calibration, SNR range alignment for training can be discussed separately</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a:latin typeface="Times New Roman" panose="02020603050405020304"/>
                <a:ea typeface="Times New Roman" panose="02020603050405020304"/>
              </a:rPr>
              <a:t>UE performance at </a:t>
            </a:r>
            <a:r>
              <a:rPr lang="en-US" altLang="zh-CN" sz="1800">
                <a:latin typeface="Times New Roman" panose="02020603050405020304"/>
                <a:ea typeface="等线" panose="02010600030101010101" pitchFamily="2" charset="-122"/>
              </a:rPr>
              <a:t>more than one MCS </a:t>
            </a:r>
            <a:r>
              <a:rPr lang="en-US" altLang="zh-CN" sz="1800">
                <a:latin typeface="Times New Roman" panose="02020603050405020304"/>
                <a:ea typeface="Times New Roman" panose="02020603050405020304"/>
              </a:rPr>
              <a:t>should be tested</a:t>
            </a:r>
            <a:endParaRPr lang="en-US" altLang="zh-CN" sz="1800">
              <a:latin typeface="Times New Roman" panose="02020603050405020304"/>
              <a:ea typeface="Times New Roman" panose="02020603050405020304"/>
            </a:endParaRPr>
          </a:p>
          <a:p>
            <a:pPr marL="914400" indent="-228600" defTabSz="266700" fontAlgn="base" hangingPunct="0">
              <a:spcAft>
                <a:spcPts val="900"/>
              </a:spcAft>
              <a:buFont typeface="Symbol" panose="05050102010706020507"/>
              <a:buChar char=""/>
            </a:pPr>
            <a:r>
              <a:rPr lang="en-US" altLang="zh-CN" sz="1800">
                <a:latin typeface="Times New Roman" panose="02020603050405020304"/>
                <a:ea typeface="等线" panose="02010600030101010101" pitchFamily="2" charset="-122"/>
              </a:rPr>
              <a:t>Model generalization can be discussed separately</a:t>
            </a:r>
            <a:endParaRPr lang="en-US" altLang="zh-CN" sz="1800">
              <a:latin typeface="Times New Roman" panose="02020603050405020304"/>
              <a:ea typeface="等线" panose="02010600030101010101" pitchFamily="2" charset="-122"/>
            </a:endParaRPr>
          </a:p>
          <a:p>
            <a:pPr marL="914400" indent="-228600" defTabSz="266700" fontAlgn="base" hangingPunct="0">
              <a:spcAft>
                <a:spcPts val="900"/>
              </a:spcAft>
              <a:buFont typeface="Symbol" panose="05050102010706020507"/>
              <a:buChar char=""/>
            </a:pPr>
            <a:r>
              <a:rPr lang="en-US" altLang="zh-CN" sz="1800">
                <a:latin typeface="Times New Roman" panose="02020603050405020304"/>
                <a:ea typeface="等线" panose="02010600030101010101" pitchFamily="2" charset="-122"/>
              </a:rPr>
              <a:t>Each individual test is expected to involve in single MCS</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a:latin typeface="Times New Roman" panose="02020603050405020304"/>
                <a:ea typeface="等线" panose="02010600030101010101" pitchFamily="2" charset="-122"/>
              </a:rPr>
              <a:t> </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b="1" u="sng">
                <a:latin typeface="Times New Roman" panose="02020603050405020304"/>
                <a:ea typeface="等线" panose="02010600030101010101" pitchFamily="2" charset="-122"/>
              </a:rPr>
              <a:t>Issue 1-</a:t>
            </a:r>
            <a:r>
              <a:rPr lang="en-US" altLang="zh-CN" sz="1800" b="1" u="sng">
                <a:latin typeface="Times New Roman" panose="02020603050405020304"/>
                <a:ea typeface="Times New Roman" panose="02020603050405020304"/>
              </a:rPr>
              <a:t>6</a:t>
            </a:r>
            <a:r>
              <a:rPr lang="en-US" altLang="zh-CN" sz="1800" b="1" u="sng">
                <a:latin typeface="Times New Roman" panose="02020603050405020304"/>
                <a:ea typeface="等线" panose="02010600030101010101" pitchFamily="2" charset="-122"/>
              </a:rPr>
              <a:t>: Simulation results and next steps</a:t>
            </a:r>
            <a:endParaRPr lang="en-US" altLang="zh-CN" sz="1800" b="1" u="sng">
              <a:latin typeface="Times New Roman" panose="02020603050405020304"/>
              <a:ea typeface="等线" panose="02010600030101010101" pitchFamily="2" charset="-122"/>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fontAlgn="base" hangingPunct="0">
              <a:spcAft>
                <a:spcPts val="500"/>
              </a:spcAft>
            </a:pPr>
            <a:r>
              <a:rPr lang="en-US" altLang="zh-CN" sz="1800">
                <a:latin typeface="Times New Roman" panose="02020603050405020304"/>
                <a:ea typeface="Yu Mincho"/>
              </a:rPr>
              <a:t>Updated simulation assumptions for </a:t>
            </a:r>
            <a:r>
              <a:rPr lang="en-US" altLang="zh-CN" sz="1800">
                <a:latin typeface="Times New Roman" panose="02020603050405020304"/>
                <a:ea typeface="Times New Roman" panose="02020603050405020304"/>
              </a:rPr>
              <a:t>CSI</a:t>
            </a:r>
            <a:r>
              <a:rPr lang="en-US" altLang="zh-CN" sz="1800">
                <a:latin typeface="Times New Roman" panose="02020603050405020304"/>
                <a:ea typeface="Yu Mincho"/>
              </a:rPr>
              <a:t> prediction</a:t>
            </a:r>
            <a:r>
              <a:rPr lang="en-US" altLang="zh-CN" sz="1800">
                <a:latin typeface="Times New Roman" panose="02020603050405020304"/>
                <a:ea typeface="等线" panose="02010600030101010101" pitchFamily="2" charset="-122"/>
              </a:rPr>
              <a:t> </a:t>
            </a:r>
            <a:r>
              <a:rPr lang="en-US" altLang="zh-CN" sz="1800">
                <a:latin typeface="Times New Roman" panose="02020603050405020304"/>
                <a:ea typeface="Times New Roman" panose="02020603050405020304"/>
              </a:rPr>
              <a:t>are agreed in </a:t>
            </a:r>
            <a:r>
              <a:rPr lang="en-US" altLang="zh-CN" sz="1800">
                <a:latin typeface="Times New Roman" panose="02020603050405020304"/>
                <a:ea typeface="等线" panose="02010600030101010101" pitchFamily="2" charset="-122"/>
              </a:rPr>
              <a:t>R4-250</a:t>
            </a:r>
            <a:r>
              <a:rPr lang="en-US" altLang="zh-CN" sz="1800">
                <a:latin typeface="Times New Roman" panose="02020603050405020304"/>
                <a:ea typeface="Times New Roman" panose="02020603050405020304"/>
              </a:rPr>
              <a:t>8102</a:t>
            </a:r>
            <a:endParaRPr lang="en-US" altLang="zh-CN" sz="1800">
              <a:latin typeface="Times New Roman" panose="02020603050405020304"/>
              <a:ea typeface="Times New Roman" panose="02020603050405020304"/>
            </a:endParaRPr>
          </a:p>
          <a:p>
            <a:pPr defTabSz="266700" fontAlgn="base" hangingPunct="0">
              <a:spcAft>
                <a:spcPts val="900"/>
              </a:spcAft>
            </a:pPr>
            <a:r>
              <a:rPr lang="en-US" altLang="zh-CN" sz="1800">
                <a:latin typeface="Times New Roman" panose="02020603050405020304"/>
                <a:ea typeface="等线" panose="02010600030101010101" pitchFamily="2" charset="-122"/>
              </a:rPr>
              <a:t> </a:t>
            </a:r>
            <a:endParaRPr lang="en-US" altLang="zh-CN" sz="1800">
              <a:latin typeface="Times New Roman" panose="02020603050405020304"/>
              <a:ea typeface="等线" panose="02010600030101010101" pitchFamily="2" charset="-122"/>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fontAlgn="base" hangingPunct="0">
              <a:spcAft>
                <a:spcPts val="900"/>
              </a:spcAft>
            </a:pPr>
            <a:r>
              <a:rPr lang="en-US" altLang="zh-CN" sz="1800">
                <a:latin typeface="Times New Roman" panose="02020603050405020304"/>
                <a:ea typeface="等线" panose="02010600030101010101" pitchFamily="2" charset="-122"/>
              </a:rPr>
              <a:t>LS on AI/ML functionality activation </a:t>
            </a:r>
            <a:r>
              <a:rPr lang="en-US" altLang="zh-CN" sz="1800">
                <a:latin typeface="Times New Roman" panose="02020603050405020304"/>
                <a:ea typeface="Times New Roman" panose="02020603050405020304"/>
              </a:rPr>
              <a:t>is agreed in</a:t>
            </a:r>
            <a:r>
              <a:rPr lang="en-US" altLang="zh-CN" sz="1800" b="1">
                <a:latin typeface="Times New Roman" panose="02020603050405020304"/>
                <a:ea typeface="等线" panose="02010600030101010101" pitchFamily="2" charset="-122"/>
              </a:rPr>
              <a:t> </a:t>
            </a:r>
            <a:r>
              <a:rPr lang="en-US" altLang="zh-CN" sz="1800">
                <a:latin typeface="Times New Roman" panose="02020603050405020304"/>
                <a:ea typeface="等线" panose="02010600030101010101" pitchFamily="2" charset="-122"/>
              </a:rPr>
              <a:t>R4-2508085</a:t>
            </a:r>
            <a:endParaRPr lang="en-US" altLang="zh-CN" sz="1800">
              <a:latin typeface="Times New Roman" panose="02020603050405020304"/>
              <a:ea typeface="等线"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Testability and interoperability issues for beam management</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 name="文本框 2"/>
          <p:cNvSpPr txBox="1"/>
          <p:nvPr/>
        </p:nvSpPr>
        <p:spPr>
          <a:xfrm>
            <a:off x="567055" y="1028700"/>
            <a:ext cx="11080115" cy="5438775"/>
          </a:xfrm>
          <a:prstGeom prst="rect">
            <a:avLst/>
          </a:prstGeom>
          <a:ln w="9525">
            <a:solidFill>
              <a:schemeClr val="tx1"/>
            </a:solidFill>
          </a:ln>
        </p:spPr>
        <p:txBody>
          <a:bodyPr wrap="square">
            <a:spAutoFit/>
          </a:bodyPr>
          <a:p>
            <a:pPr defTabSz="266700" fontAlgn="base" hangingPunct="0">
              <a:spcAft>
                <a:spcPts val="900"/>
              </a:spcAft>
            </a:pPr>
            <a:r>
              <a:rPr lang="en-US" altLang="zh-CN" sz="1800" b="1" u="sng">
                <a:latin typeface="Times New Roman" panose="02020603050405020304"/>
                <a:ea typeface="等线" panose="02010600030101010101" pitchFamily="2" charset="-122"/>
              </a:rPr>
              <a:t>Issue 2-</a:t>
            </a:r>
            <a:r>
              <a:rPr lang="en-US" altLang="zh-CN" sz="1800" b="1" u="sng">
                <a:latin typeface="Times New Roman" panose="02020603050405020304"/>
                <a:ea typeface="Times New Roman" panose="02020603050405020304"/>
              </a:rPr>
              <a:t>2</a:t>
            </a:r>
            <a:r>
              <a:rPr lang="en-US" altLang="zh-CN" sz="1800" b="1" u="sng">
                <a:latin typeface="Times New Roman" panose="02020603050405020304"/>
                <a:ea typeface="等线" panose="02010600030101010101" pitchFamily="2" charset="-122"/>
              </a:rPr>
              <a:t>: </a:t>
            </a:r>
            <a:r>
              <a:rPr lang="en-US" altLang="zh-CN" sz="1800" b="1" u="sng">
                <a:latin typeface="Times New Roman" panose="02020603050405020304"/>
                <a:ea typeface="Times New Roman" panose="02020603050405020304"/>
              </a:rPr>
              <a:t>Measurement period for inference</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fontAlgn="base" hangingPunct="0">
              <a:spcAft>
                <a:spcPts val="900"/>
              </a:spcAft>
            </a:pPr>
            <a:r>
              <a:rPr lang="en-US" altLang="zh-CN" sz="1800">
                <a:latin typeface="Times New Roman" panose="02020603050405020304"/>
                <a:ea typeface="Times New Roman" panose="02020603050405020304"/>
              </a:rPr>
              <a:t>Case 1:</a:t>
            </a:r>
            <a:r>
              <a:rPr lang="en-US" altLang="zh-CN" sz="1800">
                <a:latin typeface="Times New Roman" panose="02020603050405020304"/>
                <a:ea typeface="等线" panose="02010600030101010101" pitchFamily="2" charset="-122"/>
              </a:rPr>
              <a:t> The starting point is to use </a:t>
            </a:r>
            <a:r>
              <a:rPr lang="en-US" altLang="zh-CN" sz="1800">
                <a:latin typeface="Times New Roman" panose="02020603050405020304"/>
                <a:ea typeface="Times New Roman" panose="02020603050405020304"/>
              </a:rPr>
              <a:t>M, N, P (</a:t>
            </a:r>
            <a:r>
              <a:rPr lang="en-US" altLang="zh-CN" sz="1800">
                <a:latin typeface="Times New Roman" panose="02020603050405020304"/>
                <a:ea typeface="等线" panose="02010600030101010101" pitchFamily="2" charset="-122"/>
              </a:rPr>
              <a:t>reference </a:t>
            </a:r>
            <a:r>
              <a:rPr lang="en-US" altLang="zh-CN" sz="1800">
                <a:latin typeface="Times New Roman" panose="02020603050405020304"/>
                <a:ea typeface="Times New Roman" panose="02020603050405020304"/>
              </a:rPr>
              <a:t>the values from an existing clause</a:t>
            </a:r>
            <a:r>
              <a:rPr lang="en-US" altLang="zh-CN" sz="1800">
                <a:latin typeface="Times New Roman" panose="02020603050405020304"/>
                <a:ea typeface="等线" panose="02010600030101010101" pitchFamily="2" charset="-122"/>
              </a:rPr>
              <a:t> in the same version of the spec where the measurement period is defined</a:t>
            </a:r>
            <a:r>
              <a:rPr lang="en-US" altLang="zh-CN" sz="1800">
                <a:latin typeface="Times New Roman" panose="02020603050405020304"/>
                <a:ea typeface="Times New Roman" panose="02020603050405020304"/>
              </a:rPr>
              <a:t>) </a:t>
            </a:r>
            <a:endParaRPr lang="en-US" altLang="zh-CN" sz="1800">
              <a:latin typeface="Times New Roman" panose="02020603050405020304"/>
              <a:ea typeface="Times New Roman" panose="02020603050405020304"/>
            </a:endParaRPr>
          </a:p>
          <a:p>
            <a:pPr defTabSz="266700" fontAlgn="base" hangingPunct="0">
              <a:spcAft>
                <a:spcPts val="900"/>
              </a:spcAft>
            </a:pPr>
            <a:r>
              <a:rPr lang="en-US" altLang="zh-CN" sz="1800">
                <a:latin typeface="Times New Roman" panose="02020603050405020304"/>
                <a:ea typeface="Times New Roman" panose="02020603050405020304"/>
              </a:rPr>
              <a:t>Case 2: postpone discussion until RAN1 concludes</a:t>
            </a:r>
            <a:endParaRPr lang="en-US" altLang="zh-CN" sz="1800">
              <a:latin typeface="Times New Roman" panose="02020603050405020304"/>
              <a:ea typeface="Times New Roman" panose="02020603050405020304"/>
            </a:endParaRPr>
          </a:p>
          <a:p>
            <a:pPr defTabSz="266700" fontAlgn="base" hangingPunct="0">
              <a:spcAft>
                <a:spcPts val="900"/>
              </a:spcAft>
            </a:pPr>
            <a:r>
              <a:rPr lang="en-US" altLang="zh-CN" sz="1800">
                <a:latin typeface="Times New Roman" panose="02020603050405020304"/>
                <a:ea typeface="等线" panose="02010600030101010101" pitchFamily="2" charset="-122"/>
              </a:rPr>
              <a:t> </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b="1" u="sng">
                <a:latin typeface="Times New Roman" panose="02020603050405020304"/>
                <a:ea typeface="等线" panose="02010600030101010101" pitchFamily="2" charset="-122"/>
              </a:rPr>
              <a:t>Issue 2-</a:t>
            </a:r>
            <a:r>
              <a:rPr lang="en-US" altLang="zh-CN" sz="1800" b="1" u="sng">
                <a:latin typeface="Times New Roman" panose="02020603050405020304"/>
                <a:ea typeface="Times New Roman" panose="02020603050405020304"/>
              </a:rPr>
              <a:t>3</a:t>
            </a:r>
            <a:r>
              <a:rPr lang="en-US" altLang="zh-CN" sz="1800" b="1" u="sng">
                <a:latin typeface="Times New Roman" panose="02020603050405020304"/>
                <a:ea typeface="等线" panose="02010600030101010101" pitchFamily="2" charset="-122"/>
              </a:rPr>
              <a:t>: </a:t>
            </a:r>
            <a:r>
              <a:rPr lang="en-US" altLang="zh-CN" sz="1800" b="1" u="sng">
                <a:latin typeface="Times New Roman" panose="02020603050405020304"/>
                <a:ea typeface="Times New Roman" panose="02020603050405020304"/>
              </a:rPr>
              <a:t>Rx beam knowledge and TCI handling</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marL="1177290" indent="-228600" defTabSz="266700" fontAlgn="base" hangingPunct="0">
              <a:spcAft>
                <a:spcPts val="900"/>
              </a:spcAft>
              <a:buFont typeface="Symbol" panose="05050102010706020507"/>
              <a:buChar char=""/>
            </a:pPr>
            <a:r>
              <a:rPr lang="en-US" altLang="zh-CN" sz="1800">
                <a:latin typeface="Times New Roman" panose="02020603050405020304"/>
                <a:ea typeface="等线" panose="02010600030101010101" pitchFamily="2" charset="-122"/>
              </a:rPr>
              <a:t>if the predicted Tx beam in Set A is QCL Type-D to a known Tx beam, the corresponding Rx beam is known.</a:t>
            </a:r>
            <a:endParaRPr lang="en-US" altLang="zh-CN" sz="1800">
              <a:latin typeface="Times New Roman" panose="02020603050405020304"/>
              <a:ea typeface="等线" panose="02010600030101010101" pitchFamily="2" charset="-122"/>
            </a:endParaRPr>
          </a:p>
          <a:p>
            <a:pPr marL="1177290" indent="-228600" defTabSz="266700" fontAlgn="base" hangingPunct="0">
              <a:spcAft>
                <a:spcPts val="900"/>
              </a:spcAft>
              <a:buFont typeface="Symbol" panose="05050102010706020507"/>
              <a:buChar char=""/>
            </a:pPr>
            <a:r>
              <a:rPr lang="en-US" altLang="zh-CN" sz="1800">
                <a:latin typeface="Times New Roman" panose="02020603050405020304"/>
                <a:ea typeface="等线" panose="02010600030101010101" pitchFamily="2" charset="-122"/>
              </a:rPr>
              <a:t>If the predicted Tx beam in Set A is not QCL Type-D to a known Tx beam, depending on UE capability, the corresponding Rx beam may be known or unknown.</a:t>
            </a:r>
            <a:endParaRPr lang="en-US" altLang="zh-CN" sz="1800">
              <a:latin typeface="Times New Roman" panose="02020603050405020304"/>
              <a:ea typeface="等线" panose="02010600030101010101" pitchFamily="2" charset="-122"/>
            </a:endParaRPr>
          </a:p>
          <a:p>
            <a:pPr marL="1177290" indent="-228600" defTabSz="266700" fontAlgn="base" hangingPunct="0">
              <a:spcAft>
                <a:spcPts val="900"/>
              </a:spcAft>
              <a:buFont typeface="Symbol" panose="05050102010706020507"/>
              <a:buChar char=""/>
            </a:pPr>
            <a:r>
              <a:rPr lang="en-US" altLang="zh-CN" sz="1800">
                <a:latin typeface="Times New Roman" panose="02020603050405020304"/>
                <a:ea typeface="等线" panose="02010600030101010101" pitchFamily="2" charset="-122"/>
              </a:rPr>
              <a:t>Known Rx beam means no additional Rx beam sweeping is needed</a:t>
            </a:r>
            <a:endParaRPr lang="en-US" altLang="zh-CN" sz="1800">
              <a:latin typeface="Times New Roman" panose="02020603050405020304"/>
              <a:ea typeface="等线" panose="02010600030101010101" pitchFamily="2" charset="-122"/>
            </a:endParaRPr>
          </a:p>
          <a:p>
            <a:pPr marL="1177290" indent="-228600" defTabSz="266700" fontAlgn="base" hangingPunct="0">
              <a:spcAft>
                <a:spcPts val="900"/>
              </a:spcAft>
              <a:buFont typeface="Symbol" panose="05050102010706020507"/>
              <a:buChar char=""/>
            </a:pPr>
            <a:r>
              <a:rPr lang="en-US" altLang="zh-CN" sz="1800">
                <a:latin typeface="Times New Roman" panose="02020603050405020304"/>
                <a:ea typeface="等线" panose="02010600030101010101" pitchFamily="2" charset="-122"/>
              </a:rPr>
              <a:t>Unknown Rx beam means additional Rx beam sweeping is needed.</a:t>
            </a:r>
            <a:endParaRPr lang="en-US" altLang="zh-CN" sz="1800">
              <a:latin typeface="Times New Roman" panose="02020603050405020304"/>
              <a:ea typeface="等线" panose="02010600030101010101" pitchFamily="2" charset="-122"/>
            </a:endParaRPr>
          </a:p>
          <a:p>
            <a:pPr marL="1177290" indent="-228600" defTabSz="266700" fontAlgn="base" hangingPunct="0">
              <a:spcAft>
                <a:spcPts val="900"/>
              </a:spcAft>
              <a:buFont typeface="Symbol" panose="05050102010706020507"/>
              <a:buChar char=""/>
            </a:pPr>
            <a:r>
              <a:rPr lang="en-US" altLang="zh-CN" sz="1800">
                <a:latin typeface="Times New Roman" panose="02020603050405020304"/>
                <a:ea typeface="Times New Roman" panose="02020603050405020304"/>
              </a:rPr>
              <a:t>Rx beam is known mean TCI state is known if conditions below are also met</a:t>
            </a:r>
            <a:endParaRPr lang="en-US" altLang="zh-CN" sz="1800">
              <a:latin typeface="Times New Roman" panose="02020603050405020304"/>
              <a:ea typeface="Times New Roman" panose="02020603050405020304"/>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Testability and interoperability issues for beam management</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 name="文本框 2"/>
          <p:cNvSpPr txBox="1"/>
          <p:nvPr/>
        </p:nvSpPr>
        <p:spPr>
          <a:xfrm>
            <a:off x="383540" y="956945"/>
            <a:ext cx="11602720" cy="5890260"/>
          </a:xfrm>
          <a:prstGeom prst="rect">
            <a:avLst/>
          </a:prstGeom>
          <a:ln w="9525">
            <a:solidFill>
              <a:schemeClr val="tx1"/>
            </a:solidFill>
          </a:ln>
        </p:spPr>
        <p:txBody>
          <a:bodyPr wrap="square">
            <a:spAutoFit/>
          </a:bodyPr>
          <a:p>
            <a:pPr defTabSz="266700">
              <a:lnSpc>
                <a:spcPts val="2060"/>
              </a:lnSpc>
              <a:spcAft>
                <a:spcPts val="900"/>
              </a:spcAf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Agreement </a:t>
            </a: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(continued):</a:t>
            </a:r>
            <a:endParaRPr lang="en-US" altLang="zh-CN" sz="1800" b="1" u="sng">
              <a:latin typeface="Times New Roman" panose="02020603050405020304"/>
              <a:ea typeface="等线" panose="02010600030101010101" pitchFamily="2" charset="-122"/>
            </a:endParaRPr>
          </a:p>
          <a:p>
            <a:pPr defTabSz="266700">
              <a:lnSpc>
                <a:spcPts val="2060"/>
              </a:lnSpc>
              <a:spcAft>
                <a:spcPts val="900"/>
              </a:spcAft>
            </a:pPr>
            <a:r>
              <a:rPr lang="en-US" altLang="zh-CN" sz="1800">
                <a:latin typeface="Times New Roman" panose="02020603050405020304"/>
                <a:ea typeface="Times New Roman" panose="02020603050405020304"/>
              </a:rPr>
              <a:t>The following conditions related to whether the TCI state is known or unknown</a:t>
            </a:r>
            <a:r>
              <a:rPr lang="en-US" altLang="zh-CN" sz="1800">
                <a:latin typeface="Times New Roman" panose="02020603050405020304"/>
                <a:ea typeface="等线" panose="02010600030101010101" pitchFamily="2" charset="-122"/>
              </a:rPr>
              <a:t> is defined as the starting point. </a:t>
            </a:r>
            <a:r>
              <a:rPr lang="en-US" altLang="zh-CN" sz="1800">
                <a:latin typeface="Times New Roman" panose="02020603050405020304"/>
                <a:ea typeface="Times New Roman" panose="02020603050405020304"/>
              </a:rPr>
              <a:t>Companies are invited to bring analysis</a:t>
            </a:r>
            <a:r>
              <a:rPr lang="en-US" altLang="zh-CN" sz="1800">
                <a:latin typeface="Times New Roman" panose="02020603050405020304"/>
                <a:ea typeface="等线" panose="02010600030101010101" pitchFamily="2" charset="-122"/>
              </a:rPr>
              <a:t>.</a:t>
            </a:r>
            <a:endParaRPr lang="en-US" altLang="zh-CN" sz="1800">
              <a:latin typeface="Times New Roman" panose="02020603050405020304"/>
              <a:ea typeface="等线" panose="02010600030101010101" pitchFamily="2" charset="-122"/>
            </a:endParaRPr>
          </a:p>
          <a:p>
            <a:pPr marL="1177290" indent="-228600" defTabSz="266700">
              <a:lnSpc>
                <a:spcPts val="2060"/>
              </a:lnSpc>
              <a:spcAft>
                <a:spcPts val="900"/>
              </a:spcAft>
              <a:buFont typeface="Symbol" panose="05050102010706020507"/>
              <a:buChar char=""/>
            </a:pPr>
            <a:r>
              <a:rPr lang="en-US" altLang="zh-CN" sz="1800">
                <a:latin typeface="Times New Roman" panose="02020603050405020304"/>
                <a:ea typeface="等线" panose="02010600030101010101" pitchFamily="2" charset="-122"/>
              </a:rPr>
              <a:t>The </a:t>
            </a:r>
            <a:r>
              <a:rPr lang="en-US" altLang="zh-CN" sz="1800">
                <a:latin typeface="Times New Roman" panose="02020603050405020304"/>
                <a:ea typeface="Times New Roman" panose="02020603050405020304"/>
              </a:rPr>
              <a:t>target </a:t>
            </a:r>
            <a:r>
              <a:rPr lang="en-US" altLang="zh-CN" sz="1800">
                <a:latin typeface="Times New Roman" panose="02020603050405020304"/>
                <a:ea typeface="等线" panose="02010600030101010101" pitchFamily="2" charset="-122"/>
              </a:rPr>
              <a:t>TCI state is known when the following is met: </a:t>
            </a:r>
            <a:endParaRPr lang="en-US" altLang="zh-CN" sz="1800">
              <a:latin typeface="Times New Roman" panose="02020603050405020304"/>
              <a:ea typeface="等线" panose="02010600030101010101" pitchFamily="2" charset="-122"/>
            </a:endParaRPr>
          </a:p>
          <a:p>
            <a:pPr marL="2091690" lvl="1" indent="-228600" defTabSz="266700">
              <a:lnSpc>
                <a:spcPts val="2060"/>
              </a:lnSpc>
              <a:spcAft>
                <a:spcPts val="900"/>
              </a:spcAft>
              <a:buFont typeface="Courier New" panose="02070309020205020404"/>
              <a:buChar char="o"/>
            </a:pPr>
            <a:r>
              <a:rPr lang="en-US" altLang="zh-CN" sz="1800">
                <a:latin typeface="Times New Roman" panose="02020603050405020304"/>
                <a:ea typeface="等线" panose="02010600030101010101" pitchFamily="2" charset="-122"/>
              </a:rPr>
              <a:t>The TCI state switch command is received within </a:t>
            </a:r>
            <a:r>
              <a:rPr lang="en-US" altLang="zh-CN" sz="1800">
                <a:latin typeface="Times New Roman" panose="02020603050405020304"/>
                <a:ea typeface="Times New Roman" panose="02020603050405020304"/>
              </a:rPr>
              <a:t>1280 ms upon the last transmission of the RS resource for beam reporting or measurement and the UE has sent at least one L-1  RSRP report of the target TCI state (clause 8.10.2 of 38.133)</a:t>
            </a:r>
            <a:endParaRPr lang="en-US" altLang="zh-CN" sz="1800">
              <a:latin typeface="Times New Roman" panose="02020603050405020304"/>
              <a:ea typeface="Times New Roman" panose="02020603050405020304"/>
            </a:endParaRPr>
          </a:p>
          <a:p>
            <a:pPr marL="2091690" lvl="1" indent="-228600" defTabSz="266700">
              <a:lnSpc>
                <a:spcPts val="2060"/>
              </a:lnSpc>
              <a:spcAft>
                <a:spcPts val="900"/>
              </a:spcAft>
              <a:buFont typeface="Courier New" panose="02070309020205020404"/>
              <a:buChar char="o"/>
            </a:pPr>
            <a:r>
              <a:rPr lang="en-US" altLang="zh-CN" sz="1800">
                <a:latin typeface="Times New Roman" panose="02020603050405020304"/>
                <a:ea typeface="等线" panose="02010600030101010101" pitchFamily="2" charset="-122"/>
              </a:rPr>
              <a:t>A</a:t>
            </a:r>
            <a:r>
              <a:rPr lang="en-US" altLang="zh-CN" sz="1800">
                <a:latin typeface="Times New Roman" panose="02020603050405020304"/>
                <a:ea typeface="Times New Roman" panose="02020603050405020304"/>
              </a:rPr>
              <a:t>pplies for case 1</a:t>
            </a:r>
            <a:endParaRPr lang="en-US" altLang="zh-CN" sz="1800">
              <a:latin typeface="Times New Roman" panose="02020603050405020304"/>
              <a:ea typeface="Times New Roman" panose="02020603050405020304"/>
            </a:endParaRPr>
          </a:p>
          <a:p>
            <a:pPr marL="2091690" lvl="1" indent="-228600" defTabSz="266700">
              <a:lnSpc>
                <a:spcPts val="2060"/>
              </a:lnSpc>
              <a:spcAft>
                <a:spcPts val="900"/>
              </a:spcAft>
              <a:buFont typeface="Courier New" panose="02070309020205020404"/>
              <a:buChar char="o"/>
            </a:pPr>
            <a:r>
              <a:rPr lang="en-US" altLang="zh-CN" sz="1800">
                <a:latin typeface="Times New Roman" panose="02020603050405020304"/>
                <a:ea typeface="Times New Roman" panose="02020603050405020304"/>
              </a:rPr>
              <a:t>FFS for case 2</a:t>
            </a:r>
            <a:endParaRPr lang="en-US" altLang="zh-CN" sz="1800">
              <a:latin typeface="Times New Roman" panose="02020603050405020304"/>
              <a:ea typeface="Times New Roman" panose="02020603050405020304"/>
            </a:endParaRPr>
          </a:p>
          <a:p>
            <a:pPr marL="2091690" lvl="1" indent="-228600" defTabSz="266700">
              <a:lnSpc>
                <a:spcPts val="2060"/>
              </a:lnSpc>
              <a:spcAft>
                <a:spcPts val="900"/>
              </a:spcAft>
              <a:buFont typeface="Courier New" panose="02070309020205020404"/>
              <a:buChar char="o"/>
            </a:pPr>
            <a:r>
              <a:rPr lang="en-US" altLang="zh-CN" sz="1800">
                <a:latin typeface="Times New Roman" panose="02020603050405020304"/>
                <a:ea typeface="等线" panose="02010600030101010101" pitchFamily="2" charset="-122"/>
              </a:rPr>
              <a:t>W</a:t>
            </a:r>
            <a:r>
              <a:rPr lang="en-US" altLang="zh-CN" sz="1800">
                <a:latin typeface="Times New Roman" panose="02020603050405020304"/>
                <a:ea typeface="Times New Roman" panose="02020603050405020304"/>
              </a:rPr>
              <a:t>hether RS resource is only from set B should be clarified</a:t>
            </a:r>
            <a:endParaRPr lang="en-US" altLang="zh-CN" sz="1800">
              <a:latin typeface="Times New Roman" panose="02020603050405020304"/>
              <a:ea typeface="Times New Roman" panose="02020603050405020304"/>
            </a:endParaRPr>
          </a:p>
          <a:p>
            <a:pPr marL="3006090" lvl="2" indent="-228600" defTabSz="266700">
              <a:lnSpc>
                <a:spcPts val="2060"/>
              </a:lnSpc>
              <a:spcAft>
                <a:spcPts val="900"/>
              </a:spcAft>
              <a:buFont typeface="Wingdings" panose="05000000000000000000"/>
              <a:buChar char=""/>
            </a:pPr>
            <a:r>
              <a:rPr lang="en-US" altLang="zh-CN" sz="1800">
                <a:latin typeface="Times New Roman" panose="02020603050405020304"/>
                <a:ea typeface="Times New Roman" panose="02020603050405020304"/>
              </a:rPr>
              <a:t>FFS on whether prediction also impacts if a TCI state is known or unknown</a:t>
            </a:r>
            <a:endParaRPr lang="en-US" altLang="zh-CN" sz="1800">
              <a:latin typeface="Times New Roman" panose="02020603050405020304"/>
              <a:ea typeface="Times New Roman" panose="02020603050405020304"/>
            </a:endParaRPr>
          </a:p>
          <a:p>
            <a:pPr marL="3920490" lvl="3" indent="-228600" defTabSz="266700">
              <a:lnSpc>
                <a:spcPts val="2060"/>
              </a:lnSpc>
              <a:spcAft>
                <a:spcPts val="900"/>
              </a:spcAft>
              <a:buFont typeface="Symbol" panose="05050102010706020507"/>
              <a:buChar char=""/>
            </a:pPr>
            <a:r>
              <a:rPr lang="en-US" altLang="zh-CN" sz="1800">
                <a:latin typeface="Times New Roman" panose="02020603050405020304"/>
                <a:ea typeface="等线" panose="02010600030101010101" pitchFamily="2" charset="-122"/>
              </a:rPr>
              <a:t>C</a:t>
            </a:r>
            <a:r>
              <a:rPr lang="en-US" altLang="zh-CN" sz="1800">
                <a:latin typeface="Times New Roman" panose="02020603050405020304"/>
                <a:ea typeface="Times New Roman" panose="02020603050405020304"/>
              </a:rPr>
              <a:t>ompanies are invited to bring analysis on how prediction </a:t>
            </a:r>
            <a:r>
              <a:rPr lang="en-US" altLang="zh-CN" sz="1800">
                <a:latin typeface="Times New Roman" panose="02020603050405020304"/>
                <a:ea typeface="等线" panose="02010600030101010101" pitchFamily="2" charset="-122"/>
              </a:rPr>
              <a:t>would </a:t>
            </a:r>
            <a:r>
              <a:rPr lang="en-US" altLang="zh-CN" sz="1800">
                <a:latin typeface="Times New Roman" panose="02020603050405020304"/>
                <a:ea typeface="Times New Roman" panose="02020603050405020304"/>
              </a:rPr>
              <a:t>impact whether a TCI state is known or unknown</a:t>
            </a:r>
            <a:endParaRPr lang="en-US" altLang="zh-CN" sz="1800">
              <a:latin typeface="Times New Roman" panose="02020603050405020304"/>
              <a:ea typeface="Times New Roman" panose="02020603050405020304"/>
            </a:endParaRPr>
          </a:p>
          <a:p>
            <a:pPr marL="3920490" lvl="3" indent="-228600" defTabSz="266700">
              <a:lnSpc>
                <a:spcPts val="2060"/>
              </a:lnSpc>
              <a:spcAft>
                <a:spcPts val="900"/>
              </a:spcAft>
              <a:buFont typeface="Symbol" panose="05050102010706020507"/>
              <a:buChar char=""/>
            </a:pPr>
            <a:r>
              <a:rPr lang="en-US" altLang="zh-CN" sz="1800">
                <a:latin typeface="Times New Roman" panose="02020603050405020304"/>
                <a:ea typeface="Times New Roman" panose="02020603050405020304"/>
              </a:rPr>
              <a:t>FFS on the time delay if prediction is used as a condition for a known TCI state</a:t>
            </a:r>
            <a:endParaRPr lang="en-US" altLang="zh-CN" sz="1800">
              <a:latin typeface="Times New Roman" panose="02020603050405020304"/>
              <a:ea typeface="等线" panose="02010600030101010101" pitchFamily="2" charset="-122"/>
            </a:endParaRPr>
          </a:p>
          <a:p>
            <a:pPr defTabSz="266700">
              <a:lnSpc>
                <a:spcPts val="2060"/>
              </a:lnSpc>
              <a:spcAft>
                <a:spcPts val="500"/>
              </a:spcAft>
            </a:pPr>
            <a:r>
              <a:rPr lang="en-US" altLang="zh-CN" sz="1800" b="1" u="sng">
                <a:latin typeface="Times New Roman" panose="02020603050405020304"/>
                <a:ea typeface="Times New Roman" panose="02020603050405020304"/>
              </a:rPr>
              <a:t>Issue 2-5:</a:t>
            </a:r>
            <a:r>
              <a:rPr lang="en-US" altLang="zh-CN" sz="1800" b="1" u="sng">
                <a:latin typeface="Times New Roman" panose="02020603050405020304"/>
                <a:ea typeface="等线" panose="02010600030101010101" pitchFamily="2" charset="-122"/>
              </a:rPr>
              <a:t> </a:t>
            </a:r>
            <a:r>
              <a:rPr lang="en-US" altLang="zh-CN" sz="1800" b="1" u="sng">
                <a:latin typeface="Times New Roman" panose="02020603050405020304"/>
                <a:ea typeface="Times New Roman" panose="02020603050405020304"/>
              </a:rPr>
              <a:t>Simulation results</a:t>
            </a:r>
            <a:endParaRPr lang="en-US" altLang="zh-CN" sz="1800" b="1" u="sng">
              <a:latin typeface="Times New Roman" panose="02020603050405020304"/>
              <a:ea typeface="Times New Roman" panose="02020603050405020304"/>
            </a:endParaRPr>
          </a:p>
          <a:p>
            <a:pPr algn="l" defTabSz="266700">
              <a:lnSpc>
                <a:spcPct val="100000"/>
              </a:lnSpc>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Yu Mincho"/>
              </a:rPr>
              <a:t>Updated simulation assumptions for beam prediction </a:t>
            </a:r>
            <a:r>
              <a:rPr lang="en-US" altLang="zh-CN" sz="1800">
                <a:latin typeface="Times New Roman" panose="02020603050405020304"/>
                <a:ea typeface="Times New Roman" panose="02020603050405020304"/>
              </a:rPr>
              <a:t>are agreed in </a:t>
            </a:r>
            <a:r>
              <a:rPr lang="en-US" altLang="zh-CN" sz="1800">
                <a:latin typeface="Times New Roman" panose="02020603050405020304"/>
                <a:ea typeface="等线" panose="02010600030101010101" pitchFamily="2" charset="-122"/>
              </a:rPr>
              <a:t>R4-250</a:t>
            </a:r>
            <a:r>
              <a:rPr lang="en-US" altLang="zh-CN" sz="1800">
                <a:latin typeface="Times New Roman" panose="02020603050405020304"/>
                <a:ea typeface="Times New Roman" panose="02020603050405020304"/>
              </a:rPr>
              <a:t>8081</a:t>
            </a:r>
            <a:endParaRPr lang="en-US" altLang="zh-CN" sz="1800">
              <a:latin typeface="Times New Roman" panose="02020603050405020304"/>
              <a:ea typeface="Times New Roman" panose="02020603050405020304"/>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Requirements for positioning</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702310" y="1152525"/>
            <a:ext cx="10787380" cy="5200650"/>
          </a:xfrm>
          <a:prstGeom prst="rect">
            <a:avLst/>
          </a:prstGeom>
          <a:ln w="9525">
            <a:solidFill>
              <a:schemeClr val="tx1"/>
            </a:solidFill>
          </a:ln>
        </p:spPr>
        <p:txBody>
          <a:bodyPr wrap="square">
            <a:spAutoFit/>
          </a:bodyPr>
          <a:p>
            <a:pPr defTabSz="266700" fontAlgn="base" hangingPunct="0">
              <a:spcAft>
                <a:spcPts val="900"/>
              </a:spcAft>
            </a:pPr>
            <a:r>
              <a:rPr lang="en-US" altLang="zh-CN" sz="1800" b="1" u="sng">
                <a:latin typeface="Times New Roman" panose="02020603050405020304"/>
                <a:ea typeface="Times New Roman" panose="02020603050405020304"/>
              </a:rPr>
              <a:t>Issue </a:t>
            </a:r>
            <a:r>
              <a:rPr lang="en-US" altLang="zh-CN" sz="1800" b="1" u="sng">
                <a:latin typeface="Times New Roman" panose="02020603050405020304"/>
                <a:ea typeface="Yu Mincho"/>
              </a:rPr>
              <a:t>3</a:t>
            </a:r>
            <a:r>
              <a:rPr lang="en-US" altLang="zh-CN" sz="1800" b="1" u="sng">
                <a:latin typeface="Times New Roman" panose="02020603050405020304"/>
                <a:ea typeface="Times New Roman" panose="02020603050405020304"/>
              </a:rPr>
              <a:t>-1: </a:t>
            </a:r>
            <a:r>
              <a:rPr lang="en-US" altLang="zh-CN" sz="1800" b="1" u="sng">
                <a:latin typeface="Times New Roman" panose="02020603050405020304"/>
                <a:ea typeface="Yu Mincho"/>
              </a:rPr>
              <a:t>Requirements for case 1</a:t>
            </a:r>
            <a:endParaRPr lang="en-US" altLang="zh-CN" sz="1800" b="1" u="sng">
              <a:latin typeface="Times New Roman" panose="02020603050405020304"/>
              <a:ea typeface="Yu Mincho"/>
            </a:endParaRPr>
          </a:p>
          <a:p>
            <a:pPr defTabSz="266700" fontAlgn="base" hangingPunct="0">
              <a:spcAft>
                <a:spcPts val="600"/>
              </a:spcAf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r>
              <a:rPr lang="en-US" altLang="zh-CN" sz="1800">
                <a:latin typeface="Times New Roman" panose="02020603050405020304"/>
                <a:ea typeface="Yu Mincho"/>
              </a:rPr>
              <a:t> </a:t>
            </a:r>
            <a:endParaRPr lang="en-US" altLang="zh-CN" sz="1800">
              <a:latin typeface="Times New Roman" panose="02020603050405020304"/>
              <a:ea typeface="Yu Mincho"/>
            </a:endParaRPr>
          </a:p>
          <a:p>
            <a:pPr marL="2406015" indent="-266700" algn="l" defTabSz="266700" fontAlgn="base" hangingPunct="0">
              <a:spcAft>
                <a:spcPts val="600"/>
              </a:spcAft>
              <a:buFont typeface="Times New Roman" panose="02020603050405020304"/>
              <a:buChar char="-"/>
            </a:pPr>
            <a:r>
              <a:rPr lang="en-US" altLang="zh-CN" sz="1800">
                <a:latin typeface="Times New Roman" panose="02020603050405020304"/>
                <a:ea typeface="Yu Mincho"/>
              </a:rPr>
              <a:t>Discuss how to define a measurement delay requirement(reporting delay)</a:t>
            </a:r>
            <a:endParaRPr lang="en-US" altLang="zh-CN" sz="1800">
              <a:latin typeface="Times New Roman" panose="02020603050405020304"/>
              <a:ea typeface="Yu Mincho"/>
            </a:endParaRPr>
          </a:p>
          <a:p>
            <a:pPr marL="2406015" indent="-266700" algn="l" defTabSz="266700" fontAlgn="base" hangingPunct="0">
              <a:spcAft>
                <a:spcPts val="600"/>
              </a:spcAft>
              <a:buFont typeface="Times New Roman" panose="02020603050405020304"/>
              <a:buChar char="-"/>
            </a:pPr>
            <a:r>
              <a:rPr lang="en-US" altLang="zh-CN" sz="1800">
                <a:latin typeface="Times New Roman" panose="02020603050405020304"/>
                <a:ea typeface="Yu Mincho"/>
              </a:rPr>
              <a:t>Do not define any positioning accuracy requirement</a:t>
            </a:r>
            <a:endParaRPr lang="en-US" altLang="zh-CN" sz="1800">
              <a:latin typeface="Times New Roman" panose="02020603050405020304"/>
              <a:ea typeface="Yu Mincho"/>
            </a:endParaRPr>
          </a:p>
          <a:p>
            <a:pPr defTabSz="266700" fontAlgn="base" hangingPunct="0">
              <a:spcAft>
                <a:spcPts val="900"/>
              </a:spcAft>
            </a:pPr>
            <a:r>
              <a:rPr lang="en-US" altLang="zh-CN" sz="1800">
                <a:latin typeface="Times New Roman" panose="02020603050405020304"/>
                <a:ea typeface="Yu Mincho"/>
              </a:rPr>
              <a:t> </a:t>
            </a:r>
            <a:endParaRPr lang="en-US" altLang="zh-CN" sz="1800">
              <a:latin typeface="Times New Roman" panose="02020603050405020304"/>
              <a:ea typeface="Yu Mincho"/>
            </a:endParaRPr>
          </a:p>
          <a:p>
            <a:pPr defTabSz="266700" fontAlgn="base" hangingPunct="0">
              <a:spcAft>
                <a:spcPts val="900"/>
              </a:spcAft>
            </a:pPr>
            <a:r>
              <a:rPr lang="en-US" altLang="zh-CN" sz="1800" b="1" u="sng">
                <a:latin typeface="Times New Roman" panose="02020603050405020304"/>
                <a:ea typeface="Times New Roman" panose="02020603050405020304"/>
              </a:rPr>
              <a:t>Issue </a:t>
            </a:r>
            <a:r>
              <a:rPr lang="en-US" altLang="zh-CN" sz="1800" b="1" u="sng">
                <a:latin typeface="Times New Roman" panose="02020603050405020304"/>
                <a:ea typeface="Yu Mincho"/>
              </a:rPr>
              <a:t>3</a:t>
            </a:r>
            <a:r>
              <a:rPr lang="en-US" altLang="zh-CN" sz="1800" b="1" u="sng">
                <a:latin typeface="Times New Roman" panose="02020603050405020304"/>
                <a:ea typeface="Times New Roman" panose="02020603050405020304"/>
              </a:rPr>
              <a:t>-2: Report mapping for sample based timing measurement reporting </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marL="1117600" lvl="1" indent="-279400" algn="l" defTabSz="266700" fontAlgn="base" hangingPunct="0">
              <a:spcAft>
                <a:spcPts val="600"/>
              </a:spcAft>
              <a:buFont typeface="Wingdings" panose="05000000000000000000"/>
              <a:buChar char=""/>
            </a:pPr>
            <a:r>
              <a:rPr lang="en-US" altLang="zh-CN" sz="1800">
                <a:latin typeface="Times New Roman" panose="02020603050405020304"/>
                <a:ea typeface="Times New Roman" panose="02020603050405020304"/>
              </a:rPr>
              <a:t>Use the value of the legacy UL RTOA mapping for 1</a:t>
            </a:r>
            <a:r>
              <a:rPr lang="en-US" altLang="zh-CN" sz="1800" baseline="30000">
                <a:latin typeface="Times New Roman" panose="02020603050405020304"/>
                <a:ea typeface="Times New Roman" panose="02020603050405020304"/>
              </a:rPr>
              <a:t>st</a:t>
            </a:r>
            <a:r>
              <a:rPr lang="en-US" altLang="zh-CN" sz="1800">
                <a:latin typeface="Times New Roman" panose="02020603050405020304"/>
                <a:ea typeface="Times New Roman" panose="02020603050405020304"/>
              </a:rPr>
              <a:t> sample</a:t>
            </a:r>
            <a:endParaRPr lang="en-US" altLang="zh-CN" sz="1800">
              <a:latin typeface="Times New Roman" panose="02020603050405020304"/>
              <a:ea typeface="Times New Roman" panose="02020603050405020304"/>
            </a:endParaRPr>
          </a:p>
          <a:p>
            <a:pPr marL="1117600" lvl="1" indent="-279400" algn="l" defTabSz="266700" fontAlgn="base" hangingPunct="0">
              <a:spcAft>
                <a:spcPts val="600"/>
              </a:spcAft>
              <a:buFont typeface="Wingdings" panose="05000000000000000000"/>
              <a:buChar char=""/>
            </a:pPr>
            <a:r>
              <a:rPr lang="en-US" altLang="zh-CN" sz="1800">
                <a:latin typeface="Times New Roman" panose="02020603050405020304"/>
                <a:ea typeface="Times New Roman" panose="02020603050405020304"/>
              </a:rPr>
              <a:t>FFS for the additional sample reporting</a:t>
            </a:r>
            <a:endParaRPr lang="en-US" altLang="zh-CN" sz="1800">
              <a:latin typeface="Times New Roman" panose="02020603050405020304"/>
              <a:ea typeface="Times New Roman" panose="02020603050405020304"/>
            </a:endParaRPr>
          </a:p>
          <a:p>
            <a:pPr defTabSz="266700" fontAlgn="base" hangingPunct="0">
              <a:spcAft>
                <a:spcPts val="900"/>
              </a:spcAft>
            </a:pPr>
            <a:r>
              <a:rPr lang="en-US" altLang="zh-CN" sz="1800">
                <a:latin typeface="Times New Roman" panose="02020603050405020304"/>
                <a:ea typeface="Yu Mincho"/>
              </a:rPr>
              <a:t> </a:t>
            </a:r>
            <a:endParaRPr lang="en-US" altLang="zh-CN" sz="1800">
              <a:latin typeface="Times New Roman" panose="02020603050405020304"/>
              <a:ea typeface="Yu Mincho"/>
            </a:endParaRPr>
          </a:p>
          <a:p>
            <a:pPr defTabSz="266700" fontAlgn="base" hangingPunct="0">
              <a:spcAft>
                <a:spcPts val="900"/>
              </a:spcAft>
            </a:pPr>
            <a:r>
              <a:rPr lang="en-US" altLang="zh-CN" sz="1800" b="1" u="sng">
                <a:latin typeface="Times New Roman" panose="02020603050405020304"/>
                <a:ea typeface="Times New Roman" panose="02020603050405020304"/>
              </a:rPr>
              <a:t>Issue </a:t>
            </a:r>
            <a:r>
              <a:rPr lang="en-US" altLang="zh-CN" sz="1800" b="1" u="sng">
                <a:latin typeface="Times New Roman" panose="02020603050405020304"/>
                <a:ea typeface="Yu Mincho"/>
              </a:rPr>
              <a:t>3</a:t>
            </a:r>
            <a:r>
              <a:rPr lang="en-US" altLang="zh-CN" sz="1800" b="1" u="sng">
                <a:latin typeface="Times New Roman" panose="02020603050405020304"/>
                <a:ea typeface="Times New Roman" panose="02020603050405020304"/>
              </a:rPr>
              <a:t>-3: </a:t>
            </a:r>
            <a:r>
              <a:rPr lang="en-US" altLang="zh-CN" sz="1800" b="1" u="sng">
                <a:latin typeface="Times New Roman" panose="02020603050405020304"/>
                <a:ea typeface="Yu Mincho"/>
              </a:rPr>
              <a:t>Requirements for case 3b</a:t>
            </a:r>
            <a:endParaRPr lang="en-US" altLang="zh-CN" sz="1800" b="1" u="sng">
              <a:latin typeface="Times New Roman" panose="02020603050405020304"/>
              <a:ea typeface="Yu Mincho"/>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marL="1257300" indent="-89535" algn="l" defTabSz="266700" fontAlgn="base" hangingPunct="0">
              <a:spcAft>
                <a:spcPts val="900"/>
              </a:spcAft>
              <a:buFont typeface="Times New Roman" panose="02020603050405020304"/>
              <a:buChar char="-"/>
            </a:pPr>
            <a:r>
              <a:rPr lang="en-US" altLang="zh-CN" sz="1800">
                <a:latin typeface="Times New Roman" panose="02020603050405020304"/>
                <a:ea typeface="Times New Roman" panose="02020603050405020304"/>
              </a:rPr>
              <a:t>Reuse legacy path based Rx-Tx accuracy requirements for case 3b</a:t>
            </a:r>
            <a:endParaRPr lang="en-US" altLang="zh-CN" sz="1800">
              <a:latin typeface="Times New Roman" panose="02020603050405020304"/>
              <a:ea typeface="Times New Roman" panose="02020603050405020304"/>
            </a:endParaRPr>
          </a:p>
          <a:p>
            <a:pPr marL="1257300" indent="-89535" algn="l" defTabSz="266700" fontAlgn="base" hangingPunct="0">
              <a:spcAft>
                <a:spcPts val="900"/>
              </a:spcAft>
              <a:buFont typeface="Times New Roman" panose="02020603050405020304"/>
              <a:buChar char="-"/>
            </a:pPr>
            <a:r>
              <a:rPr lang="en-US" altLang="zh-CN" sz="1800">
                <a:latin typeface="Times New Roman" panose="02020603050405020304"/>
                <a:ea typeface="Times New Roman" panose="02020603050405020304"/>
              </a:rPr>
              <a:t>Requirement applies only for the 1</a:t>
            </a:r>
            <a:r>
              <a:rPr lang="en-US" altLang="zh-CN" sz="1800" baseline="30000">
                <a:latin typeface="Times New Roman" panose="02020603050405020304"/>
                <a:ea typeface="Times New Roman" panose="02020603050405020304"/>
              </a:rPr>
              <a:t>st</a:t>
            </a:r>
            <a:r>
              <a:rPr lang="en-US" altLang="zh-CN" sz="1800">
                <a:latin typeface="Times New Roman" panose="02020603050405020304"/>
                <a:ea typeface="Times New Roman" panose="02020603050405020304"/>
              </a:rPr>
              <a:t> path</a:t>
            </a:r>
            <a:endParaRPr lang="en-US" altLang="zh-CN" sz="1800">
              <a:latin typeface="Times New Roman" panose="02020603050405020304"/>
              <a:ea typeface="Times New Roman" panose="02020603050405020304"/>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Rectangle 29"/>
          <p:cNvSpPr>
            <a:spLocks noGrp="1" noChangeArrowheads="1"/>
          </p:cNvSpPr>
          <p:nvPr>
            <p:ph type="ctrTitle" idx="4294967295"/>
          </p:nvPr>
        </p:nvSpPr>
        <p:spPr bwMode="auto">
          <a:xfrm>
            <a:off x="223520" y="2128520"/>
            <a:ext cx="11786235" cy="2559050"/>
          </a:xfrm>
          <a:prstGeom prst="rect">
            <a:avLst/>
          </a:prstGeom>
          <a:ln>
            <a:miter lim="800000"/>
          </a:ln>
        </p:spPr>
        <p:txBody>
          <a:bodyPr vert="horz" wrap="square" lIns="91440" tIns="45720" rIns="91440" bIns="45720" numCol="1" anchor="t" anchorCtr="0" compatLnSpc="1"/>
          <a:p>
            <a:pPr marL="0" indent="0" algn="ctr" fontAlgn="auto">
              <a:lnSpc>
                <a:spcPct val="200000"/>
              </a:lnSpc>
              <a:defRPr/>
            </a:pP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Progress on FS_NR_AIML_air_Ph2  </a:t>
            </a:r>
            <a:b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b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during RAN4#115 (May 2025) </a:t>
            </a:r>
            <a:r>
              <a:rPr lang="en-US" altLang="zh-CN" sz="3200" b="1" dirty="0">
                <a:solidFill>
                  <a:srgbClr val="0070C0"/>
                </a:solidFill>
                <a:latin typeface="微软雅黑" panose="020B0503020204020204" pitchFamily="34" charset="-122"/>
                <a:ea typeface="微软雅黑" panose="020B0503020204020204" pitchFamily="34" charset="-122"/>
                <a:cs typeface="+mn-cs"/>
              </a:rPr>
              <a:t> </a:t>
            </a:r>
            <a:endParaRPr lang="en-US" altLang="zh-CN" sz="32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20209</Words>
  <Application>WPS 演示</Application>
  <PresentationFormat>宽屏</PresentationFormat>
  <Paragraphs>318</Paragraphs>
  <Slides>28</Slides>
  <Notes>8</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28</vt:i4>
      </vt:variant>
    </vt:vector>
  </HeadingPairs>
  <TitlesOfParts>
    <vt:vector size="53" baseType="lpstr">
      <vt:lpstr>Arial</vt:lpstr>
      <vt:lpstr>宋体</vt:lpstr>
      <vt:lpstr>Wingdings</vt:lpstr>
      <vt:lpstr>微软雅黑</vt:lpstr>
      <vt:lpstr>Arial</vt:lpstr>
      <vt:lpstr>方正黑体简体</vt:lpstr>
      <vt:lpstr>Ericsson Capital TT</vt:lpstr>
      <vt:lpstr>NumberOnly</vt:lpstr>
      <vt:lpstr>Times New Roman</vt:lpstr>
      <vt:lpstr>Times New Roman</vt:lpstr>
      <vt:lpstr>等线</vt:lpstr>
      <vt:lpstr>Symbol</vt:lpstr>
      <vt:lpstr>Courier New</vt:lpstr>
      <vt:lpstr>Yu Mincho</vt:lpstr>
      <vt:lpstr>Segoe Print</vt:lpstr>
      <vt:lpstr>Wingdings</vt:lpstr>
      <vt:lpstr>Calibri</vt:lpstr>
      <vt:lpstr>Arial Unicode MS</vt:lpstr>
      <vt:lpstr>MS Mincho</vt:lpstr>
      <vt:lpstr>Times</vt:lpstr>
      <vt:lpstr>Batang</vt:lpstr>
      <vt:lpstr>Wingdings</vt:lpstr>
      <vt:lpstr>Constantia</vt:lpstr>
      <vt:lpstr>1_Office 佈景主題</vt:lpstr>
      <vt:lpstr>4_Office 佈景主題</vt:lpstr>
      <vt:lpstr>Update on AI/ML Progress in 3GPP Core Groups  </vt:lpstr>
      <vt:lpstr>PowerPoint 演示文稿</vt:lpstr>
      <vt:lpstr>Progress on WI NR_AIML_air   during RAN4#115 (May 2025)  </vt:lpstr>
      <vt:lpstr>PowerPoint 演示文稿</vt:lpstr>
      <vt:lpstr>PowerPoint 演示文稿</vt:lpstr>
      <vt:lpstr>PowerPoint 演示文稿</vt:lpstr>
      <vt:lpstr>PowerPoint 演示文稿</vt:lpstr>
      <vt:lpstr>PowerPoint 演示文稿</vt:lpstr>
      <vt:lpstr>Progress on FS_NR_AIML_air_Ph2   during RAN4#115 (May 2025)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Progress on WI NR_AIML_air   during RAN2#130 (May 2025)  </vt:lpstr>
      <vt:lpstr>PowerPoint 演示文稿</vt:lpstr>
      <vt:lpstr>PowerPoint 演示文稿</vt:lpstr>
      <vt:lpstr>PowerPoint 演示文稿</vt:lpstr>
      <vt:lpstr>PowerPoint 演示文稿</vt:lpstr>
      <vt:lpstr>PowerPoint 演示文稿</vt:lpstr>
      <vt:lpstr>Progress on FS_NR_AIML_air_Ph2   during RAN2#130 (May 2025)  </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Danni SONG(CMCC)</cp:lastModifiedBy>
  <cp:revision>5623</cp:revision>
  <cp:lastPrinted>2020-09-04T06:35:00Z</cp:lastPrinted>
  <dcterms:created xsi:type="dcterms:W3CDTF">2017-04-04T12:46:00Z</dcterms:created>
  <dcterms:modified xsi:type="dcterms:W3CDTF">2025-08-08T11:08:19Z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2052-12.8.2.21549</vt:lpwstr>
  </property>
  <property fmtid="{D5CDD505-2E9C-101B-9397-08002B2CF9AE}" pid="3" name="ICV">
    <vt:lpwstr>E404160943F740F08F378E0DC07B5C2F_13</vt:lpwstr>
  </property>
</Properties>
</file>