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14"/>
  </p:notesMasterIdLst>
  <p:handoutMasterIdLst>
    <p:handoutMasterId r:id="rId15"/>
  </p:handoutMasterIdLst>
  <p:sldIdLst>
    <p:sldId id="934" r:id="rId5"/>
    <p:sldId id="1003" r:id="rId6"/>
    <p:sldId id="1014" r:id="rId7"/>
    <p:sldId id="1005" r:id="rId8"/>
    <p:sldId id="1008" r:id="rId9"/>
    <p:sldId id="1007" r:id="rId10"/>
    <p:sldId id="1011" r:id="rId11"/>
    <p:sldId id="1020" r:id="rId12"/>
    <p:sldId id="1021" r:id="rId13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1DAE9"/>
    <a:srgbClr val="FFFFFF"/>
    <a:srgbClr val="1E9657"/>
    <a:srgbClr val="72AF2F"/>
    <a:srgbClr val="F0F3F8"/>
    <a:srgbClr val="B1D254"/>
    <a:srgbClr val="FF3300"/>
    <a:srgbClr val="0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0CF141-FEA2-4E87-BD7C-232C0C6E7CC6}" v="8" dt="2024-04-11T01:18:45.1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41" autoAdjust="0"/>
  </p:normalViewPr>
  <p:slideViewPr>
    <p:cSldViewPr snapToGrid="0">
      <p:cViewPr varScale="1">
        <p:scale>
          <a:sx n="78" d="100"/>
          <a:sy n="78" d="100"/>
        </p:scale>
        <p:origin x="264" y="4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08280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64528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92977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>
                <a:solidFill>
                  <a:srgbClr val="000000"/>
                </a:solidFill>
              </a:rPr>
              <a:pPr/>
              <a:t>9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237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0B7C3F-3D32-4F2D-8FDD-60718C51D4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RAN4#110bis meeting schedule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BB0B9E5-9838-4AA8-B169-89A3469C2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8224" y="4717686"/>
            <a:ext cx="9998580" cy="1036178"/>
          </a:xfrm>
        </p:spPr>
        <p:txBody>
          <a:bodyPr/>
          <a:lstStyle/>
          <a:p>
            <a:r>
              <a:rPr lang="en-US" dirty="0">
                <a:latin typeface="+mj-ea"/>
                <a:ea typeface="+mj-ea"/>
              </a:rPr>
              <a:t>RAN4 Chair: </a:t>
            </a:r>
            <a:r>
              <a:rPr lang="en-US" dirty="0"/>
              <a:t>Xizeng</a:t>
            </a:r>
            <a:r>
              <a:rPr lang="en-US" dirty="0">
                <a:latin typeface="+mj-ea"/>
                <a:ea typeface="+mj-ea"/>
              </a:rPr>
              <a:t> Dai</a:t>
            </a:r>
          </a:p>
          <a:p>
            <a:r>
              <a:rPr lang="en-US" dirty="0">
                <a:latin typeface="+mj-ea"/>
                <a:ea typeface="+mj-ea"/>
              </a:rPr>
              <a:t>Vice Chair: </a:t>
            </a:r>
            <a:r>
              <a:rPr lang="en-US" dirty="0"/>
              <a:t>Gene Fong</a:t>
            </a:r>
            <a:r>
              <a:rPr lang="en-US" dirty="0">
                <a:latin typeface="+mj-ea"/>
                <a:ea typeface="+mj-ea"/>
              </a:rPr>
              <a:t>, </a:t>
            </a:r>
            <a:r>
              <a:rPr lang="en-US" dirty="0"/>
              <a:t>Shan Yang </a:t>
            </a:r>
            <a:endParaRPr lang="en-US" dirty="0">
              <a:latin typeface="+mj-ea"/>
              <a:ea typeface="+mj-ea"/>
            </a:endParaRP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E4CE5DCD-72B3-468A-A585-E6721DD18679}"/>
              </a:ext>
            </a:extLst>
          </p:cNvPr>
          <p:cNvSpPr txBox="1"/>
          <p:nvPr/>
        </p:nvSpPr>
        <p:spPr>
          <a:xfrm>
            <a:off x="236841" y="274551"/>
            <a:ext cx="58306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3GPP TSG-RAN WG4 Meeting #110bis	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Changsha, China, 15</a:t>
            </a:r>
            <a:r>
              <a:rPr lang="en-US" altLang="zh-CN" sz="14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– 19</a:t>
            </a:r>
            <a:r>
              <a:rPr lang="en-US" altLang="zh-CN" sz="14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April, 2024</a:t>
            </a:r>
          </a:p>
          <a:p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Agenda Item: 2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5197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Monday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604794"/>
              </p:ext>
            </p:extLst>
          </p:nvPr>
        </p:nvGraphicFramePr>
        <p:xfrm>
          <a:off x="76912" y="1273321"/>
          <a:ext cx="11819812" cy="5364480"/>
        </p:xfrm>
        <a:graphic>
          <a:graphicData uri="http://schemas.openxmlformats.org/drawingml/2006/table">
            <a:tbl>
              <a:tblPr/>
              <a:tblGrid>
                <a:gridCol w="799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5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5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5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55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289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Venue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Time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Main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RRM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</a:t>
                      </a:r>
                      <a:r>
                        <a:rPr kumimoji="0" lang="en-US" altLang="en-US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BDaT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Ad hoc room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9:00-9:20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1. Opening of the meeting </a:t>
                      </a: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2. Approval of the agenda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3. Letters / reports from other groups / meetings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4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9:30-10:30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Spectrum related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[107] LTE_NR_HPUE_FWVM (12)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[108] HPUE_Basket_EN-DC (7)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[109] HPUE_Basket_Intra-CA_TDD (1)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[205] FR2_multiRx_part1 (22)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[206] FR2_multiRx_part2 (19)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Rel-18 BSRF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[301] BSRF_Maintenance (2)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[302] NR_ATG_BSRF_Maintenance (3)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[303] NR_FR1_lessthan_5MHz_BW_BSRF_Maint (2)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[310] NR_mobile_IAB_RF (2)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[308] NR_netcon_repeater_RF (9)</a:t>
                      </a:r>
                    </a:p>
                  </a:txBody>
                  <a:tcPr marL="45720" marR="457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RRM</a:t>
                      </a:r>
                      <a:r>
                        <a:rPr lang="en-US" altLang="zh-CN" sz="800" b="1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Ad-hoc: </a:t>
                      </a:r>
                      <a:r>
                        <a:rPr lang="en-US" altLang="zh-CN" sz="80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NR_Mob_enh2_part2 Chaired by Qiming Li (Apple)</a:t>
                      </a:r>
                      <a:endParaRPr lang="en-US" altLang="zh-CN" sz="800" baseline="0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11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:00-13:00</a:t>
                      </a:r>
                      <a:endParaRPr kumimoji="0" lang="en-US" alt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[110] HPUE_Basket_inter-CA_SUL (20)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[111] HPUE_Basket_FDD (25)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[112] LTE_NR_Other_WI (13)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[113] NR_3Tx-4Rx_WI (8)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[206] FR2_multiRx_part2 (19) </a:t>
                      </a:r>
                      <a:r>
                        <a:rPr kumimoji="0" lang="en-US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Cont. (0.5 hour)</a:t>
                      </a:r>
                      <a:endParaRPr kumimoji="0" lang="fr-FR" altLang="zh-CN" sz="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n-NO" altLang="zh-CN" sz="80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[209] NR_MG_enh2_part1 (36)</a:t>
                      </a:r>
                      <a:endParaRPr lang="en-IE" altLang="zh-CN" sz="800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n-NO" altLang="zh-CN" sz="80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[210] NR_MG_enh2_part2 (40)</a:t>
                      </a: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[309] NR_netcon_repeater_RFConformance (21)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n-NO" sz="800" b="1" i="0" u="none" strike="noStrike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Rel-18 NTN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[305] NR_NTN_enh_Part1 (6)</a:t>
                      </a:r>
                      <a:endParaRPr kumimoji="0" 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[306] NR_NTN_enh_Part2 (14)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[307] NR_NTN_enh_Part3 (7)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BDaT Ad-hoc (Demod)</a:t>
                      </a:r>
                    </a:p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[324] NR_demod_enh3_Part1 chaired by </a:t>
                      </a:r>
                      <a:r>
                        <a:rPr kumimoji="0" lang="en-US" altLang="zh-CN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Jingzhou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Wu</a:t>
                      </a:r>
                    </a:p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[326] NR_cov_enh2_demod chaired by Jingzhou Wu</a:t>
                      </a:r>
                    </a:p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:00-14:30</a:t>
                      </a:r>
                      <a:endParaRPr kumimoji="0" lang="en-US" alt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Lunch break</a:t>
                      </a:r>
                      <a:endParaRPr kumimoji="0" lang="it-IT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:30</a:t>
                      </a: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-15:30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[113] NR_3Tx-4Rx_WI (8)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Non-spectrum related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[129] NR_ENDC_RF_Ph4 (53)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[223] NR_MIMO_evo_DL_UL (32)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Demod</a:t>
                      </a:r>
                      <a:endParaRPr kumimoji="0" 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[317] RF_FR1_enh2_Demod (17)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[318] NR_RF_FR2_req_Ph3_Demod (2)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[321] NR_HST_FR2_enh_Demod (5)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n-NO" altLang="zh-CN" sz="8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CN" sz="8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BDaT Ad-hoc (&lt;5 MHz UE demod)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15:15 – 16:00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[323] NR_FR1_lessthan_5MHz_BW_demod chaired by Dimitri Gold</a:t>
                      </a:r>
                      <a:endParaRPr kumimoji="0" lang="nn-NO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RRM Ad-hoc: 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R18 NR Positioning </a:t>
                      </a:r>
                      <a:b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</a:b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Chaired by Iana Siomina (Ericsson)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16:10-18:00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[129] NR_ENDC_RF_Ph4 (continue)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[140] NR_power_class (37)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[226] NR_SL_relay_enh (2)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[224] NR_SL_enh2 (9)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[220] </a:t>
                      </a:r>
                      <a:r>
                        <a:rPr kumimoji="0" lang="en-US" altLang="zh-CN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NR_DualTxRx_MUSIM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(27)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CN" sz="8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BDaT Ad-hoc (NTN demod)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CN" sz="8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16:00 – 17:00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[325] NR_NTN_enh_SAN_UE_demod chaired by Tricia Li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n-NO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17:00 – 18:00 (online demod)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[319] NR_FR2_multiRX_DL_Demod (14)</a:t>
                      </a:r>
                      <a:endParaRPr kumimoji="0" lang="nn-NO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RRM Ad-hoc: 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NR FR2 multi-Rx chain WI, Chaired by Qian Yang (vivo)</a:t>
                      </a: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18:00-19:30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Main Ad-hoc: </a:t>
                      </a: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[130] FS_NR_IMT Chaired by Thomas Chapman (Ericsson)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RRM Ad-hoc: </a:t>
                      </a:r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chaired by Andrey Chervyakov </a:t>
                      </a:r>
                    </a:p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[214] NR_pos_enh2_part1 (28)</a:t>
                      </a:r>
                    </a:p>
                    <a:p>
                      <a:pPr algn="l" fontAlgn="ctr"/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[215] NR_pos_enh2_part2 (33) </a:t>
                      </a:r>
                    </a:p>
                    <a:p>
                      <a:pPr algn="l" fontAlgn="ctr"/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[216] NR_pos_enh2_part3 (10)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CN" sz="8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18:00 – 19:00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CN" sz="8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BDaT Ad-hoc (&lt;5 MHz BS demod)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[323] NR_FR1_lessthan_5MHz_BW_demod chaired by Dimitri Gold</a:t>
                      </a:r>
                      <a:endParaRPr kumimoji="0" lang="nn-NO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RRM Ad-hoc: </a:t>
                      </a: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NR_MIMO_evo_DL_UL Chaired by Yanze Fu (Samsung)</a:t>
                      </a:r>
                      <a:endParaRPr kumimoji="0" lang="en-US" altLang="ja-JP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635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Tuesday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7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375584"/>
              </p:ext>
            </p:extLst>
          </p:nvPr>
        </p:nvGraphicFramePr>
        <p:xfrm>
          <a:off x="85460" y="1273320"/>
          <a:ext cx="11792216" cy="4052032"/>
        </p:xfrm>
        <a:graphic>
          <a:graphicData uri="http://schemas.openxmlformats.org/drawingml/2006/table">
            <a:tbl>
              <a:tblPr/>
              <a:tblGrid>
                <a:gridCol w="790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0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03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503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10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Venue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Time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Main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RRM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</a:t>
                      </a:r>
                      <a:r>
                        <a:rPr kumimoji="0" lang="en-US" altLang="en-US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BDaT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Ad hoc room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07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8:30-10:30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[115] FR1_enh2_R18 (8)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[116] FR2_enh_req_Ph3_R18 (1)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[122] NR_cov_enh2_R18 (6)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n-NO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[132] NR_ATG_enh (11)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[124] NR_SL_enh2_UERF_R18 (12)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[221] NR_NTN_enh (46)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8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Demod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[332] Netw_Energy_NR_demod (11)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[333] NR_DSS_enh (14)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[334] IoT_NTN_Demod (6)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b="0" i="0" u="none" strike="noStrike" kern="1200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BDaT Offline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NR_mobile_IAB_demod chaired by Nicholas Pu</a:t>
                      </a:r>
                      <a:endParaRPr lang="de-DE" sz="800" b="0" i="0" u="none" strike="noStrike" kern="1200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8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Main Ad-hoc: </a:t>
                      </a: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[103] NR_Baskets_Part_1 Chaired by Laurent Noel (Skyworks)</a:t>
                      </a:r>
                      <a:endParaRPr lang="en-GB" altLang="zh-CN" sz="800" b="0" i="0" u="none" strike="noStrike" kern="1200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81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11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:00-13:00</a:t>
                      </a:r>
                      <a:endParaRPr kumimoji="0" lang="en-US" alt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[121] NR_NTN_enh_UERF_R18 (23)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[138] NR_NTN_Ph3_UERF (11)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[217] NR_MC_enh (2)</a:t>
                      </a:r>
                      <a:endParaRPr kumimoji="0" lang="nn-NO" altLang="zh-CN" sz="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just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[213] NR_FR1_lessthan_5MHz_BW (19)</a:t>
                      </a:r>
                    </a:p>
                    <a:p>
                      <a:pPr marL="0" marR="0" lvl="0" indent="0" algn="just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[228] Netw_Energy_NR (36)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[325] NR_NTN_enh_SAN_UE_demod (19)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[326] NR_cov_enh2_demod (19)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CN" sz="8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BDaT Ad-hoc (OTA)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[336] NR_FR1_TRP_TRS_enh chaired by Ruixin Wang</a:t>
                      </a: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:00</a:t>
                      </a: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-14:30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Lunch break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n-NO" altLang="zh-CN" sz="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6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n-NO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4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:30</a:t>
                      </a: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-15:30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[133] NR_SL_ intraB_CA_ITS (continue)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[130] FS_NR_IMT (38)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[211] </a:t>
                      </a:r>
                      <a:r>
                        <a:rPr kumimoji="0" lang="en-US" altLang="zh-CN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NR_BWP_wor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(23)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R4-2404280 and R4-2405618 (</a:t>
                      </a: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 </a:t>
                      </a:r>
                      <a:r>
                        <a:rPr kumimoji="0" lang="en-US" altLang="zh-CN" sz="800" b="0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tdocs</a:t>
                      </a:r>
                      <a:r>
                        <a:rPr kumimoji="0" lang="en-US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for </a:t>
                      </a: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Rel-18 non-spectrum related WI maintenance</a:t>
                      </a:r>
                      <a:r>
                        <a:rPr kumimoji="0" lang="en-US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)</a:t>
                      </a: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[327] </a:t>
                      </a:r>
                      <a:r>
                        <a:rPr lang="en-US" altLang="zh-CN" sz="800" b="0" i="0" u="none" strike="noStrike" dirty="0" err="1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NR_netcon_repeater_Demod</a:t>
                      </a:r>
                      <a:r>
                        <a:rPr lang="en-US" altLang="zh-CN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(8)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[323] NR_FR1_lessthan_5MHz_BW_demod (28)</a:t>
                      </a:r>
                      <a:endParaRPr lang="en-US" altLang="zh-CN" sz="800" b="0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CN" sz="8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BDaT Ad-hoc (OTA)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[337] </a:t>
                      </a:r>
                      <a:r>
                        <a:rPr kumimoji="0" 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NR_MIMO_OTA_enh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chaired by Xuan Yi</a:t>
                      </a: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16:00-18:00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[135] </a:t>
                      </a:r>
                      <a:r>
                        <a:rPr kumimoji="0" lang="en-GB" altLang="zh-CN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NR_AIML_air</a:t>
                      </a:r>
                      <a:r>
                        <a:rPr kumimoji="0" lang="en-GB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(62)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[218] NR_Mob_enh2_part1 (59)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[219] NR_Mob_enh2_part2 (27)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[329] NR_SL_enh2_demod (8)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[330] NR_redcap_enh_demod (5)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[331] NR_mobile_IAB_demod (11)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[322] </a:t>
                      </a:r>
                      <a:r>
                        <a:rPr kumimoji="0" 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NR_ATG_Demod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(2)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Offline </a:t>
                      </a:r>
                      <a:r>
                        <a:rPr kumimoji="0" lang="nn-NO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NR_cov_enh2_demod chaired by Jingzhou Wu</a:t>
                      </a: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RRM Ad-hoc: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Netw_Energy_NR </a:t>
                      </a:r>
                      <a:r>
                        <a:rPr lang="nn-NO" altLang="zh-CN" sz="800" b="0" i="0" u="none" strike="noStrike" kern="1200" baseline="0" dirty="0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chaired Zhongyi Shen (Huawei) (1 hour)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R18 NR Positioning </a:t>
                      </a:r>
                      <a:b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</a:b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Chaired by </a:t>
                      </a:r>
                      <a:r>
                        <a:rPr kumimoji="0" lang="en-US" altLang="zh-CN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Iana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altLang="zh-CN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Siomina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 (Ericsson) (1 hour)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18:00-19:30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Main Ad-hoc: </a:t>
                      </a:r>
                      <a:r>
                        <a:rPr kumimoji="0" lang="en-GB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[135] </a:t>
                      </a:r>
                      <a:r>
                        <a:rPr kumimoji="0" lang="en-GB" altLang="zh-CN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NR_AIML_air</a:t>
                      </a:r>
                      <a:r>
                        <a:rPr kumimoji="0" lang="en-GB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Chaired by Vali (Qualcomm)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RRM Ad-hoc: </a:t>
                      </a: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Measurement gap</a:t>
                      </a:r>
                      <a:r>
                        <a:rPr kumimoji="0" lang="zh-CN" altLang="en-US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800" dirty="0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Chaired by Ato Yu (</a:t>
                      </a:r>
                      <a:r>
                        <a:rPr lang="en-US" altLang="zh-CN" sz="800" dirty="0" err="1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MediaTek</a:t>
                      </a:r>
                      <a:r>
                        <a:rPr lang="en-US" altLang="zh-CN" sz="800" dirty="0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en-US" altLang="zh-CN" sz="800" baseline="0" dirty="0"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CN" sz="8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BDaT Ad-hoc (MIMO demod)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zh-CN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[328] NR_MIMO_evo_DL_UL_demod</a:t>
                      </a:r>
                      <a:r>
                        <a:rPr lang="en-US" altLang="zh-CN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chaired by Lili Wang</a:t>
                      </a:r>
                      <a:endParaRPr lang="pl-PL" altLang="zh-CN" sz="800" b="0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RRM Ad-hoc: </a:t>
                      </a:r>
                      <a:endParaRPr lang="en-US" altLang="zh-CN" sz="800" b="0" i="0" u="none" strike="noStrike" baseline="0" dirty="0"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[229] IoT_NTN_enh &amp; 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[201] </a:t>
                      </a:r>
                      <a:r>
                        <a:rPr kumimoji="0" lang="en-US" altLang="zh-CN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LTE_NBIOT_eMTC_NTN_req</a:t>
                      </a: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, </a:t>
                      </a:r>
                      <a:r>
                        <a:rPr lang="en-US" altLang="zh-CN" sz="800" b="0" i="0" u="none" strike="noStrike" baseline="0" dirty="0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Chaired by 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Hsuanli Lin (</a:t>
                      </a:r>
                      <a:r>
                        <a:rPr kumimoji="0" lang="en-US" altLang="zh-CN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MediaTek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)</a:t>
                      </a:r>
                      <a:endParaRPr lang="en-US" altLang="zh-CN" sz="800" b="0" i="0" u="none" strike="noStrike" baseline="0" dirty="0"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729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Wednesday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7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150409"/>
              </p:ext>
            </p:extLst>
          </p:nvPr>
        </p:nvGraphicFramePr>
        <p:xfrm>
          <a:off x="85460" y="1273320"/>
          <a:ext cx="11792213" cy="4678741"/>
        </p:xfrm>
        <a:graphic>
          <a:graphicData uri="http://schemas.openxmlformats.org/drawingml/2006/table">
            <a:tbl>
              <a:tblPr/>
              <a:tblGrid>
                <a:gridCol w="800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7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7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7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7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058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Venue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Time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Main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RRM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</a:t>
                      </a:r>
                      <a:r>
                        <a:rPr kumimoji="0" lang="en-US" altLang="en-US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BDaT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Ad hoc room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62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8:30-10:30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[136] FS_Ambient_IoT_solutions (20)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Coffee break: 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 </a:t>
                      </a: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[130] FS_NR_IMT Chaired by Thomas Chapman (Ericsson)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[202] NR_ATG (10)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[212] NR_HST_FR2_enh (8)</a:t>
                      </a: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[231] NR_LPWUS (16)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dirty="0"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Quick check for RRM UE features (start at </a:t>
                      </a:r>
                      <a:r>
                        <a:rPr kumimoji="0" lang="nn-NO" altLang="zh-CN" sz="8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10:45</a:t>
                      </a:r>
                      <a:r>
                        <a:rPr kumimoji="0" lang="nn-NO" altLang="zh-CN" sz="8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Note: Moderators to upload the proposed UE features after ad-hoc/offline discussion in [200] folder before the online discussion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BDaT</a:t>
                      </a: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Ad-hoc (</a:t>
                      </a:r>
                      <a:r>
                        <a:rPr kumimoji="0" lang="en-US" sz="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demod</a:t>
                      </a: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) 8:30 – 10:00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NR_demod_enh3_Part1 (30 min)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zh-CN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NR_MIMO_evo_DL_UL_demod</a:t>
                      </a:r>
                      <a:r>
                        <a:rPr lang="en-US" altLang="zh-CN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(60 min)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endParaRPr kumimoji="0" 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Demod</a:t>
                      </a: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online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10:00 – 10:30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[324] NR_demod_enh3_Part1 (24)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[328] NR_MIMO_evo_DL_UL_demod</a:t>
                      </a:r>
                      <a:r>
                        <a:rPr lang="en-US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(28)</a:t>
                      </a:r>
                      <a:endParaRPr lang="pl-PL" altLang="zh-CN" sz="800" b="0" i="0" u="none" strike="noStrike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RRM Ad-hoc: </a:t>
                      </a:r>
                      <a:r>
                        <a:rPr lang="en-US" altLang="zh-CN" sz="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NR_Mob_enh2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Chaired by Qiming Li (Apple)</a:t>
                      </a:r>
                      <a:endParaRPr lang="en-US" altLang="zh-CN" sz="800" baseline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81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11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:00-13:00</a:t>
                      </a:r>
                      <a:endParaRPr kumimoji="0" lang="en-US" alt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[137] NR_LPWUS (14)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[118] NR_FR1_lessthan_5MHz_BW_R18 (8)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Quick check for RRM UE features (Cont.)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n-NO" altLang="zh-CN" sz="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[207] NR_RRM_enh3_part1 (19)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[208] NR_RRM_enh3_part2 (5)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Demod</a:t>
                      </a:r>
                      <a:r>
                        <a:rPr lang="en-US" altLang="zh-CN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(</a:t>
                      </a:r>
                      <a:r>
                        <a:rPr lang="en-US" altLang="zh-CN" sz="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cont</a:t>
                      </a:r>
                      <a:r>
                        <a:rPr lang="en-US" altLang="zh-CN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11:00 – 12:00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Rel-18 OTA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12:00 – 13:00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[336] NR_FR1_TRP_TRS_enh (25)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Main Ad-hoc: </a:t>
                      </a: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[121] NR_NTN_enh_UERF_R18 Chaired by Fei Xue (ZTE)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:00</a:t>
                      </a: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-14:30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Lunch break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n-NO" altLang="zh-CN" sz="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6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n-NO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:30</a:t>
                      </a: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-15:30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[134] NR_FR1_5MHz_BW_Ph2 (15)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[131] NonCol_intraB_ENDC_NR_CA (17)</a:t>
                      </a:r>
                      <a:endParaRPr kumimoji="0" lang="en-GB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227] NR_mobile_IAB </a:t>
                      </a:r>
                      <a:r>
                        <a:rPr kumimoji="0" lang="en-US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(7)</a:t>
                      </a:r>
                      <a:endParaRPr kumimoji="0" lang="nn-NO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[222] NR_netcon_repeater (5)</a:t>
                      </a:r>
                    </a:p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[225] NR_redcap_enh (10)</a:t>
                      </a:r>
                    </a:p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n-NO" altLang="zh-CN" sz="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Coffee break discussion: 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FR2 multi-Rx chain </a:t>
                      </a:r>
                      <a:endParaRPr kumimoji="0" lang="nn-NO" altLang="zh-CN" sz="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Rel-18 OTA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[336] NR_FR1_TRP_TRS_enh (25) (cont)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[337] </a:t>
                      </a:r>
                      <a:r>
                        <a:rPr kumimoji="0" 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NR_MIMO_OTA_enh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(19)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RRM Ad-hoc: </a:t>
                      </a:r>
                      <a:r>
                        <a:rPr lang="en-US" altLang="zh-CN" sz="800" b="0" strike="noStrike" dirty="0" err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NR_NTN_enh</a:t>
                      </a:r>
                      <a:r>
                        <a:rPr lang="en-US" altLang="zh-CN" sz="800" b="0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800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Chaired by </a:t>
                      </a:r>
                      <a:r>
                        <a:rPr lang="en-US" altLang="zh-CN" sz="800" strike="noStrike" dirty="0" err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Haijie</a:t>
                      </a:r>
                      <a:r>
                        <a:rPr lang="en-US" altLang="zh-CN" sz="800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800" strike="noStrike" dirty="0" err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Qiu</a:t>
                      </a:r>
                      <a:endParaRPr kumimoji="0" lang="nn-NO" altLang="zh-CN" sz="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n-NO" altLang="zh-CN" sz="800" b="0" i="0" u="none" strike="noStrike" kern="1200" baseline="0" dirty="0"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16:00-18:00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[120] NR_MC_enh_UERF_R18 (8)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[126] Netw_Energy_NR_R18 (2)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[232] Reply_LS (15)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[229] IoT_NTN_enh (16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[201] </a:t>
                      </a:r>
                      <a:r>
                        <a:rPr kumimoji="0" lang="en-US" altLang="zh-CN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LTE_NBIOT_eMTC_NTN_req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(8)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[230] NR_RRM_Ph5 (20)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Rel-18 OTA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16:00 – 17:00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[337] </a:t>
                      </a:r>
                      <a:r>
                        <a:rPr kumimoji="0" 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NR_MIMO_OTA_enh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(19) (</a:t>
                      </a:r>
                      <a:r>
                        <a:rPr kumimoji="0" 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cont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Rel-19 OTA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17:00 – 18:00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[338] TRP_TRS_MIMO_OTA (26)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[339] NR_FR2_OTA (4)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RRM Ad-hoc: 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R18 NR Positioning </a:t>
                      </a:r>
                      <a:b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</a:b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Chaired by Iana Siomina (Ericsson)</a:t>
                      </a: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18:00-19:30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Main Ad-hoc: </a:t>
                      </a: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[128] NR_LTE_Rel-18_feature_list </a:t>
                      </a:r>
                      <a:r>
                        <a:rPr kumimoji="0" lang="fr-FR" altLang="zh-CN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Chaired</a:t>
                      </a:r>
                      <a:r>
                        <a:rPr kumimoji="0" lang="fr-FR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by Xiaoran Zhang (CMCC)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RRM Ad-hoc: </a:t>
                      </a:r>
                      <a:r>
                        <a:rPr lang="en-US" altLang="zh-CN" sz="800" b="0" strike="noStrike" dirty="0" err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NR_NTN_enh</a:t>
                      </a:r>
                      <a:r>
                        <a:rPr lang="en-US" altLang="zh-CN" sz="800" b="0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800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Chaired by </a:t>
                      </a:r>
                      <a:r>
                        <a:rPr lang="en-US" altLang="zh-CN" sz="800" strike="noStrike" dirty="0" err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Haijie</a:t>
                      </a:r>
                      <a:r>
                        <a:rPr lang="en-US" altLang="zh-CN" sz="800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800" strike="noStrike" dirty="0" err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Qiu</a:t>
                      </a:r>
                      <a:endParaRPr kumimoji="0" lang="nn-NO" altLang="zh-CN" sz="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CN" sz="8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BDaT Ad-hoc (NTN)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[307] NR_NTN_enh_Part3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CN" sz="8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Chaired by Yiran Jin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708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Thursday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7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524050"/>
              </p:ext>
            </p:extLst>
          </p:nvPr>
        </p:nvGraphicFramePr>
        <p:xfrm>
          <a:off x="85460" y="1273320"/>
          <a:ext cx="11820790" cy="4335206"/>
        </p:xfrm>
        <a:graphic>
          <a:graphicData uri="http://schemas.openxmlformats.org/drawingml/2006/table">
            <a:tbl>
              <a:tblPr/>
              <a:tblGrid>
                <a:gridCol w="809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2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2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2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52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058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Venue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Time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Main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RRM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</a:t>
                      </a:r>
                      <a:r>
                        <a:rPr kumimoji="0" lang="en-US" altLang="en-US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BDaT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Ad hoc room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407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8:30-10:30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Basket WI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[103] NR_Baskets_Part_1 (39)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[104] NR_Baskets_Part_2 (45)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[105] NR_Baskets_Part_3 (57)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[106] LTE_Baskets (18)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Check the topics for the ad-hoc discusion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Checking point for RRM UE features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Ad-hoc minutes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[214] [215] [216] NR_pos_enh2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[223] NR_MIMO_evo_DL_UL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[228] Netw_Energy_NR </a:t>
                      </a:r>
                      <a:endParaRPr kumimoji="0" lang="fr-FR" altLang="zh-CN" sz="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CN" sz="800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[209] [210] NR_MG_enh2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[221] NR_NTN_enh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[218] [219] NR_Mob_enh2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[205] [206] FR2_multiRx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Rel-19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[311] NR_BS_RF (21)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[312] NR_ATG_enh (6)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Main Ad-hoc #2: </a:t>
                      </a:r>
                      <a:r>
                        <a:rPr kumimoji="0" lang="en-GB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[135] </a:t>
                      </a:r>
                      <a:r>
                        <a:rPr kumimoji="0" lang="en-GB" altLang="zh-CN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NR_AIML_air</a:t>
                      </a:r>
                      <a:r>
                        <a:rPr kumimoji="0" lang="en-GB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Chaired by </a:t>
                      </a:r>
                      <a:r>
                        <a:rPr kumimoji="0" lang="en-GB" altLang="zh-CN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Vali</a:t>
                      </a:r>
                      <a:r>
                        <a:rPr kumimoji="0" lang="en-GB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(Qualcomm)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81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11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:00-13:00</a:t>
                      </a:r>
                      <a:endParaRPr kumimoji="0" lang="en-US" alt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Maintenance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[101] R18_UERF_maintenance_Part1 (18)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[102] R18_UERF_maintenance_Part2 (9)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Rel-18 feature list</a:t>
                      </a:r>
                      <a:endParaRPr kumimoji="0" lang="fr-FR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[128] NR_LTE_Rel-18_feature_list (5)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Ad-hoc minutes (Cont.)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Early return to 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Rel-18 items</a:t>
                      </a:r>
                      <a:endParaRPr kumimoji="0" lang="en-US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313] NR_duplex_evo (13)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[314] NR_LPWUS (9)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[315] NR_NTN_Ph3 (7)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RRM Ad-hoc: 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Reserved</a:t>
                      </a:r>
                      <a:endParaRPr kumimoji="0" lang="en-US" altLang="ja-JP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:00</a:t>
                      </a: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-14:30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Lunch break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n-NO" altLang="zh-CN" sz="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6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n-NO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:30</a:t>
                      </a: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-15:30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[141] </a:t>
                      </a:r>
                      <a:r>
                        <a:rPr kumimoji="0" lang="fr-FR" altLang="zh-CN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UERF_Spec_Improvement</a:t>
                      </a:r>
                      <a:r>
                        <a:rPr kumimoji="0" lang="fr-FR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(9)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[142] </a:t>
                      </a:r>
                      <a:r>
                        <a:rPr kumimoji="0" lang="fr-FR" altLang="zh-CN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RRM_Spec_Improvement</a:t>
                      </a:r>
                      <a:r>
                        <a:rPr kumimoji="0" lang="fr-FR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(</a:t>
                      </a:r>
                      <a:r>
                        <a:rPr kumimoji="0" lang="fr-FR" altLang="zh-CN" sz="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11)</a:t>
                      </a:r>
                      <a:endParaRPr kumimoji="0" lang="fr-FR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RRM Ad-hoc: 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Reserved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Note: Parallel with </a:t>
                      </a:r>
                      <a:r>
                        <a:rPr kumimoji="0" lang="fr-FR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RRM_Spec_Improvement in main session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endParaRPr kumimoji="0" lang="en-US" altLang="ja-JP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Rel-18 </a:t>
                      </a:r>
                      <a:r>
                        <a:rPr kumimoji="0" lang="en-US" sz="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Demod</a:t>
                      </a:r>
                      <a:endParaRPr kumimoji="0" 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i="0" u="none" strike="noStrike" kern="1200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16:00-18:00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Early return to 16:00 – 16:30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Main ad-hoc 45min: </a:t>
                      </a: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[134] NR_FR1_5MHz_BW_Ph2 Chaired by Andrey Chervyakov (Intel) </a:t>
                      </a:r>
                      <a:endParaRPr kumimoji="0" lang="en-US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CR on Addition of the FR1 DPC reporting mapping table</a:t>
                      </a:r>
                    </a:p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Early return to 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Rel-18 items</a:t>
                      </a:r>
                      <a:endParaRPr kumimoji="0" lang="en-US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Early return to 16:00 – 16:30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BDaT</a:t>
                      </a: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Ad-hoc: Reserved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fr-FR" altLang="ja-JP" sz="800" b="1" i="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18:00-19:30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Main Ad-hoc: </a:t>
                      </a: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NR_ENDC_RF_Ph4 Chaired by Leo Liu (Huawei)</a:t>
                      </a:r>
                      <a:r>
                        <a:rPr kumimoji="0" lang="fr-FR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endParaRPr kumimoji="0" lang="it-IT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Early return to 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Rel-18 items</a:t>
                      </a:r>
                      <a:endParaRPr kumimoji="0" lang="en-US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BDaT</a:t>
                      </a: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Ad-hoc: Reserved</a:t>
                      </a:r>
                      <a:endParaRPr kumimoji="0" lang="de-DE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340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Friday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470965"/>
              </p:ext>
            </p:extLst>
          </p:nvPr>
        </p:nvGraphicFramePr>
        <p:xfrm>
          <a:off x="85456" y="1273321"/>
          <a:ext cx="11811269" cy="2513520"/>
        </p:xfrm>
        <a:graphic>
          <a:graphicData uri="http://schemas.openxmlformats.org/drawingml/2006/table">
            <a:tbl>
              <a:tblPr/>
              <a:tblGrid>
                <a:gridCol w="800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2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2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2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52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591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Venue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Time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Main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RRM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</a:t>
                      </a:r>
                      <a:r>
                        <a:rPr kumimoji="0" lang="en-US" altLang="en-US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BDaT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Ad hoc room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8:30-10:30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11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:00-13:00</a:t>
                      </a:r>
                      <a:endParaRPr kumimoji="0" lang="en-US" alt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fr-FR" altLang="ja-JP" sz="800" b="1" dirty="0">
                        <a:solidFill>
                          <a:srgbClr val="0000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:00</a:t>
                      </a: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-16:00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(final round)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(final round)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(final round)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fr-FR" altLang="ja-JP" sz="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16:00-17:00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 New or revised Rel-19 WID/SID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 Any other business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 Close of the meeting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813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0B7C3F-3D32-4F2D-8FDD-60718C51D4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4091969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矩形 100"/>
          <p:cNvSpPr/>
          <p:nvPr/>
        </p:nvSpPr>
        <p:spPr bwMode="auto">
          <a:xfrm>
            <a:off x="3920791" y="3809510"/>
            <a:ext cx="1619951" cy="749241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FontTx/>
              <a:buBlip>
                <a:blip r:embed="rId2"/>
              </a:buBlip>
            </a:pPr>
            <a:endParaRPr lang="en-US" sz="7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矩形 80"/>
          <p:cNvSpPr/>
          <p:nvPr/>
        </p:nvSpPr>
        <p:spPr bwMode="auto">
          <a:xfrm>
            <a:off x="1637199" y="5186472"/>
            <a:ext cx="3903543" cy="580171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FontTx/>
              <a:buBlip>
                <a:blip r:embed="rId2"/>
              </a:buBlip>
            </a:pPr>
            <a:endParaRPr lang="en-US" sz="7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矩形 79"/>
          <p:cNvSpPr/>
          <p:nvPr/>
        </p:nvSpPr>
        <p:spPr bwMode="auto">
          <a:xfrm>
            <a:off x="9116120" y="4566794"/>
            <a:ext cx="3075880" cy="580171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FontTx/>
              <a:buBlip>
                <a:blip r:embed="rId2"/>
              </a:buBlip>
            </a:pPr>
            <a:endParaRPr lang="en-US" sz="7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矩形 78"/>
          <p:cNvSpPr/>
          <p:nvPr/>
        </p:nvSpPr>
        <p:spPr bwMode="auto">
          <a:xfrm>
            <a:off x="199384" y="4566795"/>
            <a:ext cx="4520607" cy="580171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FontTx/>
              <a:buBlip>
                <a:blip r:embed="rId2"/>
              </a:buBlip>
            </a:pPr>
            <a:endParaRPr lang="en-US" sz="7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General Aspects</a:t>
            </a:r>
            <a:r>
              <a:rPr 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ru-RU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E6906-4FA3-42DA-8E86-BA4DD12F4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51" y="1178731"/>
            <a:ext cx="11699193" cy="509517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The face-to-face meeting will take place during </a:t>
            </a:r>
            <a:r>
              <a:rPr lang="en-US" sz="1400" dirty="0">
                <a:solidFill>
                  <a:srgbClr val="FF0000"/>
                </a:solidFill>
              </a:rPr>
              <a:t>April 15</a:t>
            </a:r>
            <a:r>
              <a:rPr lang="en-US" sz="1400" baseline="30000" dirty="0">
                <a:solidFill>
                  <a:srgbClr val="FF0000"/>
                </a:solidFill>
              </a:rPr>
              <a:t>th</a:t>
            </a:r>
            <a:r>
              <a:rPr lang="en-US" sz="1400" dirty="0">
                <a:solidFill>
                  <a:srgbClr val="FF0000"/>
                </a:solidFill>
              </a:rPr>
              <a:t> ~ 19</a:t>
            </a:r>
            <a:r>
              <a:rPr lang="en-US" sz="1400" baseline="30000" dirty="0">
                <a:solidFill>
                  <a:srgbClr val="FF0000"/>
                </a:solidFill>
              </a:rPr>
              <a:t>th</a:t>
            </a:r>
            <a:r>
              <a:rPr lang="en-US" sz="1400" dirty="0">
                <a:solidFill>
                  <a:srgbClr val="FF0000"/>
                </a:solidFill>
              </a:rPr>
              <a:t>, 2024</a:t>
            </a:r>
            <a:r>
              <a:rPr lang="en-US" sz="1400" dirty="0"/>
              <a:t>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Three sessions in three separate rooms: Main, RRM, </a:t>
            </a:r>
            <a:r>
              <a:rPr lang="en-US" sz="1200" dirty="0" err="1"/>
              <a:t>BDaT</a:t>
            </a:r>
            <a:r>
              <a:rPr lang="en-US" sz="1200" dirty="0"/>
              <a:t>(</a:t>
            </a:r>
            <a:r>
              <a:rPr lang="en-US" altLang="zh-CN" sz="1200" dirty="0" err="1"/>
              <a:t>BSRF_Demod_test</a:t>
            </a:r>
            <a:r>
              <a:rPr lang="en-US" sz="1200" dirty="0"/>
              <a:t>). </a:t>
            </a:r>
            <a:r>
              <a:rPr lang="en-US" sz="1200" b="1" dirty="0"/>
              <a:t>1</a:t>
            </a:r>
            <a:r>
              <a:rPr lang="en-US" altLang="zh-CN" sz="1200" b="1" dirty="0"/>
              <a:t>-Way</a:t>
            </a:r>
            <a:r>
              <a:rPr lang="en-US" sz="1200" b="1" dirty="0"/>
              <a:t> </a:t>
            </a:r>
            <a:r>
              <a:rPr lang="en-US" sz="1200" b="1" dirty="0" err="1"/>
              <a:t>GoToWebinar</a:t>
            </a:r>
            <a:r>
              <a:rPr lang="en-US" sz="1200" b="1" dirty="0"/>
              <a:t> (GTW) </a:t>
            </a:r>
            <a:r>
              <a:rPr lang="en-US" sz="1200" dirty="0"/>
              <a:t>conference calls will be set each session and 1-way MS teams will be set for ad hoc. </a:t>
            </a:r>
            <a:r>
              <a:rPr lang="en-US" altLang="zh-CN" sz="1200" dirty="0"/>
              <a:t>A number of ad hoc sessions will be arranged (refer to meeting schedule).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Moderator will be designated to provide the summary for a topic before the meeting. In online discussions, session chairs will handle topics based on the moderator summary. Moderator does not need update the summary by collecting comments during the meeting.</a:t>
            </a:r>
          </a:p>
          <a:p>
            <a:pPr marL="342882" lvl="1" indent="-342882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1400" dirty="0">
                <a:cs typeface="+mn-cs"/>
              </a:rPr>
              <a:t>Deadline for </a:t>
            </a:r>
            <a:r>
              <a:rPr lang="en-US" sz="1400" dirty="0" err="1">
                <a:cs typeface="+mn-cs"/>
              </a:rPr>
              <a:t>Tdoc</a:t>
            </a:r>
            <a:r>
              <a:rPr lang="en-US" sz="1400" dirty="0">
                <a:cs typeface="+mn-cs"/>
              </a:rPr>
              <a:t> request &amp; submission deadline: </a:t>
            </a:r>
            <a:r>
              <a:rPr lang="en-US" sz="1400" dirty="0">
                <a:solidFill>
                  <a:srgbClr val="FF0000"/>
                </a:solidFill>
                <a:cs typeface="+mn-cs"/>
              </a:rPr>
              <a:t> April 8</a:t>
            </a:r>
            <a:r>
              <a:rPr lang="en-US" sz="1400" baseline="30000" dirty="0">
                <a:solidFill>
                  <a:srgbClr val="FF0000"/>
                </a:solidFill>
                <a:cs typeface="+mn-cs"/>
              </a:rPr>
              <a:t>th</a:t>
            </a:r>
            <a:r>
              <a:rPr lang="en-US" sz="1400" dirty="0">
                <a:solidFill>
                  <a:srgbClr val="FF0000"/>
                </a:solidFill>
                <a:cs typeface="+mn-cs"/>
              </a:rPr>
              <a:t> (Monday) 2024, 23:59 UTC</a:t>
            </a:r>
            <a:r>
              <a:rPr lang="en-US" sz="1400" dirty="0">
                <a:cs typeface="+mn-cs"/>
              </a:rPr>
              <a:t>.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Other deadlines can be found in the following slides.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CN" sz="1400" dirty="0"/>
              <a:t>Please find one picture for meeting flow below and details in the corresponding slides.</a:t>
            </a:r>
          </a:p>
        </p:txBody>
      </p:sp>
      <p:sp>
        <p:nvSpPr>
          <p:cNvPr id="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93371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Tue</a:t>
            </a:r>
          </a:p>
        </p:txBody>
      </p:sp>
      <p:sp>
        <p:nvSpPr>
          <p:cNvPr id="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484019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Thu</a:t>
            </a:r>
          </a:p>
        </p:txBody>
      </p:sp>
      <p:sp>
        <p:nvSpPr>
          <p:cNvPr id="8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974667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Sat/Sun</a:t>
            </a:r>
          </a:p>
        </p:txBody>
      </p:sp>
      <p:sp>
        <p:nvSpPr>
          <p:cNvPr id="9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719991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Mon</a:t>
            </a:r>
          </a:p>
        </p:txBody>
      </p:sp>
      <p:sp>
        <p:nvSpPr>
          <p:cNvPr id="10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465315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Tue</a:t>
            </a:r>
            <a:endParaRPr lang="en-GB" sz="800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210639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Wed</a:t>
            </a:r>
          </a:p>
        </p:txBody>
      </p:sp>
      <p:sp>
        <p:nvSpPr>
          <p:cNvPr id="12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955963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Thu</a:t>
            </a:r>
          </a:p>
        </p:txBody>
      </p:sp>
      <p:sp>
        <p:nvSpPr>
          <p:cNvPr id="13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701287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Fri</a:t>
            </a:r>
          </a:p>
        </p:txBody>
      </p:sp>
      <p:sp>
        <p:nvSpPr>
          <p:cNvPr id="14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446611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Sat/Sun</a:t>
            </a:r>
          </a:p>
        </p:txBody>
      </p:sp>
      <p:sp>
        <p:nvSpPr>
          <p:cNvPr id="1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191935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Mon</a:t>
            </a:r>
            <a:endParaRPr lang="en-GB" sz="800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937259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Tue</a:t>
            </a:r>
            <a:endParaRPr lang="en-GB" sz="800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682583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Wed</a:t>
            </a:r>
            <a:endParaRPr lang="en-GB" sz="800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48047" y="3224131"/>
            <a:ext cx="3701296" cy="36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Pre-meeting (</a:t>
            </a:r>
            <a:r>
              <a:rPr lang="en-US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April</a:t>
            </a: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9~12) </a:t>
            </a:r>
          </a:p>
        </p:txBody>
      </p:sp>
      <p:sp>
        <p:nvSpPr>
          <p:cNvPr id="22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4719991" y="3224131"/>
            <a:ext cx="2773122" cy="360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</a:t>
            </a:r>
            <a:r>
              <a:rPr lang="en-US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April</a:t>
            </a: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15~18)</a:t>
            </a:r>
          </a:p>
        </p:txBody>
      </p:sp>
      <p:sp>
        <p:nvSpPr>
          <p:cNvPr id="23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9191936" y="3224131"/>
            <a:ext cx="2962208" cy="360000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Post-meeting process ( April 22~25)</a:t>
            </a:r>
          </a:p>
        </p:txBody>
      </p:sp>
      <p:sp>
        <p:nvSpPr>
          <p:cNvPr id="24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8446638" y="3224131"/>
            <a:ext cx="720000" cy="360000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Quiet Period</a:t>
            </a:r>
          </a:p>
        </p:txBody>
      </p:sp>
      <p:sp>
        <p:nvSpPr>
          <p:cNvPr id="4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48047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Mon</a:t>
            </a:r>
          </a:p>
        </p:txBody>
      </p:sp>
      <p:sp>
        <p:nvSpPr>
          <p:cNvPr id="4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738695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Wed</a:t>
            </a:r>
          </a:p>
        </p:txBody>
      </p:sp>
      <p:sp>
        <p:nvSpPr>
          <p:cNvPr id="4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229343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Fri</a:t>
            </a:r>
          </a:p>
        </p:txBody>
      </p:sp>
      <p:sp>
        <p:nvSpPr>
          <p:cNvPr id="48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427910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Thu</a:t>
            </a:r>
            <a:endParaRPr lang="en-GB" sz="800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3971478" y="3222625"/>
            <a:ext cx="720000" cy="360000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Quiet Period</a:t>
            </a:r>
          </a:p>
        </p:txBody>
      </p:sp>
      <p:sp>
        <p:nvSpPr>
          <p:cNvPr id="54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55175" y="4600978"/>
            <a:ext cx="720000" cy="474429"/>
          </a:xfrm>
          <a:prstGeom prst="roundRect">
            <a:avLst>
              <a:gd name="adj" fmla="val 11677"/>
            </a:avLst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Moderator assignment before Mon</a:t>
            </a:r>
          </a:p>
        </p:txBody>
      </p:sp>
      <p:sp>
        <p:nvSpPr>
          <p:cNvPr id="5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55175" y="5770085"/>
            <a:ext cx="720000" cy="475200"/>
          </a:xfrm>
          <a:prstGeom prst="roundRect">
            <a:avLst>
              <a:gd name="adj" fmla="val 12509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number request &amp; submission</a:t>
            </a:r>
            <a:r>
              <a:rPr lang="en-US" sz="700" b="1" kern="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5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55175" y="5207327"/>
            <a:ext cx="720000" cy="475200"/>
          </a:xfrm>
          <a:prstGeom prst="roundRect">
            <a:avLst>
              <a:gd name="adj" fmla="val 12509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Registration</a:t>
            </a:r>
          </a:p>
        </p:txBody>
      </p:sp>
      <p:sp>
        <p:nvSpPr>
          <p:cNvPr id="5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467199" y="4596843"/>
            <a:ext cx="720000" cy="474429"/>
          </a:xfrm>
          <a:prstGeom prst="roundRect">
            <a:avLst>
              <a:gd name="adj" fmla="val 11677"/>
            </a:avLst>
          </a:prstGeom>
          <a:solidFill>
            <a:srgbClr val="FF3300"/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Draft summary for topics</a:t>
            </a:r>
          </a:p>
        </p:txBody>
      </p:sp>
      <p:sp>
        <p:nvSpPr>
          <p:cNvPr id="5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957847" y="4596843"/>
            <a:ext cx="720000" cy="548674"/>
          </a:xfrm>
          <a:prstGeom prst="roundRect">
            <a:avLst>
              <a:gd name="adj" fmla="val 11677"/>
            </a:avLst>
          </a:prstGeom>
          <a:solidFill>
            <a:srgbClr val="FF3300"/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Formal </a:t>
            </a:r>
            <a:r>
              <a:rPr lang="en-US" sz="7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of summary submission by Saturday</a:t>
            </a:r>
          </a:p>
        </p:txBody>
      </p:sp>
      <p:sp>
        <p:nvSpPr>
          <p:cNvPr id="5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223104" y="4596843"/>
            <a:ext cx="720000" cy="475200"/>
          </a:xfrm>
          <a:prstGeom prst="roundRect">
            <a:avLst>
              <a:gd name="adj" fmla="val 12509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Summary review &amp; comments</a:t>
            </a:r>
          </a:p>
        </p:txBody>
      </p:sp>
      <p:sp>
        <p:nvSpPr>
          <p:cNvPr id="6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738695" y="5207327"/>
            <a:ext cx="720000" cy="474429"/>
          </a:xfrm>
          <a:prstGeom prst="roundRect">
            <a:avLst>
              <a:gd name="adj" fmla="val 11677"/>
            </a:avLst>
          </a:prstGeom>
          <a:solidFill>
            <a:srgbClr val="FF3300"/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Initial list for block approval for basket</a:t>
            </a:r>
          </a:p>
        </p:txBody>
      </p:sp>
      <p:sp>
        <p:nvSpPr>
          <p:cNvPr id="6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229343" y="5207327"/>
            <a:ext cx="720000" cy="475200"/>
          </a:xfrm>
          <a:prstGeom prst="roundRect">
            <a:avLst>
              <a:gd name="adj" fmla="val 12509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Deadline for flag for block  approval</a:t>
            </a:r>
          </a:p>
        </p:txBody>
      </p:sp>
      <p:sp>
        <p:nvSpPr>
          <p:cNvPr id="6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719991" y="5207327"/>
            <a:ext cx="720000" cy="474429"/>
          </a:xfrm>
          <a:prstGeom prst="roundRect">
            <a:avLst>
              <a:gd name="adj" fmla="val 11677"/>
            </a:avLst>
          </a:prstGeom>
          <a:solidFill>
            <a:srgbClr val="FF3300"/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updated list for block approval</a:t>
            </a:r>
          </a:p>
        </p:txBody>
      </p:sp>
      <p:sp>
        <p:nvSpPr>
          <p:cNvPr id="63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676429" y="5775537"/>
            <a:ext cx="1788420" cy="474429"/>
          </a:xfrm>
          <a:prstGeom prst="roundRect">
            <a:avLst>
              <a:gd name="adj" fmla="val 11677"/>
            </a:avLst>
          </a:prstGeom>
          <a:gradFill flip="none" rotWithShape="1">
            <a:gsLst>
              <a:gs pos="37000">
                <a:srgbClr val="C00000"/>
              </a:gs>
              <a:gs pos="0">
                <a:srgbClr val="C00000"/>
              </a:gs>
              <a:gs pos="77000">
                <a:schemeClr val="accent2">
                  <a:lumMod val="60000"/>
                  <a:lumOff val="40000"/>
                </a:schemeClr>
              </a:gs>
              <a:gs pos="98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Update of meeting notes per day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allocation </a:t>
            </a:r>
          </a:p>
        </p:txBody>
      </p:sp>
      <p:sp>
        <p:nvSpPr>
          <p:cNvPr id="64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694346" y="3916489"/>
            <a:ext cx="1770503" cy="474429"/>
          </a:xfrm>
          <a:prstGeom prst="roundRect">
            <a:avLst>
              <a:gd name="adj" fmla="val 11677"/>
            </a:avLst>
          </a:prstGeom>
          <a:gradFill flip="none" rotWithShape="1">
            <a:gsLst>
              <a:gs pos="55000">
                <a:srgbClr val="1E9657"/>
              </a:gs>
              <a:gs pos="0">
                <a:srgbClr val="1E9657"/>
              </a:gs>
              <a:gs pos="65000">
                <a:srgbClr val="92D050"/>
              </a:gs>
              <a:gs pos="98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WF/CR template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Draft TS/TR</a:t>
            </a:r>
          </a:p>
        </p:txBody>
      </p:sp>
      <p:sp>
        <p:nvSpPr>
          <p:cNvPr id="6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701287" y="5766220"/>
            <a:ext cx="720000" cy="274881"/>
          </a:xfrm>
          <a:prstGeom prst="roundRect">
            <a:avLst>
              <a:gd name="adj" fmla="val 12509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Check-in</a:t>
            </a:r>
          </a:p>
        </p:txBody>
      </p:sp>
      <p:sp>
        <p:nvSpPr>
          <p:cNvPr id="6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671859" y="4496496"/>
            <a:ext cx="1821254" cy="1202098"/>
          </a:xfrm>
          <a:prstGeom prst="roundRect">
            <a:avLst>
              <a:gd name="adj" fmla="val 11677"/>
            </a:avLst>
          </a:prstGeom>
          <a:gradFill flip="none" rotWithShape="1">
            <a:gsLst>
              <a:gs pos="70000">
                <a:srgbClr val="1E9657"/>
              </a:gs>
              <a:gs pos="0">
                <a:srgbClr val="1E9657"/>
              </a:gs>
              <a:gs pos="87000">
                <a:srgbClr val="92D050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Online discussions &amp;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GTW conference call (US/China meeting)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Upload CR for maintenance 2:30pm on Thursday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TOHRU (US/China meeting)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7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request (</a:t>
            </a:r>
            <a:r>
              <a:rPr lang="en-US" sz="7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new&amp;revision</a:t>
            </a: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Upload </a:t>
            </a:r>
            <a:r>
              <a:rPr lang="en-US" sz="7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(10.10.10.10) </a:t>
            </a:r>
            <a:r>
              <a:rPr lang="en-US" altLang="zh-CN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 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How to access contributions</a:t>
            </a:r>
          </a:p>
        </p:txBody>
      </p:sp>
      <p:sp>
        <p:nvSpPr>
          <p:cNvPr id="6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979184" y="5770085"/>
            <a:ext cx="720000" cy="565437"/>
          </a:xfrm>
          <a:prstGeom prst="roundRect">
            <a:avLst>
              <a:gd name="adj" fmla="val 11677"/>
            </a:avLst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Meeting schedule &amp; Ad hoc chair assignment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507681" y="3224131"/>
            <a:ext cx="913606" cy="360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sz="800" kern="0" baseline="30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nd</a:t>
            </a: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</a:t>
            </a:r>
            <a:r>
              <a:rPr lang="en-US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April 18</a:t>
            </a: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19)</a:t>
            </a:r>
          </a:p>
        </p:txBody>
      </p:sp>
      <p:sp>
        <p:nvSpPr>
          <p:cNvPr id="6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177146" y="4600978"/>
            <a:ext cx="720000" cy="474429"/>
          </a:xfrm>
          <a:prstGeom prst="roundRect">
            <a:avLst>
              <a:gd name="adj" fmla="val 11677"/>
            </a:avLst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List of email threads for post-meeting </a:t>
            </a:r>
          </a:p>
        </p:txBody>
      </p:sp>
      <p:sp>
        <p:nvSpPr>
          <p:cNvPr id="7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938797" y="4600978"/>
            <a:ext cx="720000" cy="475200"/>
          </a:xfrm>
          <a:prstGeom prst="roundRect">
            <a:avLst>
              <a:gd name="adj" fmla="val 12509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Submission of </a:t>
            </a:r>
            <a:r>
              <a:rPr lang="en-US" sz="7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of post-meeting</a:t>
            </a:r>
          </a:p>
        </p:txBody>
      </p:sp>
      <p:sp>
        <p:nvSpPr>
          <p:cNvPr id="7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673040" y="4600978"/>
            <a:ext cx="720000" cy="475200"/>
          </a:xfrm>
          <a:prstGeom prst="roundRect">
            <a:avLst>
              <a:gd name="adj" fmla="val 12509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Comments</a:t>
            </a:r>
          </a:p>
        </p:txBody>
      </p:sp>
      <p:sp>
        <p:nvSpPr>
          <p:cNvPr id="73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427910" y="4600978"/>
            <a:ext cx="720000" cy="474429"/>
          </a:xfrm>
          <a:prstGeom prst="roundRect">
            <a:avLst>
              <a:gd name="adj" fmla="val 11677"/>
            </a:avLst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Approve </a:t>
            </a:r>
            <a:r>
              <a:rPr lang="en-US" sz="7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for post-meeting</a:t>
            </a:r>
          </a:p>
        </p:txBody>
      </p:sp>
      <p:sp>
        <p:nvSpPr>
          <p:cNvPr id="7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359490" y="3916489"/>
            <a:ext cx="1410208" cy="474429"/>
          </a:xfrm>
          <a:prstGeom prst="roundRect">
            <a:avLst>
              <a:gd name="adj" fmla="val 11677"/>
            </a:avLst>
          </a:prstGeom>
          <a:gradFill flip="none" rotWithShape="1">
            <a:gsLst>
              <a:gs pos="37000">
                <a:srgbClr val="C00000"/>
              </a:gs>
              <a:gs pos="0">
                <a:srgbClr val="C00000"/>
              </a:gs>
              <a:gs pos="77000">
                <a:schemeClr val="accent2">
                  <a:lumMod val="60000"/>
                  <a:lumOff val="40000"/>
                </a:schemeClr>
              </a:gs>
              <a:gs pos="98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Pre-RAN Action 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MCC 3GU parsing tool</a:t>
            </a:r>
          </a:p>
        </p:txBody>
      </p:sp>
      <p:sp>
        <p:nvSpPr>
          <p:cNvPr id="7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603581" y="2895419"/>
            <a:ext cx="720000" cy="252000"/>
          </a:xfrm>
          <a:prstGeom prst="roundRect">
            <a:avLst>
              <a:gd name="adj" fmla="val 11677"/>
            </a:avLst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rgbClr val="FFFFFF"/>
                </a:solidFill>
              </a:rPr>
              <a:t>For chairs</a:t>
            </a:r>
          </a:p>
        </p:txBody>
      </p:sp>
      <p:sp>
        <p:nvSpPr>
          <p:cNvPr id="7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517057" y="2895419"/>
            <a:ext cx="720000" cy="252000"/>
          </a:xfrm>
          <a:prstGeom prst="roundRect">
            <a:avLst>
              <a:gd name="adj" fmla="val 11677"/>
            </a:avLst>
          </a:prstGeom>
          <a:solidFill>
            <a:srgbClr val="FF3300"/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rgbClr val="FFFFFF"/>
                </a:solidFill>
              </a:rPr>
              <a:t>For moderator</a:t>
            </a:r>
          </a:p>
        </p:txBody>
      </p:sp>
      <p:sp>
        <p:nvSpPr>
          <p:cNvPr id="7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427910" y="2895419"/>
            <a:ext cx="720000" cy="252000"/>
          </a:xfrm>
          <a:prstGeom prst="roundRect">
            <a:avLst>
              <a:gd name="adj" fmla="val 12509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rgbClr val="FFFFFF"/>
                </a:solidFill>
              </a:rPr>
              <a:t>For delegates</a:t>
            </a:r>
          </a:p>
        </p:txBody>
      </p:sp>
      <p:sp>
        <p:nvSpPr>
          <p:cNvPr id="83" name="文本框 82"/>
          <p:cNvSpPr txBox="1"/>
          <p:nvPr/>
        </p:nvSpPr>
        <p:spPr>
          <a:xfrm>
            <a:off x="1811603" y="4337804"/>
            <a:ext cx="191110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Topic Moderator &amp; summary: slide #5</a:t>
            </a:r>
          </a:p>
        </p:txBody>
      </p:sp>
      <p:sp>
        <p:nvSpPr>
          <p:cNvPr id="84" name="文本框 83"/>
          <p:cNvSpPr txBox="1"/>
          <p:nvPr/>
        </p:nvSpPr>
        <p:spPr>
          <a:xfrm>
            <a:off x="1863818" y="5766643"/>
            <a:ext cx="178766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Block approval: slide #6</a:t>
            </a:r>
          </a:p>
        </p:txBody>
      </p:sp>
      <p:sp>
        <p:nvSpPr>
          <p:cNvPr id="85" name="文本框 84"/>
          <p:cNvSpPr txBox="1"/>
          <p:nvPr/>
        </p:nvSpPr>
        <p:spPr>
          <a:xfrm>
            <a:off x="9906920" y="5132427"/>
            <a:ext cx="163378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Post-meeting process: slide #14</a:t>
            </a:r>
          </a:p>
        </p:txBody>
      </p:sp>
      <p:sp>
        <p:nvSpPr>
          <p:cNvPr id="87" name="文本框 86"/>
          <p:cNvSpPr txBox="1"/>
          <p:nvPr/>
        </p:nvSpPr>
        <p:spPr>
          <a:xfrm>
            <a:off x="938601" y="5812565"/>
            <a:ext cx="64472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#3/4</a:t>
            </a:r>
          </a:p>
        </p:txBody>
      </p:sp>
      <p:sp>
        <p:nvSpPr>
          <p:cNvPr id="88" name="文本框 87"/>
          <p:cNvSpPr txBox="1"/>
          <p:nvPr/>
        </p:nvSpPr>
        <p:spPr>
          <a:xfrm>
            <a:off x="7423905" y="4688653"/>
            <a:ext cx="54694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#7</a:t>
            </a:r>
          </a:p>
        </p:txBody>
      </p:sp>
      <p:sp>
        <p:nvSpPr>
          <p:cNvPr id="89" name="文本框 88"/>
          <p:cNvSpPr txBox="1"/>
          <p:nvPr/>
        </p:nvSpPr>
        <p:spPr>
          <a:xfrm>
            <a:off x="7423905" y="5069702"/>
            <a:ext cx="6030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#12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7423905" y="5248201"/>
            <a:ext cx="54694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#8</a:t>
            </a:r>
          </a:p>
        </p:txBody>
      </p:sp>
      <p:sp>
        <p:nvSpPr>
          <p:cNvPr id="91" name="文本框 90"/>
          <p:cNvSpPr txBox="1"/>
          <p:nvPr/>
        </p:nvSpPr>
        <p:spPr>
          <a:xfrm>
            <a:off x="7434785" y="3973708"/>
            <a:ext cx="54694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#9</a:t>
            </a:r>
          </a:p>
        </p:txBody>
      </p:sp>
      <p:sp>
        <p:nvSpPr>
          <p:cNvPr id="92" name="文本框 91"/>
          <p:cNvSpPr txBox="1"/>
          <p:nvPr/>
        </p:nvSpPr>
        <p:spPr>
          <a:xfrm>
            <a:off x="7434785" y="4159016"/>
            <a:ext cx="75693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#10/11</a:t>
            </a:r>
          </a:p>
        </p:txBody>
      </p:sp>
      <p:sp>
        <p:nvSpPr>
          <p:cNvPr id="93" name="文本框 92"/>
          <p:cNvSpPr txBox="1"/>
          <p:nvPr/>
        </p:nvSpPr>
        <p:spPr>
          <a:xfrm>
            <a:off x="9713619" y="3963635"/>
            <a:ext cx="6030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#15</a:t>
            </a:r>
          </a:p>
        </p:txBody>
      </p:sp>
      <p:sp>
        <p:nvSpPr>
          <p:cNvPr id="94" name="文本框 93"/>
          <p:cNvSpPr txBox="1"/>
          <p:nvPr/>
        </p:nvSpPr>
        <p:spPr>
          <a:xfrm>
            <a:off x="938601" y="5334882"/>
            <a:ext cx="6030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#13</a:t>
            </a:r>
          </a:p>
        </p:txBody>
      </p:sp>
      <p:sp>
        <p:nvSpPr>
          <p:cNvPr id="95" name="文本框 94"/>
          <p:cNvSpPr txBox="1"/>
          <p:nvPr/>
        </p:nvSpPr>
        <p:spPr>
          <a:xfrm>
            <a:off x="8393572" y="5788170"/>
            <a:ext cx="6030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#13</a:t>
            </a:r>
          </a:p>
        </p:txBody>
      </p:sp>
      <p:sp>
        <p:nvSpPr>
          <p:cNvPr id="96" name="文本框 95"/>
          <p:cNvSpPr txBox="1"/>
          <p:nvPr/>
        </p:nvSpPr>
        <p:spPr>
          <a:xfrm>
            <a:off x="7375239" y="6052103"/>
            <a:ext cx="54694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#8</a:t>
            </a:r>
          </a:p>
        </p:txBody>
      </p:sp>
      <p:sp>
        <p:nvSpPr>
          <p:cNvPr id="97" name="文本框 96"/>
          <p:cNvSpPr txBox="1"/>
          <p:nvPr/>
        </p:nvSpPr>
        <p:spPr>
          <a:xfrm>
            <a:off x="7423905" y="5463996"/>
            <a:ext cx="6030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#17</a:t>
            </a:r>
          </a:p>
        </p:txBody>
      </p:sp>
      <p:sp>
        <p:nvSpPr>
          <p:cNvPr id="70" name="文本框 69"/>
          <p:cNvSpPr txBox="1"/>
          <p:nvPr/>
        </p:nvSpPr>
        <p:spPr>
          <a:xfrm>
            <a:off x="4733239" y="5853446"/>
            <a:ext cx="8863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Provided before meeting</a:t>
            </a: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4875915" y="6281847"/>
            <a:ext cx="3722103" cy="141787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Quiet Period (</a:t>
            </a:r>
            <a:r>
              <a:rPr lang="en-US" sz="7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0:00 am ~ 7:00 am meeting venue Local time </a:t>
            </a:r>
            <a:endParaRPr lang="en-GB" sz="700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6955963" y="6441542"/>
            <a:ext cx="2021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 email are expected in RAN4 reflector</a:t>
            </a:r>
          </a:p>
        </p:txBody>
      </p:sp>
      <p:sp>
        <p:nvSpPr>
          <p:cNvPr id="86" name="文本框 85"/>
          <p:cNvSpPr txBox="1"/>
          <p:nvPr/>
        </p:nvSpPr>
        <p:spPr>
          <a:xfrm>
            <a:off x="938601" y="5955429"/>
            <a:ext cx="75693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#18/21</a:t>
            </a:r>
          </a:p>
        </p:txBody>
      </p:sp>
      <p:sp>
        <p:nvSpPr>
          <p:cNvPr id="9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955964" y="3870983"/>
            <a:ext cx="720000" cy="645951"/>
          </a:xfrm>
          <a:prstGeom prst="roundRect">
            <a:avLst>
              <a:gd name="adj" fmla="val 11677"/>
            </a:avLst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Moderators trigger </a:t>
            </a:r>
            <a:r>
              <a:rPr lang="en-US" sz="7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nwm</a:t>
            </a: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for   maintenance  before Sunday</a:t>
            </a: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719990" y="3870984"/>
            <a:ext cx="949985" cy="645951"/>
          </a:xfrm>
          <a:prstGeom prst="roundRect">
            <a:avLst>
              <a:gd name="adj" fmla="val 12509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Flag for maintenance @</a:t>
            </a:r>
            <a:r>
              <a:rPr lang="en-US" altLang="zh-CN" sz="7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nwm</a:t>
            </a:r>
            <a:endParaRPr lang="en-US" sz="700" b="1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2342197" y="3968472"/>
            <a:ext cx="147027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NWM flag process Slide #16</a:t>
            </a:r>
          </a:p>
        </p:txBody>
      </p:sp>
      <p:sp>
        <p:nvSpPr>
          <p:cNvPr id="98" name="文本框 97"/>
          <p:cNvSpPr txBox="1"/>
          <p:nvPr/>
        </p:nvSpPr>
        <p:spPr>
          <a:xfrm>
            <a:off x="9712193" y="4098943"/>
            <a:ext cx="6030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#18</a:t>
            </a:r>
          </a:p>
        </p:txBody>
      </p:sp>
      <p:sp>
        <p:nvSpPr>
          <p:cNvPr id="103" name="文本框 102"/>
          <p:cNvSpPr txBox="1"/>
          <p:nvPr/>
        </p:nvSpPr>
        <p:spPr>
          <a:xfrm>
            <a:off x="2695776" y="6120014"/>
            <a:ext cx="837089" cy="200055"/>
          </a:xfrm>
          <a:prstGeom prst="rect">
            <a:avLst/>
          </a:prstGeom>
          <a:solidFill>
            <a:srgbClr val="1E9657"/>
          </a:solidFill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Meeting room</a:t>
            </a:r>
          </a:p>
        </p:txBody>
      </p:sp>
      <p:sp>
        <p:nvSpPr>
          <p:cNvPr id="104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752113" y="4600977"/>
            <a:ext cx="486682" cy="545987"/>
          </a:xfrm>
          <a:prstGeom prst="roundRect">
            <a:avLst>
              <a:gd name="adj" fmla="val 12509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Rel-18 feature list/UE capability</a:t>
            </a:r>
          </a:p>
        </p:txBody>
      </p:sp>
      <p:sp>
        <p:nvSpPr>
          <p:cNvPr id="10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995703" y="4583736"/>
            <a:ext cx="466599" cy="561781"/>
          </a:xfrm>
          <a:prstGeom prst="roundRect">
            <a:avLst>
              <a:gd name="adj" fmla="val 12509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Rel-18 feature list/UE capability</a:t>
            </a:r>
          </a:p>
        </p:txBody>
      </p:sp>
      <p:sp>
        <p:nvSpPr>
          <p:cNvPr id="106" name="文本框 105"/>
          <p:cNvSpPr txBox="1"/>
          <p:nvPr/>
        </p:nvSpPr>
        <p:spPr>
          <a:xfrm>
            <a:off x="5164068" y="4729306"/>
            <a:ext cx="6030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#22</a:t>
            </a:r>
          </a:p>
        </p:txBody>
      </p:sp>
      <p:sp>
        <p:nvSpPr>
          <p:cNvPr id="107" name="文本框 106"/>
          <p:cNvSpPr txBox="1"/>
          <p:nvPr/>
        </p:nvSpPr>
        <p:spPr>
          <a:xfrm>
            <a:off x="2027755" y="6104625"/>
            <a:ext cx="6030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</a:t>
            </a:r>
            <a:r>
              <a:rPr lang="en-US" altLang="zh-CN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#</a:t>
            </a:r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133392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Meeting rooms</a:t>
            </a:r>
            <a:r>
              <a:rPr 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1BE6906-4FA3-42DA-8E86-BA4DD12F4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52" y="1273321"/>
            <a:ext cx="5643098" cy="2016599"/>
          </a:xfrm>
        </p:spPr>
        <p:txBody>
          <a:bodyPr/>
          <a:lstStyle/>
          <a:p>
            <a:pPr marL="342882" lvl="2" indent="-342882">
              <a:spcBef>
                <a:spcPts val="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altLang="zh-CN" sz="1400" dirty="0">
                <a:cs typeface="+mn-cs"/>
              </a:rPr>
              <a:t>RAN4 meeting rooms: @ HILTON CHANGSHA RIVERSIDE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/>
              <a:t>Main session: </a:t>
            </a:r>
            <a:r>
              <a:rPr lang="en-US" altLang="zh-CN" sz="1200" dirty="0" err="1"/>
              <a:t>ShiMao</a:t>
            </a:r>
            <a:r>
              <a:rPr lang="en-US" altLang="zh-CN" sz="1200" dirty="0"/>
              <a:t> Grand Ballroom1+2(4F)/320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/>
              <a:t>RRM session: </a:t>
            </a:r>
            <a:r>
              <a:rPr lang="en-US" altLang="zh-CN" sz="1200" dirty="0" err="1"/>
              <a:t>ShiMao</a:t>
            </a:r>
            <a:r>
              <a:rPr lang="en-US" altLang="zh-CN" sz="1200" dirty="0"/>
              <a:t> Grand Ballroom 3(4F)/100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 err="1"/>
              <a:t>BDaT</a:t>
            </a:r>
            <a:r>
              <a:rPr lang="en-US" altLang="zh-CN" sz="1200" dirty="0"/>
              <a:t>: Orange Island 1+2+3(4F)/100</a:t>
            </a:r>
            <a:endParaRPr lang="it-IT" altLang="zh-CN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altLang="zh-CN" sz="1200" dirty="0"/>
              <a:t>Ad hoc session: </a:t>
            </a:r>
            <a:r>
              <a:rPr lang="en-US" altLang="zh-CN" sz="1200" dirty="0" err="1"/>
              <a:t>YueLu</a:t>
            </a:r>
            <a:r>
              <a:rPr lang="en-US" altLang="zh-CN" sz="1200" dirty="0"/>
              <a:t> Room 1+2(4F)/50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4"/>
          <a:srcRect t="8359" b="5392"/>
          <a:stretch/>
        </p:blipFill>
        <p:spPr>
          <a:xfrm>
            <a:off x="524951" y="2678464"/>
            <a:ext cx="9973274" cy="3503851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5033472" y="6182315"/>
            <a:ext cx="1398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4th floor</a:t>
            </a:r>
          </a:p>
        </p:txBody>
      </p:sp>
      <p:sp>
        <p:nvSpPr>
          <p:cNvPr id="13" name="TextBox 6">
            <a:extLst>
              <a:ext uri="{FF2B5EF4-FFF2-40B4-BE49-F238E27FC236}">
                <a16:creationId xmlns:a16="http://schemas.microsoft.com/office/drawing/2014/main" id="{7A7DECDA-0D52-4175-869B-DA423C8BD8D9}"/>
              </a:ext>
            </a:extLst>
          </p:cNvPr>
          <p:cNvSpPr txBox="1"/>
          <p:nvPr/>
        </p:nvSpPr>
        <p:spPr>
          <a:xfrm>
            <a:off x="7177900" y="3792409"/>
            <a:ext cx="200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Main session:</a:t>
            </a:r>
          </a:p>
          <a:p>
            <a:r>
              <a:rPr lang="en-US" sz="1400" b="1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ShiMao</a:t>
            </a:r>
            <a:r>
              <a:rPr 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Grand 1+2</a:t>
            </a:r>
            <a:endParaRPr lang="en-GB" sz="1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椭圆 1"/>
          <p:cNvSpPr/>
          <p:nvPr/>
        </p:nvSpPr>
        <p:spPr bwMode="auto">
          <a:xfrm>
            <a:off x="7177900" y="4587240"/>
            <a:ext cx="1272680" cy="85344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FontTx/>
              <a:buBlip>
                <a:blip r:embed="rId3"/>
              </a:buBlip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椭圆 2"/>
          <p:cNvSpPr/>
          <p:nvPr/>
        </p:nvSpPr>
        <p:spPr bwMode="auto">
          <a:xfrm>
            <a:off x="8122920" y="3965854"/>
            <a:ext cx="914400" cy="9144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FontTx/>
              <a:buBlip>
                <a:blip r:embed="rId3"/>
              </a:buBlip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" name="TextBox 6">
            <a:extLst>
              <a:ext uri="{FF2B5EF4-FFF2-40B4-BE49-F238E27FC236}">
                <a16:creationId xmlns:a16="http://schemas.microsoft.com/office/drawing/2014/main" id="{7A7DECDA-0D52-4175-869B-DA423C8BD8D9}"/>
              </a:ext>
            </a:extLst>
          </p:cNvPr>
          <p:cNvSpPr txBox="1"/>
          <p:nvPr/>
        </p:nvSpPr>
        <p:spPr>
          <a:xfrm>
            <a:off x="8125592" y="5836841"/>
            <a:ext cx="2153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RRM</a:t>
            </a:r>
            <a:r>
              <a:rPr 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session:</a:t>
            </a:r>
          </a:p>
          <a:p>
            <a:r>
              <a:rPr lang="en-US" sz="1400" b="1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ShiMao</a:t>
            </a:r>
            <a:r>
              <a:rPr 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Grand 3</a:t>
            </a:r>
            <a:endParaRPr lang="en-GB" sz="1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椭圆 14"/>
          <p:cNvSpPr/>
          <p:nvPr/>
        </p:nvSpPr>
        <p:spPr bwMode="auto">
          <a:xfrm>
            <a:off x="8495092" y="4587240"/>
            <a:ext cx="542228" cy="85344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FontTx/>
              <a:buBlip>
                <a:blip r:embed="rId3"/>
              </a:buBlip>
            </a:pPr>
            <a:endParaRPr lang="zh-CN" altLang="en-US">
              <a:solidFill>
                <a:srgbClr val="000000"/>
              </a:solidFill>
            </a:endParaRPr>
          </a:p>
        </p:txBody>
      </p:sp>
      <p:cxnSp>
        <p:nvCxnSpPr>
          <p:cNvPr id="5" name="直接箭头连接符 4"/>
          <p:cNvCxnSpPr/>
          <p:nvPr/>
        </p:nvCxnSpPr>
        <p:spPr bwMode="auto">
          <a:xfrm>
            <a:off x="7853363" y="4287248"/>
            <a:ext cx="2857" cy="271611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 flipV="1">
            <a:off x="8773826" y="5559123"/>
            <a:ext cx="0" cy="277718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椭圆 20"/>
          <p:cNvSpPr/>
          <p:nvPr/>
        </p:nvSpPr>
        <p:spPr bwMode="auto">
          <a:xfrm>
            <a:off x="2133460" y="3005842"/>
            <a:ext cx="1607960" cy="122325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FontTx/>
              <a:buBlip>
                <a:blip r:embed="rId3"/>
              </a:buBlip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4" name="TextBox 6">
            <a:extLst>
              <a:ext uri="{FF2B5EF4-FFF2-40B4-BE49-F238E27FC236}">
                <a16:creationId xmlns:a16="http://schemas.microsoft.com/office/drawing/2014/main" id="{7A7DECDA-0D52-4175-869B-DA423C8BD8D9}"/>
              </a:ext>
            </a:extLst>
          </p:cNvPr>
          <p:cNvSpPr txBox="1"/>
          <p:nvPr/>
        </p:nvSpPr>
        <p:spPr>
          <a:xfrm>
            <a:off x="3683132" y="2791341"/>
            <a:ext cx="2153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BDaT</a:t>
            </a:r>
            <a:r>
              <a:rPr 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session:</a:t>
            </a:r>
          </a:p>
          <a:p>
            <a:r>
              <a:rPr 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Orange Island 1+2+3</a:t>
            </a:r>
            <a:endParaRPr lang="en-GB" sz="1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椭圆 24"/>
          <p:cNvSpPr/>
          <p:nvPr/>
        </p:nvSpPr>
        <p:spPr bwMode="auto">
          <a:xfrm>
            <a:off x="1975232" y="5047931"/>
            <a:ext cx="1354708" cy="94138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FontTx/>
              <a:buBlip>
                <a:blip r:embed="rId3"/>
              </a:buBlip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6" name="TextBox 6">
            <a:extLst>
              <a:ext uri="{FF2B5EF4-FFF2-40B4-BE49-F238E27FC236}">
                <a16:creationId xmlns:a16="http://schemas.microsoft.com/office/drawing/2014/main" id="{7A7DECDA-0D52-4175-869B-DA423C8BD8D9}"/>
              </a:ext>
            </a:extLst>
          </p:cNvPr>
          <p:cNvSpPr txBox="1"/>
          <p:nvPr/>
        </p:nvSpPr>
        <p:spPr>
          <a:xfrm>
            <a:off x="3307769" y="5609813"/>
            <a:ext cx="2153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 hoc session:</a:t>
            </a:r>
          </a:p>
          <a:p>
            <a:r>
              <a:rPr lang="en-US" sz="1400" b="1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YueLu</a:t>
            </a:r>
            <a:r>
              <a:rPr 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1+2</a:t>
            </a:r>
            <a:endParaRPr lang="en-GB" sz="1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35806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C68143-B530-4487-9EA7-5BCC5970B48F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a915fe38-2618-47b6-8303-829fb71466d5"/>
    <ds:schemaRef ds:uri="http://schemas.microsoft.com/office/2006/metadata/properties"/>
    <ds:schemaRef ds:uri="http://purl.org/dc/dcmitype/"/>
    <ds:schemaRef ds:uri="http://schemas.openxmlformats.org/package/2006/metadata/core-properties"/>
    <ds:schemaRef ds:uri="23d77754-4ccc-4c57-9291-cab09e81894a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384095</TotalTime>
  <Words>3002</Words>
  <Application>Microsoft Office PowerPoint</Application>
  <PresentationFormat>宽屏</PresentationFormat>
  <Paragraphs>426</Paragraphs>
  <Slides>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微软雅黑</vt:lpstr>
      <vt:lpstr>Arial</vt:lpstr>
      <vt:lpstr>Arial Black</vt:lpstr>
      <vt:lpstr>Calibri</vt:lpstr>
      <vt:lpstr>Times New Roman</vt:lpstr>
      <vt:lpstr>3gpp</vt:lpstr>
      <vt:lpstr>RAN4#110bis meeting schedule</vt:lpstr>
      <vt:lpstr>Monday</vt:lpstr>
      <vt:lpstr>Tuesday</vt:lpstr>
      <vt:lpstr>Wednesday</vt:lpstr>
      <vt:lpstr>Thursday</vt:lpstr>
      <vt:lpstr>Friday</vt:lpstr>
      <vt:lpstr>Appendix</vt:lpstr>
      <vt:lpstr>General Aspects </vt:lpstr>
      <vt:lpstr>Meeting rooms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Daixizeng</cp:lastModifiedBy>
  <cp:revision>2833</cp:revision>
  <cp:lastPrinted>2016-09-15T08:31:35Z</cp:lastPrinted>
  <dcterms:created xsi:type="dcterms:W3CDTF">2009-11-27T05:15:11Z</dcterms:created>
  <dcterms:modified xsi:type="dcterms:W3CDTF">2024-04-16T22:47:48Z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TitusGUID">
    <vt:lpwstr>6f9c0495-a83c-462b-8664-67016d5bf2d5</vt:lpwstr>
  </property>
  <property fmtid="{D5CDD505-2E9C-101B-9397-08002B2CF9AE}" pid="4" name="CTP_TimeStamp">
    <vt:lpwstr>2020-06-04 10:01:06Z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  <property fmtid="{D5CDD505-2E9C-101B-9397-08002B2CF9AE}" pid="10" name="_2015_ms_pID_725343">
    <vt:lpwstr>(3)DWBAhIWiPSH1Wf4UlSYckBi0EToJOBPPF2N4wpeLNJ4PrrFxAr84WSTDSk4ET0Z73rBVoD9/
xBqReO3cr7Ex0JkXSj7ngmlp2PqmUOLJWG+oyL7W+obedcQ8/mJ3joZ0tYHJ/vJlrFEMahgf
+tVi9PCShXKYepAzS0V7URL1ZFKM5XvYoLY7fDvRbhhi4/eV95/LxUxC8pLbnCjmXPS8Y+ep
MM25U/y8B226W5Q/7F</vt:lpwstr>
  </property>
  <property fmtid="{D5CDD505-2E9C-101B-9397-08002B2CF9AE}" pid="11" name="_2015_ms_pID_7253431">
    <vt:lpwstr>aWjghkiCjdvQaldSx9Q/VbOJ5Ha/o2mT4xbRy2uPrzjlZ9v2rBk3+Y
8hobvZOr0U0sHNLixS97pkzcpNaAqqcAXNEqlEV2hXFn585bjhUXauPzfbKLsTFa0knUq52K
5jlbJAp0cGKl0mIa7vd33hY7lxJ6/tTX/wJFvnSJLFH5r4T43eIWmK53W+T9sfN0WvCJ0xtz
O6ThZSn5/KNX6POy4r1Gri6qO1/fup1Ic0aQ</vt:lpwstr>
  </property>
  <property fmtid="{D5CDD505-2E9C-101B-9397-08002B2CF9AE}" pid="12" name="_2015_ms_pID_7253432">
    <vt:lpwstr>eNuLJybvEHx8N3/CBjeLdWM=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1713306698</vt:lpwstr>
  </property>
</Properties>
</file>