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  <p:sldId id="270" r:id="rId10"/>
    <p:sldId id="264" r:id="rId11"/>
    <p:sldId id="271" r:id="rId12"/>
    <p:sldId id="265" r:id="rId13"/>
    <p:sldId id="272" r:id="rId14"/>
    <p:sldId id="267" r:id="rId15"/>
    <p:sldId id="269" r:id="rId16"/>
    <p:sldId id="26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6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0DD184-574D-FC95-F739-D41F72474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F29CB90-D34C-89D7-89A5-4A9BCF84CD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0652F2-2D4B-0AAB-83DC-686B32129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F182B65-9F18-DBDF-3AE1-1755236D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A8FEAD-1D82-1876-CF31-EB7614BA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34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5DC4D2-C620-EF56-127C-52B4D3F3E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21F1CA3-7A2F-4D50-967D-F6AC29F02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1DF673-BFF2-1032-ACB3-DCFD10DDA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CAB71C-BE3E-1257-7EFF-60A17691C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5836A4-03D9-15FD-9D0E-ED7755DE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455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6B41D01-508C-52F7-7EAC-667C558B6F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244ACE-C152-759C-3887-3DC77C8FC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2392CC6-5C37-3F23-9498-15EC944A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CD5876-603E-D9A0-879B-4FA4F3CD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7B92EB-921A-BD55-DCD0-62795D67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D95588-CEF4-A292-8134-5FCF9ECE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8D7E8-91D4-76F9-CC6D-01A24B0A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967DEB-D116-3953-0BE9-55A0080BA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CA38C0-CAF7-2CC8-AB99-C62AA32A8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E7557F-F5F6-AB6B-4CA1-D88BAE09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21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5E80F-5B12-AB05-6ED2-1566DEAE9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5FAA4C-FDB1-E98A-7B99-375B11D5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4D74A0-A734-35FD-0C89-FD0018AA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46437C-88F9-305D-A776-86C50678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81CD13-5004-511B-EC59-AA5C833A4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72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8364E1-5C76-F688-191F-A5421CCC2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26404A-C7F0-F05A-CA86-6FCEF942F4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380C10-6C10-F8BE-B0E4-80D90D8F4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1981119-39F4-6387-BB7B-E37088B6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8FE24E-9F25-C2BB-05D4-A34C739C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ACCD2D7-B002-3A52-2402-851A3F35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84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C11B89-539F-B4E8-50B0-FE139C841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1CADB1A-9214-48FC-981A-2F5A73331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4AE78A2-704B-8018-F212-FF795021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2A64C36-DEB4-9F49-CA7E-3F365588D7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793C854-792A-9E9C-1857-4CEC9C52A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8BE636-EA40-D2DF-3694-14F97346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E977996-1A2C-27E4-357D-81F2F325A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77D5A1A-BB8F-924C-27D2-05D04A046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412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F4E113-D234-47D8-4FF3-3935F85B4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5FC6CA5-DFD9-4DC4-2C6E-6B36A87A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7736AB-1E1A-23B9-67D9-05A845A7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2A6F1D-7673-625E-CCFB-AF09581C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26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71B3A00-FA73-7BF3-C9DD-FDBE99E6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79004A3-8816-55EF-EFB1-E88A1A53D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03EF08-2FAF-DED0-A413-9463E3579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53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A2453-EA66-77AF-BB28-9F66D0CD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04A586-6CBD-E108-1388-8BED3F3CD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5018C4-FB45-0F30-1FE0-978E2C999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DBD409-00B6-5C0D-91C7-B9646EA4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72BAD4-3E87-056E-158A-8017FABD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565A5A-5D1C-2B39-B950-996BC303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7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0F632E-4F23-9832-8B93-70DEB5AF1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5E43BBA-E38A-F0F2-69C7-9B60128E0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1280A0-9EA4-8CF0-EBBC-A0AFE6369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1404DA-BDE9-87A1-EE91-DC467FC2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49249E-0E1B-04F9-A05E-95C8B996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7DCE28-B9CB-BC0C-A4B2-914851317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44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2E3DA25-95BE-CA53-582E-5CBB4982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89129A-ECAA-994D-CD1D-AA502C6D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65B6C99-8668-A8FD-BF5E-266B591ED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DDB8BD-4B86-440B-835D-C1658EBB8958}" type="datetimeFigureOut">
              <a:rPr lang="zh-CN" altLang="en-US" smtClean="0"/>
              <a:t>2024/4/16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2B92A4-2820-3854-4998-3397A60CC7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2979D0-DE09-85EB-D794-0D285A9D67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877823-8C52-4F8F-B24B-0AB4E3FA89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59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5C7F19-FCBB-617E-2AD9-728FA0F64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altLang="zh-CN" sz="4800" dirty="0"/>
              <a:t>[AT125bis][101][V2X/SL] (OPPO)</a:t>
            </a:r>
            <a:endParaRPr lang="zh-CN" altLang="en-US" sz="48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E496FB5-5634-AF0C-A3AB-48CB8A9A03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7875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C6535-D345-6E77-C87B-AD401FFD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B872A9-61E3-1B62-D78B-E885FD57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400" dirty="0"/>
          </a:p>
          <a:p>
            <a:r>
              <a:rPr lang="en-US" altLang="zh-CN" sz="2400" dirty="0"/>
              <a:t>p-Max</a:t>
            </a:r>
          </a:p>
          <a:p>
            <a:r>
              <a:rPr lang="en-US" altLang="zh-CN" sz="2400" dirty="0"/>
              <a:t>Value in dBm applicable for the intra-frequency </a:t>
            </a:r>
            <a:r>
              <a:rPr lang="en-US" altLang="zh-CN" sz="2400" dirty="0" err="1"/>
              <a:t>neighbouring</a:t>
            </a:r>
            <a:r>
              <a:rPr lang="en-US" altLang="zh-CN" sz="2400" dirty="0"/>
              <a:t> NR cells. </a:t>
            </a:r>
            <a:r>
              <a:rPr lang="en-US" altLang="zh-CN" sz="2400" dirty="0">
                <a:highlight>
                  <a:srgbClr val="FFFF00"/>
                </a:highlight>
              </a:rPr>
              <a:t>If absent the UE applies the maximum power according to TS 38.101-1 [15] in case of an FR1 cell, TS 38.101-2 [39] in case of an FR2 cell or TS 38.101-5 [75] in case of an NTN cell</a:t>
            </a:r>
            <a:r>
              <a:rPr lang="en-US" altLang="zh-CN" sz="2400" dirty="0"/>
              <a:t>. In this release of the specification, if p-Max is present on a carrier frequency in FR2, the UE shall ignore the field and applies the maximum power according to TS 38.101-2 [39]. This field is ignored by IAB-MT. The IAB-MT applies output power and emissions requirements, as specified in TS 38.174 [63].</a:t>
            </a:r>
          </a:p>
          <a:p>
            <a:endParaRPr lang="zh-CN" altLang="en-US" sz="2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D296804-9254-0B84-5618-94EE66B9C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1979083"/>
            <a:ext cx="847725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60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372FC4-BC70-527C-E50C-347A72D37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0C612B-B4B3-14CA-D05D-7087875C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P-max was used for S-criterion 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91C6F74-038C-E815-1DC6-C40B494D3C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773"/>
          <a:stretch/>
        </p:blipFill>
        <p:spPr>
          <a:xfrm>
            <a:off x="926332" y="2949324"/>
            <a:ext cx="4933950" cy="208223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52D4DE0-D870-8895-E1C3-F88BB830B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8413" y="2774482"/>
            <a:ext cx="5405387" cy="2729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0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F66D0-2E41-FBE6-8820-250A1784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70034C2-0E91-E7AF-18A2-C19868037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2000" dirty="0"/>
          </a:p>
          <a:p>
            <a:r>
              <a:rPr lang="en-US" altLang="zh-CN" sz="2000" dirty="0"/>
              <a:t>p-NR-FR1</a:t>
            </a:r>
          </a:p>
          <a:p>
            <a:r>
              <a:rPr lang="en-US" altLang="zh-CN" sz="2000" dirty="0"/>
              <a:t>The maximum total transmit power to be used by the UE in this NR cell group across all serving cells in frequency range 1 (FR1). The maximum transmit power that the UE may use may be additionally limited by p-Max (configured in </a:t>
            </a:r>
            <a:r>
              <a:rPr lang="en-US" altLang="zh-CN" sz="2000" dirty="0" err="1"/>
              <a:t>FrequencyInfoUL</a:t>
            </a:r>
            <a:r>
              <a:rPr lang="en-US" altLang="zh-CN" sz="2000" dirty="0"/>
              <a:t>) and by p-UE-FR1 (configured total for all serving cells operating on FR1).</a:t>
            </a:r>
          </a:p>
          <a:p>
            <a:endParaRPr lang="en-US" altLang="zh-CN" sz="2000" dirty="0"/>
          </a:p>
          <a:p>
            <a:r>
              <a:rPr lang="en-US" altLang="zh-CN" sz="2000" dirty="0"/>
              <a:t>p-NR-FR2</a:t>
            </a:r>
          </a:p>
          <a:p>
            <a:r>
              <a:rPr lang="en-US" altLang="zh-CN" sz="2000" dirty="0"/>
              <a:t>The maximum total transmit power to be used by the UE in this NR cell group across all serving cells in frequency range 2 (FR2). The maximum transmit power that the UE may use may be additionally limited by p-Max (configured in </a:t>
            </a:r>
            <a:r>
              <a:rPr lang="en-US" altLang="zh-CN" sz="2000" dirty="0" err="1"/>
              <a:t>FrequencyInfoUL</a:t>
            </a:r>
            <a:r>
              <a:rPr lang="en-US" altLang="zh-CN" sz="2000" dirty="0"/>
              <a:t>) and by p-UE-FR2 (configured total for all serving cells operating on FR2). This field is only used in NR-DC. A UE does not expect to be configured with this parameter in this release of the specification.</a:t>
            </a:r>
          </a:p>
          <a:p>
            <a:endParaRPr lang="en-US" altLang="zh-CN" sz="1800" dirty="0"/>
          </a:p>
          <a:p>
            <a:endParaRPr lang="zh-CN" altLang="en-US" sz="20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C2B62C3-835A-CBC7-6701-95AF07119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637" y="1907645"/>
            <a:ext cx="9305925" cy="1809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376892D-4A11-32C6-D920-9BA58F5C4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637" y="3925094"/>
            <a:ext cx="9363075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65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4271EF-6A66-C078-A3CB-CBD5C0C1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6301B6-6BDB-68D3-C55D-A5915851C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p-NR-FR1/2 was used for uplink power control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E02445C-99EE-CC42-563B-0FDAEB3D2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40705"/>
            <a:ext cx="10815814" cy="304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8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7FCA0-7627-9C0C-3576-EE6B8001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FF78BE-5FDD-8E3A-7746-BFFE7D972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sz="1800" dirty="0"/>
          </a:p>
          <a:p>
            <a:r>
              <a:rPr lang="en-US" altLang="zh-CN" sz="1800" dirty="0"/>
              <a:t>p-UE-FR1</a:t>
            </a:r>
          </a:p>
          <a:p>
            <a:r>
              <a:rPr lang="en-US" altLang="zh-CN" sz="1800" dirty="0"/>
              <a:t>The maximum total transmit power to be used by the UE across all serving cells in frequency range 1 (FR1) across all cell groups. The maximum transmit power that the UE may use may be additionally limited by p-Max (configured in </a:t>
            </a:r>
            <a:r>
              <a:rPr lang="en-US" altLang="zh-CN" sz="1800" dirty="0" err="1"/>
              <a:t>FrequencyInfoUL</a:t>
            </a:r>
            <a:r>
              <a:rPr lang="en-US" altLang="zh-CN" sz="1800" dirty="0"/>
              <a:t>) and by p-NR-FR1 (configured for the cell group).</a:t>
            </a:r>
          </a:p>
          <a:p>
            <a:endParaRPr lang="en-US" altLang="zh-CN" sz="1800" dirty="0"/>
          </a:p>
          <a:p>
            <a:r>
              <a:rPr lang="en-US" altLang="zh-CN" sz="1800" dirty="0"/>
              <a:t>p-UE-FR2</a:t>
            </a:r>
          </a:p>
          <a:p>
            <a:r>
              <a:rPr lang="en-US" altLang="zh-CN" sz="1800" dirty="0"/>
              <a:t>The maximum total transmit power to be used by the UE across all serving cells in frequency range 2 (FR2) across all cell groups. The maximum transmit power that the UE may use may be additionally limited by p-Max (configured in </a:t>
            </a:r>
            <a:r>
              <a:rPr lang="en-US" altLang="zh-CN" sz="1800" dirty="0" err="1"/>
              <a:t>FrequencyInfoUL</a:t>
            </a:r>
            <a:r>
              <a:rPr lang="en-US" altLang="zh-CN" sz="1800" dirty="0"/>
              <a:t>) and by p-NR-FR2 (configured for the cell group). A UE does not expect to be configured with this parameter in this release of the specification.</a:t>
            </a:r>
          </a:p>
          <a:p>
            <a:endParaRPr lang="zh-CN" altLang="en-US" sz="18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517F6DA-E636-E9B6-130D-0DC7CDD73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970617"/>
            <a:ext cx="9810750" cy="1905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719F2FE1-9FB0-9859-5B0B-0AAB27D68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99" y="3505994"/>
            <a:ext cx="9839325" cy="1809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A4FB03A-ADFF-33C1-0BE7-E12A2AC0F9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5466821"/>
            <a:ext cx="9934575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58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A39B7E-FBBA-A413-BC18-9CA70E62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0FEA70-C5E4-46CA-7928-1A41EDC89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[OPPO] Our understanding of the yellow part in P-max is more for usage of the S-criterion. For uplink power control reason, there seems no big need, since UE would base on the formula (i.e., the remaining parts) to derive applicable Tx power.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2311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E807C-C377-EAEC-ADCD-1A402DB44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3649EB-1F20-009F-4EA6-298EC7E73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Q635 = ?? </a:t>
            </a:r>
            <a:r>
              <a:rPr lang="en-US" altLang="zh-CN" dirty="0" err="1"/>
              <a:t>PropAgree</a:t>
            </a:r>
            <a:r>
              <a:rPr lang="en-US" altLang="zh-CN" dirty="0"/>
              <a:t>/</a:t>
            </a:r>
            <a:r>
              <a:rPr lang="en-US" altLang="zh-CN" dirty="0" err="1"/>
              <a:t>PropReject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194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B94257-CCBB-C204-0CBB-4667C979B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ToDoOld</a:t>
            </a:r>
            <a:r>
              <a:rPr lang="en-US" altLang="zh-CN" dirty="0"/>
              <a:t> RIL:s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D8F630-4C72-5C7D-60EF-A2B3257F7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W021/2/3, NEC (</a:t>
            </a:r>
            <a:r>
              <a:rPr lang="en-US" altLang="zh-CN" dirty="0" err="1"/>
              <a:t>Boyuan</a:t>
            </a:r>
            <a:r>
              <a:rPr lang="en-US" altLang="zh-CN" dirty="0"/>
              <a:t>)</a:t>
            </a:r>
          </a:p>
          <a:p>
            <a:r>
              <a:rPr lang="en-US" altLang="zh-CN" dirty="0"/>
              <a:t>Q635, QC (Umesh)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6944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C54302-618D-5758-37B8-85A229E3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W021/2/3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507457-D816-86FE-3EF9-7D6DA510D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Description: Solve the issue in multiple unicast links set up simultaneously	</a:t>
            </a:r>
          </a:p>
          <a:p>
            <a:r>
              <a:rPr lang="en-US" altLang="zh-CN" dirty="0"/>
              <a:t>Proposed Change: Since UE may set up multiple unicast link simultaneously, it is not reasonable for UE to directly release one SL carrier for all unicast links after receiving the </a:t>
            </a:r>
            <a:r>
              <a:rPr lang="en-US" altLang="zh-CN" dirty="0" err="1"/>
              <a:t>RRCReconfigurationSidelink</a:t>
            </a:r>
            <a:r>
              <a:rPr lang="en-US" altLang="zh-CN" dirty="0"/>
              <a:t> message from one specific UE. Proposal: for the “1&gt; for unicast”, change it to “1&gt; for the destination identity of the corresponding unicast link”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245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896EF1-96EC-D8E9-0C22-34BD45A17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W021: TP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AC6DFE-387A-CCAE-B5EE-81EDDAA1E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399FA658-6AA0-BF5E-DD00-57186E86D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7056120" cy="437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333B64-A0C7-B78C-498F-80CE56668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W022/3: TP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896935-D6A0-DFB2-CA71-9A68FC687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F5D6B9D-BE5E-8D05-4D61-EF9504DCA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719435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6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4E3FBA-7E5B-F9B9-92A7-CE8AA303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Comment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9EBFB0-74FA-D814-BDE6-CB33330F0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04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55378F-84CB-5B31-B8C3-D1BA0E59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49FD49-AAB8-ACD1-D702-46B50D9A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W021/2/3 = ?? </a:t>
            </a:r>
            <a:r>
              <a:rPr lang="en-US" altLang="zh-CN" dirty="0" err="1"/>
              <a:t>PropAgree</a:t>
            </a:r>
            <a:r>
              <a:rPr lang="en-US" altLang="zh-CN" dirty="0"/>
              <a:t>/</a:t>
            </a:r>
            <a:r>
              <a:rPr lang="en-US" altLang="zh-CN" dirty="0" err="1"/>
              <a:t>PropReject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828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17669-3DA3-4B85-22CD-F54773F8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06B8214-ED0C-3D6D-7782-E29309754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Description: Behavior in case of absence is unclear.	</a:t>
            </a:r>
          </a:p>
          <a:p>
            <a:r>
              <a:rPr lang="en-US" altLang="zh-CN" dirty="0"/>
              <a:t>Proposed Change: Make it conditionally mandatory (or define default behavior as done in other P-max parameters in RRC).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sz="2000" dirty="0" err="1"/>
              <a:t>sl-MaxTransPowerCA</a:t>
            </a:r>
            <a:endParaRPr lang="en-US" altLang="zh-CN" sz="2000" dirty="0"/>
          </a:p>
          <a:p>
            <a:r>
              <a:rPr lang="en-US" altLang="zh-CN" sz="2000" dirty="0"/>
              <a:t>The maximum total transmit power to be used by the UE across all </a:t>
            </a:r>
            <a:r>
              <a:rPr lang="en-US" altLang="zh-CN" sz="2000" dirty="0" err="1"/>
              <a:t>sidelink</a:t>
            </a:r>
            <a:r>
              <a:rPr lang="en-US" altLang="zh-CN" sz="2000" dirty="0"/>
              <a:t> carriers. </a:t>
            </a:r>
            <a:r>
              <a:rPr lang="en-US" altLang="zh-CN" sz="2000" dirty="0">
                <a:highlight>
                  <a:srgbClr val="FFFF00"/>
                </a:highlight>
              </a:rPr>
              <a:t>&lt;suggested text: “if absent, the UE applies the maximum power according to TS 38.101-1 [15] in case of an FR1 operation, TS 38.101-2 [39] in case of an FR2 operation.”&gt;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3E919BB-AE1C-26B8-0EEA-0D1D1FCDA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3810794"/>
            <a:ext cx="10325100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6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9839C8-F040-2795-D449-86C58C78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Q635: History (R4-231775)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5B961E-25F6-7E76-8645-B58F1E314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fontAlgn="auto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Issue 2. For SL CA P</a:t>
            </a:r>
            <a:r>
              <a:rPr lang="en-US" altLang="zh-CN" sz="1600" baseline="-250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EMAX,CA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, it has been agreed below </a:t>
            </a:r>
            <a:r>
              <a:rPr lang="en-US" altLang="zh-CN" sz="16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Pcmax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 equation while how to define P</a:t>
            </a:r>
            <a:r>
              <a:rPr lang="en-US" altLang="zh-CN" sz="1600" baseline="-250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EMAX,CA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 is not clear.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900"/>
              </a:spcAft>
            </a:pP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CMAX_L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MIN{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10 log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∑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EMAX,C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- </a:t>
            </a:r>
            <a:r>
              <a:rPr lang="en-GB" altLang="zh-CN" sz="1600" dirty="0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Vrinda" panose="020B0502040204020203" pitchFamily="34" charset="0"/>
              </a:rPr>
              <a:t>D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T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C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PowerClass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SL_CA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MAX(MAX(MPR,  A-MPR) +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ΔT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IB,c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r>
              <a:rPr lang="en-GB" altLang="zh-CN" sz="1600" dirty="0" err="1">
                <a:effectLst/>
                <a:latin typeface="Symbol" panose="05050102010706020507" pitchFamily="18" charset="2"/>
                <a:ea typeface="Times New Roman" panose="02020603050405020304" pitchFamily="18" charset="0"/>
                <a:cs typeface="Vrinda" panose="020B0502040204020203" pitchFamily="34" charset="0"/>
              </a:rPr>
              <a:t>D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T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C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P-MPR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Regulatory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altLang="zh-CN" sz="16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EMAX,CA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}</a:t>
            </a:r>
            <a:endParaRPr lang="en-US" altLang="zh-CN" sz="1600" dirty="0">
              <a:latin typeface="Times New Roman" panose="02020603050405020304" pitchFamily="18" charset="0"/>
              <a:ea typeface="Times New Roman" panose="02020603050405020304" pitchFamily="18" charset="0"/>
              <a:cs typeface="Vrinda" panose="020B0502040204020203" pitchFamily="34" charset="0"/>
            </a:endParaRPr>
          </a:p>
          <a:p>
            <a:pPr hangingPunct="0">
              <a:spcAft>
                <a:spcPts val="900"/>
              </a:spcAft>
            </a:pP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CMAX_H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MIN {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10 log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10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∑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EMAX,C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PowerClass</a:t>
            </a:r>
            <a:r>
              <a:rPr lang="en-GB" altLang="zh-CN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SL_CA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, </a:t>
            </a:r>
            <a:r>
              <a:rPr lang="en-GB" altLang="zh-CN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Regulatory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,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altLang="zh-CN" sz="16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EMAX,CA</a:t>
            </a:r>
            <a:r>
              <a:rPr lang="en-GB" altLang="zh-CN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Vrinda" panose="020B0502040204020203" pitchFamily="34" charset="0"/>
              </a:rPr>
              <a:t> }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auto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As background, for SL single carrier, </a:t>
            </a:r>
            <a:r>
              <a:rPr lang="en-US" altLang="zh-CN" sz="16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P</a:t>
            </a:r>
            <a:r>
              <a:rPr lang="en-US" altLang="zh-CN" sz="1600" baseline="-25000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EMAX,c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 is specified in TS 38.101-1 sub-clause 6.2E.4 as the value given by IE </a:t>
            </a:r>
            <a:r>
              <a:rPr lang="en-US" altLang="zh-CN" sz="1600" i="1" dirty="0" err="1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sl-maxTransPower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, defined by TS 38.331. Also 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in case of NR CA, both 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EMAX,CA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and  10 log</a:t>
            </a:r>
            <a:r>
              <a:rPr lang="en-GB" altLang="zh-CN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∑ </a:t>
            </a:r>
            <a:r>
              <a:rPr lang="en-GB" altLang="zh-CN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EMAX,c</a:t>
            </a:r>
            <a:r>
              <a:rPr lang="en-GB" altLang="zh-CN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separately considered in P</a:t>
            </a:r>
            <a:r>
              <a:rPr lang="en-GB" altLang="zh-CN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CMAX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auto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For SL CA P</a:t>
            </a:r>
            <a:r>
              <a:rPr lang="en-US" altLang="zh-CN" sz="1600" baseline="-250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EMAX,CA</a:t>
            </a:r>
            <a:r>
              <a:rPr lang="en-US" altLang="zh-CN" sz="1600" dirty="0">
                <a:effectLst/>
                <a:latin typeface="Arial" panose="020B0604020202020204" pitchFamily="34" charset="0"/>
                <a:ea typeface="Malgun Gothic" panose="020B0503020000020004" pitchFamily="34" charset="-127"/>
              </a:rPr>
              <a:t>, the following alternatives are considered: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Alt.1 : Reuse the existing IE for SL CA, i.e.,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"/>
            </a:pP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EMAX,CA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= IE </a:t>
            </a:r>
            <a:r>
              <a:rPr lang="en-GB" altLang="zh-CN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sl-maxTransPower</a:t>
            </a:r>
            <a:r>
              <a:rPr lang="en-GB" altLang="zh-CN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(cc1) 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+ IE </a:t>
            </a:r>
            <a:r>
              <a:rPr lang="en-GB" altLang="zh-CN" sz="1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sl-maxTransPower</a:t>
            </a:r>
            <a:r>
              <a:rPr lang="en-GB" altLang="zh-CN" sz="1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(cc2)</a:t>
            </a:r>
            <a:r>
              <a:rPr lang="en-GB" altLang="zh-CN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zh-CN" altLang="zh-C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 fontAlgn="auto" hangingPunct="1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Alt.2 : Define new IE for SL CA, i.e.,</a:t>
            </a:r>
            <a:endParaRPr lang="zh-CN" altLang="zh-CN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"/>
            </a:pPr>
            <a:r>
              <a:rPr lang="en-GB" altLang="zh-C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en-GB" altLang="zh-CN" sz="1600" baseline="-25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EMAX,CA</a:t>
            </a:r>
            <a:r>
              <a:rPr lang="en-GB" altLang="zh-C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 = new IE, </a:t>
            </a:r>
            <a:r>
              <a:rPr lang="en-GB" altLang="zh-CN" sz="1600" i="1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sl</a:t>
            </a:r>
            <a:r>
              <a:rPr lang="en-GB" altLang="zh-CN" sz="1600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GB" altLang="zh-CN" sz="1600" i="1" dirty="0" err="1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maxTransPower</a:t>
            </a:r>
            <a:r>
              <a:rPr lang="en-GB" altLang="zh-CN" sz="1600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-CA</a:t>
            </a:r>
            <a:r>
              <a:rPr lang="en-GB" altLang="zh-CN" sz="16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zh-CN" altLang="zh-CN" sz="16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68154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928</Words>
  <Application>Microsoft Office PowerPoint</Application>
  <PresentationFormat>宽屏</PresentationFormat>
  <Paragraphs>55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等线 Light</vt:lpstr>
      <vt:lpstr>Arial</vt:lpstr>
      <vt:lpstr>Courier New</vt:lpstr>
      <vt:lpstr>Symbol</vt:lpstr>
      <vt:lpstr>Times New Roman</vt:lpstr>
      <vt:lpstr>Wingdings</vt:lpstr>
      <vt:lpstr>Office 主题​​</vt:lpstr>
      <vt:lpstr>[AT125bis][101][V2X/SL] (OPPO)</vt:lpstr>
      <vt:lpstr>ToDoOld RIL:s</vt:lpstr>
      <vt:lpstr>W021/2/3</vt:lpstr>
      <vt:lpstr>W021: TP</vt:lpstr>
      <vt:lpstr>W022/3: TP</vt:lpstr>
      <vt:lpstr>Comment</vt:lpstr>
      <vt:lpstr>Conclusion</vt:lpstr>
      <vt:lpstr>Q635</vt:lpstr>
      <vt:lpstr>Q635: History (R4-231775)</vt:lpstr>
      <vt:lpstr>Q635: History</vt:lpstr>
      <vt:lpstr>Q635: History</vt:lpstr>
      <vt:lpstr>Q635: History</vt:lpstr>
      <vt:lpstr>Q635: History</vt:lpstr>
      <vt:lpstr>Q635: History</vt:lpstr>
      <vt:lpstr>Comment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[AT125bis][101][V2X/SL] (OPPO)</dc:title>
  <dc:creator>OPPO (Qianxi Lu)</dc:creator>
  <cp:lastModifiedBy>OPPO (Qianxi Lu)</cp:lastModifiedBy>
  <cp:revision>2</cp:revision>
  <dcterms:created xsi:type="dcterms:W3CDTF">2024-04-15T13:20:05Z</dcterms:created>
  <dcterms:modified xsi:type="dcterms:W3CDTF">2024-04-16T06:53:00Z</dcterms:modified>
</cp:coreProperties>
</file>