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4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5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6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51" r:id="rId4"/>
    <p:sldMasterId id="2147483683" r:id="rId5"/>
    <p:sldMasterId id="2147483669" r:id="rId6"/>
    <p:sldMasterId id="2147483699" r:id="rId7"/>
    <p:sldMasterId id="2147483721" r:id="rId8"/>
    <p:sldMasterId id="2147483727" r:id="rId9"/>
    <p:sldMasterId id="2147483730" r:id="rId10"/>
  </p:sldMasterIdLst>
  <p:notesMasterIdLst>
    <p:notesMasterId r:id="rId17"/>
  </p:notesMasterIdLst>
  <p:handoutMasterIdLst>
    <p:handoutMasterId r:id="rId18"/>
  </p:handoutMasterIdLst>
  <p:sldIdLst>
    <p:sldId id="2147483526" r:id="rId11"/>
    <p:sldId id="1298" r:id="rId12"/>
    <p:sldId id="2147483528" r:id="rId13"/>
    <p:sldId id="2147483530" r:id="rId14"/>
    <p:sldId id="2147483533" r:id="rId15"/>
    <p:sldId id="290" r:id="rId1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6279BC"/>
    <a:srgbClr val="FF9900"/>
    <a:srgbClr val="16ADDC"/>
    <a:srgbClr val="4883DA"/>
    <a:srgbClr val="FFFA00"/>
    <a:srgbClr val="EC5504"/>
    <a:srgbClr val="E7E8EC"/>
    <a:srgbClr val="CCCDD8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中間スタイル 3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C2FFA5D-87B4-456A-9821-1D502468CF0F}" styleName="テーマ スタイル 1 - アクセント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淡色スタイル 3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504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microsoft.com/office/2016/11/relationships/changesInfo" Target="changesInfos/changesInfo1.xml"/><Relationship Id="rId10" Type="http://schemas.openxmlformats.org/officeDocument/2006/relationships/slideMaster" Target="slideMasters/slideMaster7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李 ヤンウェイ" userId="9439a050-d1f9-4714-9dec-995c2e0a0c31" providerId="ADAL" clId="{70C2901A-04AF-4611-ADBB-6E2C0E2BFC6A}"/>
    <pc:docChg chg="custSel modSld">
      <pc:chgData name="李 ヤンウェイ" userId="9439a050-d1f9-4714-9dec-995c2e0a0c31" providerId="ADAL" clId="{70C2901A-04AF-4611-ADBB-6E2C0E2BFC6A}" dt="2026-01-30T03:12:21.778" v="83"/>
      <pc:docMkLst>
        <pc:docMk/>
      </pc:docMkLst>
      <pc:sldChg chg="modNotesTx">
        <pc:chgData name="李 ヤンウェイ" userId="9439a050-d1f9-4714-9dec-995c2e0a0c31" providerId="ADAL" clId="{70C2901A-04AF-4611-ADBB-6E2C0E2BFC6A}" dt="2026-01-29T08:43:07.017" v="59" actId="6549"/>
        <pc:sldMkLst>
          <pc:docMk/>
          <pc:sldMk cId="2587355034" sldId="1298"/>
        </pc:sldMkLst>
      </pc:sldChg>
      <pc:sldChg chg="modSp mod">
        <pc:chgData name="李 ヤンウェイ" userId="9439a050-d1f9-4714-9dec-995c2e0a0c31" providerId="ADAL" clId="{70C2901A-04AF-4611-ADBB-6E2C0E2BFC6A}" dt="2026-01-30T03:12:21.778" v="83"/>
        <pc:sldMkLst>
          <pc:docMk/>
          <pc:sldMk cId="1110175352" sldId="2147483526"/>
        </pc:sldMkLst>
        <pc:spChg chg="mod">
          <ac:chgData name="李 ヤンウェイ" userId="9439a050-d1f9-4714-9dec-995c2e0a0c31" providerId="ADAL" clId="{70C2901A-04AF-4611-ADBB-6E2C0E2BFC6A}" dt="2026-01-30T02:43:07.142" v="79" actId="20577"/>
          <ac:spMkLst>
            <pc:docMk/>
            <pc:sldMk cId="1110175352" sldId="2147483526"/>
            <ac:spMk id="9" creationId="{98DA34DB-111A-7D4E-1666-299B297F22DD}"/>
          </ac:spMkLst>
        </pc:spChg>
        <pc:spChg chg="mod">
          <ac:chgData name="李 ヤンウェイ" userId="9439a050-d1f9-4714-9dec-995c2e0a0c31" providerId="ADAL" clId="{70C2901A-04AF-4611-ADBB-6E2C0E2BFC6A}" dt="2026-01-27T01:06:56.427" v="3" actId="20577"/>
          <ac:spMkLst>
            <pc:docMk/>
            <pc:sldMk cId="1110175352" sldId="2147483526"/>
            <ac:spMk id="10" creationId="{46CB2488-C673-92F6-1339-15B234E8E032}"/>
          </ac:spMkLst>
        </pc:spChg>
        <pc:spChg chg="mod">
          <ac:chgData name="李 ヤンウェイ" userId="9439a050-d1f9-4714-9dec-995c2e0a0c31" providerId="ADAL" clId="{70C2901A-04AF-4611-ADBB-6E2C0E2BFC6A}" dt="2026-01-30T03:12:21.778" v="83"/>
          <ac:spMkLst>
            <pc:docMk/>
            <pc:sldMk cId="1110175352" sldId="2147483526"/>
            <ac:spMk id="11" creationId="{7EC20E19-355F-93CF-044F-1D123AFB6D6C}"/>
          </ac:spMkLst>
        </pc:spChg>
      </pc:sldChg>
      <pc:sldChg chg="modNotesTx">
        <pc:chgData name="李 ヤンウェイ" userId="9439a050-d1f9-4714-9dec-995c2e0a0c31" providerId="ADAL" clId="{70C2901A-04AF-4611-ADBB-6E2C0E2BFC6A}" dt="2026-01-29T08:43:11.481" v="60" actId="6549"/>
        <pc:sldMkLst>
          <pc:docMk/>
          <pc:sldMk cId="3265519275" sldId="2147483528"/>
        </pc:sldMkLst>
      </pc:sldChg>
      <pc:sldChg chg="modNotesTx">
        <pc:chgData name="李 ヤンウェイ" userId="9439a050-d1f9-4714-9dec-995c2e0a0c31" providerId="ADAL" clId="{70C2901A-04AF-4611-ADBB-6E2C0E2BFC6A}" dt="2026-01-29T08:43:16.018" v="61" actId="6549"/>
        <pc:sldMkLst>
          <pc:docMk/>
          <pc:sldMk cId="1425531" sldId="2147483530"/>
        </pc:sldMkLst>
      </pc:sldChg>
      <pc:sldChg chg="modSp mod modNotesTx">
        <pc:chgData name="李 ヤンウェイ" userId="9439a050-d1f9-4714-9dec-995c2e0a0c31" providerId="ADAL" clId="{70C2901A-04AF-4611-ADBB-6E2C0E2BFC6A}" dt="2026-01-30T02:47:21.362" v="82" actId="20577"/>
        <pc:sldMkLst>
          <pc:docMk/>
          <pc:sldMk cId="2465607788" sldId="2147483533"/>
        </pc:sldMkLst>
        <pc:spChg chg="mod">
          <ac:chgData name="李 ヤンウェイ" userId="9439a050-d1f9-4714-9dec-995c2e0a0c31" providerId="ADAL" clId="{70C2901A-04AF-4611-ADBB-6E2C0E2BFC6A}" dt="2026-01-30T02:47:21.362" v="82" actId="20577"/>
          <ac:spMkLst>
            <pc:docMk/>
            <pc:sldMk cId="2465607788" sldId="2147483533"/>
            <ac:spMk id="3" creationId="{24FC5B9D-AA6C-F8FB-BC11-3E30F841463D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7754E0-6C53-4202-B19E-8FBBEF5B6EA9}" type="datetimeFigureOut">
              <a:rPr kumimoji="1" lang="ja-JP" altLang="en-US" smtClean="0"/>
              <a:t>2026/1/30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AE718A-5B25-47DB-B2CF-15D532FC08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04205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6F1112-9C4F-4B5E-B663-6772EADD73A8}" type="datetimeFigureOut">
              <a:rPr kumimoji="1" lang="ja-JP" altLang="en-US" smtClean="0"/>
              <a:t>2026/1/30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5DDE2E-19A3-453B-AF64-BDF852BB964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6162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22690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06836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13578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B9531-71C3-B686-7A88-574A4B2F1A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5EAA0557-03A5-4BC7-A1D4-624C6799A2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2A7C2741-B285-CEA2-9A39-0B072F917F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EC2B04C-0B2F-77D6-FDA1-9FAEA10D837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2565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マスク_タイトル背景"/>
          <p:cNvSpPr/>
          <p:nvPr userDrawn="1"/>
        </p:nvSpPr>
        <p:spPr bwMode="gray">
          <a:xfrm>
            <a:off x="0" y="1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ロゴ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9051403" y="5510213"/>
            <a:ext cx="3140597" cy="1347787"/>
          </a:xfrm>
          <a:prstGeom prst="rect">
            <a:avLst/>
          </a:prstGeom>
        </p:spPr>
      </p:pic>
      <p:sp>
        <p:nvSpPr>
          <p:cNvPr id="20" name="バー_povoメイン"/>
          <p:cNvSpPr/>
          <p:nvPr userDrawn="1"/>
        </p:nvSpPr>
        <p:spPr bwMode="gray">
          <a:xfrm>
            <a:off x="7740000" y="3476094"/>
            <a:ext cx="1440000" cy="468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バー_povoサブ"/>
          <p:cNvSpPr/>
          <p:nvPr userDrawn="1"/>
        </p:nvSpPr>
        <p:spPr bwMode="gray">
          <a:xfrm>
            <a:off x="7020000" y="3476094"/>
            <a:ext cx="720000" cy="46800"/>
          </a:xfrm>
          <a:prstGeom prst="rect">
            <a:avLst/>
          </a:prstGeom>
          <a:solidFill>
            <a:srgbClr val="FFF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バー_uqサブ"/>
          <p:cNvSpPr/>
          <p:nvPr userDrawn="1"/>
        </p:nvSpPr>
        <p:spPr bwMode="gray">
          <a:xfrm>
            <a:off x="6480000" y="3476094"/>
            <a:ext cx="540000" cy="46800"/>
          </a:xfrm>
          <a:prstGeom prst="rect">
            <a:avLst/>
          </a:prstGeom>
          <a:solidFill>
            <a:srgbClr val="E400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バー_uqメイン"/>
          <p:cNvSpPr/>
          <p:nvPr userDrawn="1"/>
        </p:nvSpPr>
        <p:spPr bwMode="gray">
          <a:xfrm>
            <a:off x="5220000" y="3476094"/>
            <a:ext cx="1260000" cy="468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バー_au"/>
          <p:cNvSpPr/>
          <p:nvPr userDrawn="1"/>
        </p:nvSpPr>
        <p:spPr bwMode="gray">
          <a:xfrm>
            <a:off x="2700000" y="3476094"/>
            <a:ext cx="2520000" cy="46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バー_kddi"/>
          <p:cNvSpPr/>
          <p:nvPr userDrawn="1"/>
        </p:nvSpPr>
        <p:spPr bwMode="gray">
          <a:xfrm>
            <a:off x="0" y="3476094"/>
            <a:ext cx="2700000" cy="4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プレースホルダ―_日付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14399" y="5062549"/>
            <a:ext cx="1612900" cy="353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/>
              <a:t>日付</a:t>
            </a:r>
          </a:p>
        </p:txBody>
      </p:sp>
      <p:sp>
        <p:nvSpPr>
          <p:cNvPr id="11" name="プレースホルダ―_部署名・氏名"/>
          <p:cNvSpPr>
            <a:spLocks noGrp="1"/>
          </p:cNvSpPr>
          <p:nvPr>
            <p:ph type="subTitle" idx="1" hasCustomPrompt="1"/>
          </p:nvPr>
        </p:nvSpPr>
        <p:spPr bwMode="gray">
          <a:xfrm>
            <a:off x="914399" y="4150659"/>
            <a:ext cx="10708349" cy="8875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部署名・氏名</a:t>
            </a:r>
            <a:endParaRPr kumimoji="1" lang="en-US" altLang="ja-JP"/>
          </a:p>
        </p:txBody>
      </p:sp>
      <p:sp>
        <p:nvSpPr>
          <p:cNvPr id="10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1961202"/>
            <a:ext cx="10754068" cy="1349469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02754348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マスク_ページ番号"/>
          <p:cNvSpPr/>
          <p:nvPr userDrawn="1"/>
        </p:nvSpPr>
        <p:spPr bwMode="gray">
          <a:xfrm>
            <a:off x="11795760" y="520700"/>
            <a:ext cx="31242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752479"/>
            <a:ext cx="10754068" cy="1349469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中表紙タイトル</a:t>
            </a:r>
          </a:p>
        </p:txBody>
      </p:sp>
    </p:spTree>
    <p:extLst>
      <p:ext uri="{BB962C8B-B14F-4D97-AF65-F5344CB8AC3E}">
        <p14:creationId xmlns:p14="http://schemas.microsoft.com/office/powerpoint/2010/main" val="3185938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41962357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テキ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066127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4944631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拡張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1"/>
            <a:ext cx="11953875" cy="572354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3188794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018572"/>
            <a:ext cx="5885498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1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5885497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6672586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635347"/>
            <a:ext cx="5885498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3" name="プレースホルダー_サブタイトル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187441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14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635347"/>
            <a:ext cx="5885497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5" name="プレースホルダー_サブタイトル1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119062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6084174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_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V203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8426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社外用　本文　1カラム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1C1C364-347D-4E49-9CC8-9988800F5015}"/>
              </a:ext>
            </a:extLst>
          </p:cNvPr>
          <p:cNvSpPr>
            <a:spLocks noGrp="1"/>
          </p:cNvSpPr>
          <p:nvPr>
            <p:ph idx="1" hasCustomPrompt="1"/>
          </p:nvPr>
        </p:nvSpPr>
        <p:spPr bwMode="gray">
          <a:xfrm>
            <a:off x="334435" y="811907"/>
            <a:ext cx="11523132" cy="5582119"/>
          </a:xfrm>
          <a:prstGeom prst="rect">
            <a:avLst/>
          </a:prstGeom>
        </p:spPr>
        <p:txBody>
          <a:bodyPr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defRPr sz="2667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 marL="719649" indent="-364058">
              <a:buClr>
                <a:schemeClr val="tx1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2pPr>
            <a:lvl3pPr marL="958827" indent="-239178">
              <a:buClr>
                <a:schemeClr val="tx1"/>
              </a:buClr>
              <a:defRPr sz="2133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3pPr>
            <a:lvl4pPr marL="1195887" indent="-237061">
              <a:buClr>
                <a:schemeClr val="tx1"/>
              </a:buClr>
              <a:defRPr sz="1867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4pPr>
            <a:lvl5pPr marL="1432948" indent="-237061">
              <a:defRPr sz="1867"/>
            </a:lvl5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C2077C08-ACF5-43D3-81E0-E3DA504F36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5697" y="226559"/>
            <a:ext cx="10886400" cy="4560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lang="ja-JP" altLang="en-US" sz="32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marL="0" lvl="0" algn="l">
              <a:tabLst/>
            </a:pPr>
            <a:r>
              <a:rPr kumimoji="1" lang="ja-JP" altLang="en-US"/>
              <a:t>クリックしてタイトルを入力</a:t>
            </a:r>
          </a:p>
        </p:txBody>
      </p:sp>
    </p:spTree>
    <p:extLst>
      <p:ext uri="{BB962C8B-B14F-4D97-AF65-F5344CB8AC3E}">
        <p14:creationId xmlns:p14="http://schemas.microsoft.com/office/powerpoint/2010/main" val="3324246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社内用　表紙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1">
            <a:extLst>
              <a:ext uri="{FF2B5EF4-FFF2-40B4-BE49-F238E27FC236}">
                <a16:creationId xmlns:a16="http://schemas.microsoft.com/office/drawing/2014/main" id="{74EDCBBC-24B4-48C0-AC6C-4784D09DCA9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52962" y="803581"/>
            <a:ext cx="8139039" cy="147002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733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kumimoji="1" lang="ja-JP" altLang="en-US"/>
              <a:t>クリックしてタイトルを入力</a:t>
            </a:r>
          </a:p>
        </p:txBody>
      </p:sp>
      <p:pic>
        <p:nvPicPr>
          <p:cNvPr id="6" name="図 5" descr="クリップアート が含まれている画像&#10;&#10;自動的に生成された説明">
            <a:extLst>
              <a:ext uri="{FF2B5EF4-FFF2-40B4-BE49-F238E27FC236}">
                <a16:creationId xmlns:a16="http://schemas.microsoft.com/office/drawing/2014/main" id="{5A5BDB8F-38A5-4851-889B-85CA256EB5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1959" y="5639903"/>
            <a:ext cx="1426488" cy="652800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88EC7AED-6059-43B0-AC32-9AE3270B14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001532" y="5639903"/>
            <a:ext cx="1325869" cy="658120"/>
          </a:xfrm>
          <a:prstGeom prst="rect">
            <a:avLst/>
          </a:prstGeom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D0FAB627-ED66-4D13-8E40-121C8010D3A0}"/>
              </a:ext>
            </a:extLst>
          </p:cNvPr>
          <p:cNvSpPr/>
          <p:nvPr userDrawn="1"/>
        </p:nvSpPr>
        <p:spPr>
          <a:xfrm>
            <a:off x="398340" y="1"/>
            <a:ext cx="2956800" cy="5423879"/>
          </a:xfrm>
          <a:prstGeom prst="rect">
            <a:avLst/>
          </a:prstGeom>
          <a:blipFill>
            <a:blip r:embed="rId4"/>
            <a:stretch>
              <a:fillRect t="-24138"/>
            </a:stretch>
          </a:blipFill>
          <a:ln w="190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400">
              <a:solidFill>
                <a:schemeClr val="bg1"/>
              </a:solidFill>
            </a:endParaRPr>
          </a:p>
        </p:txBody>
      </p: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6B08DBE4-1EAB-4E16-A002-274F42F79CA1}"/>
              </a:ext>
            </a:extLst>
          </p:cNvPr>
          <p:cNvCxnSpPr>
            <a:cxnSpLocks/>
          </p:cNvCxnSpPr>
          <p:nvPr userDrawn="1"/>
        </p:nvCxnSpPr>
        <p:spPr>
          <a:xfrm>
            <a:off x="9725027" y="5423879"/>
            <a:ext cx="2466973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52963" y="2288414"/>
            <a:ext cx="8138387" cy="365887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marL="0" algn="l" defTabSz="1038977" rtl="0" eaLnBrk="1" latinLnBrk="0" hangingPunct="1">
              <a:defRPr kumimoji="1" lang="zh-TW" sz="1600" kern="120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lang="ja-JP" altLang="en-US"/>
              <a:t>次世代ネットワーク開発部</a:t>
            </a:r>
          </a:p>
        </p:txBody>
      </p:sp>
      <p:sp>
        <p:nvSpPr>
          <p:cNvPr id="10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10517140" y="5117073"/>
            <a:ext cx="1636109" cy="352225"/>
          </a:xfrm>
          <a:prstGeom prst="rect">
            <a:avLst/>
          </a:prstGeom>
        </p:spPr>
        <p:txBody>
          <a:bodyPr/>
          <a:lstStyle>
            <a:lvl1pPr>
              <a:defRPr sz="1467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lang="en-US" altLang="ja-JP"/>
              <a:t>2020/2/4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544308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マスク_ページ番号"/>
          <p:cNvSpPr/>
          <p:nvPr userDrawn="1"/>
        </p:nvSpPr>
        <p:spPr bwMode="gray">
          <a:xfrm>
            <a:off x="11795760" y="520700"/>
            <a:ext cx="31242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752479"/>
            <a:ext cx="10754068" cy="1349469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中表紙タイトル</a:t>
            </a:r>
          </a:p>
        </p:txBody>
      </p:sp>
    </p:spTree>
    <p:extLst>
      <p:ext uri="{BB962C8B-B14F-4D97-AF65-F5344CB8AC3E}">
        <p14:creationId xmlns:p14="http://schemas.microsoft.com/office/powerpoint/2010/main" val="15348170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中表紙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1">
            <a:extLst>
              <a:ext uri="{FF2B5EF4-FFF2-40B4-BE49-F238E27FC236}">
                <a16:creationId xmlns:a16="http://schemas.microsoft.com/office/drawing/2014/main" id="{74EDCBBC-24B4-48C0-AC6C-4784D09DCA9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52962" y="803581"/>
            <a:ext cx="8139039" cy="147002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733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kumimoji="1" lang="ja-JP" altLang="en-US"/>
              <a:t>クリックしてタイトルを入力</a:t>
            </a: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D0FAB627-ED66-4D13-8E40-121C8010D3A0}"/>
              </a:ext>
            </a:extLst>
          </p:cNvPr>
          <p:cNvSpPr/>
          <p:nvPr userDrawn="1"/>
        </p:nvSpPr>
        <p:spPr>
          <a:xfrm>
            <a:off x="398340" y="1"/>
            <a:ext cx="2956800" cy="5423879"/>
          </a:xfrm>
          <a:prstGeom prst="rect">
            <a:avLst/>
          </a:prstGeom>
          <a:blipFill>
            <a:blip r:embed="rId2"/>
            <a:stretch>
              <a:fillRect t="-24138"/>
            </a:stretch>
          </a:blipFill>
          <a:ln w="190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40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ABD76697-E4EC-4D13-822F-8511867B551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55429" y="6509964"/>
            <a:ext cx="1687105" cy="23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1146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社内用　本文　1カラム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1045698" y="261727"/>
            <a:ext cx="10885711" cy="456000"/>
          </a:xfrm>
          <a:prstGeom prst="rect">
            <a:avLst/>
          </a:prstGeom>
        </p:spPr>
        <p:txBody>
          <a:bodyPr tIns="18000" bIns="18000"/>
          <a:lstStyle>
            <a:lvl1pPr marL="0" algn="l">
              <a:tabLst/>
              <a:defRPr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lvl="0" algn="l"/>
            <a:r>
              <a:rPr kumimoji="1" lang="ja-JP" altLang="en-US"/>
              <a:t>クリックしてタイトルを入力</a:t>
            </a:r>
          </a:p>
        </p:txBody>
      </p:sp>
      <p:sp>
        <p:nvSpPr>
          <p:cNvPr id="3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681" y="6510676"/>
            <a:ext cx="3194719" cy="234489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marL="0" algn="l" defTabSz="1038977" rtl="0" eaLnBrk="1" latinLnBrk="0" hangingPunct="1">
              <a:defRPr kumimoji="1" lang="zh-TW" sz="1067" kern="120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lang="ja-JP" altLang="en-US"/>
              <a:t>次世代ネットワーク開発部</a:t>
            </a:r>
          </a:p>
        </p:txBody>
      </p:sp>
    </p:spTree>
    <p:extLst>
      <p:ext uri="{BB962C8B-B14F-4D97-AF65-F5344CB8AC3E}">
        <p14:creationId xmlns:p14="http://schemas.microsoft.com/office/powerpoint/2010/main" val="39945068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社内用　本文　1カラム01 フッター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E49B946A-FBC5-4A46-B92F-E25759CB2A25}"/>
              </a:ext>
            </a:extLst>
          </p:cNvPr>
          <p:cNvGrpSpPr/>
          <p:nvPr userDrawn="1"/>
        </p:nvGrpSpPr>
        <p:grpSpPr>
          <a:xfrm>
            <a:off x="261978" y="6327750"/>
            <a:ext cx="11669431" cy="417727"/>
            <a:chOff x="196483" y="4745812"/>
            <a:chExt cx="8752073" cy="313295"/>
          </a:xfrm>
        </p:grpSpPr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B5857982-DEF1-4127-8CAB-14BAF2310B35}"/>
                </a:ext>
              </a:extLst>
            </p:cNvPr>
            <p:cNvSpPr/>
            <p:nvPr userDrawn="1"/>
          </p:nvSpPr>
          <p:spPr>
            <a:xfrm>
              <a:off x="196483" y="4745812"/>
              <a:ext cx="8752073" cy="75591"/>
            </a:xfrm>
            <a:prstGeom prst="rect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" name="正方形/長方形 6">
              <a:extLst>
                <a:ext uri="{FF2B5EF4-FFF2-40B4-BE49-F238E27FC236}">
                  <a16:creationId xmlns:a16="http://schemas.microsoft.com/office/drawing/2014/main" id="{D65E75D5-D4D9-4720-BAC3-4E5637571580}"/>
                </a:ext>
              </a:extLst>
            </p:cNvPr>
            <p:cNvSpPr/>
            <p:nvPr userDrawn="1"/>
          </p:nvSpPr>
          <p:spPr>
            <a:xfrm>
              <a:off x="7679530" y="4882707"/>
              <a:ext cx="1269026" cy="176400"/>
            </a:xfrm>
            <a:prstGeom prst="rect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8" name="タイトル 1"/>
          <p:cNvSpPr>
            <a:spLocks noGrp="1"/>
          </p:cNvSpPr>
          <p:nvPr>
            <p:ph type="title" hasCustomPrompt="1"/>
          </p:nvPr>
        </p:nvSpPr>
        <p:spPr>
          <a:xfrm>
            <a:off x="1045698" y="261727"/>
            <a:ext cx="10885711" cy="456000"/>
          </a:xfrm>
          <a:prstGeom prst="rect">
            <a:avLst/>
          </a:prstGeom>
        </p:spPr>
        <p:txBody>
          <a:bodyPr tIns="18000" bIns="18000"/>
          <a:lstStyle>
            <a:lvl1pPr marL="0" algn="l">
              <a:tabLst/>
              <a:defRPr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lvl="0" algn="l"/>
            <a:r>
              <a:rPr kumimoji="1" lang="ja-JP" altLang="en-US"/>
              <a:t>クリックしてタイトルを入力</a:t>
            </a:r>
          </a:p>
        </p:txBody>
      </p:sp>
      <p:sp>
        <p:nvSpPr>
          <p:cNvPr id="9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681" y="6510676"/>
            <a:ext cx="3194719" cy="234489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marL="0" algn="l" defTabSz="1038977" rtl="0" eaLnBrk="1" latinLnBrk="0" hangingPunct="1">
              <a:defRPr kumimoji="1" lang="zh-TW" sz="1067" kern="120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lang="ja-JP" altLang="en-US"/>
              <a:t>次世代ネットワーク開発部</a:t>
            </a:r>
          </a:p>
        </p:txBody>
      </p:sp>
    </p:spTree>
    <p:extLst>
      <p:ext uri="{BB962C8B-B14F-4D97-AF65-F5344CB8AC3E}">
        <p14:creationId xmlns:p14="http://schemas.microsoft.com/office/powerpoint/2010/main" val="33010053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社内用　本文　1カラム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1C1C364-347D-4E49-9CC8-9988800F5015}"/>
              </a:ext>
            </a:extLst>
          </p:cNvPr>
          <p:cNvSpPr>
            <a:spLocks noGrp="1"/>
          </p:cNvSpPr>
          <p:nvPr>
            <p:ph idx="1" hasCustomPrompt="1"/>
          </p:nvPr>
        </p:nvSpPr>
        <p:spPr bwMode="gray">
          <a:xfrm>
            <a:off x="334435" y="974468"/>
            <a:ext cx="11523132" cy="5170133"/>
          </a:xfrm>
          <a:prstGeom prst="rect">
            <a:avLst/>
          </a:prstGeom>
        </p:spPr>
        <p:txBody>
          <a:bodyPr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defRPr sz="2667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719649" indent="-364058">
              <a:buClr>
                <a:schemeClr val="tx1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2pPr>
            <a:lvl3pPr marL="958827" indent="-239178">
              <a:buClr>
                <a:schemeClr val="tx1"/>
              </a:buClr>
              <a:defRPr sz="2133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3pPr>
            <a:lvl4pPr marL="1195887" indent="-237061">
              <a:buClr>
                <a:schemeClr val="tx1"/>
              </a:buClr>
              <a:defRPr sz="1867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4pPr>
            <a:lvl5pPr marL="1432948" indent="-237061">
              <a:defRPr sz="1867"/>
            </a:lvl5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タイトル 1"/>
          <p:cNvSpPr>
            <a:spLocks noGrp="1"/>
          </p:cNvSpPr>
          <p:nvPr>
            <p:ph type="title" hasCustomPrompt="1"/>
          </p:nvPr>
        </p:nvSpPr>
        <p:spPr>
          <a:xfrm>
            <a:off x="1045698" y="261727"/>
            <a:ext cx="10885711" cy="456000"/>
          </a:xfrm>
          <a:prstGeom prst="rect">
            <a:avLst/>
          </a:prstGeom>
        </p:spPr>
        <p:txBody>
          <a:bodyPr tIns="18000" bIns="18000"/>
          <a:lstStyle>
            <a:lvl1pPr marL="0" algn="l">
              <a:tabLst/>
              <a:defRPr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lvl="0" algn="l"/>
            <a:r>
              <a:rPr kumimoji="1" lang="ja-JP" altLang="en-US"/>
              <a:t>クリックしてタイトルを入力</a:t>
            </a:r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681" y="6510676"/>
            <a:ext cx="3194719" cy="234489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marL="0" algn="l" defTabSz="1038977" rtl="0" eaLnBrk="1" latinLnBrk="0" hangingPunct="1">
              <a:defRPr kumimoji="1" lang="zh-TW" sz="1067" kern="120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lang="ja-JP" altLang="en-US"/>
              <a:t>次世代ネットワーク開発部</a:t>
            </a:r>
          </a:p>
        </p:txBody>
      </p:sp>
    </p:spTree>
    <p:extLst>
      <p:ext uri="{BB962C8B-B14F-4D97-AF65-F5344CB8AC3E}">
        <p14:creationId xmlns:p14="http://schemas.microsoft.com/office/powerpoint/2010/main" val="11452408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社内用　本文　2カラム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AAD10D2D-AD51-42AE-8973-FBB4B286505B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 bwMode="gray">
          <a:xfrm>
            <a:off x="334435" y="974470"/>
            <a:ext cx="5568951" cy="5170133"/>
          </a:xfrm>
          <a:prstGeom prst="rect">
            <a:avLst/>
          </a:prstGeom>
        </p:spPr>
        <p:txBody>
          <a:bodyPr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defRPr kumimoji="1" lang="ja-JP" altLang="en-US" sz="2400" b="1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594769" indent="-239178">
              <a:buClr>
                <a:schemeClr val="tx1"/>
              </a:buClr>
              <a:buFont typeface="Wingdings" panose="05000000000000000000" pitchFamily="2" charset="2"/>
              <a:buChar char="l"/>
              <a:defRPr sz="2133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2pPr>
            <a:lvl3pPr marL="838179" indent="-243411">
              <a:buClr>
                <a:schemeClr val="tx1"/>
              </a:buClr>
              <a:defRPr sz="1867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3pPr>
            <a:lvl4pPr marL="1077357" indent="-239178">
              <a:buClr>
                <a:schemeClr val="tx1"/>
              </a:buClr>
              <a:defRPr sz="16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7" name="コンテンツ プレースホルダー 3">
            <a:extLst>
              <a:ext uri="{FF2B5EF4-FFF2-40B4-BE49-F238E27FC236}">
                <a16:creationId xmlns:a16="http://schemas.microsoft.com/office/drawing/2014/main" id="{F1E395B9-DD2F-48DF-B429-F1C5A30A6CA7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 bwMode="gray">
          <a:xfrm>
            <a:off x="6288622" y="974470"/>
            <a:ext cx="5568949" cy="5170133"/>
          </a:xfrm>
          <a:prstGeom prst="rect">
            <a:avLst/>
          </a:prstGeom>
        </p:spPr>
        <p:txBody>
          <a:bodyPr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tabLst/>
              <a:defRPr kumimoji="1" lang="ja-JP" altLang="en-US" sz="2400" b="1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812780" indent="-457189">
              <a:buClr>
                <a:schemeClr val="tx1"/>
              </a:buClr>
              <a:defRPr kumimoji="1" lang="ja-JP" altLang="en-US" sz="2133" b="1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1051956" indent="-457189">
              <a:buClr>
                <a:schemeClr val="tx1"/>
              </a:buClr>
              <a:defRPr kumimoji="1" lang="ja-JP" altLang="en-US" sz="1867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219170" indent="-380990">
              <a:defRPr kumimoji="1" lang="ja-JP" altLang="en-US" sz="1600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marL="594769" marR="0" lvl="1" indent="-239178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</a:pPr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marL="838179" marR="0" lvl="2" indent="-243411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marL="1077357" marR="0" lvl="3" indent="-239178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</a:pPr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タイトル 1"/>
          <p:cNvSpPr>
            <a:spLocks noGrp="1"/>
          </p:cNvSpPr>
          <p:nvPr>
            <p:ph type="title" hasCustomPrompt="1"/>
          </p:nvPr>
        </p:nvSpPr>
        <p:spPr>
          <a:xfrm>
            <a:off x="1045698" y="261727"/>
            <a:ext cx="10885711" cy="456000"/>
          </a:xfrm>
          <a:prstGeom prst="rect">
            <a:avLst/>
          </a:prstGeom>
        </p:spPr>
        <p:txBody>
          <a:bodyPr tIns="18000" bIns="18000"/>
          <a:lstStyle>
            <a:lvl1pPr marL="0" algn="l">
              <a:tabLst/>
              <a:defRPr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lvl="0" algn="l"/>
            <a:r>
              <a:rPr kumimoji="1" lang="ja-JP" altLang="en-US"/>
              <a:t>クリックしてタイトルを入力</a:t>
            </a:r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681" y="6510676"/>
            <a:ext cx="3194719" cy="234489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marL="0" algn="l" defTabSz="1038977" rtl="0" eaLnBrk="1" latinLnBrk="0" hangingPunct="1">
              <a:defRPr kumimoji="1" lang="zh-TW" sz="1067" kern="120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lang="ja-JP" altLang="en-US"/>
              <a:t>次世代ネットワーク開発部</a:t>
            </a:r>
          </a:p>
        </p:txBody>
      </p:sp>
    </p:spTree>
    <p:extLst>
      <p:ext uri="{BB962C8B-B14F-4D97-AF65-F5344CB8AC3E}">
        <p14:creationId xmlns:p14="http://schemas.microsoft.com/office/powerpoint/2010/main" val="23076319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社内用　本文　2カラム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AAD10D2D-AD51-42AE-8973-FBB4B286505B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 bwMode="gray">
          <a:xfrm>
            <a:off x="334435" y="1537810"/>
            <a:ext cx="5568951" cy="4606791"/>
          </a:xfrm>
          <a:prstGeom prst="rect">
            <a:avLst/>
          </a:prstGeom>
        </p:spPr>
        <p:txBody>
          <a:bodyPr tIns="46800"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defRPr kumimoji="1" lang="ja-JP" altLang="en-US" sz="2400" b="1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594769" indent="-239178">
              <a:buClr>
                <a:schemeClr val="tx1"/>
              </a:buClr>
              <a:buFont typeface="Wingdings" panose="05000000000000000000" pitchFamily="2" charset="2"/>
              <a:buChar char="l"/>
              <a:defRPr sz="2133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2pPr>
            <a:lvl3pPr marL="838179" indent="-243411">
              <a:buClr>
                <a:schemeClr val="tx1"/>
              </a:buClr>
              <a:defRPr sz="1867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3pPr>
            <a:lvl4pPr marL="1077357" indent="-239178">
              <a:buClr>
                <a:schemeClr val="tx1"/>
              </a:buClr>
              <a:defRPr sz="16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7" name="コンテンツ プレースホルダー 3">
            <a:extLst>
              <a:ext uri="{FF2B5EF4-FFF2-40B4-BE49-F238E27FC236}">
                <a16:creationId xmlns:a16="http://schemas.microsoft.com/office/drawing/2014/main" id="{F1E395B9-DD2F-48DF-B429-F1C5A30A6CA7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 bwMode="gray">
          <a:xfrm>
            <a:off x="6288622" y="1537810"/>
            <a:ext cx="5568949" cy="4606791"/>
          </a:xfrm>
          <a:prstGeom prst="rect">
            <a:avLst/>
          </a:prstGeom>
        </p:spPr>
        <p:txBody>
          <a:bodyPr tIns="46800"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tabLst/>
              <a:defRPr kumimoji="1" lang="ja-JP" altLang="en-US" sz="2400" b="1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812780" indent="-457189">
              <a:buClr>
                <a:schemeClr val="tx1"/>
              </a:buClr>
              <a:defRPr kumimoji="1" lang="ja-JP" altLang="en-US" sz="2133" b="1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1051956" indent="-457189">
              <a:buClr>
                <a:schemeClr val="tx1"/>
              </a:buClr>
              <a:defRPr kumimoji="1" lang="ja-JP" altLang="en-US" sz="1867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219170" indent="-380990">
              <a:defRPr kumimoji="1" lang="ja-JP" altLang="en-US" sz="1600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marL="594769" marR="0" lvl="1" indent="-239178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</a:pPr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marL="838179" marR="0" lvl="2" indent="-243411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marL="1077357" marR="0" lvl="3" indent="-239178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</a:pPr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テキスト プレースホルダー 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34435" y="974467"/>
            <a:ext cx="5568000" cy="4924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4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8" name="テキスト プレースホルダー 4">
            <a:extLst>
              <a:ext uri="{FF2B5EF4-FFF2-40B4-BE49-F238E27FC236}">
                <a16:creationId xmlns:a16="http://schemas.microsoft.com/office/drawing/2014/main" id="{578175B2-19A8-419C-84BA-F2107D6CA15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288621" y="974467"/>
            <a:ext cx="5568000" cy="4924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4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9" name="タイトル 1"/>
          <p:cNvSpPr>
            <a:spLocks noGrp="1"/>
          </p:cNvSpPr>
          <p:nvPr>
            <p:ph type="title" hasCustomPrompt="1"/>
          </p:nvPr>
        </p:nvSpPr>
        <p:spPr>
          <a:xfrm>
            <a:off x="1045698" y="261727"/>
            <a:ext cx="10885711" cy="456000"/>
          </a:xfrm>
          <a:prstGeom prst="rect">
            <a:avLst/>
          </a:prstGeom>
        </p:spPr>
        <p:txBody>
          <a:bodyPr tIns="18000" bIns="18000"/>
          <a:lstStyle>
            <a:lvl1pPr marL="0" algn="l">
              <a:tabLst/>
              <a:defRPr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lvl="0" algn="l"/>
            <a:r>
              <a:rPr kumimoji="1" lang="ja-JP" altLang="en-US"/>
              <a:t>クリックしてタイトルを入力</a:t>
            </a:r>
          </a:p>
        </p:txBody>
      </p:sp>
      <p:sp>
        <p:nvSpPr>
          <p:cNvPr id="10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59681" y="6510676"/>
            <a:ext cx="3194719" cy="234489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marL="0" algn="l" defTabSz="1038977" rtl="0" eaLnBrk="1" latinLnBrk="0" hangingPunct="1">
              <a:defRPr kumimoji="1" lang="zh-TW" sz="1067" kern="120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lang="ja-JP" altLang="en-US"/>
              <a:t>次世代ネットワーク開発部</a:t>
            </a:r>
          </a:p>
        </p:txBody>
      </p:sp>
    </p:spTree>
    <p:extLst>
      <p:ext uri="{BB962C8B-B14F-4D97-AF65-F5344CB8AC3E}">
        <p14:creationId xmlns:p14="http://schemas.microsoft.com/office/powerpoint/2010/main" val="27680822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裏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7005" y="2207665"/>
            <a:ext cx="8577987" cy="2442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73654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32286006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69286037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322860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80420558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69286037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マスク_タイトル背景"/>
          <p:cNvSpPr/>
          <p:nvPr userDrawn="1"/>
        </p:nvSpPr>
        <p:spPr bwMode="gray">
          <a:xfrm>
            <a:off x="0" y="1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1" name="ロゴ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671664" y="5849403"/>
            <a:ext cx="1064406" cy="581875"/>
          </a:xfrm>
          <a:prstGeom prst="rect">
            <a:avLst/>
          </a:prstGeom>
        </p:spPr>
      </p:pic>
      <p:sp>
        <p:nvSpPr>
          <p:cNvPr id="20" name="バー_povoメイン"/>
          <p:cNvSpPr/>
          <p:nvPr userDrawn="1"/>
        </p:nvSpPr>
        <p:spPr bwMode="gray">
          <a:xfrm>
            <a:off x="7740000" y="3476094"/>
            <a:ext cx="1440000" cy="468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バー_povoサブ"/>
          <p:cNvSpPr/>
          <p:nvPr userDrawn="1"/>
        </p:nvSpPr>
        <p:spPr bwMode="gray">
          <a:xfrm>
            <a:off x="7020000" y="3476094"/>
            <a:ext cx="720000" cy="46800"/>
          </a:xfrm>
          <a:prstGeom prst="rect">
            <a:avLst/>
          </a:prstGeom>
          <a:solidFill>
            <a:srgbClr val="FFF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バー_uqサブ"/>
          <p:cNvSpPr/>
          <p:nvPr userDrawn="1"/>
        </p:nvSpPr>
        <p:spPr bwMode="gray">
          <a:xfrm>
            <a:off x="6480000" y="3476094"/>
            <a:ext cx="540000" cy="46800"/>
          </a:xfrm>
          <a:prstGeom prst="rect">
            <a:avLst/>
          </a:prstGeom>
          <a:solidFill>
            <a:srgbClr val="E400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バー_uqメイン"/>
          <p:cNvSpPr/>
          <p:nvPr userDrawn="1"/>
        </p:nvSpPr>
        <p:spPr bwMode="gray">
          <a:xfrm>
            <a:off x="5220000" y="3476094"/>
            <a:ext cx="1260000" cy="468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バー_au"/>
          <p:cNvSpPr/>
          <p:nvPr userDrawn="1"/>
        </p:nvSpPr>
        <p:spPr bwMode="gray">
          <a:xfrm>
            <a:off x="2700000" y="3476094"/>
            <a:ext cx="2520000" cy="46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バー_kddi"/>
          <p:cNvSpPr/>
          <p:nvPr userDrawn="1"/>
        </p:nvSpPr>
        <p:spPr bwMode="gray">
          <a:xfrm>
            <a:off x="0" y="3476094"/>
            <a:ext cx="2700000" cy="4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プレースホルダ―_日付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14399" y="5062549"/>
            <a:ext cx="1612900" cy="353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/>
              <a:t>日付</a:t>
            </a:r>
          </a:p>
        </p:txBody>
      </p:sp>
      <p:sp>
        <p:nvSpPr>
          <p:cNvPr id="11" name="プレースホルダ―_部署名・氏名"/>
          <p:cNvSpPr>
            <a:spLocks noGrp="1"/>
          </p:cNvSpPr>
          <p:nvPr>
            <p:ph type="subTitle" idx="1" hasCustomPrompt="1"/>
          </p:nvPr>
        </p:nvSpPr>
        <p:spPr bwMode="gray">
          <a:xfrm>
            <a:off x="914399" y="4150659"/>
            <a:ext cx="10708349" cy="8875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部署名・氏名</a:t>
            </a:r>
            <a:endParaRPr kumimoji="1" lang="en-US" altLang="ja-JP"/>
          </a:p>
        </p:txBody>
      </p:sp>
      <p:sp>
        <p:nvSpPr>
          <p:cNvPr id="10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1961202"/>
            <a:ext cx="10754068" cy="1349469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3421905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マスク_ページ番号"/>
          <p:cNvSpPr/>
          <p:nvPr userDrawn="1"/>
        </p:nvSpPr>
        <p:spPr bwMode="gray">
          <a:xfrm>
            <a:off x="11795760" y="520700"/>
            <a:ext cx="31242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752479"/>
            <a:ext cx="10754068" cy="1349469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中表紙タイトル</a:t>
            </a:r>
          </a:p>
        </p:txBody>
      </p:sp>
    </p:spTree>
    <p:extLst>
      <p:ext uri="{BB962C8B-B14F-4D97-AF65-F5344CB8AC3E}">
        <p14:creationId xmlns:p14="http://schemas.microsoft.com/office/powerpoint/2010/main" val="84975825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0743637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テキ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0086176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174962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拡張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1"/>
            <a:ext cx="11953875" cy="572354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13787269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018572"/>
            <a:ext cx="5885498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1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5885497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70104766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635347"/>
            <a:ext cx="5885498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3" name="プレースホルダー_サブタイトル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187441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14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635347"/>
            <a:ext cx="5885497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5" name="プレースホルダー_サブタイトル1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119062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47233037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社外用　本文　1カラム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1C1C364-347D-4E49-9CC8-9988800F5015}"/>
              </a:ext>
            </a:extLst>
          </p:cNvPr>
          <p:cNvSpPr>
            <a:spLocks noGrp="1"/>
          </p:cNvSpPr>
          <p:nvPr>
            <p:ph idx="1" hasCustomPrompt="1"/>
          </p:nvPr>
        </p:nvSpPr>
        <p:spPr bwMode="gray">
          <a:xfrm>
            <a:off x="334435" y="811907"/>
            <a:ext cx="11523132" cy="5582119"/>
          </a:xfrm>
          <a:prstGeom prst="rect">
            <a:avLst/>
          </a:prstGeom>
        </p:spPr>
        <p:txBody>
          <a:bodyPr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defRPr sz="2667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 marL="719649" indent="-364058">
              <a:buClr>
                <a:schemeClr val="tx1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2pPr>
            <a:lvl3pPr marL="958827" indent="-239178">
              <a:buClr>
                <a:schemeClr val="tx1"/>
              </a:buClr>
              <a:defRPr sz="2133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3pPr>
            <a:lvl4pPr marL="1195887" indent="-237061">
              <a:buClr>
                <a:schemeClr val="tx1"/>
              </a:buClr>
              <a:defRPr sz="1867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4pPr>
            <a:lvl5pPr marL="1432948" indent="-237061">
              <a:defRPr sz="1867"/>
            </a:lvl5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C2077C08-ACF5-43D3-81E0-E3DA504F36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5697" y="226559"/>
            <a:ext cx="10886400" cy="4560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lang="ja-JP" altLang="en-US" sz="32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marL="0" lvl="0" algn="l">
              <a:tabLst/>
            </a:pPr>
            <a:r>
              <a:rPr kumimoji="1" lang="ja-JP" altLang="en-US"/>
              <a:t>クリックしてタイトルを入力</a:t>
            </a:r>
          </a:p>
        </p:txBody>
      </p:sp>
    </p:spTree>
    <p:extLst>
      <p:ext uri="{BB962C8B-B14F-4D97-AF65-F5344CB8AC3E}">
        <p14:creationId xmlns:p14="http://schemas.microsoft.com/office/powerpoint/2010/main" val="3587996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テキ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250316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85486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拡張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1"/>
            <a:ext cx="11953875" cy="572354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65388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018572"/>
            <a:ext cx="5885498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1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5885497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068482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635347"/>
            <a:ext cx="5885498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3" name="プレースホルダー_サブタイトル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187441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14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635347"/>
            <a:ext cx="5885497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5" name="プレースホルダー_サブタイトル1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119062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503861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マスク_タイトル背景"/>
          <p:cNvSpPr/>
          <p:nvPr userDrawn="1"/>
        </p:nvSpPr>
        <p:spPr bwMode="gray">
          <a:xfrm>
            <a:off x="0" y="1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ロゴ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9051403" y="5510213"/>
            <a:ext cx="3140597" cy="1347787"/>
          </a:xfrm>
          <a:prstGeom prst="rect">
            <a:avLst/>
          </a:prstGeom>
        </p:spPr>
      </p:pic>
      <p:sp>
        <p:nvSpPr>
          <p:cNvPr id="20" name="バー_povoメイン"/>
          <p:cNvSpPr/>
          <p:nvPr userDrawn="1"/>
        </p:nvSpPr>
        <p:spPr bwMode="gray">
          <a:xfrm>
            <a:off x="7740000" y="3476094"/>
            <a:ext cx="1440000" cy="468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バー_povoサブ"/>
          <p:cNvSpPr/>
          <p:nvPr userDrawn="1"/>
        </p:nvSpPr>
        <p:spPr bwMode="gray">
          <a:xfrm>
            <a:off x="7020000" y="3476094"/>
            <a:ext cx="720000" cy="46800"/>
          </a:xfrm>
          <a:prstGeom prst="rect">
            <a:avLst/>
          </a:prstGeom>
          <a:solidFill>
            <a:srgbClr val="FFF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バー_uqサブ"/>
          <p:cNvSpPr/>
          <p:nvPr userDrawn="1"/>
        </p:nvSpPr>
        <p:spPr bwMode="gray">
          <a:xfrm>
            <a:off x="6480000" y="3476094"/>
            <a:ext cx="540000" cy="46800"/>
          </a:xfrm>
          <a:prstGeom prst="rect">
            <a:avLst/>
          </a:prstGeom>
          <a:solidFill>
            <a:srgbClr val="E400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バー_uqメイン"/>
          <p:cNvSpPr/>
          <p:nvPr userDrawn="1"/>
        </p:nvSpPr>
        <p:spPr bwMode="gray">
          <a:xfrm>
            <a:off x="5220000" y="3476094"/>
            <a:ext cx="1260000" cy="468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バー_au"/>
          <p:cNvSpPr/>
          <p:nvPr userDrawn="1"/>
        </p:nvSpPr>
        <p:spPr bwMode="gray">
          <a:xfrm>
            <a:off x="2700000" y="3476094"/>
            <a:ext cx="2520000" cy="46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バー_kddi"/>
          <p:cNvSpPr/>
          <p:nvPr userDrawn="1"/>
        </p:nvSpPr>
        <p:spPr bwMode="gray">
          <a:xfrm>
            <a:off x="0" y="3476094"/>
            <a:ext cx="2700000" cy="4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プレースホルダ―_日付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14399" y="5062549"/>
            <a:ext cx="1612900" cy="353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/>
              <a:t>日付</a:t>
            </a:r>
          </a:p>
        </p:txBody>
      </p:sp>
      <p:sp>
        <p:nvSpPr>
          <p:cNvPr id="11" name="プレースホルダ―_部署名・氏名"/>
          <p:cNvSpPr>
            <a:spLocks noGrp="1"/>
          </p:cNvSpPr>
          <p:nvPr>
            <p:ph type="subTitle" idx="1" hasCustomPrompt="1"/>
          </p:nvPr>
        </p:nvSpPr>
        <p:spPr bwMode="gray">
          <a:xfrm>
            <a:off x="914399" y="4150659"/>
            <a:ext cx="10708349" cy="8875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部署名・氏名</a:t>
            </a:r>
            <a:endParaRPr kumimoji="1" lang="en-US" altLang="ja-JP"/>
          </a:p>
        </p:txBody>
      </p:sp>
      <p:sp>
        <p:nvSpPr>
          <p:cNvPr id="24" name="社外秘"/>
          <p:cNvSpPr/>
          <p:nvPr userDrawn="1"/>
        </p:nvSpPr>
        <p:spPr bwMode="gray">
          <a:xfrm>
            <a:off x="868325" y="1246392"/>
            <a:ext cx="1449216" cy="2500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50400" rIns="108000" bIns="14400" rtlCol="0" anchor="ctr">
            <a:spAutoFit/>
          </a:bodyPr>
          <a:lstStyle/>
          <a:p>
            <a:pPr algn="l"/>
            <a:r>
              <a:rPr kumimoji="1" lang="ja-JP" altLang="en-US" sz="1200" b="0">
                <a:solidFill>
                  <a:schemeClr val="accent1"/>
                </a:solidFill>
                <a:latin typeface="+mj-lt"/>
              </a:rPr>
              <a:t>○○○○○社限り</a:t>
            </a:r>
          </a:p>
        </p:txBody>
      </p:sp>
      <p:sp>
        <p:nvSpPr>
          <p:cNvPr id="21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628957"/>
            <a:ext cx="10754068" cy="681714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  <p:sp>
        <p:nvSpPr>
          <p:cNvPr id="22" name="プレースホルダー_社名"/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868680" y="2259625"/>
            <a:ext cx="10754068" cy="377026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buNone/>
              <a:defRPr kumimoji="1" lang="ja-JP" altLang="en-US" sz="20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2pPr>
            <a:lvl3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3pPr>
            <a:lvl4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4pPr>
            <a:lvl5pPr marL="0" algn="l" defTabSz="914400" rtl="0" eaLnBrk="1" latinLnBrk="0" hangingPunct="1">
              <a:defRPr kumimoji="1" lang="ja-JP" altLang="en-US" sz="20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5pPr>
          </a:lstStyle>
          <a:p>
            <a:pPr lvl="0"/>
            <a:r>
              <a:rPr kumimoji="1" lang="ja-JP" altLang="en-US"/>
              <a:t>○○○○○株式会社 御中</a:t>
            </a:r>
          </a:p>
        </p:txBody>
      </p:sp>
    </p:spTree>
    <p:extLst>
      <p:ext uri="{BB962C8B-B14F-4D97-AF65-F5344CB8AC3E}">
        <p14:creationId xmlns:p14="http://schemas.microsoft.com/office/powerpoint/2010/main" val="21342856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12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23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22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image" Target="../media/image10.png"/><Relationship Id="rId5" Type="http://schemas.openxmlformats.org/officeDocument/2006/relationships/slideLayout" Target="../slideLayouts/slideLayout35.xml"/><Relationship Id="rId10" Type="http://schemas.openxmlformats.org/officeDocument/2006/relationships/theme" Target="../theme/theme7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ロゴ"/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gray">
          <a:xfrm>
            <a:off x="10560424" y="6391834"/>
            <a:ext cx="1559858" cy="421341"/>
          </a:xfrm>
          <a:prstGeom prst="rect">
            <a:avLst/>
          </a:prstGeom>
        </p:spPr>
      </p:pic>
      <p:sp>
        <p:nvSpPr>
          <p:cNvPr id="5" name="部署名">
            <a:extLst>
              <a:ext uri="{FF2B5EF4-FFF2-40B4-BE49-F238E27FC236}">
                <a16:creationId xmlns:a16="http://schemas.microsoft.com/office/drawing/2014/main" id="{44EFBD0C-D994-4BC1-AB88-73DC8B45136F}"/>
              </a:ext>
            </a:extLst>
          </p:cNvPr>
          <p:cNvSpPr txBox="1"/>
          <p:nvPr userDrawn="1"/>
        </p:nvSpPr>
        <p:spPr bwMode="gray">
          <a:xfrm>
            <a:off x="119063" y="6619009"/>
            <a:ext cx="1106072" cy="15388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kumimoji="1" lang="en-US" altLang="ja-JP" sz="1000">
                <a:solidFill>
                  <a:schemeClr val="accent4"/>
                </a:solidFill>
              </a:rPr>
              <a:t>KDDI Corporation</a:t>
            </a:r>
            <a:endParaRPr kumimoji="1" lang="ja-JP" altLang="en-US" sz="1000">
              <a:solidFill>
                <a:schemeClr val="accent4"/>
              </a:solidFill>
            </a:endParaRPr>
          </a:p>
        </p:txBody>
      </p:sp>
      <p:sp>
        <p:nvSpPr>
          <p:cNvPr id="7" name="タイトル背景"/>
          <p:cNvSpPr/>
          <p:nvPr userDrawn="1"/>
        </p:nvSpPr>
        <p:spPr bwMode="gray">
          <a:xfrm>
            <a:off x="3" y="0"/>
            <a:ext cx="12192001" cy="8845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 userDrawn="1"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ブロック_povo"/>
          <p:cNvSpPr/>
          <p:nvPr userDrawn="1"/>
        </p:nvSpPr>
        <p:spPr bwMode="gray">
          <a:xfrm>
            <a:off x="661872" y="253438"/>
            <a:ext cx="144000" cy="1440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ブロック_uq"/>
          <p:cNvSpPr/>
          <p:nvPr userDrawn="1"/>
        </p:nvSpPr>
        <p:spPr bwMode="gray">
          <a:xfrm>
            <a:off x="517872" y="543698"/>
            <a:ext cx="144000" cy="144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ブロック_au"/>
          <p:cNvSpPr/>
          <p:nvPr userDrawn="1"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ブロック_kddi"/>
          <p:cNvSpPr/>
          <p:nvPr userDrawn="1"/>
        </p:nvSpPr>
        <p:spPr bwMode="gray">
          <a:xfrm>
            <a:off x="229872" y="398169"/>
            <a:ext cx="144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8563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71" r:id="rId2"/>
    <p:sldLayoutId id="2147483653" r:id="rId3"/>
    <p:sldLayoutId id="2147483658" r:id="rId4"/>
    <p:sldLayoutId id="2147483656" r:id="rId5"/>
    <p:sldLayoutId id="2147483654" r:id="rId6"/>
    <p:sldLayoutId id="2147483655" r:id="rId7"/>
    <p:sldLayoutId id="2147483657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75" userDrawn="1">
          <p15:clr>
            <a:srgbClr val="A4A3A4"/>
          </p15:clr>
        </p15:guide>
        <p15:guide id="4" pos="7605" userDrawn="1">
          <p15:clr>
            <a:srgbClr val="A4A3A4"/>
          </p15:clr>
        </p15:guide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7" pos="3840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ロゴ"/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gray">
          <a:xfrm>
            <a:off x="10560424" y="6391834"/>
            <a:ext cx="1559858" cy="421341"/>
          </a:xfrm>
          <a:prstGeom prst="rect">
            <a:avLst/>
          </a:prstGeom>
        </p:spPr>
      </p:pic>
      <p:sp>
        <p:nvSpPr>
          <p:cNvPr id="5" name="部署名">
            <a:extLst>
              <a:ext uri="{FF2B5EF4-FFF2-40B4-BE49-F238E27FC236}">
                <a16:creationId xmlns:a16="http://schemas.microsoft.com/office/drawing/2014/main" id="{44EFBD0C-D994-4BC1-AB88-73DC8B45136F}"/>
              </a:ext>
            </a:extLst>
          </p:cNvPr>
          <p:cNvSpPr txBox="1"/>
          <p:nvPr userDrawn="1"/>
        </p:nvSpPr>
        <p:spPr bwMode="gray">
          <a:xfrm>
            <a:off x="119063" y="6619009"/>
            <a:ext cx="864019" cy="15388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kumimoji="1" lang="en-US" altLang="ja-JP" sz="1000">
                <a:solidFill>
                  <a:schemeClr val="accent4"/>
                </a:solidFill>
              </a:rPr>
              <a:t>© 2022 KDDI</a:t>
            </a:r>
            <a:endParaRPr kumimoji="1" lang="ja-JP" altLang="en-US" sz="1000">
              <a:solidFill>
                <a:schemeClr val="accent4"/>
              </a:solidFill>
            </a:endParaRPr>
          </a:p>
        </p:txBody>
      </p:sp>
      <p:sp>
        <p:nvSpPr>
          <p:cNvPr id="7" name="タイトル背景"/>
          <p:cNvSpPr/>
          <p:nvPr userDrawn="1"/>
        </p:nvSpPr>
        <p:spPr bwMode="gray">
          <a:xfrm>
            <a:off x="3" y="0"/>
            <a:ext cx="12192001" cy="8845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 userDrawn="1"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ブロック_povo"/>
          <p:cNvSpPr/>
          <p:nvPr userDrawn="1"/>
        </p:nvSpPr>
        <p:spPr bwMode="gray">
          <a:xfrm>
            <a:off x="661872" y="253438"/>
            <a:ext cx="144000" cy="1440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ブロック_uq"/>
          <p:cNvSpPr/>
          <p:nvPr userDrawn="1"/>
        </p:nvSpPr>
        <p:spPr bwMode="gray">
          <a:xfrm>
            <a:off x="517872" y="543698"/>
            <a:ext cx="144000" cy="144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ブロック_au"/>
          <p:cNvSpPr/>
          <p:nvPr userDrawn="1"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ブロック_kddi"/>
          <p:cNvSpPr/>
          <p:nvPr userDrawn="1"/>
        </p:nvSpPr>
        <p:spPr bwMode="gray">
          <a:xfrm>
            <a:off x="229872" y="398169"/>
            <a:ext cx="144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社外秘"/>
          <p:cNvSpPr/>
          <p:nvPr userDrawn="1"/>
        </p:nvSpPr>
        <p:spPr bwMode="gray">
          <a:xfrm>
            <a:off x="10623721" y="115888"/>
            <a:ext cx="1449217" cy="2500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50400" rIns="108000" bIns="14400" rtlCol="0" anchor="ctr">
            <a:spAutoFit/>
          </a:bodyPr>
          <a:lstStyle/>
          <a:p>
            <a:pPr algn="r"/>
            <a:r>
              <a:rPr kumimoji="1" lang="ja-JP" altLang="en-US" sz="1200" b="0">
                <a:solidFill>
                  <a:schemeClr val="accent1"/>
                </a:solidFill>
                <a:latin typeface="+mj-lt"/>
              </a:rPr>
              <a:t>○○○○○社限り</a:t>
            </a:r>
          </a:p>
        </p:txBody>
      </p:sp>
    </p:spTree>
    <p:extLst>
      <p:ext uri="{BB962C8B-B14F-4D97-AF65-F5344CB8AC3E}">
        <p14:creationId xmlns:p14="http://schemas.microsoft.com/office/powerpoint/2010/main" val="3393975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75">
          <p15:clr>
            <a:srgbClr val="A4A3A4"/>
          </p15:clr>
        </p15:guide>
        <p15:guide id="4" pos="7605">
          <p15:clr>
            <a:srgbClr val="A4A3A4"/>
          </p15:clr>
        </p15:guide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7" pos="3840">
          <p15:clr>
            <a:srgbClr val="A4A3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6959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74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EF91367C-7E55-4FAD-8D45-9C3899535BD9}"/>
              </a:ext>
            </a:extLst>
          </p:cNvPr>
          <p:cNvGrpSpPr/>
          <p:nvPr userDrawn="1"/>
        </p:nvGrpSpPr>
        <p:grpSpPr>
          <a:xfrm>
            <a:off x="272804" y="1"/>
            <a:ext cx="11640000" cy="734401"/>
            <a:chOff x="204603" y="0"/>
            <a:chExt cx="8730000" cy="550801"/>
          </a:xfrm>
        </p:grpSpPr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05E3C1D6-B7DB-4CD5-99E6-0345F2787366}"/>
                </a:ext>
              </a:extLst>
            </p:cNvPr>
            <p:cNvSpPr/>
            <p:nvPr userDrawn="1"/>
          </p:nvSpPr>
          <p:spPr>
            <a:xfrm>
              <a:off x="204603" y="0"/>
              <a:ext cx="488342" cy="550801"/>
            </a:xfrm>
            <a:prstGeom prst="rect">
              <a:avLst/>
            </a:prstGeom>
            <a:blipFill>
              <a:blip r:embed="rId10"/>
              <a:stretch>
                <a:fillRect t="-24138"/>
              </a:stretch>
            </a:blipFill>
            <a:ln w="19050"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sz="24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cxnSp>
          <p:nvCxnSpPr>
            <p:cNvPr id="9" name="直線コネクタ 8">
              <a:extLst>
                <a:ext uri="{FF2B5EF4-FFF2-40B4-BE49-F238E27FC236}">
                  <a16:creationId xmlns:a16="http://schemas.microsoft.com/office/drawing/2014/main" id="{CB1C6055-B7ED-4507-ABC0-947B69A83CD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45319" y="542927"/>
              <a:ext cx="8289284" cy="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図 11">
            <a:extLst>
              <a:ext uri="{FF2B5EF4-FFF2-40B4-BE49-F238E27FC236}">
                <a16:creationId xmlns:a16="http://schemas.microsoft.com/office/drawing/2014/main" id="{ABD76697-E4EC-4D13-822F-8511867B5516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255429" y="6509964"/>
            <a:ext cx="1687105" cy="235200"/>
          </a:xfrm>
          <a:prstGeom prst="rect">
            <a:avLst/>
          </a:prstGeom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529E3207-8529-4CCF-99E5-52F8C006E810}"/>
              </a:ext>
            </a:extLst>
          </p:cNvPr>
          <p:cNvSpPr txBox="1"/>
          <p:nvPr userDrawn="1"/>
        </p:nvSpPr>
        <p:spPr>
          <a:xfrm>
            <a:off x="11668082" y="419108"/>
            <a:ext cx="258083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A7A5F3B9-6DC5-43C3-8AB6-1B4449A1674F}"/>
              </a:ext>
            </a:extLst>
          </p:cNvPr>
          <p:cNvCxnSpPr>
            <a:cxnSpLocks/>
          </p:cNvCxnSpPr>
          <p:nvPr userDrawn="1"/>
        </p:nvCxnSpPr>
        <p:spPr>
          <a:xfrm>
            <a:off x="272804" y="6375649"/>
            <a:ext cx="11640000" cy="0"/>
          </a:xfrm>
          <a:prstGeom prst="line">
            <a:avLst/>
          </a:prstGeom>
          <a:ln w="889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Box 49"/>
          <p:cNvSpPr txBox="1">
            <a:spLocks noChangeArrowheads="1"/>
          </p:cNvSpPr>
          <p:nvPr userDrawn="1"/>
        </p:nvSpPr>
        <p:spPr bwMode="ltGray">
          <a:xfrm>
            <a:off x="11284517" y="65640"/>
            <a:ext cx="836489" cy="261150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square" tIns="48000" bIns="48000" anchor="ctr">
            <a:spAutoFit/>
          </a:bodyPr>
          <a:lstStyle>
            <a:defPPr>
              <a:defRPr lang="ja-JP"/>
            </a:defPPr>
            <a:lvl1pPr algn="ctr">
              <a:defRPr sz="900">
                <a:solidFill>
                  <a:schemeClr val="bg1"/>
                </a:solidFill>
                <a:latin typeface="Arial" charset="0"/>
                <a:ea typeface="HGPｺﾞｼｯｸM" pitchFamily="50" charset="-128"/>
              </a:defRPr>
            </a:lvl1pPr>
            <a:lvl2pPr marL="742950" indent="-285750" eaLnBrk="0" hangingPunct="0">
              <a:defRPr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ＭＳ Ｐゴシック" charset="-128"/>
              </a:defRPr>
            </a:lvl9pPr>
          </a:lstStyle>
          <a:p>
            <a:pPr lvl="0"/>
            <a:r>
              <a:rPr lang="ja-JP" altLang="en-US" sz="1067">
                <a:latin typeface="Meiryo UI" panose="020B0604030504040204" pitchFamily="50" charset="-128"/>
                <a:ea typeface="Meiryo UI" panose="020B0604030504040204" pitchFamily="50" charset="-128"/>
              </a:rPr>
              <a:t>社外秘</a:t>
            </a:r>
            <a:r>
              <a:rPr lang="en-US" altLang="ja-JP" sz="1067">
                <a:latin typeface="Meiryo UI" panose="020B0604030504040204" pitchFamily="50" charset="-128"/>
                <a:ea typeface="Meiryo UI" panose="020B0604030504040204" pitchFamily="50" charset="-128"/>
              </a:rPr>
              <a:t>B</a:t>
            </a:r>
            <a:endParaRPr lang="ja-JP" altLang="en-US" sz="1067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3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681" y="6510676"/>
            <a:ext cx="3194719" cy="234489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marL="0" algn="l" defTabSz="1038977" rtl="0" eaLnBrk="1" latinLnBrk="0" hangingPunct="1">
              <a:defRPr kumimoji="1" lang="zh-TW" sz="1067" kern="120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lang="ja-JP" altLang="en-US"/>
              <a:t>次世代ネットワーク開発部</a:t>
            </a:r>
          </a:p>
        </p:txBody>
      </p:sp>
    </p:spTree>
    <p:extLst>
      <p:ext uri="{BB962C8B-B14F-4D97-AF65-F5344CB8AC3E}">
        <p14:creationId xmlns:p14="http://schemas.microsoft.com/office/powerpoint/2010/main" val="2550683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</p:sldLayoutIdLst>
  <p:hf sldNum="0" hdr="0"/>
  <p:txStyles>
    <p:titleStyle>
      <a:lvl1pPr algn="ctr" defTabSz="1219170" rtl="0" eaLnBrk="1" latinLnBrk="0" hangingPunct="1">
        <a:spcBef>
          <a:spcPct val="0"/>
        </a:spcBef>
        <a:buNone/>
        <a:defRPr kumimoji="1" lang="ja-JP" altLang="en-US" sz="2400" b="1" kern="1200" smtClean="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57189" marR="0" indent="-457189" algn="l" defTabSz="121917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•"/>
        <a:tabLst/>
        <a:defRPr kumimoji="1"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marR="0" indent="-380990" algn="l" defTabSz="121917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–"/>
        <a:tabLst/>
        <a:defRPr kumimoji="1"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marR="0" indent="-304792" algn="l" defTabSz="121917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•"/>
        <a:tabLst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marR="0" indent="-304792" algn="l" defTabSz="121917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–"/>
        <a:tabLst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marR="0" indent="-304792" algn="l" defTabSz="121917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»"/>
        <a:tabLst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ロゴ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gray">
          <a:xfrm>
            <a:off x="10560424" y="6391834"/>
            <a:ext cx="1559858" cy="421341"/>
          </a:xfrm>
          <a:prstGeom prst="rect">
            <a:avLst/>
          </a:prstGeom>
        </p:spPr>
      </p:pic>
      <p:sp>
        <p:nvSpPr>
          <p:cNvPr id="5" name="部署名">
            <a:extLst>
              <a:ext uri="{FF2B5EF4-FFF2-40B4-BE49-F238E27FC236}">
                <a16:creationId xmlns:a16="http://schemas.microsoft.com/office/drawing/2014/main" id="{44EFBD0C-D994-4BC1-AB88-73DC8B45136F}"/>
              </a:ext>
            </a:extLst>
          </p:cNvPr>
          <p:cNvSpPr txBox="1"/>
          <p:nvPr/>
        </p:nvSpPr>
        <p:spPr bwMode="gray">
          <a:xfrm>
            <a:off x="119063" y="6619009"/>
            <a:ext cx="769441" cy="15388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kumimoji="1" lang="ja-JP" altLang="en-US" sz="1000">
                <a:solidFill>
                  <a:schemeClr val="accent4"/>
                </a:solidFill>
              </a:rPr>
              <a:t>標準化戦略部</a:t>
            </a:r>
          </a:p>
        </p:txBody>
      </p:sp>
      <p:sp>
        <p:nvSpPr>
          <p:cNvPr id="7" name="タイトル背景"/>
          <p:cNvSpPr/>
          <p:nvPr/>
        </p:nvSpPr>
        <p:spPr bwMode="gray">
          <a:xfrm>
            <a:off x="3" y="0"/>
            <a:ext cx="12192001" cy="8845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ブロック_povo"/>
          <p:cNvSpPr/>
          <p:nvPr/>
        </p:nvSpPr>
        <p:spPr bwMode="gray">
          <a:xfrm>
            <a:off x="661872" y="253438"/>
            <a:ext cx="144000" cy="1440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ブロック_uq"/>
          <p:cNvSpPr/>
          <p:nvPr/>
        </p:nvSpPr>
        <p:spPr bwMode="gray">
          <a:xfrm>
            <a:off x="517872" y="543698"/>
            <a:ext cx="144000" cy="144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ブロック_au"/>
          <p:cNvSpPr/>
          <p:nvPr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ブロック_kddi"/>
          <p:cNvSpPr/>
          <p:nvPr/>
        </p:nvSpPr>
        <p:spPr bwMode="gray">
          <a:xfrm>
            <a:off x="229872" y="398169"/>
            <a:ext cx="144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社外秘"/>
          <p:cNvSpPr/>
          <p:nvPr/>
        </p:nvSpPr>
        <p:spPr bwMode="gray">
          <a:xfrm>
            <a:off x="11288968" y="115888"/>
            <a:ext cx="783970" cy="2500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50400" rIns="108000" bIns="14400" rtlCol="0" anchor="ctr">
            <a:spAutoFit/>
          </a:bodyPr>
          <a:lstStyle/>
          <a:p>
            <a:pPr algn="r"/>
            <a:r>
              <a:rPr kumimoji="1" lang="ja-JP" altLang="en-US" sz="1200" b="0">
                <a:solidFill>
                  <a:schemeClr val="accent1"/>
                </a:solidFill>
                <a:latin typeface="+mj-lt"/>
              </a:rPr>
              <a:t>社外秘</a:t>
            </a:r>
            <a:r>
              <a:rPr kumimoji="1" lang="en-US" altLang="ja-JP" sz="1200" b="0">
                <a:solidFill>
                  <a:schemeClr val="accent1"/>
                </a:solidFill>
                <a:latin typeface="+mj-lt"/>
              </a:rPr>
              <a:t>B</a:t>
            </a:r>
            <a:endParaRPr kumimoji="1" lang="ja-JP" altLang="en-US" sz="1200" b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" name="ブロック_au">
            <a:extLst>
              <a:ext uri="{FF2B5EF4-FFF2-40B4-BE49-F238E27FC236}">
                <a16:creationId xmlns:a16="http://schemas.microsoft.com/office/drawing/2014/main" id="{C8374565-D9F6-833C-6D16-3CB8E5C23758}"/>
              </a:ext>
            </a:extLst>
          </p:cNvPr>
          <p:cNvSpPr/>
          <p:nvPr userDrawn="1"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5210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4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8" pos="75" userDrawn="1">
          <p15:clr>
            <a:srgbClr val="A4A3A4"/>
          </p15:clr>
        </p15:guide>
        <p15:guide id="9" pos="7605" userDrawn="1">
          <p15:clr>
            <a:srgbClr val="A4A3A4"/>
          </p15:clr>
        </p15:guide>
        <p15:guide id="10" pos="3840" userDrawn="1">
          <p15:clr>
            <a:srgbClr val="A4A3A4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ロゴ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gray">
          <a:xfrm>
            <a:off x="10560424" y="6391834"/>
            <a:ext cx="1559858" cy="421341"/>
          </a:xfrm>
          <a:prstGeom prst="rect">
            <a:avLst/>
          </a:prstGeom>
        </p:spPr>
      </p:pic>
      <p:sp>
        <p:nvSpPr>
          <p:cNvPr id="5" name="部署名">
            <a:extLst>
              <a:ext uri="{FF2B5EF4-FFF2-40B4-BE49-F238E27FC236}">
                <a16:creationId xmlns:a16="http://schemas.microsoft.com/office/drawing/2014/main" id="{44EFBD0C-D994-4BC1-AB88-73DC8B45136F}"/>
              </a:ext>
            </a:extLst>
          </p:cNvPr>
          <p:cNvSpPr txBox="1"/>
          <p:nvPr/>
        </p:nvSpPr>
        <p:spPr bwMode="gray">
          <a:xfrm>
            <a:off x="119063" y="6619009"/>
            <a:ext cx="769441" cy="15388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kumimoji="1" lang="ja-JP" altLang="en-US" sz="1000">
                <a:solidFill>
                  <a:schemeClr val="accent4"/>
                </a:solidFill>
              </a:rPr>
              <a:t>標準化戦略部</a:t>
            </a:r>
          </a:p>
        </p:txBody>
      </p:sp>
      <p:sp>
        <p:nvSpPr>
          <p:cNvPr id="7" name="タイトル背景"/>
          <p:cNvSpPr/>
          <p:nvPr/>
        </p:nvSpPr>
        <p:spPr bwMode="gray">
          <a:xfrm>
            <a:off x="3" y="0"/>
            <a:ext cx="12192001" cy="8845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ブロック_povo"/>
          <p:cNvSpPr/>
          <p:nvPr/>
        </p:nvSpPr>
        <p:spPr bwMode="gray">
          <a:xfrm>
            <a:off x="661872" y="253438"/>
            <a:ext cx="144000" cy="1440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ブロック_uq"/>
          <p:cNvSpPr/>
          <p:nvPr/>
        </p:nvSpPr>
        <p:spPr bwMode="gray">
          <a:xfrm>
            <a:off x="517872" y="543698"/>
            <a:ext cx="144000" cy="144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ブロック_au"/>
          <p:cNvSpPr/>
          <p:nvPr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ブロック_kddi"/>
          <p:cNvSpPr/>
          <p:nvPr/>
        </p:nvSpPr>
        <p:spPr bwMode="gray">
          <a:xfrm>
            <a:off x="229872" y="398169"/>
            <a:ext cx="144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社外秘"/>
          <p:cNvSpPr/>
          <p:nvPr/>
        </p:nvSpPr>
        <p:spPr bwMode="gray">
          <a:xfrm>
            <a:off x="11288968" y="115888"/>
            <a:ext cx="783970" cy="2500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50400" rIns="108000" bIns="14400" rtlCol="0" anchor="ctr">
            <a:spAutoFit/>
          </a:bodyPr>
          <a:lstStyle/>
          <a:p>
            <a:pPr algn="r"/>
            <a:r>
              <a:rPr kumimoji="1" lang="ja-JP" altLang="en-US" sz="1200" b="0">
                <a:solidFill>
                  <a:schemeClr val="accent1"/>
                </a:solidFill>
                <a:latin typeface="+mj-lt"/>
              </a:rPr>
              <a:t>社外秘</a:t>
            </a:r>
            <a:r>
              <a:rPr kumimoji="1" lang="en-US" altLang="ja-JP" sz="1200" b="0">
                <a:solidFill>
                  <a:schemeClr val="accent1"/>
                </a:solidFill>
                <a:latin typeface="+mj-lt"/>
              </a:rPr>
              <a:t>B</a:t>
            </a:r>
            <a:endParaRPr kumimoji="1" lang="ja-JP" altLang="en-US" sz="1200" b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" name="ブロック_au">
            <a:extLst>
              <a:ext uri="{FF2B5EF4-FFF2-40B4-BE49-F238E27FC236}">
                <a16:creationId xmlns:a16="http://schemas.microsoft.com/office/drawing/2014/main" id="{C8374565-D9F6-833C-6D16-3CB8E5C23758}"/>
              </a:ext>
            </a:extLst>
          </p:cNvPr>
          <p:cNvSpPr/>
          <p:nvPr userDrawn="1"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5210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8" pos="75" userDrawn="1">
          <p15:clr>
            <a:srgbClr val="A4A3A4"/>
          </p15:clr>
        </p15:guide>
        <p15:guide id="9" pos="7605" userDrawn="1">
          <p15:clr>
            <a:srgbClr val="A4A3A4"/>
          </p15:clr>
        </p15:guide>
        <p15:guide id="10" pos="3840" userDrawn="1">
          <p15:clr>
            <a:srgbClr val="A4A3A4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ロゴ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1369040" y="6384474"/>
            <a:ext cx="770488" cy="421200"/>
          </a:xfrm>
          <a:prstGeom prst="rect">
            <a:avLst/>
          </a:prstGeom>
        </p:spPr>
      </p:pic>
      <p:sp>
        <p:nvSpPr>
          <p:cNvPr id="5" name="部署名">
            <a:extLst>
              <a:ext uri="{FF2B5EF4-FFF2-40B4-BE49-F238E27FC236}">
                <a16:creationId xmlns:a16="http://schemas.microsoft.com/office/drawing/2014/main" id="{44EFBD0C-D994-4BC1-AB88-73DC8B45136F}"/>
              </a:ext>
            </a:extLst>
          </p:cNvPr>
          <p:cNvSpPr txBox="1"/>
          <p:nvPr userDrawn="1"/>
        </p:nvSpPr>
        <p:spPr bwMode="gray">
          <a:xfrm>
            <a:off x="119063" y="6619009"/>
            <a:ext cx="1085233" cy="15388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lang="en-US" altLang="ja-JP" sz="1000"/>
              <a:t>KDDI corporation</a:t>
            </a:r>
            <a:endParaRPr lang="ja-JP" altLang="en-US" sz="1000"/>
          </a:p>
        </p:txBody>
      </p:sp>
      <p:sp>
        <p:nvSpPr>
          <p:cNvPr id="7" name="タイトル背景"/>
          <p:cNvSpPr/>
          <p:nvPr userDrawn="1"/>
        </p:nvSpPr>
        <p:spPr bwMode="gray">
          <a:xfrm>
            <a:off x="3" y="0"/>
            <a:ext cx="12192001" cy="8845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 userDrawn="1"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ブロック_povo"/>
          <p:cNvSpPr/>
          <p:nvPr userDrawn="1"/>
        </p:nvSpPr>
        <p:spPr bwMode="gray">
          <a:xfrm>
            <a:off x="661872" y="253438"/>
            <a:ext cx="144000" cy="1440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ブロック_uq"/>
          <p:cNvSpPr/>
          <p:nvPr userDrawn="1"/>
        </p:nvSpPr>
        <p:spPr bwMode="gray">
          <a:xfrm>
            <a:off x="517872" y="543698"/>
            <a:ext cx="144000" cy="144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ブロック_au"/>
          <p:cNvSpPr/>
          <p:nvPr userDrawn="1"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ブロック_kddi"/>
          <p:cNvSpPr/>
          <p:nvPr userDrawn="1"/>
        </p:nvSpPr>
        <p:spPr bwMode="gray">
          <a:xfrm>
            <a:off x="229872" y="398169"/>
            <a:ext cx="144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9086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75">
          <p15:clr>
            <a:srgbClr val="A4A3A4"/>
          </p15:clr>
        </p15:guide>
        <p15:guide id="4" pos="7605">
          <p15:clr>
            <a:srgbClr val="A4A3A4"/>
          </p15:clr>
        </p15:guide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7" pos="3840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485DD152-CD65-6207-41FF-FA27BB9E751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Motivation on Increasing the number of NR inter-frequency carriers for UE monitoring</a:t>
            </a:r>
            <a:endParaRPr kumimoji="1" lang="ja-JP" altLang="en-US" dirty="0"/>
          </a:p>
        </p:txBody>
      </p:sp>
      <p:sp>
        <p:nvSpPr>
          <p:cNvPr id="9" name="サブタイトル 5">
            <a:extLst>
              <a:ext uri="{FF2B5EF4-FFF2-40B4-BE49-F238E27FC236}">
                <a16:creationId xmlns:a16="http://schemas.microsoft.com/office/drawing/2014/main" id="{98DA34DB-111A-7D4E-1666-299B297F22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4399" y="4150659"/>
            <a:ext cx="10708349" cy="887506"/>
          </a:xfrm>
        </p:spPr>
        <p:txBody>
          <a:bodyPr/>
          <a:lstStyle/>
          <a:p>
            <a:r>
              <a:rPr lang="en-US" altLang="ja-JP" sz="2400" dirty="0"/>
              <a:t>KDDI, Ericsson</a:t>
            </a:r>
            <a:endParaRPr lang="ja-JP" altLang="en-US" sz="2400" dirty="0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46CB2488-C673-92F6-1339-15B234E8E032}"/>
              </a:ext>
            </a:extLst>
          </p:cNvPr>
          <p:cNvSpPr/>
          <p:nvPr/>
        </p:nvSpPr>
        <p:spPr>
          <a:xfrm>
            <a:off x="98516" y="4064"/>
            <a:ext cx="5331899" cy="59997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 panose="020F0502020204030204" pitchFamily="34" charset="0"/>
                <a:ea typeface="メイリオ"/>
                <a:cs typeface="Calibri" panose="020F0502020204030204" pitchFamily="34" charset="0"/>
              </a:rPr>
              <a:t>3GPP TSG-RAN WG4 Meeting #133</a:t>
            </a:r>
          </a:p>
          <a:p>
            <a:pPr marL="0" marR="0" lvl="0" indent="0" algn="l" defTabSz="91440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 panose="020F0502020204030204" pitchFamily="34" charset="0"/>
                <a:ea typeface="メイリオ"/>
                <a:cs typeface="Calibri" panose="020F0502020204030204" pitchFamily="34" charset="0"/>
              </a:rPr>
              <a:t>Gothenburg, Sweden, Feb. 09-13, 2026</a:t>
            </a:r>
          </a:p>
        </p:txBody>
      </p:sp>
      <p:sp>
        <p:nvSpPr>
          <p:cNvPr id="11" name="テキスト ボックス 5">
            <a:extLst>
              <a:ext uri="{FF2B5EF4-FFF2-40B4-BE49-F238E27FC236}">
                <a16:creationId xmlns:a16="http://schemas.microsoft.com/office/drawing/2014/main" id="{7EC20E19-355F-93CF-044F-1D123AFB6D6C}"/>
              </a:ext>
            </a:extLst>
          </p:cNvPr>
          <p:cNvSpPr txBox="1"/>
          <p:nvPr/>
        </p:nvSpPr>
        <p:spPr>
          <a:xfrm>
            <a:off x="10349282" y="-3505"/>
            <a:ext cx="16962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 panose="020F0502020204030204" pitchFamily="34" charset="0"/>
                <a:ea typeface="メイリオ"/>
                <a:cs typeface="Calibri" panose="020F0502020204030204" pitchFamily="34" charset="0"/>
              </a:rPr>
              <a:t>R2-2600996</a:t>
            </a:r>
          </a:p>
        </p:txBody>
      </p:sp>
    </p:spTree>
    <p:extLst>
      <p:ext uri="{BB962C8B-B14F-4D97-AF65-F5344CB8AC3E}">
        <p14:creationId xmlns:p14="http://schemas.microsoft.com/office/powerpoint/2010/main" val="11101753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4435" y="1023256"/>
            <a:ext cx="11523132" cy="5494140"/>
          </a:xfrm>
        </p:spPr>
        <p:txBody>
          <a:bodyPr>
            <a:noAutofit/>
          </a:bodyPr>
          <a:lstStyle/>
          <a:p>
            <a:pPr marL="436022" indent="-342891">
              <a:spcBef>
                <a:spcPts val="600"/>
              </a:spcBef>
            </a:pPr>
            <a:r>
              <a:rPr lang="en-US" altLang="ja-JP" sz="2200" b="0">
                <a:cs typeface="Calibri" panose="020F0502020204030204" pitchFamily="34" charset="0"/>
              </a:rPr>
              <a:t>In the current NR specifications, the maximum number of measurement frequency carriers that can be configured in SIB4 for Idle‑mode monitoring is limited to 8. </a:t>
            </a:r>
          </a:p>
          <a:p>
            <a:pPr marL="436022" indent="-342891">
              <a:spcBef>
                <a:spcPts val="600"/>
              </a:spcBef>
            </a:pPr>
            <a:endParaRPr lang="en-US" altLang="ja-JP" sz="2200" b="0">
              <a:cs typeface="Calibri" panose="020F0502020204030204" pitchFamily="34" charset="0"/>
            </a:endParaRPr>
          </a:p>
          <a:p>
            <a:pPr marL="436022" indent="-342891">
              <a:spcBef>
                <a:spcPts val="600"/>
              </a:spcBef>
            </a:pPr>
            <a:r>
              <a:rPr lang="en-US" altLang="ja-JP" sz="2200" b="0">
                <a:cs typeface="Calibri" panose="020F0502020204030204" pitchFamily="34" charset="0"/>
              </a:rPr>
              <a:t>However, the number of deployed NR bands and frequency carriers has continued to grow and is expected to exceed this limit. </a:t>
            </a:r>
          </a:p>
          <a:p>
            <a:pPr marL="436022" indent="-342891">
              <a:spcBef>
                <a:spcPts val="600"/>
              </a:spcBef>
            </a:pPr>
            <a:endParaRPr lang="en-US" altLang="ja-JP" sz="2200" b="0">
              <a:cs typeface="Calibri" panose="020F0502020204030204" pitchFamily="34" charset="0"/>
            </a:endParaRPr>
          </a:p>
          <a:p>
            <a:pPr marL="436022" indent="-342891">
              <a:spcBef>
                <a:spcPts val="600"/>
              </a:spcBef>
            </a:pPr>
            <a:r>
              <a:rPr lang="en-US" altLang="ja-JP" sz="2200" b="0">
                <a:cs typeface="Calibri" panose="020F0502020204030204" pitchFamily="34" charset="0"/>
              </a:rPr>
              <a:t>Furthermore, with the upcoming LTE sunset and spectrum re‑farming activities, it is necessary to enhance the UE capability so that a larger number of band and frequency carriers can be monitored efficiently. </a:t>
            </a:r>
          </a:p>
          <a:p>
            <a:pPr marL="93131" indent="0">
              <a:spcBef>
                <a:spcPts val="600"/>
              </a:spcBef>
              <a:buNone/>
            </a:pPr>
            <a:endParaRPr lang="en-US" altLang="ja-JP" sz="2200" b="0">
              <a:cs typeface="Calibri" panose="020F0502020204030204" pitchFamily="34" charset="0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>
                <a:cs typeface="Calibri" panose="020F0502020204030204" pitchFamily="34" charset="0"/>
              </a:rPr>
              <a:t>Justification</a:t>
            </a:r>
            <a:endParaRPr kumimoji="1" lang="ja-JP" altLang="en-US" b="1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7355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4435" y="866499"/>
            <a:ext cx="11523132" cy="5494140"/>
          </a:xfrm>
        </p:spPr>
        <p:txBody>
          <a:bodyPr>
            <a:noAutofit/>
          </a:bodyPr>
          <a:lstStyle/>
          <a:p>
            <a:pPr marL="436022" indent="-342891">
              <a:spcBef>
                <a:spcPts val="600"/>
              </a:spcBef>
            </a:pPr>
            <a:r>
              <a:rPr lang="en-US" altLang="ja-JP" sz="1800" b="0">
                <a:cs typeface="Calibri" panose="020F0502020204030204" pitchFamily="34" charset="0"/>
              </a:rPr>
              <a:t>Currently, we can be operating LTE SIB5&gt;8, because Rel-12 </a:t>
            </a:r>
            <a:r>
              <a:rPr lang="en-US" altLang="ja-JP" sz="1800" b="0" err="1">
                <a:cs typeface="Calibri" panose="020F0502020204030204" pitchFamily="34" charset="0"/>
              </a:rPr>
              <a:t>IncMon</a:t>
            </a:r>
            <a:r>
              <a:rPr lang="en-US" altLang="ja-JP" sz="1800" b="0">
                <a:cs typeface="Calibri" panose="020F0502020204030204" pitchFamily="34" charset="0"/>
              </a:rPr>
              <a:t> enhanced 8-&gt;16.</a:t>
            </a:r>
          </a:p>
          <a:p>
            <a:pPr marL="436022" indent="-342891">
              <a:spcBef>
                <a:spcPts val="600"/>
              </a:spcBef>
            </a:pPr>
            <a:r>
              <a:rPr lang="en-US" altLang="ja-JP" sz="1800" b="0">
                <a:cs typeface="Calibri" panose="020F0502020204030204" pitchFamily="34" charset="0"/>
              </a:rPr>
              <a:t>We will need to operate NR SIB4&gt;8 due to spectrum refarming from LTE to NR.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>
                <a:cs typeface="Calibri" panose="020F0502020204030204" pitchFamily="34" charset="0"/>
              </a:rPr>
              <a:t>Justification</a:t>
            </a:r>
            <a:endParaRPr kumimoji="1" lang="ja-JP" altLang="en-US" b="1">
              <a:cs typeface="Calibri" panose="020F0502020204030204" pitchFamily="34" charset="0"/>
            </a:endParaRP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F8996386-1AE5-E01B-EDF1-D76CF35E1E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5561365"/>
              </p:ext>
            </p:extLst>
          </p:nvPr>
        </p:nvGraphicFramePr>
        <p:xfrm>
          <a:off x="7343204" y="1870580"/>
          <a:ext cx="4114799" cy="365760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495570">
                  <a:extLst>
                    <a:ext uri="{9D8B030D-6E8A-4147-A177-3AD203B41FA5}">
                      <a16:colId xmlns:a16="http://schemas.microsoft.com/office/drawing/2014/main" val="2356715403"/>
                    </a:ext>
                  </a:extLst>
                </a:gridCol>
                <a:gridCol w="1034011">
                  <a:extLst>
                    <a:ext uri="{9D8B030D-6E8A-4147-A177-3AD203B41FA5}">
                      <a16:colId xmlns:a16="http://schemas.microsoft.com/office/drawing/2014/main" val="340490938"/>
                    </a:ext>
                  </a:extLst>
                </a:gridCol>
                <a:gridCol w="1245279">
                  <a:extLst>
                    <a:ext uri="{9D8B030D-6E8A-4147-A177-3AD203B41FA5}">
                      <a16:colId xmlns:a16="http://schemas.microsoft.com/office/drawing/2014/main" val="208342659"/>
                    </a:ext>
                  </a:extLst>
                </a:gridCol>
                <a:gridCol w="1339939">
                  <a:extLst>
                    <a:ext uri="{9D8B030D-6E8A-4147-A177-3AD203B41FA5}">
                      <a16:colId xmlns:a16="http://schemas.microsoft.com/office/drawing/2014/main" val="259420015"/>
                    </a:ext>
                  </a:extLst>
                </a:gridCol>
              </a:tblGrid>
              <a:tr h="149103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>
                          <a:solidFill>
                            <a:schemeClr val="bg1"/>
                          </a:solidFill>
                        </a:rPr>
                        <a:t>#</a:t>
                      </a:r>
                      <a:endParaRPr kumimoji="1" lang="ja-JP" altLang="en-US" sz="1400" b="1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>
                          <a:solidFill>
                            <a:schemeClr val="bg1"/>
                          </a:solidFill>
                        </a:rPr>
                        <a:t>Band</a:t>
                      </a:r>
                      <a:endParaRPr kumimoji="1" lang="ja-JP" altLang="en-US" sz="1400" b="1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/>
                        <a:t>Frequency</a:t>
                      </a:r>
                      <a:endParaRPr kumimoji="1" lang="ja-JP" altLang="en-US" sz="140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>
                          <a:solidFill>
                            <a:schemeClr val="bg1"/>
                          </a:solidFill>
                        </a:rPr>
                        <a:t>Cannel BW</a:t>
                      </a:r>
                      <a:endParaRPr kumimoji="1" lang="ja-JP" altLang="en-US" sz="1400" b="1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58698536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n1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2.1 GHz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20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09136775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2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n3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1.7 GHz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20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12211316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3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n18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800 MHz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15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53761739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4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n28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700 MHz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10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49226514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5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n40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2.3 GHz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40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74221883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6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n41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2.6 GHz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50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85676870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8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[TBD]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1.5 GHz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10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88490944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9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n77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3.5 GHz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40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80774584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10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3.7 GHz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100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31462694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11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4.0 GHz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100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12067660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12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n257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28 GHz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400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55943613"/>
                  </a:ext>
                </a:extLst>
              </a:tr>
            </a:tbl>
          </a:graphicData>
        </a:graphic>
      </p:graphicFrame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1CED6B39-3843-C7AC-B085-108B49F54F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9697891"/>
              </p:ext>
            </p:extLst>
          </p:nvPr>
        </p:nvGraphicFramePr>
        <p:xfrm>
          <a:off x="962665" y="4724548"/>
          <a:ext cx="5389840" cy="155448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982643">
                  <a:extLst>
                    <a:ext uri="{9D8B030D-6E8A-4147-A177-3AD203B41FA5}">
                      <a16:colId xmlns:a16="http://schemas.microsoft.com/office/drawing/2014/main" val="3673465376"/>
                    </a:ext>
                  </a:extLst>
                </a:gridCol>
                <a:gridCol w="2375582">
                  <a:extLst>
                    <a:ext uri="{9D8B030D-6E8A-4147-A177-3AD203B41FA5}">
                      <a16:colId xmlns:a16="http://schemas.microsoft.com/office/drawing/2014/main" val="4083177043"/>
                    </a:ext>
                  </a:extLst>
                </a:gridCol>
                <a:gridCol w="2031615">
                  <a:extLst>
                    <a:ext uri="{9D8B030D-6E8A-4147-A177-3AD203B41FA5}">
                      <a16:colId xmlns:a16="http://schemas.microsoft.com/office/drawing/2014/main" val="56367177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RAT</a:t>
                      </a:r>
                      <a:endParaRPr kumimoji="1" lang="ja-JP" altLang="en-US" sz="140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>
                          <a:solidFill>
                            <a:schemeClr val="bg1"/>
                          </a:solidFill>
                        </a:rPr>
                        <a:t>Inter-Freq</a:t>
                      </a:r>
                      <a:endParaRPr kumimoji="1" lang="ja-JP" altLang="en-US" sz="140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>
                          <a:solidFill>
                            <a:schemeClr val="bg1"/>
                          </a:solidFill>
                        </a:rPr>
                        <a:t>Inter-RAT</a:t>
                      </a:r>
                      <a:endParaRPr kumimoji="1" lang="ja-JP" altLang="en-US" sz="140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86821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>
                          <a:solidFill>
                            <a:schemeClr val="tx1"/>
                          </a:solidFill>
                        </a:rPr>
                        <a:t>LTE</a:t>
                      </a:r>
                      <a:endParaRPr kumimoji="1" lang="ja-JP" altLang="en-US" sz="1600" b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SIB5 = </a:t>
                      </a:r>
                      <a:r>
                        <a:rPr kumimoji="1" lang="en-US" altLang="ja-JP" sz="1400" b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16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(enhanced +8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by Rel-12 </a:t>
                      </a:r>
                      <a:r>
                        <a:rPr kumimoji="1" lang="en-US" altLang="ja-JP" sz="1400" b="0" u="none" strike="noStrike" kern="1200" cap="none" spc="0" normalizeH="0" baseline="0" noProof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IncMon</a:t>
                      </a:r>
                      <a:r>
                        <a:rPr kumimoji="1" lang="ja-JP" altLang="en-US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＊</a:t>
                      </a: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)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SIB24 = 8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22539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>
                          <a:solidFill>
                            <a:schemeClr val="tx1"/>
                          </a:solidFill>
                        </a:rPr>
                        <a:t>NR</a:t>
                      </a:r>
                      <a:endParaRPr kumimoji="1" lang="ja-JP" altLang="en-US" sz="1600" b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SIB4 = </a:t>
                      </a:r>
                      <a:r>
                        <a:rPr kumimoji="1" lang="en-US" altLang="ja-JP" sz="1400" b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8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➡</a:t>
                      </a: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Need to be enhanced</a:t>
                      </a:r>
                      <a:r>
                        <a:rPr kumimoji="1" lang="en-US" altLang="ja-JP" sz="1400" b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SIB5 = 8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Meiryo UI"/>
                        <a:ea typeface="Meiryo UI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3761739"/>
                  </a:ext>
                </a:extLst>
              </a:tr>
            </a:tbl>
          </a:graphicData>
        </a:graphic>
      </p:graphicFrame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BC3FDB8-7CE7-8847-544A-FEA7F7E256CF}"/>
              </a:ext>
            </a:extLst>
          </p:cNvPr>
          <p:cNvSpPr txBox="1"/>
          <p:nvPr/>
        </p:nvSpPr>
        <p:spPr>
          <a:xfrm>
            <a:off x="351465" y="4382255"/>
            <a:ext cx="65314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u="sng"/>
              <a:t>Max number of carriers for IDLE-mode UE monitoring</a:t>
            </a:r>
            <a:r>
              <a:rPr lang="ja-JP" altLang="en-US" sz="1600" u="sng"/>
              <a:t> </a:t>
            </a:r>
            <a:r>
              <a:rPr lang="en-US" altLang="ja-JP" sz="1600" u="sng"/>
              <a:t>(Rel-19)</a:t>
            </a:r>
            <a:endParaRPr kumimoji="1" lang="ja-JP" altLang="en-US" sz="1600" u="sng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FDB0D5C-8245-39BF-513F-B44169040A61}"/>
              </a:ext>
            </a:extLst>
          </p:cNvPr>
          <p:cNvSpPr txBox="1"/>
          <p:nvPr/>
        </p:nvSpPr>
        <p:spPr>
          <a:xfrm>
            <a:off x="6676064" y="1539920"/>
            <a:ext cx="55050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u="sng"/>
              <a:t>KDDI’s Spectrum Holding</a:t>
            </a:r>
            <a:endParaRPr kumimoji="1" lang="ja-JP" altLang="en-US" sz="1600" u="sng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0851E4D-DCB6-FA98-5FA6-EAEE4BF6DCC9}"/>
              </a:ext>
            </a:extLst>
          </p:cNvPr>
          <p:cNvSpPr txBox="1"/>
          <p:nvPr/>
        </p:nvSpPr>
        <p:spPr>
          <a:xfrm>
            <a:off x="1322471" y="6411064"/>
            <a:ext cx="11120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0"/>
              <a:t>＊</a:t>
            </a:r>
            <a:r>
              <a:rPr lang="en-US" altLang="ja-JP" sz="1200"/>
              <a:t>Rel-12 </a:t>
            </a:r>
            <a:r>
              <a:rPr lang="en-US" altLang="ja-JP" sz="1200" err="1"/>
              <a:t>IncMon</a:t>
            </a:r>
            <a:r>
              <a:rPr lang="en-US" altLang="ja-JP" sz="1200"/>
              <a:t>)</a:t>
            </a:r>
          </a:p>
          <a:p>
            <a:r>
              <a:rPr lang="en-US" altLang="ja-JP" sz="1200"/>
              <a:t>RP-132061, New work item on increasing the minimum number of carriers for UE monitoring in UTRA and E-UTRA, 2013</a:t>
            </a:r>
            <a:endParaRPr kumimoji="1" lang="ja-JP" altLang="en-US" sz="1200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194D3C43-A9E4-886D-9A44-36968CBA6034}"/>
              </a:ext>
            </a:extLst>
          </p:cNvPr>
          <p:cNvSpPr/>
          <p:nvPr/>
        </p:nvSpPr>
        <p:spPr>
          <a:xfrm>
            <a:off x="1998692" y="4716852"/>
            <a:ext cx="2276627" cy="1554480"/>
          </a:xfrm>
          <a:prstGeom prst="rect">
            <a:avLst/>
          </a:prstGeom>
          <a:noFill/>
          <a:ln w="57150">
            <a:solidFill>
              <a:srgbClr val="FF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833AA1CA-90C9-3019-98D6-F63355927C08}"/>
              </a:ext>
            </a:extLst>
          </p:cNvPr>
          <p:cNvCxnSpPr/>
          <p:nvPr/>
        </p:nvCxnSpPr>
        <p:spPr>
          <a:xfrm>
            <a:off x="6941982" y="4301409"/>
            <a:ext cx="4889241" cy="0"/>
          </a:xfrm>
          <a:prstGeom prst="line">
            <a:avLst/>
          </a:prstGeom>
          <a:ln w="57150">
            <a:solidFill>
              <a:srgbClr val="FF0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矢印: 右 11">
            <a:extLst>
              <a:ext uri="{FF2B5EF4-FFF2-40B4-BE49-F238E27FC236}">
                <a16:creationId xmlns:a16="http://schemas.microsoft.com/office/drawing/2014/main" id="{C0B67BD6-968A-A0A3-D97D-4406F61F5D71}"/>
              </a:ext>
            </a:extLst>
          </p:cNvPr>
          <p:cNvSpPr/>
          <p:nvPr/>
        </p:nvSpPr>
        <p:spPr>
          <a:xfrm>
            <a:off x="6685387" y="3112744"/>
            <a:ext cx="457206" cy="849079"/>
          </a:xfrm>
          <a:prstGeom prst="rightArrow">
            <a:avLst/>
          </a:prstGeom>
          <a:solidFill>
            <a:srgbClr val="FF00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4" name="表 13">
            <a:extLst>
              <a:ext uri="{FF2B5EF4-FFF2-40B4-BE49-F238E27FC236}">
                <a16:creationId xmlns:a16="http://schemas.microsoft.com/office/drawing/2014/main" id="{92903777-787A-74BB-BB2D-133295E307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9426837"/>
              </p:ext>
            </p:extLst>
          </p:nvPr>
        </p:nvGraphicFramePr>
        <p:xfrm>
          <a:off x="971084" y="1704678"/>
          <a:ext cx="5381421" cy="264414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922251">
                  <a:extLst>
                    <a:ext uri="{9D8B030D-6E8A-4147-A177-3AD203B41FA5}">
                      <a16:colId xmlns:a16="http://schemas.microsoft.com/office/drawing/2014/main" val="3673465376"/>
                    </a:ext>
                  </a:extLst>
                </a:gridCol>
                <a:gridCol w="2229585">
                  <a:extLst>
                    <a:ext uri="{9D8B030D-6E8A-4147-A177-3AD203B41FA5}">
                      <a16:colId xmlns:a16="http://schemas.microsoft.com/office/drawing/2014/main" val="4083177043"/>
                    </a:ext>
                  </a:extLst>
                </a:gridCol>
                <a:gridCol w="2229585">
                  <a:extLst>
                    <a:ext uri="{9D8B030D-6E8A-4147-A177-3AD203B41FA5}">
                      <a16:colId xmlns:a16="http://schemas.microsoft.com/office/drawing/2014/main" val="175555820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RAT</a:t>
                      </a:r>
                      <a:endParaRPr kumimoji="1" lang="ja-JP" altLang="en-US" sz="140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>
                          <a:solidFill>
                            <a:schemeClr val="bg1"/>
                          </a:solidFill>
                        </a:rPr>
                        <a:t>Inter-Freq</a:t>
                      </a:r>
                      <a:endParaRPr kumimoji="1" lang="ja-JP" altLang="en-US" sz="100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Inter-RAT</a:t>
                      </a:r>
                      <a:endParaRPr kumimoji="1" lang="ja-JP" altLang="en-US" sz="100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8682174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>
                          <a:solidFill>
                            <a:schemeClr val="tx1"/>
                          </a:solidFill>
                        </a:rPr>
                        <a:t>LTE</a:t>
                      </a:r>
                      <a:endParaRPr kumimoji="1" lang="ja-JP" altLang="en-US" sz="1600" b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８</a:t>
                      </a:r>
                      <a:r>
                        <a:rPr kumimoji="1" lang="en-US" altLang="ja-JP" sz="10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FDD inter-</a:t>
                      </a:r>
                      <a:r>
                        <a:rPr kumimoji="1" lang="en-US" altLang="ja-JP" sz="1000" b="0" u="none" strike="noStrike" kern="1200" cap="none" spc="0" normalizeH="0" baseline="0" noProof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freq</a:t>
                      </a:r>
                      <a:endParaRPr kumimoji="1" lang="en-US" altLang="ja-JP" sz="1000" b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8TDD inter-</a:t>
                      </a:r>
                      <a:r>
                        <a:rPr kumimoji="1" lang="en-US" altLang="ja-JP" sz="1000" b="0" u="none" strike="noStrike" kern="1200" cap="none" spc="0" normalizeH="0" baseline="0" noProof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freq</a:t>
                      </a:r>
                      <a:endParaRPr kumimoji="1" lang="en-US" altLang="ja-JP" sz="1000" b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6 FDD UTRA carriers,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7 TDD UTRA carrier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225397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600" b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In addition, a total of at least </a:t>
                      </a:r>
                      <a:r>
                        <a:rPr kumimoji="1" lang="en-US" altLang="ja-JP" sz="9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13 carrier</a:t>
                      </a:r>
                      <a:r>
                        <a:rPr kumimoji="1" lang="en-US" altLang="ja-JP" sz="9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</a:t>
                      </a:r>
                      <a:r>
                        <a:rPr kumimoji="1" lang="en-US" altLang="ja-JP" sz="900" b="0" u="none" strike="noStrike" kern="1200" cap="none" spc="0" normalizeH="0" baseline="0" noProof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freq</a:t>
                      </a:r>
                      <a:r>
                        <a:rPr kumimoji="1" lang="en-US" altLang="ja-JP" sz="9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including E-UTRA FDD, E-UTRA TDD, UTRA FDD, UTRA TDD, GSM, cdma2000 1x and HRPD layers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Supporting at least </a:t>
                      </a:r>
                      <a:r>
                        <a:rPr kumimoji="1" lang="en-US" altLang="ja-JP" sz="9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15 carrier </a:t>
                      </a:r>
                      <a:r>
                        <a:rPr kumimoji="1" lang="en-US" altLang="ja-JP" sz="900" b="0" u="none" strike="noStrike" kern="1200" cap="none" spc="0" normalizeH="0" baseline="0" noProof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freq</a:t>
                      </a:r>
                      <a:r>
                        <a:rPr kumimoji="1" lang="en-US" altLang="ja-JP" sz="9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  </a:t>
                      </a:r>
                      <a:r>
                        <a:rPr kumimoji="1" lang="en-US" altLang="ja-JP" sz="900" b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E-UTRA FDD, E-UTRA TDD, UTRA FDD, UTRA TDD, GSM, cdma2000 1x, HRPD and </a:t>
                      </a:r>
                      <a:r>
                        <a:rPr kumimoji="1" lang="en-US" altLang="ja-JP" sz="900" b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NR layers</a:t>
                      </a:r>
                      <a:r>
                        <a:rPr kumimoji="1" lang="en-US" altLang="ja-JP" sz="9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1" lang="en-US" altLang="ja-JP" sz="9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(TS36.331 4.2.2.9a)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900" b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7825832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>
                          <a:solidFill>
                            <a:schemeClr val="tx1"/>
                          </a:solidFill>
                        </a:rPr>
                        <a:t>NR</a:t>
                      </a:r>
                      <a:endParaRPr kumimoji="1" lang="ja-JP" altLang="en-US" sz="1600" b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Intra-</a:t>
                      </a:r>
                      <a:r>
                        <a:rPr kumimoji="1" lang="en-US" altLang="ja-JP" sz="1050" b="0" u="none" strike="noStrike" kern="1200" cap="none" spc="0" normalizeH="0" baseline="0" noProof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freq</a:t>
                      </a:r>
                      <a:r>
                        <a:rPr kumimoji="1" lang="en-US" altLang="ja-JP" sz="105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7 NR inter-</a:t>
                      </a:r>
                      <a:r>
                        <a:rPr kumimoji="1" lang="en-US" altLang="ja-JP" sz="1050" b="0" u="none" strike="noStrike" kern="1200" cap="none" spc="0" normalizeH="0" baseline="0" noProof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freq</a:t>
                      </a:r>
                      <a:endParaRPr kumimoji="1" lang="en-US" altLang="ja-JP" sz="1050" b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(Need to be enhanced)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7 FDD E-UTRA inter-RAT carriers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7 TDD E-UTRA inter-RAT carriers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376173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600" b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In addition, supporting at least </a:t>
                      </a:r>
                      <a:r>
                        <a:rPr kumimoji="1" lang="en-US" altLang="ja-JP" sz="105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14 carrier </a:t>
                      </a:r>
                      <a:r>
                        <a:rPr kumimoji="1" lang="en-US" altLang="ja-JP" sz="1050" b="0" u="none" strike="noStrike" kern="1200" cap="none" spc="0" normalizeH="0" baseline="0" noProof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freq</a:t>
                      </a:r>
                      <a:r>
                        <a:rPr kumimoji="1" lang="en-US" altLang="ja-JP" sz="105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 carrier</a:t>
                      </a:r>
                      <a:r>
                        <a:rPr kumimoji="1" lang="en-US" altLang="ja-JP" sz="105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, including E-UTRA FDD, E-UTRA TDD, and NR layers, in case UE supporting E-UTRA(TS38.133 4.2.2.1)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50" b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5541729"/>
                  </a:ext>
                </a:extLst>
              </a:tr>
            </a:tbl>
          </a:graphicData>
        </a:graphic>
      </p:graphicFrame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20A24BD7-99D1-6EE7-F678-4946B5C3FF22}"/>
              </a:ext>
            </a:extLst>
          </p:cNvPr>
          <p:cNvSpPr txBox="1"/>
          <p:nvPr/>
        </p:nvSpPr>
        <p:spPr>
          <a:xfrm>
            <a:off x="4565" y="4716852"/>
            <a:ext cx="947695" cy="261610"/>
          </a:xfrm>
          <a:prstGeom prst="rect">
            <a:avLst/>
          </a:prstGeom>
          <a:solidFill>
            <a:schemeClr val="tx2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100"/>
              <a:t>RAN2 Spec</a:t>
            </a:r>
            <a:endParaRPr kumimoji="1" lang="ja-JP" altLang="en-US" sz="1100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04C1E3A2-C110-9A8E-8866-665F843AE3CE}"/>
              </a:ext>
            </a:extLst>
          </p:cNvPr>
          <p:cNvSpPr txBox="1"/>
          <p:nvPr/>
        </p:nvSpPr>
        <p:spPr>
          <a:xfrm>
            <a:off x="14970" y="1691542"/>
            <a:ext cx="947695" cy="261610"/>
          </a:xfrm>
          <a:prstGeom prst="rect">
            <a:avLst/>
          </a:prstGeom>
          <a:solidFill>
            <a:schemeClr val="tx2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100"/>
              <a:t>RAN4 Spec</a:t>
            </a:r>
            <a:endParaRPr kumimoji="1" lang="ja-JP" altLang="en-US" sz="1100"/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1874AA66-0E50-E106-ED9D-1F78CD083B76}"/>
              </a:ext>
            </a:extLst>
          </p:cNvPr>
          <p:cNvSpPr/>
          <p:nvPr/>
        </p:nvSpPr>
        <p:spPr>
          <a:xfrm>
            <a:off x="1875884" y="3026748"/>
            <a:ext cx="2276627" cy="728506"/>
          </a:xfrm>
          <a:prstGeom prst="rect">
            <a:avLst/>
          </a:prstGeom>
          <a:noFill/>
          <a:ln w="57150">
            <a:solidFill>
              <a:srgbClr val="FF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65519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4435" y="1023256"/>
            <a:ext cx="11523132" cy="5494140"/>
          </a:xfrm>
        </p:spPr>
        <p:txBody>
          <a:bodyPr>
            <a:noAutofit/>
          </a:bodyPr>
          <a:lstStyle/>
          <a:p>
            <a:pPr marL="436022" indent="-342891">
              <a:spcBef>
                <a:spcPts val="600"/>
              </a:spcBef>
            </a:pPr>
            <a:r>
              <a:rPr lang="en-US" altLang="ja-JP" sz="2200">
                <a:cs typeface="Calibri" panose="020F0502020204030204" pitchFamily="34" charset="0"/>
              </a:rPr>
              <a:t>Proposal 1: </a:t>
            </a:r>
            <a:r>
              <a:rPr lang="en-US" altLang="ja-JP" sz="2200" b="0">
                <a:cs typeface="Calibri" panose="020F0502020204030204" pitchFamily="34" charset="0"/>
              </a:rPr>
              <a:t>RAN decide to extend the minimum number of measurement frequency carriers in Rel-20.</a:t>
            </a:r>
          </a:p>
          <a:p>
            <a:pPr marL="436022" indent="-342891">
              <a:spcBef>
                <a:spcPts val="600"/>
              </a:spcBef>
            </a:pPr>
            <a:endParaRPr lang="en-US" altLang="ja-JP" sz="2200" b="0">
              <a:cs typeface="Calibri" panose="020F0502020204030204" pitchFamily="34" charset="0"/>
            </a:endParaRPr>
          </a:p>
          <a:p>
            <a:pPr marL="436022" indent="-342891">
              <a:spcBef>
                <a:spcPts val="600"/>
              </a:spcBef>
            </a:pPr>
            <a:r>
              <a:rPr lang="en-US" altLang="ja-JP" sz="2200">
                <a:cs typeface="Calibri" panose="020F0502020204030204" pitchFamily="34" charset="0"/>
              </a:rPr>
              <a:t>Proposal 2: </a:t>
            </a:r>
            <a:r>
              <a:rPr lang="en-US" altLang="ja-JP" sz="2200" b="0">
                <a:cs typeface="Calibri" panose="020F0502020204030204" pitchFamily="34" charset="0"/>
              </a:rPr>
              <a:t>RAN specify the necessary requirements including measurement requirement, BS signaling and UE capability for UE to support this feature in Rel-20.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>
                <a:cs typeface="Calibri" panose="020F0502020204030204" pitchFamily="34" charset="0"/>
              </a:rPr>
              <a:t>Proposal</a:t>
            </a:r>
            <a:endParaRPr kumimoji="1" lang="ja-JP" altLang="en-US" b="1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43B3E5-C6F5-8587-DF5F-43B5A5BF93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4FC5B9D-AA6C-F8FB-BC11-3E30F84146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435" y="1023256"/>
            <a:ext cx="11523132" cy="5494140"/>
          </a:xfrm>
        </p:spPr>
        <p:txBody>
          <a:bodyPr>
            <a:noAutofit/>
          </a:bodyPr>
          <a:lstStyle/>
          <a:p>
            <a:pPr lvl="0" hangingPunct="0"/>
            <a:r>
              <a:rPr lang="en-US" altLang="ja-JP" sz="1800" b="0" dirty="0"/>
              <a:t>The objective of this work item is to:</a:t>
            </a:r>
          </a:p>
          <a:p>
            <a:pPr lvl="0" hangingPunct="0"/>
            <a:r>
              <a:rPr lang="en-US" altLang="ja-JP" sz="1800" b="0" dirty="0"/>
              <a:t>Increase the minimum number of inter-frequency carriers and cells a UE shall be able to monitor for NR (RAN4). </a:t>
            </a:r>
          </a:p>
          <a:p>
            <a:pPr marL="0" lvl="0" indent="0" hangingPunct="0">
              <a:buNone/>
            </a:pPr>
            <a:r>
              <a:rPr lang="en-US" altLang="ja-JP" sz="1800" b="0" dirty="0"/>
              <a:t>      The corresponding working assumptions are </a:t>
            </a:r>
          </a:p>
          <a:p>
            <a:pPr marL="0" lvl="0" indent="0" hangingPunct="0">
              <a:buNone/>
            </a:pPr>
            <a:r>
              <a:rPr lang="en-US" altLang="ja-JP" sz="1800" b="0" dirty="0"/>
              <a:t>	inter-frequency for NR: </a:t>
            </a:r>
            <a:r>
              <a:rPr lang="en-US" altLang="ja-JP" sz="1800" b="0"/>
              <a:t>max 16 </a:t>
            </a:r>
            <a:r>
              <a:rPr lang="en-US" altLang="ja-JP" sz="1800" b="0" dirty="0"/>
              <a:t>carriers</a:t>
            </a:r>
          </a:p>
          <a:p>
            <a:pPr marL="0" lvl="0" indent="0" hangingPunct="0">
              <a:buNone/>
            </a:pPr>
            <a:r>
              <a:rPr lang="en-US" altLang="ja-JP" sz="1800" b="0" dirty="0"/>
              <a:t>	Minimum requirements for total number of carriers to monitor in 38.133 shall also be addressed </a:t>
            </a:r>
          </a:p>
          <a:p>
            <a:pPr marL="0" lvl="0" indent="0" hangingPunct="0">
              <a:buNone/>
            </a:pPr>
            <a:r>
              <a:rPr lang="en-US" altLang="ja-JP" sz="1800" b="0" dirty="0"/>
              <a:t>	Increasing the minimum number of inter-RAT carriers is not the scope of this work item</a:t>
            </a:r>
          </a:p>
          <a:p>
            <a:pPr marL="0" lvl="0" indent="0" hangingPunct="0">
              <a:buNone/>
            </a:pPr>
            <a:r>
              <a:rPr lang="en-US" altLang="ja-JP" sz="1800" b="0" dirty="0"/>
              <a:t>	Only RRC idle mode operation shall be considered, and RRC connected mode operation is not the scope of this work item.</a:t>
            </a:r>
          </a:p>
          <a:p>
            <a:pPr marL="0" lvl="0" indent="0" hangingPunct="0">
              <a:buNone/>
            </a:pPr>
            <a:r>
              <a:rPr lang="en-US" altLang="ja-JP" sz="1800" b="0" dirty="0"/>
              <a:t>	The work on inter-frequency layers to be monitored shall be prioritized over inter-RAT layers to be monitored.</a:t>
            </a:r>
          </a:p>
          <a:p>
            <a:pPr marL="0" lvl="0" indent="0" hangingPunct="0">
              <a:buNone/>
            </a:pPr>
            <a:r>
              <a:rPr lang="en-US" altLang="ja-JP" sz="1800" b="0" dirty="0"/>
              <a:t>	Any changes shall be backwards compatible from a core and performance requirements point of view, i.e. the solution should not worsen existing RRM requirements (e.g., delays) and power consumption in the UE when using the number of carriers/cells a UE can monitor in the existing specification</a:t>
            </a:r>
          </a:p>
          <a:p>
            <a:pPr lvl="0" hangingPunct="0"/>
            <a:r>
              <a:rPr lang="en-US" altLang="ja-JP" sz="1800" b="0" dirty="0"/>
              <a:t>Specify the UE behavior and network </a:t>
            </a:r>
            <a:r>
              <a:rPr lang="en-US" altLang="ja-JP" sz="1800" b="0" dirty="0" err="1"/>
              <a:t>signalling</a:t>
            </a:r>
            <a:r>
              <a:rPr lang="en-US" altLang="ja-JP" sz="1800" b="0" dirty="0"/>
              <a:t> required when a UE supports the extended number of inter-frequency carriers(RAN2)</a:t>
            </a: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8D10919F-5A40-1DDF-113B-3A4E623579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1" lang="en-US" altLang="ja-JP" b="1">
                <a:cs typeface="Calibri" panose="020F0502020204030204" pitchFamily="34" charset="0"/>
              </a:rPr>
              <a:t>Tentative Objecti</a:t>
            </a:r>
            <a:r>
              <a:rPr lang="en-US" altLang="ja-JP" b="1">
                <a:cs typeface="Calibri" panose="020F0502020204030204" pitchFamily="34" charset="0"/>
              </a:rPr>
              <a:t>ve</a:t>
            </a:r>
            <a:endParaRPr kumimoji="1" lang="ja-JP" altLang="en-US" b="1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5607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5D536BCA-D14D-EB42-FDFA-35A836D858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kumimoji="1" lang="en-US" altLang="ja-JP" sz="6000"/>
              <a:t>EOF</a:t>
            </a:r>
            <a:endParaRPr kumimoji="1" lang="ja-JP" altLang="en-US" sz="6000"/>
          </a:p>
        </p:txBody>
      </p:sp>
    </p:spTree>
    <p:extLst>
      <p:ext uri="{BB962C8B-B14F-4D97-AF65-F5344CB8AC3E}">
        <p14:creationId xmlns:p14="http://schemas.microsoft.com/office/powerpoint/2010/main" val="22458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社内用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社外用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99_back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社内用">
  <a:themeElements>
    <a:clrScheme name="KDDIテンプレ配色">
      <a:dk1>
        <a:srgbClr val="262626"/>
      </a:dk1>
      <a:lt1>
        <a:sysClr val="window" lastClr="FFFFFF"/>
      </a:lt1>
      <a:dk2>
        <a:srgbClr val="EA6031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E0"/>
      </a:folHlink>
    </a:clrScheme>
    <a:fontScheme name="メイリオ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905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dirty="0" smtClean="0">
            <a:solidFill>
              <a:schemeClr val="bg1"/>
            </a:solidFill>
          </a:defRPr>
        </a:defPPr>
      </a:lstStyle>
      <a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a:style>
    </a:spDef>
    <a:txDef>
      <a:spPr>
        <a:noFill/>
      </a:spPr>
      <a:bodyPr wrap="none" rtlCol="0">
        <a:spAutoFit/>
      </a:bodyPr>
      <a:lstStyle>
        <a:defPPr>
          <a:defRPr kumimoji="1" dirty="0" smtClean="0"/>
        </a:defPPr>
      </a:lstStyle>
    </a:txDef>
  </a:objectDefaults>
  <a:extraClrSchemeLst/>
</a:theme>
</file>

<file path=ppt/theme/theme5.xml><?xml version="1.0" encoding="utf-8"?>
<a:theme xmlns:a="http://schemas.openxmlformats.org/drawingml/2006/main" name="2_社内用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社内用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3_社内用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229B750B35C6CB48B741BFC0B7706F13" ma:contentTypeVersion="3" ma:contentTypeDescription="新しいドキュメントを作成します。" ma:contentTypeScope="" ma:versionID="9f09379dcaf420a8d51e001296a4e4fb">
  <xsd:schema xmlns:xsd="http://www.w3.org/2001/XMLSchema" xmlns:xs="http://www.w3.org/2001/XMLSchema" xmlns:p="http://schemas.microsoft.com/office/2006/metadata/properties" xmlns:ns2="85f076c8-dd87-4013-9442-63bb11e38324" targetNamespace="http://schemas.microsoft.com/office/2006/metadata/properties" ma:root="true" ma:fieldsID="183d70362d51443931b3bef77584185d" ns2:_="">
    <xsd:import namespace="85f076c8-dd87-4013-9442-63bb11e3832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f076c8-dd87-4013-9442-63bb11e3832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BA8DD88-19EB-4963-A531-838CB1C22086}">
  <ds:schemaRefs>
    <ds:schemaRef ds:uri="http://schemas.microsoft.com/office/2006/metadata/properties"/>
    <ds:schemaRef ds:uri="http://www.w3.org/XML/1998/namespace"/>
    <ds:schemaRef ds:uri="http://schemas.microsoft.com/office/2006/documentManagement/types"/>
    <ds:schemaRef ds:uri="http://purl.org/dc/dcmitype/"/>
    <ds:schemaRef ds:uri="http://purl.org/dc/elements/1.1/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85f076c8-dd87-4013-9442-63bb11e38324"/>
  </ds:schemaRefs>
</ds:datastoreItem>
</file>

<file path=customXml/itemProps2.xml><?xml version="1.0" encoding="utf-8"?>
<ds:datastoreItem xmlns:ds="http://schemas.openxmlformats.org/officeDocument/2006/customXml" ds:itemID="{79440B56-A745-41F2-A930-A01C218CC333}">
  <ds:schemaRefs>
    <ds:schemaRef ds:uri="85f076c8-dd87-4013-9442-63bb11e3832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920A4E17-A459-4B55-B39E-D1605282E9FE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040b5c43-0c27-49b3-b8e6-cdec886abcee}" enabled="0" method="" siteId="{040b5c43-0c27-49b3-b8e6-cdec886abcee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671</Words>
  <Application>Microsoft Office PowerPoint</Application>
  <PresentationFormat>ワイド画面</PresentationFormat>
  <Paragraphs>115</Paragraphs>
  <Slides>6</Slides>
  <Notes>4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7</vt:i4>
      </vt:variant>
      <vt:variant>
        <vt:lpstr>スライド タイトル</vt:lpstr>
      </vt:variant>
      <vt:variant>
        <vt:i4>6</vt:i4>
      </vt:variant>
    </vt:vector>
  </HeadingPairs>
  <TitlesOfParts>
    <vt:vector size="20" baseType="lpstr">
      <vt:lpstr>Meiryo UI</vt:lpstr>
      <vt:lpstr>Yu Gothic UI</vt:lpstr>
      <vt:lpstr>メイリオ</vt:lpstr>
      <vt:lpstr>游ゴシック</vt:lpstr>
      <vt:lpstr>Arial</vt:lpstr>
      <vt:lpstr>Calibri</vt:lpstr>
      <vt:lpstr>Wingdings</vt:lpstr>
      <vt:lpstr>社内用</vt:lpstr>
      <vt:lpstr>社外用</vt:lpstr>
      <vt:lpstr>99_back</vt:lpstr>
      <vt:lpstr>1_社内用</vt:lpstr>
      <vt:lpstr>2_社内用</vt:lpstr>
      <vt:lpstr>2_社内用</vt:lpstr>
      <vt:lpstr>3_社内用</vt:lpstr>
      <vt:lpstr>Motivation on Increasing the number of NR inter-frequency carriers for UE monitoring</vt:lpstr>
      <vt:lpstr>Justification</vt:lpstr>
      <vt:lpstr>Justification</vt:lpstr>
      <vt:lpstr>Proposal</vt:lpstr>
      <vt:lpstr>Tentative Objective</vt:lpstr>
      <vt:lpstr>PowerPoint プレゼンテーション</vt:lpstr>
    </vt:vector>
  </TitlesOfParts>
  <Company>KDDI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KDDIつなぐデザイン室</dc:creator>
  <cp:lastModifiedBy>李 ヤンウェイ</cp:lastModifiedBy>
  <cp:revision>1</cp:revision>
  <dcterms:created xsi:type="dcterms:W3CDTF">2022-04-28T01:12:53Z</dcterms:created>
  <dcterms:modified xsi:type="dcterms:W3CDTF">2026-01-30T03:12:24Z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0x010100229B750B35C6CB48B741BFC0B7706F13</vt:lpwstr>
  </property>
</Properties>
</file>