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29" r:id="rId4"/>
  </p:sldMasterIdLst>
  <p:notesMasterIdLst>
    <p:notesMasterId r:id="rId7"/>
  </p:notesMasterIdLst>
  <p:handoutMasterIdLst>
    <p:handoutMasterId r:id="rId8"/>
  </p:handoutMasterIdLst>
  <p:sldIdLst>
    <p:sldId id="934" r:id="rId5"/>
    <p:sldId id="928" r:id="rId6"/>
  </p:sldIdLst>
  <p:sldSz cx="12192000" cy="6858000"/>
  <p:notesSz cx="7010400" cy="9296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Xizeng Dai" initials="XzD" lastIdx="13" clrIdx="0">
    <p:extLst>
      <p:ext uri="{19B8F6BF-5375-455C-9EA6-DF929625EA0E}">
        <p15:presenceInfo xmlns:p15="http://schemas.microsoft.com/office/powerpoint/2012/main" userId="Xizeng Dai" providerId="None"/>
      </p:ext>
    </p:extLst>
  </p:cmAuthor>
  <p:cmAuthor id="2" name="Andrey Chervyakov" initials="CA" lastIdx="13" clrIdx="1">
    <p:extLst>
      <p:ext uri="{19B8F6BF-5375-455C-9EA6-DF929625EA0E}">
        <p15:presenceInfo xmlns:p15="http://schemas.microsoft.com/office/powerpoint/2012/main" userId="Andrey Chervyakov" providerId="None"/>
      </p:ext>
    </p:extLst>
  </p:cmAuthor>
  <p:cmAuthor id="3" name="Haijie Qiu_Samsung" initials="1" lastIdx="1" clrIdx="2">
    <p:extLst>
      <p:ext uri="{19B8F6BF-5375-455C-9EA6-DF929625EA0E}">
        <p15:presenceInfo xmlns:p15="http://schemas.microsoft.com/office/powerpoint/2012/main" userId="Haijie Qiu_Samsung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66"/>
    <a:srgbClr val="9BBB59"/>
    <a:srgbClr val="EFF3EA"/>
    <a:srgbClr val="FFFFFF"/>
    <a:srgbClr val="BEC6B4"/>
    <a:srgbClr val="D0D8E8"/>
    <a:srgbClr val="DEE7D1"/>
    <a:srgbClr val="E9EDF4"/>
    <a:srgbClr val="00CC99"/>
    <a:srgbClr val="00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53FD9F-09BD-4327-A32A-3B6B3E5A5CD5}" v="20" dt="2021-12-01T08:34:12.92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27102A9-8310-4765-A935-A1911B00CA55}" styleName="浅色样式 1 - 强调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5758FB7-9AC5-4552-8A53-C91805E547FA}" styleName="主题样式 1 - 强调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012ECD-51FC-41F1-AA8D-1B2483CD663E}" styleName="浅色样式 2 - 强调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949" autoAdjust="0"/>
    <p:restoredTop sz="96091" autoAdjust="0"/>
  </p:normalViewPr>
  <p:slideViewPr>
    <p:cSldViewPr snapToGrid="0">
      <p:cViewPr varScale="1">
        <p:scale>
          <a:sx n="45" d="100"/>
          <a:sy n="45" d="100"/>
        </p:scale>
        <p:origin x="42" y="1341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46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45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ervyakov, Andrey" userId="dbdfc4e7-c505-4785-a117-c03dfe609c52" providerId="ADAL" clId="{8653FD9F-09BD-4327-A32A-3B6B3E5A5CD5}"/>
    <pc:docChg chg="undo custSel modSld">
      <pc:chgData name="Chervyakov, Andrey" userId="dbdfc4e7-c505-4785-a117-c03dfe609c52" providerId="ADAL" clId="{8653FD9F-09BD-4327-A32A-3B6B3E5A5CD5}" dt="2021-12-01T08:34:12.922" v="593"/>
      <pc:docMkLst>
        <pc:docMk/>
      </pc:docMkLst>
      <pc:sldChg chg="modSp mod">
        <pc:chgData name="Chervyakov, Andrey" userId="dbdfc4e7-c505-4785-a117-c03dfe609c52" providerId="ADAL" clId="{8653FD9F-09BD-4327-A32A-3B6B3E5A5CD5}" dt="2021-12-01T08:00:36.342" v="1" actId="20577"/>
        <pc:sldMkLst>
          <pc:docMk/>
          <pc:sldMk cId="2634616571" sldId="984"/>
        </pc:sldMkLst>
        <pc:spChg chg="mod">
          <ac:chgData name="Chervyakov, Andrey" userId="dbdfc4e7-c505-4785-a117-c03dfe609c52" providerId="ADAL" clId="{8653FD9F-09BD-4327-A32A-3B6B3E5A5CD5}" dt="2021-12-01T08:00:36.342" v="1" actId="20577"/>
          <ac:spMkLst>
            <pc:docMk/>
            <pc:sldMk cId="2634616571" sldId="984"/>
            <ac:spMk id="3" creationId="{B1BE6906-4FA3-42DA-8E86-BA4DD12F41A6}"/>
          </ac:spMkLst>
        </pc:spChg>
      </pc:sldChg>
      <pc:sldChg chg="addCm modCm">
        <pc:chgData name="Chervyakov, Andrey" userId="dbdfc4e7-c505-4785-a117-c03dfe609c52" providerId="ADAL" clId="{8653FD9F-09BD-4327-A32A-3B6B3E5A5CD5}" dt="2021-12-01T08:03:03.413" v="12"/>
        <pc:sldMkLst>
          <pc:docMk/>
          <pc:sldMk cId="439314775" sldId="995"/>
        </pc:sldMkLst>
      </pc:sldChg>
      <pc:sldChg chg="modSp mod addCm modCm">
        <pc:chgData name="Chervyakov, Andrey" userId="dbdfc4e7-c505-4785-a117-c03dfe609c52" providerId="ADAL" clId="{8653FD9F-09BD-4327-A32A-3B6B3E5A5CD5}" dt="2021-12-01T08:18:35.154" v="465"/>
        <pc:sldMkLst>
          <pc:docMk/>
          <pc:sldMk cId="1657490726" sldId="1025"/>
        </pc:sldMkLst>
        <pc:spChg chg="mod">
          <ac:chgData name="Chervyakov, Andrey" userId="dbdfc4e7-c505-4785-a117-c03dfe609c52" providerId="ADAL" clId="{8653FD9F-09BD-4327-A32A-3B6B3E5A5CD5}" dt="2021-12-01T08:01:46.891" v="5" actId="20577"/>
          <ac:spMkLst>
            <pc:docMk/>
            <pc:sldMk cId="1657490726" sldId="1025"/>
            <ac:spMk id="2" creationId="{4653FC17-6DDA-4C90-8331-B521BC2ADE4B}"/>
          </ac:spMkLst>
        </pc:spChg>
        <pc:spChg chg="mod">
          <ac:chgData name="Chervyakov, Andrey" userId="dbdfc4e7-c505-4785-a117-c03dfe609c52" providerId="ADAL" clId="{8653FD9F-09BD-4327-A32A-3B6B3E5A5CD5}" dt="2021-12-01T08:07:20.284" v="112" actId="207"/>
          <ac:spMkLst>
            <pc:docMk/>
            <pc:sldMk cId="1657490726" sldId="1025"/>
            <ac:spMk id="3" creationId="{B1BE6906-4FA3-42DA-8E86-BA4DD12F41A6}"/>
          </ac:spMkLst>
        </pc:spChg>
      </pc:sldChg>
      <pc:sldChg chg="modSp mod addCm delCm modCm">
        <pc:chgData name="Chervyakov, Andrey" userId="dbdfc4e7-c505-4785-a117-c03dfe609c52" providerId="ADAL" clId="{8653FD9F-09BD-4327-A32A-3B6B3E5A5CD5}" dt="2021-12-01T08:34:12.922" v="593"/>
        <pc:sldMkLst>
          <pc:docMk/>
          <pc:sldMk cId="3799247832" sldId="1034"/>
        </pc:sldMkLst>
        <pc:spChg chg="mod">
          <ac:chgData name="Chervyakov, Andrey" userId="dbdfc4e7-c505-4785-a117-c03dfe609c52" providerId="ADAL" clId="{8653FD9F-09BD-4327-A32A-3B6B3E5A5CD5}" dt="2021-12-01T08:02:12.651" v="8"/>
          <ac:spMkLst>
            <pc:docMk/>
            <pc:sldMk cId="3799247832" sldId="1034"/>
            <ac:spMk id="2" creationId="{4653FC17-6DDA-4C90-8331-B521BC2ADE4B}"/>
          </ac:spMkLst>
        </pc:spChg>
        <pc:spChg chg="mod">
          <ac:chgData name="Chervyakov, Andrey" userId="dbdfc4e7-c505-4785-a117-c03dfe609c52" providerId="ADAL" clId="{8653FD9F-09BD-4327-A32A-3B6B3E5A5CD5}" dt="2021-12-01T08:33:30.708" v="581" actId="13926"/>
          <ac:spMkLst>
            <pc:docMk/>
            <pc:sldMk cId="3799247832" sldId="1034"/>
            <ac:spMk id="3" creationId="{B1BE6906-4FA3-42DA-8E86-BA4DD12F41A6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71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232" y="0"/>
            <a:ext cx="3038170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682"/>
            <a:ext cx="3038171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232" y="8830682"/>
            <a:ext cx="3038170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fld id="{867FF36F-819D-4D2B-A8BB-AF91032F0C08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286934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71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232" y="0"/>
            <a:ext cx="3038170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5325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61" y="4416091"/>
            <a:ext cx="5142280" cy="4183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682"/>
            <a:ext cx="3038171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232" y="8830682"/>
            <a:ext cx="3038170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fld id="{459FDB58-73C4-413E-BB6C-BBE882DFCE1B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0612503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9FDB58-73C4-413E-BB6C-BBE882DFCE1B}" type="slidenum">
              <a:rPr lang="en-GB" altLang="en-US" smtClean="0"/>
              <a:pPr/>
              <a:t>1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589754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9FDB58-73C4-413E-BB6C-BBE882DFCE1B}" type="slidenum">
              <a:rPr lang="en-GB" altLang="en-US" smtClean="0"/>
              <a:pPr/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056159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8"/>
            <a:ext cx="10363200" cy="1470025"/>
          </a:xfrm>
        </p:spPr>
        <p:txBody>
          <a:bodyPr/>
          <a:lstStyle>
            <a:lvl1pPr>
              <a:defRPr sz="4000">
                <a:latin typeface="+mj-ea"/>
                <a:ea typeface="+mj-ea"/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latin typeface="+mj-ea"/>
                <a:ea typeface="+mj-ea"/>
              </a:defRPr>
            </a:lvl1pPr>
            <a:lvl2pPr marL="457177" indent="0" algn="ctr">
              <a:buNone/>
              <a:defRPr/>
            </a:lvl2pPr>
            <a:lvl3pPr marL="914354" indent="0" algn="ctr">
              <a:buNone/>
              <a:defRPr/>
            </a:lvl3pPr>
            <a:lvl4pPr marL="1371531" indent="0" algn="ctr">
              <a:buNone/>
              <a:defRPr/>
            </a:lvl4pPr>
            <a:lvl5pPr marL="1828709" indent="0" algn="ctr">
              <a:buNone/>
              <a:defRPr/>
            </a:lvl5pPr>
            <a:lvl6pPr marL="2285886" indent="0" algn="ctr">
              <a:buNone/>
              <a:defRPr/>
            </a:lvl6pPr>
            <a:lvl7pPr marL="2743063" indent="0" algn="ctr">
              <a:buNone/>
              <a:defRPr/>
            </a:lvl7pPr>
            <a:lvl8pPr marL="3200240" indent="0" algn="ctr">
              <a:buNone/>
              <a:defRPr/>
            </a:lvl8pPr>
            <a:lvl9pPr marL="3657417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12707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5652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27235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601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55285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9670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E6C394A-9E02-4841-ACC8-9EFF4DA6339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fld id="{F5492D28-9CB3-4957-BFD2-683A3D6260A5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xmlns="" id="{DFCFD951-EB5F-444C-A429-749DF9E84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72305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13"/>
            <a:ext cx="10363200" cy="1362075"/>
          </a:xfrm>
        </p:spPr>
        <p:txBody>
          <a:bodyPr anchor="t"/>
          <a:lstStyle>
            <a:lvl1pPr algn="l">
              <a:defRPr sz="4000" b="1" cap="all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1801"/>
            </a:lvl2pPr>
            <a:lvl3pPr marL="914354" indent="0">
              <a:buNone/>
              <a:defRPr sz="1600"/>
            </a:lvl3pPr>
            <a:lvl4pPr marL="1371531" indent="0">
              <a:buNone/>
              <a:defRPr sz="1401"/>
            </a:lvl4pPr>
            <a:lvl5pPr marL="1828709" indent="0">
              <a:buNone/>
              <a:defRPr sz="1401"/>
            </a:lvl5pPr>
            <a:lvl6pPr marL="2285886" indent="0">
              <a:buNone/>
              <a:defRPr sz="1401"/>
            </a:lvl6pPr>
            <a:lvl7pPr marL="2743063" indent="0">
              <a:buNone/>
              <a:defRPr sz="1401"/>
            </a:lvl7pPr>
            <a:lvl8pPr marL="3200240" indent="0">
              <a:buNone/>
              <a:defRPr sz="1401"/>
            </a:lvl8pPr>
            <a:lvl9pPr marL="3657417" indent="0">
              <a:buNone/>
              <a:defRPr sz="140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1478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71323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80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6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6" y="2174875"/>
            <a:ext cx="5389033" cy="3951288"/>
          </a:xfrm>
        </p:spPr>
        <p:txBody>
          <a:bodyPr/>
          <a:lstStyle>
            <a:lvl1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80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0855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20819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119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6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217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82668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8" descr="green.jpg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" y="6456363"/>
            <a:ext cx="6189133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1" y="274638"/>
            <a:ext cx="9112251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6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10960" y="6483350"/>
            <a:ext cx="527049" cy="222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solidFill>
                  <a:schemeClr val="bg1"/>
                </a:solidFill>
                <a:latin typeface="Arial" charset="0"/>
              </a:defRPr>
            </a:lvl1pPr>
          </a:lstStyle>
          <a:p>
            <a:fld id="{F5492D28-9CB3-4957-BFD2-683A3D6260A5}" type="slidenum">
              <a:rPr lang="en-GB" altLang="en-US"/>
              <a:pPr/>
              <a:t>‹#›</a:t>
            </a:fld>
            <a:endParaRPr lang="en-GB" altLang="en-US" dirty="0"/>
          </a:p>
        </p:txBody>
      </p:sp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1559984" y="5009401"/>
            <a:ext cx="6102349" cy="246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1" dirty="0">
                <a:solidFill>
                  <a:schemeClr val="bg1"/>
                </a:solidFill>
                <a:latin typeface="Arial" panose="020B0604020202020204" pitchFamily="34" charset="0"/>
              </a:rPr>
              <a:t>© 3GPP 2009     Mobile World Congress, Barcelona, 19</a:t>
            </a:r>
            <a:r>
              <a:rPr lang="en-GB" altLang="en-US" sz="1001" baseline="30000" dirty="0">
                <a:solidFill>
                  <a:schemeClr val="bg1"/>
                </a:solidFill>
                <a:latin typeface="Arial" panose="020B0604020202020204" pitchFamily="34" charset="0"/>
              </a:rPr>
              <a:t>th</a:t>
            </a:r>
            <a:r>
              <a:rPr lang="en-GB" altLang="en-US" sz="1001" dirty="0">
                <a:solidFill>
                  <a:schemeClr val="bg1"/>
                </a:solidFill>
                <a:latin typeface="Arial" panose="020B0604020202020204" pitchFamily="34" charset="0"/>
              </a:rPr>
              <a:t> February 2009</a:t>
            </a:r>
          </a:p>
        </p:txBody>
      </p:sp>
      <p:pic>
        <p:nvPicPr>
          <p:cNvPr id="1033" name="Picture 7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3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7" name="Rectangle 6"/>
          <p:cNvSpPr>
            <a:spLocks noChangeArrowheads="1"/>
          </p:cNvSpPr>
          <p:nvPr/>
        </p:nvSpPr>
        <p:spPr bwMode="auto">
          <a:xfrm>
            <a:off x="593777" y="6455545"/>
            <a:ext cx="95715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200" b="1" dirty="0">
                <a:solidFill>
                  <a:schemeClr val="bg1"/>
                </a:solidFill>
                <a:latin typeface="Arial" panose="020B0604020202020204" pitchFamily="34" charset="0"/>
              </a:rPr>
              <a:t>RAN WG4</a:t>
            </a:r>
          </a:p>
        </p:txBody>
      </p:sp>
      <p:sp>
        <p:nvSpPr>
          <p:cNvPr id="56334" name="Slide Number Placeholder 4"/>
          <p:cNvSpPr txBox="1">
            <a:spLocks noGrp="1"/>
          </p:cNvSpPr>
          <p:nvPr userDrawn="1"/>
        </p:nvSpPr>
        <p:spPr bwMode="auto">
          <a:xfrm>
            <a:off x="11432126" y="6464300"/>
            <a:ext cx="527049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E4DF48D0-4F83-437C-BDD1-C6E5F5F353CD}" type="slidenum">
              <a:rPr lang="en-GB" altLang="en-US" sz="1100">
                <a:solidFill>
                  <a:schemeClr val="bg1"/>
                </a:solidFill>
                <a:latin typeface="Arial" charset="0"/>
              </a:rPr>
              <a:pPr eaLnBrk="1" hangingPunct="1"/>
              <a:t>‹#›</a:t>
            </a:fld>
            <a:endParaRPr lang="en-GB" altLang="en-US" sz="1100" dirty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14" name="Picture 6" descr="3GPP_TM_RD.jpg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8563" y="373075"/>
            <a:ext cx="1493837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55" r:id="rId1"/>
    <p:sldLayoutId id="2147484556" r:id="rId2"/>
    <p:sldLayoutId id="2147484557" r:id="rId3"/>
    <p:sldLayoutId id="2147484558" r:id="rId4"/>
    <p:sldLayoutId id="2147484559" r:id="rId5"/>
    <p:sldLayoutId id="2147484560" r:id="rId6"/>
    <p:sldLayoutId id="2147484561" r:id="rId7"/>
    <p:sldLayoutId id="2147484562" r:id="rId8"/>
    <p:sldLayoutId id="2147484563" r:id="rId9"/>
    <p:sldLayoutId id="2147484564" r:id="rId10"/>
    <p:sldLayoutId id="2147484565" r:id="rId11"/>
    <p:sldLayoutId id="2147484566" r:id="rId12"/>
    <p:sldLayoutId id="2147484567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177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354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531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709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342882" indent="-342882" algn="l" rtl="0" eaLnBrk="0" fontAlgn="base" hangingPunct="0">
        <a:spcBef>
          <a:spcPct val="20000"/>
        </a:spcBef>
        <a:spcAft>
          <a:spcPct val="0"/>
        </a:spcAft>
        <a:buBlip>
          <a:blip r:embed="rId18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13" indent="-285737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charset="0"/>
        <a:buChar char="•"/>
        <a:defRPr sz="2400">
          <a:solidFill>
            <a:schemeClr val="tx1"/>
          </a:solidFill>
          <a:latin typeface="+mn-lt"/>
        </a:defRPr>
      </a:lvl2pPr>
      <a:lvl3pPr marL="1142943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tx1"/>
          </a:solidFill>
          <a:latin typeface="+mn-lt"/>
        </a:defRPr>
      </a:lvl3pPr>
      <a:lvl4pPr marL="1600121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</a:defRPr>
      </a:lvl4pPr>
      <a:lvl5pPr marL="2057298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5pPr>
      <a:lvl6pPr marL="2514476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6pPr>
      <a:lvl7pPr marL="2971652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7pPr>
      <a:lvl8pPr marL="3428829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8pPr>
      <a:lvl9pPr marL="3886007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D30B7C3F-3D32-4F2D-8FDD-60718C51D4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Moderator's summary on RAN4 spec quality</a:t>
            </a:r>
            <a:endParaRPr lang="en-US" b="1" dirty="0">
              <a:latin typeface="+mj-ea"/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xmlns="" id="{EBB0B9E5-9838-4AA8-B169-89A3469C2E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800" y="4629683"/>
            <a:ext cx="8534400" cy="1036178"/>
          </a:xfrm>
        </p:spPr>
        <p:txBody>
          <a:bodyPr/>
          <a:lstStyle/>
          <a:p>
            <a:r>
              <a:rPr lang="en-US" altLang="zh-CN" sz="2000" dirty="0"/>
              <a:t>RAN4 chair (Huawei)</a:t>
            </a:r>
            <a:endParaRPr lang="en-US" sz="2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E4CE5DCD-72B3-468A-A585-E6721DD18679}"/>
              </a:ext>
            </a:extLst>
          </p:cNvPr>
          <p:cNvSpPr txBox="1"/>
          <p:nvPr/>
        </p:nvSpPr>
        <p:spPr>
          <a:xfrm>
            <a:off x="236841" y="274551"/>
            <a:ext cx="54032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3GPP TSG-RAN Meeting </a:t>
            </a:r>
            <a:r>
              <a:rPr lang="en-US" altLang="zh-CN" sz="1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#103</a:t>
            </a:r>
            <a:endParaRPr lang="en-US" altLang="zh-CN" sz="1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nl-NL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Maastricht, Netherlands, March 18-21, 2024</a:t>
            </a:r>
            <a:endParaRPr lang="nl-NL" altLang="zh-CN" sz="16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Agenda Item: 5.4</a:t>
            </a:r>
            <a:endParaRPr lang="en-US" altLang="zh-CN" sz="1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TextBox 1">
            <a:extLst>
              <a:ext uri="{FF2B5EF4-FFF2-40B4-BE49-F238E27FC236}">
                <a16:creationId xmlns:a16="http://schemas.microsoft.com/office/drawing/2014/main" xmlns="" id="{E4CE5DCD-72B3-468A-A585-E6721DD18679}"/>
              </a:ext>
            </a:extLst>
          </p:cNvPr>
          <p:cNvSpPr txBox="1"/>
          <p:nvPr/>
        </p:nvSpPr>
        <p:spPr>
          <a:xfrm>
            <a:off x="7730857" y="274551"/>
            <a:ext cx="25191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RP-240782</a:t>
            </a:r>
            <a:r>
              <a:rPr 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	</a:t>
            </a:r>
            <a:endParaRPr lang="en-US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7519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52" y="130320"/>
            <a:ext cx="9263641" cy="1143001"/>
          </a:xfrm>
        </p:spPr>
        <p:txBody>
          <a:bodyPr/>
          <a:lstStyle/>
          <a:p>
            <a:r>
              <a:rPr lang="en-US" b="1" dirty="0" smtClean="0"/>
              <a:t>Way forward</a:t>
            </a:r>
            <a:endParaRPr lang="ru-R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1BE6906-4FA3-42DA-8E86-BA4DD12F41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651" y="1273321"/>
            <a:ext cx="11790349" cy="5095171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/>
              <a:t>The RAN4 Rel-19 specifications are expected to be available by December 2024.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/>
              <a:t>RAN4 will organize the discussions for improving the specifications in </a:t>
            </a:r>
            <a:r>
              <a:rPr lang="en-US" sz="1400" dirty="0" smtClean="0"/>
              <a:t>Q2 and Q3 </a:t>
            </a:r>
            <a:r>
              <a:rPr lang="en-US" sz="1400" dirty="0" smtClean="0"/>
              <a:t>2024 in RAN4 meeting(s), and report to </a:t>
            </a:r>
            <a:r>
              <a:rPr lang="en-US" sz="1400" dirty="0" smtClean="0"/>
              <a:t>RAN#104 and RAN#105</a:t>
            </a:r>
            <a:endParaRPr lang="en-US" sz="1400" dirty="0"/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Focus </a:t>
            </a:r>
            <a:r>
              <a:rPr lang="en-US" altLang="zh-CN" sz="1200" dirty="0" smtClean="0"/>
              <a:t>on 38.133 and 38.101-1/38.101-2,/</a:t>
            </a:r>
            <a:r>
              <a:rPr lang="en-US" altLang="zh-CN" sz="1200" dirty="0" smtClean="0"/>
              <a:t>38.101-3, not covering other specifications in this RAN task</a:t>
            </a:r>
            <a:endParaRPr lang="en-US" altLang="zh-CN" sz="1200" dirty="0" smtClean="0"/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Motivation of the work:</a:t>
            </a:r>
          </a:p>
          <a:p>
            <a:pPr lvl="2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Try to improve the above specifications for Rel-19 for 5G in the short term</a:t>
            </a:r>
          </a:p>
          <a:p>
            <a:pPr lvl="2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Try to conclude on guidance including the structure, drafting rule to ensure the quality of specifications for UE RF and RRM.</a:t>
            </a:r>
            <a:endParaRPr lang="en-US" altLang="zh-CN" sz="1200" dirty="0"/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Set </a:t>
            </a:r>
            <a:r>
              <a:rPr lang="en-US" altLang="zh-CN" sz="1200" dirty="0" smtClean="0"/>
              <a:t>up </a:t>
            </a:r>
            <a:r>
              <a:rPr lang="en-US" altLang="zh-CN" sz="1200" dirty="0" smtClean="0"/>
              <a:t>one</a:t>
            </a:r>
            <a:r>
              <a:rPr lang="en-US" altLang="zh-CN" sz="1200" dirty="0" smtClean="0"/>
              <a:t> </a:t>
            </a:r>
            <a:r>
              <a:rPr lang="en-US" altLang="zh-CN" sz="1200" dirty="0" smtClean="0"/>
              <a:t>dedicated agenda </a:t>
            </a:r>
            <a:r>
              <a:rPr lang="en-US" altLang="zh-CN" sz="1200" dirty="0" smtClean="0"/>
              <a:t>to </a:t>
            </a:r>
            <a:r>
              <a:rPr lang="en-US" altLang="zh-CN" sz="1200" dirty="0" smtClean="0"/>
              <a:t>collect the input from companies for specification improvement</a:t>
            </a:r>
          </a:p>
          <a:p>
            <a:pPr lvl="2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Companies are expected </a:t>
            </a:r>
            <a:r>
              <a:rPr lang="en-US" altLang="zh-CN" sz="1200" dirty="0" smtClean="0"/>
              <a:t>to point out the key issues and also provide the concrete solutions</a:t>
            </a:r>
            <a:r>
              <a:rPr lang="en-US" altLang="zh-CN" sz="1200" dirty="0" smtClean="0"/>
              <a:t>.</a:t>
            </a:r>
          </a:p>
          <a:p>
            <a:pPr lvl="2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No corresponding CR is expected before September</a:t>
            </a:r>
            <a:endParaRPr lang="en-US" altLang="zh-CN" sz="1200" dirty="0"/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Schedule the specific time slot for </a:t>
            </a:r>
            <a:r>
              <a:rPr lang="en-US" altLang="zh-CN" sz="1200" dirty="0" smtClean="0"/>
              <a:t>the single discussions </a:t>
            </a:r>
            <a:r>
              <a:rPr lang="en-US" altLang="zh-CN" sz="1200" dirty="0" smtClean="0"/>
              <a:t>on the specification </a:t>
            </a:r>
            <a:r>
              <a:rPr lang="en-US" altLang="zh-CN" sz="1200" dirty="0" smtClean="0"/>
              <a:t>improvement in RAN4 main session starting from April</a:t>
            </a:r>
            <a:endParaRPr lang="en-US" altLang="zh-CN" sz="1200" dirty="0" smtClean="0"/>
          </a:p>
          <a:p>
            <a:pPr lvl="2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Identify the key issues and root reasons behind</a:t>
            </a:r>
          </a:p>
          <a:p>
            <a:pPr lvl="2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Summarize the candidate solutions for the next </a:t>
            </a:r>
            <a:r>
              <a:rPr lang="en-US" altLang="zh-CN" sz="1200" dirty="0" smtClean="0"/>
              <a:t>action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Further discuss and decide how to capture the outcome of this RAN task in RAN#105</a:t>
            </a:r>
            <a:endParaRPr lang="en-US" altLang="zh-CN" sz="1200" dirty="0"/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altLang="zh-CN" sz="1200" dirty="0"/>
          </a:p>
          <a:p>
            <a:pPr lvl="2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altLang="zh-CN" sz="1200" dirty="0"/>
          </a:p>
          <a:p>
            <a:pPr lvl="2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altLang="zh-CN" sz="800" dirty="0" smtClean="0"/>
          </a:p>
        </p:txBody>
      </p:sp>
    </p:spTree>
    <p:extLst>
      <p:ext uri="{BB962C8B-B14F-4D97-AF65-F5344CB8AC3E}">
        <p14:creationId xmlns:p14="http://schemas.microsoft.com/office/powerpoint/2010/main" val="2261567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3gpp">
  <a:themeElements>
    <a:clrScheme name="3gpp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3gpp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552158F8185D44A8848B98AEA319AF" ma:contentTypeVersion="12" ma:contentTypeDescription="Create a new document." ma:contentTypeScope="" ma:versionID="6a36ef4f892f86ce52de6a1653dbd950">
  <xsd:schema xmlns:xsd="http://www.w3.org/2001/XMLSchema" xmlns:xs="http://www.w3.org/2001/XMLSchema" xmlns:p="http://schemas.microsoft.com/office/2006/metadata/properties" xmlns:ns3="a915fe38-2618-47b6-8303-829fb71466d5" xmlns:ns4="23d77754-4ccc-4c57-9291-cab09e81894a" targetNamespace="http://schemas.microsoft.com/office/2006/metadata/properties" ma:root="true" ma:fieldsID="f7034ffd361f586299d0e2788fe1325b" ns3:_="" ns4:_="">
    <xsd:import namespace="a915fe38-2618-47b6-8303-829fb71466d5"/>
    <xsd:import namespace="23d77754-4ccc-4c57-9291-cab09e81894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15fe38-2618-47b6-8303-829fb71466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d77754-4ccc-4c57-9291-cab09e81894a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F070948-0CB2-4F99-ACC8-E715860BC6B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5C68143-B530-4487-9EA7-5BCC5970B48F}">
  <ds:schemaRefs>
    <ds:schemaRef ds:uri="http://purl.org/dc/elements/1.1/"/>
    <ds:schemaRef ds:uri="http://schemas.openxmlformats.org/package/2006/metadata/core-properties"/>
    <ds:schemaRef ds:uri="23d77754-4ccc-4c57-9291-cab09e81894a"/>
    <ds:schemaRef ds:uri="http://www.w3.org/XML/1998/namespace"/>
    <ds:schemaRef ds:uri="a915fe38-2618-47b6-8303-829fb71466d5"/>
    <ds:schemaRef ds:uri="http://schemas.microsoft.com/office/2006/metadata/properties"/>
    <ds:schemaRef ds:uri="http://purl.org/dc/terms/"/>
    <ds:schemaRef ds:uri="http://purl.org/dc/dcmitype/"/>
    <ds:schemaRef ds:uri="http://schemas.microsoft.com/office/2006/documentManagement/typ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874266F6-0ED4-4E4E-9B55-710101289C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15fe38-2618-47b6-8303-829fb71466d5"/>
    <ds:schemaRef ds:uri="23d77754-4ccc-4c57-9291-cab09e8189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351309</TotalTime>
  <Words>216</Words>
  <Application>Microsoft Office PowerPoint</Application>
  <PresentationFormat>宽屏</PresentationFormat>
  <Paragraphs>23</Paragraphs>
  <Slides>2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9" baseType="lpstr">
      <vt:lpstr>宋体</vt:lpstr>
      <vt:lpstr>微软雅黑</vt:lpstr>
      <vt:lpstr>Arial</vt:lpstr>
      <vt:lpstr>Arial Black</vt:lpstr>
      <vt:lpstr>Calibri</vt:lpstr>
      <vt:lpstr>Times New Roman</vt:lpstr>
      <vt:lpstr>3gpp</vt:lpstr>
      <vt:lpstr>Moderator's summary on RAN4 spec quality</vt:lpstr>
      <vt:lpstr>Way forward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RAN4#94 E-meeting Arrangements and Guidelines</dc:title>
  <dc:creator>Administrator</dc:creator>
  <cp:keywords>CTPClassification=CTP_NT</cp:keywords>
  <cp:lastModifiedBy>Huawei</cp:lastModifiedBy>
  <cp:revision>3360</cp:revision>
  <cp:lastPrinted>2016-09-15T08:31:35Z</cp:lastPrinted>
  <dcterms:created xsi:type="dcterms:W3CDTF">2009-11-27T05:15:11Z</dcterms:created>
  <dcterms:modified xsi:type="dcterms:W3CDTF">2024-03-21T07:46:25Z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TitusGUID">
    <vt:lpwstr>6f9c0495-a83c-462b-8664-67016d5bf2d5</vt:lpwstr>
  </property>
  <property fmtid="{D5CDD505-2E9C-101B-9397-08002B2CF9AE}" pid="4" name="CTP_TimeStamp">
    <vt:lpwstr>2020-06-04 10:01:06Z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  <property fmtid="{D5CDD505-2E9C-101B-9397-08002B2CF9AE}" pid="9" name="ContentTypeId">
    <vt:lpwstr>0x010100F2552158F8185D44A8848B98AEA319AF</vt:lpwstr>
  </property>
  <property fmtid="{D5CDD505-2E9C-101B-9397-08002B2CF9AE}" pid="10" name="_2015_ms_pID_725343">
    <vt:lpwstr>(3)DSdAvbP97UHiOWgxPME+2EB2fkpDdhMvAg2ZK1WjwWXGSgHKQQUsb9lgoFDWmhKsA9M5i2gc
vQIoeHOvkC66p8//bUyWyEDgamCgGvaYHFj/j9l2foW4DdjJUqi1d+g53NXnL38Rd3B5qIvQ
aa2sBql4JnsO4p5Xwmu6AbjV2L6E8VA8phZ3FvsvMFM7wZGnGrlRF6/xlendYX5LGGTQ8J7d
PG4dZwMDQS/Hu/qnAV</vt:lpwstr>
  </property>
  <property fmtid="{D5CDD505-2E9C-101B-9397-08002B2CF9AE}" pid="11" name="_2015_ms_pID_7253431">
    <vt:lpwstr>E5VvK0lVbKw7rvyqqWH/zIyo6rSSCCIZZXxnRbrWpPC3awUvOt4Xev
s1aXdntGQA7G5b9WeCtzyjeiKHzA3UghlzIRLB6mgTarTQ70FrCCsPK+Xxe1HZ6kS8zSTqSp
xZMl+umvoqQSbA6gVNme4VNhOsy/z33CQr/Lx0U5T9jm68QRYHd69zVFVBEqodv0bRHhyGOr
NGYlL6CA3YoBv9JucCSvVX+YfJsHl8L+OM6n</vt:lpwstr>
  </property>
  <property fmtid="{D5CDD505-2E9C-101B-9397-08002B2CF9AE}" pid="12" name="_2015_ms_pID_7253432">
    <vt:lpwstr>Mw==</vt:lpwstr>
  </property>
  <property fmtid="{D5CDD505-2E9C-101B-9397-08002B2CF9AE}" pid="13" name="_readonly">
    <vt:lpwstr/>
  </property>
  <property fmtid="{D5CDD505-2E9C-101B-9397-08002B2CF9AE}" pid="14" name="_change">
    <vt:lpwstr/>
  </property>
  <property fmtid="{D5CDD505-2E9C-101B-9397-08002B2CF9AE}" pid="15" name="_full-control">
    <vt:lpwstr/>
  </property>
  <property fmtid="{D5CDD505-2E9C-101B-9397-08002B2CF9AE}" pid="16" name="sflag">
    <vt:lpwstr>1710520154</vt:lpwstr>
  </property>
</Properties>
</file>