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</p:sldMasterIdLst>
  <p:notesMasterIdLst>
    <p:notesMasterId r:id="rId6"/>
  </p:notesMasterIdLst>
  <p:handoutMasterIdLst>
    <p:handoutMasterId r:id="rId7"/>
  </p:handoutMasterIdLst>
  <p:sldIdLst>
    <p:sldId id="417" r:id="rId3"/>
    <p:sldId id="428" r:id="rId4"/>
    <p:sldId id="2147481498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AC062E-1E72-414E-98B4-4F50635CE742}" v="20" dt="2025-12-02T22:42:28.6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57" y="13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35255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RAN#110 Meeting: 08 - 11 Dec 2025, Baltimore, USA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TSG_RAN/TSGR_103/Docs/RP-240823.zip" TargetMode="External"/><Relationship Id="rId2" Type="http://schemas.openxmlformats.org/officeDocument/2006/relationships/hyperlink" Target="http://3gpp.org/ftp/tsg_sa/TSG_SA/TSGS_103_Maastricht_2024-03/Docs/SP-24045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810097"/>
            <a:ext cx="10148887" cy="2016101"/>
          </a:xfrm>
        </p:spPr>
        <p:txBody>
          <a:bodyPr anchor="ctr"/>
          <a:lstStyle/>
          <a:p>
            <a:pPr algn="ctr" eaLnBrk="1" hangingPunct="1"/>
            <a:r>
              <a:rPr lang="en-US" dirty="0"/>
              <a:t>Rel-21 timeline discussion plan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326673"/>
            <a:ext cx="7886700" cy="1182722"/>
          </a:xfrm>
        </p:spPr>
        <p:txBody>
          <a:bodyPr rtlCol="0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Chairs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417617" y="195732"/>
            <a:ext cx="19672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b="1" dirty="0">
                <a:latin typeface="Arial" panose="020B0604020202020204" pitchFamily="34" charset="0"/>
              </a:rPr>
              <a:t>RP‑253769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b="1" dirty="0">
                <a:latin typeface="Arial" panose="020B0604020202020204" pitchFamily="34" charset="0"/>
              </a:rPr>
              <a:t>Agenda item: 15</a:t>
            </a:r>
            <a:endParaRPr lang="en-US" altLang="en-US" sz="18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30424" y="365125"/>
            <a:ext cx="10623376" cy="1325563"/>
          </a:xfrm>
        </p:spPr>
        <p:txBody>
          <a:bodyPr/>
          <a:lstStyle/>
          <a:p>
            <a:r>
              <a:rPr lang="en-US" sz="4800" b="1" dirty="0"/>
              <a:t>Background</a:t>
            </a:r>
            <a:endParaRPr lang="en-GB" sz="4800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Following was endorsed at TSG#103 (ref </a:t>
            </a:r>
            <a:r>
              <a:rPr lang="en-US" sz="3600" dirty="0">
                <a:hlinkClick r:id="rId2"/>
              </a:rPr>
              <a:t>SP-240458</a:t>
            </a:r>
            <a:r>
              <a:rPr lang="en-US" sz="3600" dirty="0"/>
              <a:t>/</a:t>
            </a:r>
            <a:r>
              <a:rPr lang="en-US" sz="3600" dirty="0">
                <a:hlinkClick r:id="rId3"/>
              </a:rPr>
              <a:t>RP-240823</a:t>
            </a:r>
            <a:r>
              <a:rPr lang="en-US" sz="3600" dirty="0"/>
              <a:t>): </a:t>
            </a:r>
          </a:p>
          <a:p>
            <a:pPr marL="0" indent="0">
              <a:buNone/>
            </a:pPr>
            <a:endParaRPr lang="en-US" sz="3600" dirty="0"/>
          </a:p>
          <a:p>
            <a:pPr lvl="1" defTabSz="48895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32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Rel-21 timeline is to be decided no later than June 2026</a:t>
            </a:r>
          </a:p>
          <a:p>
            <a:pPr marL="1085850" lvl="2" indent="-171450" defTabSz="48895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However, ASN.1/</a:t>
            </a:r>
            <a:r>
              <a:rPr lang="en-US" sz="2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OpenAPI</a:t>
            </a:r>
            <a:r>
              <a: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freeze date is no earlier than March 2029</a:t>
            </a:r>
            <a:endParaRPr lang="en-US" sz="4400" dirty="0"/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02C6E-8E0C-CCA8-B913-6D8D214E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0CE74C-C87A-854F-5766-A527673B1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60" y="365125"/>
            <a:ext cx="10515600" cy="1325563"/>
          </a:xfrm>
        </p:spPr>
        <p:txBody>
          <a:bodyPr/>
          <a:lstStyle/>
          <a:p>
            <a:r>
              <a:rPr lang="en-US" sz="4800" b="1" dirty="0"/>
              <a:t>Rel-21 timeline discussion plan</a:t>
            </a:r>
            <a:endParaRPr lang="en-GB" sz="4800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8B5254F-7055-7AE0-EC14-6AB6CF410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424" y="1962149"/>
            <a:ext cx="10515600" cy="4394045"/>
          </a:xfrm>
          <a:noFill/>
        </p:spPr>
        <p:txBody>
          <a:bodyPr/>
          <a:lstStyle/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 joint session will be organized at TSG#111 (March 2026) for companies to share their views on Rel-21 timeline. The TSG Chairs will provide a joint input paper outlining the proposed Rel-21 timeline. </a:t>
            </a:r>
          </a:p>
          <a:p>
            <a:pPr marL="800100" lvl="1" indent="-342900"/>
            <a:r>
              <a:rPr lang="en-US" dirty="0"/>
              <a:t>Further details on joint session will be provided as part of TSG#111 meeting agenda. </a:t>
            </a:r>
          </a:p>
          <a:p>
            <a:pPr marL="800100" lvl="1" indent="-342900"/>
            <a:r>
              <a:rPr lang="en-US" dirty="0"/>
              <a:t>Some Rel-21 dates (e.g., Stage-1 Rel-21 freeze date) may be tentative agreed at TSG#111.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Final approval of the Rel-21 timeline is targeted for TSG#112 (June 2026).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558506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58294</TotalTime>
  <Words>151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1_Office Theme</vt:lpstr>
      <vt:lpstr>Rel-21 timeline discussion plan</vt:lpstr>
      <vt:lpstr>Background</vt:lpstr>
      <vt:lpstr>Rel-21 timeline discussion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Younsun Kim</cp:lastModifiedBy>
  <cp:revision>1006</cp:revision>
  <dcterms:created xsi:type="dcterms:W3CDTF">2010-02-05T13:52:04Z</dcterms:created>
  <dcterms:modified xsi:type="dcterms:W3CDTF">2025-12-10T11:10:57Z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  <property fmtid="{D5CDD505-2E9C-101B-9397-08002B2CF9AE}" pid="6" name="FLCMData">
    <vt:lpwstr>9E7E312E872766467110F99D25A772FC0C4CE783F09A4DD665326FC722C550D12A64E8D8B15D8C81CAB77617EF8B733BA25F6C9C259F54F1574A55542326C56B</vt:lpwstr>
  </property>
</Properties>
</file>