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8" r:id="rId12"/>
    <p:sldId id="1162" r:id="rId13"/>
    <p:sldId id="802" r:id="rId14"/>
    <p:sldId id="1144" r:id="rId15"/>
    <p:sldId id="1159" r:id="rId16"/>
    <p:sldId id="1152" r:id="rId17"/>
    <p:sldId id="1169" r:id="rId18"/>
    <p:sldId id="1163" r:id="rId19"/>
    <p:sldId id="1164" r:id="rId20"/>
    <p:sldId id="1228" r:id="rId21"/>
    <p:sldId id="1147" r:id="rId22"/>
    <p:sldId id="1146" r:id="rId23"/>
    <p:sldId id="1227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CC01E1-43A3-4275-A737-AF6DC7328F45}" v="1" dt="2025-09-18T07:31:28.21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21CC01E1-43A3-4275-A737-AF6DC7328F45}"/>
    <pc:docChg chg="undo custSel modSld">
      <pc:chgData name="Alain Sultan" userId="2b0808dc-3530-4760-ae57-56aa48186e32" providerId="ADAL" clId="{21CC01E1-43A3-4275-A737-AF6DC7328F45}" dt="2025-09-18T07:34:54.798" v="94" actId="20577"/>
      <pc:docMkLst>
        <pc:docMk/>
      </pc:docMkLst>
      <pc:sldChg chg="modSp mod">
        <pc:chgData name="Alain Sultan" userId="2b0808dc-3530-4760-ae57-56aa48186e32" providerId="ADAL" clId="{21CC01E1-43A3-4275-A737-AF6DC7328F45}" dt="2025-09-18T07:18:09.939" v="1" actId="20577"/>
        <pc:sldMkLst>
          <pc:docMk/>
          <pc:sldMk cId="0" sldId="303"/>
        </pc:sldMkLst>
        <pc:spChg chg="mod">
          <ac:chgData name="Alain Sultan" userId="2b0808dc-3530-4760-ae57-56aa48186e32" providerId="ADAL" clId="{21CC01E1-43A3-4275-A737-AF6DC7328F45}" dt="2025-09-18T07:18:09.939" v="1" actId="20577"/>
          <ac:spMkLst>
            <pc:docMk/>
            <pc:sldMk cId="0" sldId="303"/>
            <ac:spMk id="6" creationId="{E7430CFF-B6A8-F0E3-5069-E233E8AE6246}"/>
          </ac:spMkLst>
        </pc:spChg>
      </pc:sldChg>
      <pc:sldChg chg="modSp mod">
        <pc:chgData name="Alain Sultan" userId="2b0808dc-3530-4760-ae57-56aa48186e32" providerId="ADAL" clId="{21CC01E1-43A3-4275-A737-AF6DC7328F45}" dt="2025-09-18T07:26:02.313" v="2" actId="20577"/>
        <pc:sldMkLst>
          <pc:docMk/>
          <pc:sldMk cId="802083134" sldId="1143"/>
        </pc:sldMkLst>
        <pc:spChg chg="mod">
          <ac:chgData name="Alain Sultan" userId="2b0808dc-3530-4760-ae57-56aa48186e32" providerId="ADAL" clId="{21CC01E1-43A3-4275-A737-AF6DC7328F45}" dt="2025-09-18T07:26:02.313" v="2" actId="20577"/>
          <ac:spMkLst>
            <pc:docMk/>
            <pc:sldMk cId="802083134" sldId="1143"/>
            <ac:spMk id="21507" creationId="{60827DFD-2030-229F-DAC4-6CF4D87C7F06}"/>
          </ac:spMkLst>
        </pc:spChg>
      </pc:sldChg>
      <pc:sldChg chg="addSp modSp mod">
        <pc:chgData name="Alain Sultan" userId="2b0808dc-3530-4760-ae57-56aa48186e32" providerId="ADAL" clId="{21CC01E1-43A3-4275-A737-AF6DC7328F45}" dt="2025-09-18T07:34:54.798" v="94" actId="20577"/>
        <pc:sldMkLst>
          <pc:docMk/>
          <pc:sldMk cId="3760878975" sldId="1227"/>
        </pc:sldMkLst>
        <pc:spChg chg="add mod">
          <ac:chgData name="Alain Sultan" userId="2b0808dc-3530-4760-ae57-56aa48186e32" providerId="ADAL" clId="{21CC01E1-43A3-4275-A737-AF6DC7328F45}" dt="2025-09-18T07:32:17.683" v="93" actId="14100"/>
          <ac:spMkLst>
            <pc:docMk/>
            <pc:sldMk cId="3760878975" sldId="1227"/>
            <ac:spMk id="2" creationId="{EBF522D4-4658-BAF9-15C2-CEF6E9CB5FE6}"/>
          </ac:spMkLst>
        </pc:spChg>
        <pc:spChg chg="add mod">
          <ac:chgData name="Alain Sultan" userId="2b0808dc-3530-4760-ae57-56aa48186e32" providerId="ADAL" clId="{21CC01E1-43A3-4275-A737-AF6DC7328F45}" dt="2025-09-18T07:34:54.798" v="94" actId="20577"/>
          <ac:spMkLst>
            <pc:docMk/>
            <pc:sldMk cId="3760878975" sldId="1227"/>
            <ac:spMk id="5" creationId="{6C487AF6-1FC9-9122-C857-BDBB619FC3F3}"/>
          </ac:spMkLst>
        </pc:spChg>
        <pc:spChg chg="mod">
          <ac:chgData name="Alain Sultan" userId="2b0808dc-3530-4760-ae57-56aa48186e32" providerId="ADAL" clId="{21CC01E1-43A3-4275-A737-AF6DC7328F45}" dt="2025-09-18T07:27:44.134" v="46" actId="14100"/>
          <ac:spMkLst>
            <pc:docMk/>
            <pc:sldMk cId="3760878975" sldId="1227"/>
            <ac:spMk id="26" creationId="{243A5A00-7C02-DC23-0A45-C1B2C859F06B}"/>
          </ac:spMkLst>
        </pc:spChg>
        <pc:spChg chg="mod">
          <ac:chgData name="Alain Sultan" userId="2b0808dc-3530-4760-ae57-56aa48186e32" providerId="ADAL" clId="{21CC01E1-43A3-4275-A737-AF6DC7328F45}" dt="2025-09-18T07:27:56.523" v="47" actId="14100"/>
          <ac:spMkLst>
            <pc:docMk/>
            <pc:sldMk cId="3760878975" sldId="1227"/>
            <ac:spMk id="27" creationId="{05FCE7CE-187B-95BB-25B3-1300165483D7}"/>
          </ac:spMkLst>
        </pc:spChg>
        <pc:spChg chg="mod">
          <ac:chgData name="Alain Sultan" userId="2b0808dc-3530-4760-ae57-56aa48186e32" providerId="ADAL" clId="{21CC01E1-43A3-4275-A737-AF6DC7328F45}" dt="2025-09-18T07:27:56.523" v="47" actId="14100"/>
          <ac:spMkLst>
            <pc:docMk/>
            <pc:sldMk cId="3760878975" sldId="1227"/>
            <ac:spMk id="28" creationId="{AF5E4AFE-2F99-02AE-32AE-C053E2E80BB5}"/>
          </ac:spMkLst>
        </pc:spChg>
        <pc:spChg chg="mod">
          <ac:chgData name="Alain Sultan" userId="2b0808dc-3530-4760-ae57-56aa48186e32" providerId="ADAL" clId="{21CC01E1-43A3-4275-A737-AF6DC7328F45}" dt="2025-09-18T07:31:31.178" v="63" actId="1076"/>
          <ac:spMkLst>
            <pc:docMk/>
            <pc:sldMk cId="3760878975" sldId="1227"/>
            <ac:spMk id="29" creationId="{1158593A-80C8-69C9-63B5-67D4828EAC9B}"/>
          </ac:spMkLst>
        </pc:spChg>
        <pc:spChg chg="mod">
          <ac:chgData name="Alain Sultan" userId="2b0808dc-3530-4760-ae57-56aa48186e32" providerId="ADAL" clId="{21CC01E1-43A3-4275-A737-AF6DC7328F45}" dt="2025-09-18T07:32:06.171" v="90" actId="14100"/>
          <ac:spMkLst>
            <pc:docMk/>
            <pc:sldMk cId="3760878975" sldId="1227"/>
            <ac:spMk id="105" creationId="{974D8E56-19F7-563D-C77A-CA33C11D8A49}"/>
          </ac:spMkLst>
        </pc:spChg>
        <pc:spChg chg="mod">
          <ac:chgData name="Alain Sultan" userId="2b0808dc-3530-4760-ae57-56aa48186e32" providerId="ADAL" clId="{21CC01E1-43A3-4275-A737-AF6DC7328F45}" dt="2025-09-18T07:29:46.776" v="59" actId="1076"/>
          <ac:spMkLst>
            <pc:docMk/>
            <pc:sldMk cId="3760878975" sldId="1227"/>
            <ac:spMk id="106" creationId="{8440CCF4-D0A1-45C3-0429-2CE62CB337DB}"/>
          </ac:spMkLst>
        </pc:spChg>
        <pc:spChg chg="mod">
          <ac:chgData name="Alain Sultan" userId="2b0808dc-3530-4760-ae57-56aa48186e32" providerId="ADAL" clId="{21CC01E1-43A3-4275-A737-AF6DC7328F45}" dt="2025-09-18T07:29:37.423" v="58" actId="14100"/>
          <ac:spMkLst>
            <pc:docMk/>
            <pc:sldMk cId="3760878975" sldId="1227"/>
            <ac:spMk id="107" creationId="{77C1D44D-1491-0FC7-5A4D-B44166E0409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9/18/2025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9/18/2025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18/09/2025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#109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RP-251906 -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TSG#109, 15 -19 September 2025, Beijing, China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2039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8849" y="48053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Frozen in June 2025</a:t>
            </a:r>
          </a:p>
          <a:p>
            <a:pPr marL="1139865" lvl="2" indent="-341313">
              <a:defRPr/>
            </a:pPr>
            <a:r>
              <a:rPr lang="en-US" altLang="en-US" sz="1200" dirty="0"/>
              <a:t>including now the FRMCS_Ph6-REQ (for which there was an exception in June)</a:t>
            </a:r>
          </a:p>
          <a:p>
            <a:pPr marL="1139865" lvl="2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7" y="1905798"/>
            <a:ext cx="8605837" cy="143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</a:p>
          <a:p>
            <a:pPr marL="739815" lvl="1" indent="-341313">
              <a:defRPr/>
            </a:pPr>
            <a:r>
              <a:rPr lang="en-US" altLang="en-US" sz="1600" kern="0" dirty="0"/>
              <a:t>SID approval getting stable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21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36 % </a:t>
            </a:r>
            <a:r>
              <a:rPr lang="en-US" altLang="en-US" sz="1600" kern="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8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18 % </a:t>
            </a:r>
            <a:r>
              <a:rPr lang="en-US" altLang="en-US" sz="1600" kern="0" dirty="0"/>
              <a:t>(not significant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470958"/>
            <a:ext cx="8605837" cy="88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4 studies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10 % </a:t>
            </a:r>
            <a:r>
              <a:rPr lang="en-US" altLang="en-US" sz="1200" kern="0" dirty="0"/>
              <a:t>(not significant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19 items so far</a:t>
            </a:r>
            <a:r>
              <a:rPr lang="en-US" altLang="en-US" sz="1200" kern="0" dirty="0"/>
              <a:t>, work just starting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RAN4 WIDs approval to be finalized at RAN#109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marL="739775" lvl="1" indent="-341313">
              <a:defRPr/>
            </a:pPr>
            <a:r>
              <a:rPr lang="en-US" altLang="en-US" sz="1400" dirty="0"/>
              <a:t>Studies</a:t>
            </a:r>
            <a:r>
              <a:rPr lang="en-US" altLang="en-US" sz="1400" b="1" dirty="0"/>
              <a:t>: 15 studies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14 % </a:t>
            </a:r>
            <a:r>
              <a:rPr lang="en-US" altLang="en-US" sz="140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400" dirty="0"/>
              <a:t>Normative</a:t>
            </a:r>
            <a:r>
              <a:rPr lang="en-US" altLang="en-US" sz="1400" b="1" dirty="0"/>
              <a:t>: </a:t>
            </a:r>
            <a:r>
              <a:rPr lang="en-US" altLang="en-US" sz="1400" b="1" u="sng" dirty="0"/>
              <a:t>9 items so far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18 % </a:t>
            </a:r>
            <a:r>
              <a:rPr lang="en-US" altLang="en-US" sz="1400" dirty="0"/>
              <a:t>(not significant at previous TSG)</a:t>
            </a:r>
          </a:p>
          <a:p>
            <a:pPr marL="341273" indent="-341313">
              <a:defRPr/>
            </a:pPr>
            <a:r>
              <a:rPr lang="en-US" altLang="en-US" sz="1800" dirty="0"/>
              <a:t>Rel-20 5GA Stage 3 in CT (CP-252253/2252) : </a:t>
            </a:r>
          </a:p>
          <a:p>
            <a:pPr marL="739775" lvl="1" indent="-341313">
              <a:defRPr/>
            </a:pPr>
            <a:r>
              <a:rPr lang="en-US" altLang="en-US" sz="1400" dirty="0"/>
              <a:t>not started</a:t>
            </a:r>
          </a:p>
          <a:p>
            <a:pPr marL="739775" lvl="1" indent="-341313">
              <a:defRPr/>
            </a:pPr>
            <a:r>
              <a:rPr lang="en-US" altLang="en-US" sz="1400" dirty="0"/>
              <a:t>CT#109 statements: </a:t>
            </a:r>
          </a:p>
          <a:p>
            <a:pPr marL="1139825" lvl="2" indent="-341313">
              <a:defRPr/>
            </a:pPr>
            <a:r>
              <a:rPr lang="en-US" altLang="en-US" sz="1200" dirty="0"/>
              <a:t>to be started in Q1 2026 </a:t>
            </a:r>
          </a:p>
          <a:p>
            <a:pPr marL="1139825" lvl="2" indent="-341313">
              <a:defRPr/>
            </a:pPr>
            <a:r>
              <a:rPr lang="en-US" altLang="en-US" sz="12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85840" y="103316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454" y="484269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D46EA41-9F42-4B30-CF84-8814DC9E0FDE}"/>
              </a:ext>
            </a:extLst>
          </p:cNvPr>
          <p:cNvSpPr txBox="1"/>
          <p:nvPr/>
        </p:nvSpPr>
        <p:spPr>
          <a:xfrm>
            <a:off x="369312" y="457044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Several Dates yet to be clarified/defined for several groups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D4EB3E-7179-6912-F151-0BFE6008E9D9}"/>
              </a:ext>
            </a:extLst>
          </p:cNvPr>
          <p:cNvSpPr txBox="1"/>
          <p:nvPr/>
        </p:nvSpPr>
        <p:spPr>
          <a:xfrm>
            <a:off x="7617944" y="24254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ED5304-56FA-38C8-FDBF-696EA2A1EC0F}"/>
              </a:ext>
            </a:extLst>
          </p:cNvPr>
          <p:cNvSpPr txBox="1"/>
          <p:nvPr/>
        </p:nvSpPr>
        <p:spPr>
          <a:xfrm>
            <a:off x="4691125" y="4085531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3A7B51-FDD5-12B4-D75B-EC4DD1245D15}"/>
              </a:ext>
            </a:extLst>
          </p:cNvPr>
          <p:cNvSpPr txBox="1"/>
          <p:nvPr/>
        </p:nvSpPr>
        <p:spPr>
          <a:xfrm>
            <a:off x="7096910" y="40447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8243076" y="448001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152399" y="3167151"/>
            <a:ext cx="8839200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dirty="0">
                <a:latin typeface="+mn-lt"/>
              </a:rPr>
              <a:t>Most advanced one is SA1: TR 22.870 on FS_6G_REQ</a:t>
            </a:r>
            <a:r>
              <a:rPr lang="en-US" altLang="en-US" sz="2000" dirty="0"/>
              <a:t> targeted to be completed in March 2026</a:t>
            </a:r>
          </a:p>
          <a:p>
            <a:pPr marL="739775" lvl="1" indent="-341313">
              <a:defRPr/>
            </a:pPr>
            <a:r>
              <a:rPr lang="en-US" altLang="en-US" sz="1600" dirty="0"/>
              <a:t>RAN Plenary’s 6G study is targeted for just 3 months after, i.e. June 2026</a:t>
            </a:r>
          </a:p>
          <a:p>
            <a:pPr marL="739775" lvl="1" indent="-341313">
              <a:defRPr/>
            </a:pPr>
            <a:endParaRPr lang="en-US" alt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A5DC315-2E21-045B-9F79-630F4B999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599157"/>
              </p:ext>
            </p:extLst>
          </p:nvPr>
        </p:nvGraphicFramePr>
        <p:xfrm>
          <a:off x="592530" y="1415122"/>
          <a:ext cx="7834579" cy="1473200"/>
        </p:xfrm>
        <a:graphic>
          <a:graphicData uri="http://schemas.openxmlformats.org/drawingml/2006/table">
            <a:tbl>
              <a:tblPr/>
              <a:tblGrid>
                <a:gridCol w="737372">
                  <a:extLst>
                    <a:ext uri="{9D8B030D-6E8A-4147-A177-3AD203B41FA5}">
                      <a16:colId xmlns:a16="http://schemas.microsoft.com/office/drawing/2014/main" val="834856562"/>
                    </a:ext>
                  </a:extLst>
                </a:gridCol>
                <a:gridCol w="4301338">
                  <a:extLst>
                    <a:ext uri="{9D8B030D-6E8A-4147-A177-3AD203B41FA5}">
                      <a16:colId xmlns:a16="http://schemas.microsoft.com/office/drawing/2014/main" val="3646951685"/>
                    </a:ext>
                  </a:extLst>
                </a:gridCol>
                <a:gridCol w="1505468">
                  <a:extLst>
                    <a:ext uri="{9D8B030D-6E8A-4147-A177-3AD203B41FA5}">
                      <a16:colId xmlns:a16="http://schemas.microsoft.com/office/drawing/2014/main" val="1391568397"/>
                    </a:ext>
                  </a:extLst>
                </a:gridCol>
                <a:gridCol w="553029">
                  <a:extLst>
                    <a:ext uri="{9D8B030D-6E8A-4147-A177-3AD203B41FA5}">
                      <a16:colId xmlns:a16="http://schemas.microsoft.com/office/drawing/2014/main" val="770738095"/>
                    </a:ext>
                  </a:extLst>
                </a:gridCol>
                <a:gridCol w="737372">
                  <a:extLst>
                    <a:ext uri="{9D8B030D-6E8A-4147-A177-3AD203B41FA5}">
                      <a16:colId xmlns:a16="http://schemas.microsoft.com/office/drawing/2014/main" val="2386527096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Unique_ID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i="1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Name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Acronym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66770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Rel-20 6G Studies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4527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Use Cases and Service Requirements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FS_6G_REQ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74652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Architecture for 6G System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FS_6G_ARC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31808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Scenarios and Requirements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FS_6G_RAN_Scen_Req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55430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Modernization of Specification Format and Procedures for 6G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FS_6GSpecs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05141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Radio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FS_6G_Radio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809001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1090013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Charging Aspects of 6G System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FS_6G_CH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8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FS_6G SA3/4/5 activities:</a:t>
            </a:r>
          </a:p>
          <a:p>
            <a:pPr marL="739775" lvl="1" indent="-341313">
              <a:defRPr/>
            </a:pPr>
            <a:r>
              <a:rPr lang="en-US" altLang="en-US" sz="1400" dirty="0"/>
              <a:t>SIDs being submitted/approved at TSG#109</a:t>
            </a:r>
          </a:p>
          <a:p>
            <a:pPr marL="739775" lvl="1" indent="-341313">
              <a:defRPr/>
            </a:pPr>
            <a:r>
              <a:rPr lang="en-US" altLang="en-US" sz="1400" dirty="0"/>
              <a:t>Technical work not started for these WGs</a:t>
            </a:r>
          </a:p>
          <a:p>
            <a:pPr marL="341273" indent="-341313">
              <a:defRPr/>
            </a:pPr>
            <a:r>
              <a:rPr lang="en-US" altLang="en-US" sz="1800" dirty="0"/>
              <a:t>Rel-20 FS_6G Stage 3 in CT (CP-252253/2252) : </a:t>
            </a:r>
          </a:p>
          <a:p>
            <a:pPr marL="739775" lvl="1" indent="-341313">
              <a:defRPr/>
            </a:pPr>
            <a:r>
              <a:rPr lang="en-US" altLang="en-US" sz="1400" dirty="0"/>
              <a:t>not started</a:t>
            </a:r>
          </a:p>
          <a:p>
            <a:pPr marL="739775" lvl="1" indent="-341313">
              <a:defRPr/>
            </a:pPr>
            <a:r>
              <a:rPr lang="en-US" altLang="en-US" sz="1400" dirty="0"/>
              <a:t>CT#109 statements: </a:t>
            </a:r>
          </a:p>
          <a:p>
            <a:pPr marL="1139825" lvl="2" indent="-341313">
              <a:defRPr/>
            </a:pPr>
            <a:r>
              <a:rPr lang="en-US" altLang="en-US" sz="1200" dirty="0"/>
              <a:t>to be started in Q4 2025 </a:t>
            </a:r>
          </a:p>
          <a:p>
            <a:pPr marL="1139825" lvl="2" indent="-341313">
              <a:defRPr/>
            </a:pPr>
            <a:r>
              <a:rPr lang="en-US" altLang="en-US" sz="1200" dirty="0"/>
              <a:t>Rel-20 timeline to be used about 50%-50% between 5GA topics and FS_6G topics</a:t>
            </a:r>
          </a:p>
          <a:p>
            <a:pPr marL="739775" lvl="1" indent="-341313">
              <a:defRPr/>
            </a:pPr>
            <a:endParaRPr lang="en-US" altLang="en-US" sz="1400" dirty="0"/>
          </a:p>
          <a:p>
            <a:pPr lvl="2"/>
            <a:endParaRPr lang="en-GB" sz="1000" dirty="0"/>
          </a:p>
          <a:p>
            <a:pPr lvl="2"/>
            <a:endParaRPr lang="en-GB" sz="1000" dirty="0"/>
          </a:p>
          <a:p>
            <a:pPr lvl="2"/>
            <a:endParaRPr lang="en-GB" sz="1000" dirty="0"/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To be started December 2025 </a:t>
            </a:r>
            <a:r>
              <a:rPr lang="en-GB" altLang="en-US" sz="1100" dirty="0"/>
              <a:t>(time for work to stabilise).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FFFF00"/>
                </a:highlight>
              </a:rPr>
              <a:t>CALL FOR CONTRIBUTIONS TO COME FROM WORK PLAN MANAGER TO RAPPORTEURS</a:t>
            </a:r>
            <a:endParaRPr lang="en-GB" altLang="en-US" sz="16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35211" y="1203326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945" y="49142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1981774" y="126298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669" y="48490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6670169" y="37096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6667923" y="3410386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: now 99%, was 98%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1040026, NG_RTC_Ph2): remaining at 99%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(UID 1070010,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-ARC): now 95%, was 90%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 txBox="1">
            <a:spLocks/>
          </p:cNvSpPr>
          <p:nvPr/>
        </p:nvSpPr>
        <p:spPr bwMode="auto">
          <a:xfrm>
            <a:off x="283764" y="2049968"/>
            <a:ext cx="8388349" cy="172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GB" altLang="en-US" sz="16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51 studies (same </a:t>
            </a:r>
            <a:r>
              <a:rPr lang="en-US" altLang="en-US" sz="1200" kern="0" dirty="0"/>
              <a:t>at previous TSG), </a:t>
            </a:r>
            <a:r>
              <a:rPr lang="en-US" altLang="en-US" sz="1200" b="1" kern="0" dirty="0"/>
              <a:t>OCI = 100 % </a:t>
            </a:r>
            <a:r>
              <a:rPr lang="en-US" altLang="en-US" sz="1200" kern="0" dirty="0"/>
              <a:t>(against 95 %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73 items (against 74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95 % (against 67 %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kern="0" dirty="0">
                <a:highlight>
                  <a:srgbClr val="FFFF00"/>
                </a:highlight>
              </a:rPr>
              <a:t>Completion declared for September 2025? 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 Items not 100% complete: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DAF116-DF35-4FF0-7B32-062430CED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416029"/>
              </p:ext>
            </p:extLst>
          </p:nvPr>
        </p:nvGraphicFramePr>
        <p:xfrm>
          <a:off x="310209" y="3313785"/>
          <a:ext cx="8388349" cy="1256863"/>
        </p:xfrm>
        <a:graphic>
          <a:graphicData uri="http://schemas.openxmlformats.org/drawingml/2006/table">
            <a:tbl>
              <a:tblPr/>
              <a:tblGrid>
                <a:gridCol w="633786">
                  <a:extLst>
                    <a:ext uri="{9D8B030D-6E8A-4147-A177-3AD203B41FA5}">
                      <a16:colId xmlns:a16="http://schemas.microsoft.com/office/drawing/2014/main" val="2016441641"/>
                    </a:ext>
                  </a:extLst>
                </a:gridCol>
                <a:gridCol w="5418253">
                  <a:extLst>
                    <a:ext uri="{9D8B030D-6E8A-4147-A177-3AD203B41FA5}">
                      <a16:colId xmlns:a16="http://schemas.microsoft.com/office/drawing/2014/main" val="3674346416"/>
                    </a:ext>
                  </a:extLst>
                </a:gridCol>
                <a:gridCol w="1354563">
                  <a:extLst>
                    <a:ext uri="{9D8B030D-6E8A-4147-A177-3AD203B41FA5}">
                      <a16:colId xmlns:a16="http://schemas.microsoft.com/office/drawing/2014/main" val="3444800565"/>
                    </a:ext>
                  </a:extLst>
                </a:gridCol>
                <a:gridCol w="422524">
                  <a:extLst>
                    <a:ext uri="{9D8B030D-6E8A-4147-A177-3AD203B41FA5}">
                      <a16:colId xmlns:a16="http://schemas.microsoft.com/office/drawing/2014/main" val="2652715324"/>
                    </a:ext>
                  </a:extLst>
                </a:gridCol>
                <a:gridCol w="559223">
                  <a:extLst>
                    <a:ext uri="{9D8B030D-6E8A-4147-A177-3AD203B41FA5}">
                      <a16:colId xmlns:a16="http://schemas.microsoft.com/office/drawing/2014/main" val="773914529"/>
                    </a:ext>
                  </a:extLst>
                </a:gridCol>
              </a:tblGrid>
              <a:tr h="23408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Unique_ID</a:t>
                      </a:r>
                      <a:endParaRPr lang="en-GB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WG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465206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Aspects of Ambient IoT Services in 5G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AmbientIoT-SEC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636474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Terminal Audio quality performance and Test methods for Immersive Audio Services, Phase 2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ATIAS_Ph2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417667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1040021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EVS Codec Extension for Immersive Voice and Audio Services, Phase 2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IVAS_Codec_Ph2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959974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1030002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Video Operating Points - Harmonization and Stereo MV-HEVC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VOPS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022597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1070057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3 for Advanced Media Delivery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AMD_PRO-MED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98858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1010010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Security Assurance Specification (SCAS) for the Unified Data Repository (UDR)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SCAS_5G_UDR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7370566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1020035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security enhancements for release 19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MCXSec4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666351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E2E5AD3-B017-5084-E493-0C9686D1FC36}"/>
              </a:ext>
            </a:extLst>
          </p:cNvPr>
          <p:cNvSpPr txBox="1">
            <a:spLocks/>
          </p:cNvSpPr>
          <p:nvPr/>
        </p:nvSpPr>
        <p:spPr bwMode="auto">
          <a:xfrm>
            <a:off x="199503" y="563563"/>
            <a:ext cx="8605837" cy="175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1139825" lvl="2" indent="-341313">
              <a:defRPr/>
            </a:pPr>
            <a:endParaRPr lang="en-US" altLang="en-US" sz="1200" kern="0" dirty="0">
              <a:highlight>
                <a:srgbClr val="FFFF00"/>
              </a:highlight>
            </a:endParaRPr>
          </a:p>
          <a:p>
            <a:pPr marL="341313" indent="-341313">
              <a:defRPr/>
            </a:pPr>
            <a:r>
              <a:rPr lang="en-GB" altLang="en-US" sz="2200" kern="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 studies (same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87 % </a:t>
            </a:r>
            <a:r>
              <a:rPr lang="en-US" altLang="en-US" sz="1200" kern="0" dirty="0"/>
              <a:t>(against 80%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137 items (against 123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93% (against 78%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kern="0" dirty="0">
                <a:highlight>
                  <a:srgbClr val="00FF00"/>
                </a:highlight>
              </a:rPr>
              <a:t>CT#109: Rel-19 freezing indeed achieved at CT#109, with some exceptions</a:t>
            </a:r>
          </a:p>
          <a:p>
            <a:pPr marL="1139825" lvl="2" indent="-341313">
              <a:defRPr/>
            </a:pPr>
            <a:r>
              <a:rPr lang="en-GB" altLang="en-US" sz="1200" kern="0" dirty="0"/>
              <a:t>Normative Items less than 80% complete are:</a:t>
            </a:r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841302F-F1A5-EC64-E0A0-98B775253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928140"/>
              </p:ext>
            </p:extLst>
          </p:nvPr>
        </p:nvGraphicFramePr>
        <p:xfrm>
          <a:off x="338660" y="2219458"/>
          <a:ext cx="8347812" cy="2171804"/>
        </p:xfrm>
        <a:graphic>
          <a:graphicData uri="http://schemas.openxmlformats.org/drawingml/2006/table">
            <a:tbl>
              <a:tblPr/>
              <a:tblGrid>
                <a:gridCol w="683475">
                  <a:extLst>
                    <a:ext uri="{9D8B030D-6E8A-4147-A177-3AD203B41FA5}">
                      <a16:colId xmlns:a16="http://schemas.microsoft.com/office/drawing/2014/main" val="1804488923"/>
                    </a:ext>
                  </a:extLst>
                </a:gridCol>
                <a:gridCol w="4758062">
                  <a:extLst>
                    <a:ext uri="{9D8B030D-6E8A-4147-A177-3AD203B41FA5}">
                      <a16:colId xmlns:a16="http://schemas.microsoft.com/office/drawing/2014/main" val="1083031913"/>
                    </a:ext>
                  </a:extLst>
                </a:gridCol>
                <a:gridCol w="2103596">
                  <a:extLst>
                    <a:ext uri="{9D8B030D-6E8A-4147-A177-3AD203B41FA5}">
                      <a16:colId xmlns:a16="http://schemas.microsoft.com/office/drawing/2014/main" val="841950957"/>
                    </a:ext>
                  </a:extLst>
                </a:gridCol>
                <a:gridCol w="438912">
                  <a:extLst>
                    <a:ext uri="{9D8B030D-6E8A-4147-A177-3AD203B41FA5}">
                      <a16:colId xmlns:a16="http://schemas.microsoft.com/office/drawing/2014/main" val="1073616889"/>
                    </a:ext>
                  </a:extLst>
                </a:gridCol>
                <a:gridCol w="363767">
                  <a:extLst>
                    <a:ext uri="{9D8B030D-6E8A-4147-A177-3AD203B41FA5}">
                      <a16:colId xmlns:a16="http://schemas.microsoft.com/office/drawing/2014/main" val="2124691047"/>
                    </a:ext>
                  </a:extLst>
                </a:gridCol>
              </a:tblGrid>
              <a:tr h="2142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497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1050045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Application enablement for AI/ML services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43755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Ambient power-enabled Internet of Things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2167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Application enablement for XRM Services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7457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1080022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1aspects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4498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820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CT6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842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Application enablement aspects for MMTel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9257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6368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4556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4427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aspects of Lower Selection-priority for PLMN Selection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45965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1080003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of test case definitions for cross-RAT usability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141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75" y="-29153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270664"/>
            <a:ext cx="8605837" cy="4448284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100 % </a:t>
            </a:r>
            <a:r>
              <a:rPr lang="en-US" altLang="en-US" sz="1200" dirty="0"/>
              <a:t>(against 96%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(same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00FF00"/>
                </a:highlight>
              </a:rPr>
              <a:t>OCI = 95 % </a:t>
            </a:r>
            <a:r>
              <a:rPr lang="en-US" altLang="en-US" sz="1200" u="sng" dirty="0">
                <a:highlight>
                  <a:srgbClr val="00FF00"/>
                </a:highlight>
              </a:rPr>
              <a:t>(against 84% at previous TSG</a:t>
            </a:r>
            <a:r>
              <a:rPr lang="en-US" altLang="en-US" sz="1200" u="sng" dirty="0"/>
              <a:t>) .</a:t>
            </a:r>
            <a:r>
              <a:rPr lang="en-US" altLang="en-US" sz="1200" dirty="0"/>
              <a:t> </a:t>
            </a:r>
            <a:r>
              <a:rPr lang="en-US" altLang="en-US" sz="1200" dirty="0">
                <a:highlight>
                  <a:srgbClr val="00FF00"/>
                </a:highlight>
              </a:rPr>
              <a:t>Completion now</a:t>
            </a:r>
            <a:r>
              <a:rPr lang="en-US" altLang="en-US" sz="1200" dirty="0"/>
              <a:t>. Not 100%: </a:t>
            </a:r>
          </a:p>
          <a:p>
            <a:pPr marL="73981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398502" lvl="1" indent="0">
              <a:buNone/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36 items </a:t>
            </a:r>
            <a:r>
              <a:rPr lang="en-US" altLang="en-US" sz="1200" b="1" dirty="0"/>
              <a:t>(same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FFFF00"/>
                </a:highlight>
              </a:rPr>
              <a:t>OCI = 55 % </a:t>
            </a:r>
            <a:r>
              <a:rPr lang="en-US" altLang="en-US" sz="1200" dirty="0">
                <a:highlight>
                  <a:srgbClr val="FFFF00"/>
                </a:highlight>
              </a:rPr>
              <a:t>(against 45% a</a:t>
            </a:r>
            <a:r>
              <a:rPr lang="en-US" altLang="en-US" sz="1200" dirty="0"/>
              <a:t>t previous TSG). Completion date is Dec.2025 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61C991F-2E59-DFD5-446A-EF1F3CE06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725310"/>
              </p:ext>
            </p:extLst>
          </p:nvPr>
        </p:nvGraphicFramePr>
        <p:xfrm>
          <a:off x="171337" y="1358177"/>
          <a:ext cx="8870248" cy="3514659"/>
        </p:xfrm>
        <a:graphic>
          <a:graphicData uri="http://schemas.openxmlformats.org/drawingml/2006/table">
            <a:tbl>
              <a:tblPr/>
              <a:tblGrid>
                <a:gridCol w="474328">
                  <a:extLst>
                    <a:ext uri="{9D8B030D-6E8A-4147-A177-3AD203B41FA5}">
                      <a16:colId xmlns:a16="http://schemas.microsoft.com/office/drawing/2014/main" val="1165125321"/>
                    </a:ext>
                  </a:extLst>
                </a:gridCol>
                <a:gridCol w="6131296">
                  <a:extLst>
                    <a:ext uri="{9D8B030D-6E8A-4147-A177-3AD203B41FA5}">
                      <a16:colId xmlns:a16="http://schemas.microsoft.com/office/drawing/2014/main" val="874183794"/>
                    </a:ext>
                  </a:extLst>
                </a:gridCol>
                <a:gridCol w="1733703">
                  <a:extLst>
                    <a:ext uri="{9D8B030D-6E8A-4147-A177-3AD203B41FA5}">
                      <a16:colId xmlns:a16="http://schemas.microsoft.com/office/drawing/2014/main" val="4118851282"/>
                    </a:ext>
                  </a:extLst>
                </a:gridCol>
                <a:gridCol w="270662">
                  <a:extLst>
                    <a:ext uri="{9D8B030D-6E8A-4147-A177-3AD203B41FA5}">
                      <a16:colId xmlns:a16="http://schemas.microsoft.com/office/drawing/2014/main" val="96319750"/>
                    </a:ext>
                  </a:extLst>
                </a:gridCol>
                <a:gridCol w="260259">
                  <a:extLst>
                    <a:ext uri="{9D8B030D-6E8A-4147-A177-3AD203B41FA5}">
                      <a16:colId xmlns:a16="http://schemas.microsoft.com/office/drawing/2014/main" val="2220576938"/>
                    </a:ext>
                  </a:extLst>
                </a:gridCol>
              </a:tblGrid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63183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Artificial Intelligence (AI)/Machine Learning (ML) for NR air interface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420025"/>
                  </a:ext>
                </a:extLst>
              </a:tr>
              <a:tr h="14782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Ku bands for NR NTN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NR_NTN_Ku_bands-Core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421415"/>
                  </a:ext>
                </a:extLst>
              </a:tr>
              <a:tr h="2753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new NR NTN bands to support the Extended L-band (UL 1668-1675MHz, DL 1518-1525MHz) and the combined MSS L-band and Extended L-band ranges (UL 1626.5-1660.5 MHz and 1668-1675 MHz, DL 1518-1559 MHz)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NR_NTN_combinedLband-Core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4396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Additional NR bands for NR features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NR_bands_xFeature_R19-Core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22694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1041120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NR Carrier Aggregation (CA)/Dual Connectivity (DC) for x bands DL with y bands UL (x&lt;7, y&lt;3) and Supplementary Uplink (SUL) band combinations/CA band combinations with a single SUL or two SUL cells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89311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1031078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NR base station (BS) RF requirement evolution for FR1/FR2 and testing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NR_BS_RF_req_evo-Core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291346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NR intra-band Carrier Aggregation (CA) or NR inter-band CA/Dual connectivity (DC) band combinations with/without NR Supplementary Uplink (UL)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961290"/>
                  </a:ext>
                </a:extLst>
              </a:tr>
              <a:tr h="38335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and 2) for NR FR1 TDD/FDD single band for handheld/FWA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Ues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and high power UE operation (power class 2, 1.5 and 1) for FWVM (fixed-wireless/vehicle-mounted) use cases in a single NR band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266233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Dual Connectivity (DC) combinations of LTE band(s) and NR band(s)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HPUE_DC_LTE_NR_R19-Core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0027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Simultaneous Rx/Tx band combinations for NR CA/DC, NR SUL and LTE/NR DC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LTE_NR_R19_Simult_RxTx-Core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67267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1041119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Dual connectivity (DC) of x LTE band(s), y NR band(s) (1&lt;=x&lt;6, 1&lt;=y&lt;6,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x+y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&lt;=6) and single or two NR Supplementary Uplink (SUL) bands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DC_R19_xBLTE_yBNR-Core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980618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1041116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2) and high power operation (power class 1) for fixed-wireless/vehicle-mounted use cases in a single LTE band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HPUE_LTE_bands_R19-Core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20948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LTE-Advanced Carrier Aggregation for x bands (1&lt;=x&lt;= 6) DL with y bands (y=1, 2) UL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LTE_CA_R19_xBDL_yBUL-Core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2406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A-GNSS support for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NavIC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(Navigation with Indian Constellation) L1 SPS (Standard Positioning Service) in NR &amp; LTE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LCS_NAVIC_L1_SPS_NR_LTE-Core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284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36375</TotalTime>
  <Words>3781</Words>
  <Application>Microsoft Office PowerPoint</Application>
  <PresentationFormat>On-screen Show (16:9)</PresentationFormat>
  <Paragraphs>715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(1/3)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2034</cp:revision>
  <cp:lastPrinted>2017-02-24T12:37:51Z</cp:lastPrinted>
  <dcterms:created xsi:type="dcterms:W3CDTF">2008-08-30T09:32:10Z</dcterms:created>
  <dcterms:modified xsi:type="dcterms:W3CDTF">2025-09-18T07:35:06Z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